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64A3B1-114E-4C8D-BFC9-4570E65702CD}">
  <a:tblStyle styleId="{5364A3B1-114E-4C8D-BFC9-4570E65702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e1dc1407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e1dc14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e1dc1407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e1dc140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e1dc1407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e1dc1407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f544046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f544046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bf41ae42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bf41ae42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e1dc1407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e1dc140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e1dc1407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e1dc140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fc3ebc7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fc3ebc7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fc3ebc7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fc3ebc7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fc3ebc7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fc3ebc7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f01663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f01663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bf41ae42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bf41ae42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f01663f5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f01663f5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cbd5b0ec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cbd5b0ec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fc3ebc7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fc3ebc7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fc3ebc7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fc3ebc7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f01663f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f01663f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bf41ae4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bf41ae4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b5f0be0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b5f0be0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f01663f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f01663f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bf41ae4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bf41ae4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e1dc140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e1dc140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e1dc140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e1dc140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l.acm.org/doi/10.1016/j.cogsys.2019.11.002?utm_source=chatgp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90400" y="1029625"/>
            <a:ext cx="7363200" cy="9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180"/>
              <a:t>Directional Gradient Coherence (DGC) Metr</a:t>
            </a:r>
            <a:r>
              <a:rPr b="1" lang="en" sz="4180"/>
              <a:t>i</a:t>
            </a:r>
            <a:r>
              <a:rPr b="1" lang="en" sz="4180"/>
              <a:t>c</a:t>
            </a:r>
            <a:endParaRPr b="1" sz="4180"/>
          </a:p>
        </p:txBody>
      </p:sp>
      <p:sp>
        <p:nvSpPr>
          <p:cNvPr id="55" name="Google Shape;55;p13"/>
          <p:cNvSpPr txBox="1"/>
          <p:nvPr>
            <p:ph idx="1" type="subTitle"/>
          </p:nvPr>
        </p:nvSpPr>
        <p:spPr>
          <a:xfrm>
            <a:off x="1417050" y="2018125"/>
            <a:ext cx="6309900" cy="488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en" sz="2310"/>
              <a:t>An Approach to PVD Steganography Detection</a:t>
            </a:r>
            <a:endParaRPr sz="2310"/>
          </a:p>
        </p:txBody>
      </p:sp>
      <p:sp>
        <p:nvSpPr>
          <p:cNvPr id="56" name="Google Shape;56;p13"/>
          <p:cNvSpPr txBox="1"/>
          <p:nvPr/>
        </p:nvSpPr>
        <p:spPr>
          <a:xfrm>
            <a:off x="1014275" y="564800"/>
            <a:ext cx="1451100" cy="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7" name="Google Shape;57;p13"/>
          <p:cNvSpPr txBox="1"/>
          <p:nvPr/>
        </p:nvSpPr>
        <p:spPr>
          <a:xfrm>
            <a:off x="1922550" y="2922700"/>
            <a:ext cx="52989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2"/>
                </a:solidFill>
              </a:rPr>
              <a:t>Course: BCSE403L - A2 </a:t>
            </a:r>
            <a:endParaRPr sz="1900">
              <a:solidFill>
                <a:schemeClr val="dk2"/>
              </a:solidFill>
            </a:endParaRPr>
          </a:p>
          <a:p>
            <a:pPr indent="0" lvl="0" marL="0" rtl="0" algn="ctr">
              <a:spcBef>
                <a:spcPts val="0"/>
              </a:spcBef>
              <a:spcAft>
                <a:spcPts val="0"/>
              </a:spcAft>
              <a:buNone/>
            </a:pPr>
            <a:r>
              <a:rPr lang="en" sz="1900">
                <a:solidFill>
                  <a:schemeClr val="dk2"/>
                </a:solidFill>
              </a:rPr>
              <a:t>Prof. Dr. Geetha S.</a:t>
            </a:r>
            <a:endParaRPr sz="1900">
              <a:solidFill>
                <a:schemeClr val="dk2"/>
              </a:solidFill>
            </a:endParaRPr>
          </a:p>
          <a:p>
            <a:pPr indent="0" lvl="0" marL="0" rtl="0" algn="ctr">
              <a:spcBef>
                <a:spcPts val="0"/>
              </a:spcBef>
              <a:spcAft>
                <a:spcPts val="0"/>
              </a:spcAft>
              <a:buNone/>
            </a:pPr>
            <a:br>
              <a:rPr lang="en" sz="1900">
                <a:solidFill>
                  <a:schemeClr val="dk2"/>
                </a:solidFill>
              </a:rPr>
            </a:br>
            <a:r>
              <a:rPr lang="en" sz="1900">
                <a:solidFill>
                  <a:schemeClr val="dk2"/>
                </a:solidFill>
              </a:rPr>
              <a:t>Mithun Balaji V (22BCE5189)</a:t>
            </a:r>
            <a:br>
              <a:rPr lang="en" sz="1900">
                <a:solidFill>
                  <a:schemeClr val="dk2"/>
                </a:solidFill>
              </a:rPr>
            </a:br>
            <a:r>
              <a:rPr lang="en" sz="1900">
                <a:solidFill>
                  <a:schemeClr val="dk2"/>
                </a:solidFill>
              </a:rPr>
              <a:t>Mitra Vinda M. (21BCE5665)</a:t>
            </a:r>
            <a:endParaRPr sz="1900">
              <a:solidFill>
                <a:schemeClr val="dk2"/>
              </a:solidFill>
            </a:endParaRPr>
          </a:p>
          <a:p>
            <a:pPr indent="0" lvl="0" marL="0" rtl="0" algn="ctr">
              <a:spcBef>
                <a:spcPts val="0"/>
              </a:spcBef>
              <a:spcAft>
                <a:spcPts val="0"/>
              </a:spcAft>
              <a:buNone/>
            </a:pPr>
            <a:r>
              <a:rPr lang="en" sz="1900">
                <a:solidFill>
                  <a:schemeClr val="dk2"/>
                </a:solidFill>
              </a:rPr>
              <a:t>Dakshini S (22BCE1003)</a:t>
            </a:r>
            <a:endParaRPr sz="2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Algorithm - Step 2 - Blockwise DGC</a:t>
            </a:r>
            <a:endParaRPr b="1"/>
          </a:p>
        </p:txBody>
      </p:sp>
      <p:pic>
        <p:nvPicPr>
          <p:cNvPr id="112" name="Google Shape;112;p22"/>
          <p:cNvPicPr preferRelativeResize="0"/>
          <p:nvPr/>
        </p:nvPicPr>
        <p:blipFill>
          <a:blip r:embed="rId3">
            <a:alphaModFix/>
          </a:blip>
          <a:stretch>
            <a:fillRect/>
          </a:stretch>
        </p:blipFill>
        <p:spPr>
          <a:xfrm>
            <a:off x="1343025" y="1214438"/>
            <a:ext cx="6457950" cy="271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Algorithm - Step 3 - Compute Global (Weighted) DGC</a:t>
            </a:r>
            <a:endParaRPr b="1"/>
          </a:p>
        </p:txBody>
      </p:sp>
      <p:pic>
        <p:nvPicPr>
          <p:cNvPr id="118" name="Google Shape;118;p23"/>
          <p:cNvPicPr preferRelativeResize="0"/>
          <p:nvPr/>
        </p:nvPicPr>
        <p:blipFill>
          <a:blip r:embed="rId3">
            <a:alphaModFix/>
          </a:blip>
          <a:stretch>
            <a:fillRect/>
          </a:stretch>
        </p:blipFill>
        <p:spPr>
          <a:xfrm>
            <a:off x="2367850" y="1017725"/>
            <a:ext cx="4566530"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69300"/>
            <a:ext cx="6416400" cy="4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20"/>
              <a:t>Algorithm - Step 4 - Obtain WAVELET DETAIL</a:t>
            </a:r>
            <a:endParaRPr b="1" sz="2020"/>
          </a:p>
        </p:txBody>
      </p:sp>
      <p:pic>
        <p:nvPicPr>
          <p:cNvPr id="124" name="Google Shape;124;p24"/>
          <p:cNvPicPr preferRelativeResize="0"/>
          <p:nvPr/>
        </p:nvPicPr>
        <p:blipFill>
          <a:blip r:embed="rId3">
            <a:alphaModFix/>
          </a:blip>
          <a:stretch>
            <a:fillRect/>
          </a:stretch>
        </p:blipFill>
        <p:spPr>
          <a:xfrm>
            <a:off x="311700" y="586225"/>
            <a:ext cx="5314950" cy="1924050"/>
          </a:xfrm>
          <a:prstGeom prst="rect">
            <a:avLst/>
          </a:prstGeom>
          <a:noFill/>
          <a:ln>
            <a:noFill/>
          </a:ln>
        </p:spPr>
      </p:pic>
      <p:sp>
        <p:nvSpPr>
          <p:cNvPr id="125" name="Google Shape;125;p24"/>
          <p:cNvSpPr txBox="1"/>
          <p:nvPr>
            <p:ph type="title"/>
          </p:nvPr>
        </p:nvSpPr>
        <p:spPr>
          <a:xfrm>
            <a:off x="311700" y="2609600"/>
            <a:ext cx="7673100" cy="4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20"/>
              <a:t>Algorithm - Step 5 - Obtain Denoised Wavelet Detail</a:t>
            </a:r>
            <a:endParaRPr b="1" sz="2020"/>
          </a:p>
        </p:txBody>
      </p:sp>
      <p:pic>
        <p:nvPicPr>
          <p:cNvPr id="126" name="Google Shape;126;p24"/>
          <p:cNvPicPr preferRelativeResize="0"/>
          <p:nvPr/>
        </p:nvPicPr>
        <p:blipFill>
          <a:blip r:embed="rId4">
            <a:alphaModFix/>
          </a:blip>
          <a:stretch>
            <a:fillRect/>
          </a:stretch>
        </p:blipFill>
        <p:spPr>
          <a:xfrm>
            <a:off x="371888" y="3126525"/>
            <a:ext cx="6296025" cy="154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17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Algorithm - Step 6 - Score Fusion, Mapping, UI</a:t>
            </a:r>
            <a:endParaRPr b="1"/>
          </a:p>
        </p:txBody>
      </p:sp>
      <p:pic>
        <p:nvPicPr>
          <p:cNvPr id="132" name="Google Shape;132;p25"/>
          <p:cNvPicPr preferRelativeResize="0"/>
          <p:nvPr/>
        </p:nvPicPr>
        <p:blipFill>
          <a:blip r:embed="rId3">
            <a:alphaModFix/>
          </a:blip>
          <a:stretch>
            <a:fillRect/>
          </a:stretch>
        </p:blipFill>
        <p:spPr>
          <a:xfrm>
            <a:off x="683600" y="745650"/>
            <a:ext cx="3659116" cy="4093049"/>
          </a:xfrm>
          <a:prstGeom prst="rect">
            <a:avLst/>
          </a:prstGeom>
          <a:noFill/>
          <a:ln>
            <a:noFill/>
          </a:ln>
        </p:spPr>
      </p:pic>
      <p:pic>
        <p:nvPicPr>
          <p:cNvPr id="133" name="Google Shape;133;p25"/>
          <p:cNvPicPr preferRelativeResize="0"/>
          <p:nvPr/>
        </p:nvPicPr>
        <p:blipFill>
          <a:blip r:embed="rId4">
            <a:alphaModFix/>
          </a:blip>
          <a:stretch>
            <a:fillRect/>
          </a:stretch>
        </p:blipFill>
        <p:spPr>
          <a:xfrm>
            <a:off x="4974466" y="745650"/>
            <a:ext cx="3932764" cy="4093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 Results - Clean Image</a:t>
            </a:r>
            <a:endParaRPr b="1"/>
          </a:p>
        </p:txBody>
      </p:sp>
      <p:pic>
        <p:nvPicPr>
          <p:cNvPr id="139" name="Google Shape;139;p26"/>
          <p:cNvPicPr preferRelativeResize="0"/>
          <p:nvPr/>
        </p:nvPicPr>
        <p:blipFill>
          <a:blip r:embed="rId3">
            <a:alphaModFix/>
          </a:blip>
          <a:stretch>
            <a:fillRect/>
          </a:stretch>
        </p:blipFill>
        <p:spPr>
          <a:xfrm>
            <a:off x="774300" y="1290763"/>
            <a:ext cx="8839200" cy="2561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8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 Results - Clean Image</a:t>
            </a:r>
            <a:endParaRPr b="1"/>
          </a:p>
        </p:txBody>
      </p:sp>
      <p:pic>
        <p:nvPicPr>
          <p:cNvPr id="145" name="Google Shape;145;p27"/>
          <p:cNvPicPr preferRelativeResize="0"/>
          <p:nvPr/>
        </p:nvPicPr>
        <p:blipFill>
          <a:blip r:embed="rId3">
            <a:alphaModFix/>
          </a:blip>
          <a:stretch>
            <a:fillRect/>
          </a:stretch>
        </p:blipFill>
        <p:spPr>
          <a:xfrm>
            <a:off x="996825" y="962850"/>
            <a:ext cx="7150362"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50675"/>
            <a:ext cx="298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 Results - Clean Image</a:t>
            </a:r>
            <a:endParaRPr b="1"/>
          </a:p>
        </p:txBody>
      </p:sp>
      <p:pic>
        <p:nvPicPr>
          <p:cNvPr id="151" name="Google Shape;151;p28"/>
          <p:cNvPicPr preferRelativeResize="0"/>
          <p:nvPr/>
        </p:nvPicPr>
        <p:blipFill>
          <a:blip r:embed="rId3">
            <a:alphaModFix/>
          </a:blip>
          <a:stretch>
            <a:fillRect/>
          </a:stretch>
        </p:blipFill>
        <p:spPr>
          <a:xfrm>
            <a:off x="3500825" y="162600"/>
            <a:ext cx="5331475" cy="2799024"/>
          </a:xfrm>
          <a:prstGeom prst="rect">
            <a:avLst/>
          </a:prstGeom>
          <a:noFill/>
          <a:ln>
            <a:noFill/>
          </a:ln>
        </p:spPr>
      </p:pic>
      <p:pic>
        <p:nvPicPr>
          <p:cNvPr id="152" name="Google Shape;152;p28"/>
          <p:cNvPicPr preferRelativeResize="0"/>
          <p:nvPr/>
        </p:nvPicPr>
        <p:blipFill>
          <a:blip r:embed="rId4">
            <a:alphaModFix/>
          </a:blip>
          <a:stretch>
            <a:fillRect/>
          </a:stretch>
        </p:blipFill>
        <p:spPr>
          <a:xfrm>
            <a:off x="311700" y="3088149"/>
            <a:ext cx="5707024" cy="1877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250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 Results - Stego Image</a:t>
            </a:r>
            <a:endParaRPr b="1"/>
          </a:p>
        </p:txBody>
      </p:sp>
      <p:pic>
        <p:nvPicPr>
          <p:cNvPr id="158" name="Google Shape;158;p29"/>
          <p:cNvPicPr preferRelativeResize="0"/>
          <p:nvPr/>
        </p:nvPicPr>
        <p:blipFill>
          <a:blip r:embed="rId3">
            <a:alphaModFix/>
          </a:blip>
          <a:stretch>
            <a:fillRect/>
          </a:stretch>
        </p:blipFill>
        <p:spPr>
          <a:xfrm>
            <a:off x="204225" y="1131250"/>
            <a:ext cx="8839200" cy="26034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250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 Results - Stego Image</a:t>
            </a:r>
            <a:endParaRPr b="1"/>
          </a:p>
        </p:txBody>
      </p:sp>
      <p:pic>
        <p:nvPicPr>
          <p:cNvPr id="164" name="Google Shape;164;p30"/>
          <p:cNvPicPr preferRelativeResize="0"/>
          <p:nvPr/>
        </p:nvPicPr>
        <p:blipFill>
          <a:blip r:embed="rId3">
            <a:alphaModFix/>
          </a:blip>
          <a:stretch>
            <a:fillRect/>
          </a:stretch>
        </p:blipFill>
        <p:spPr>
          <a:xfrm>
            <a:off x="776125" y="885075"/>
            <a:ext cx="7591750" cy="4015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250675"/>
            <a:ext cx="298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Implementation Results - Stego Image</a:t>
            </a:r>
            <a:endParaRPr b="1"/>
          </a:p>
        </p:txBody>
      </p:sp>
      <p:pic>
        <p:nvPicPr>
          <p:cNvPr id="170" name="Google Shape;170;p31"/>
          <p:cNvPicPr preferRelativeResize="0"/>
          <p:nvPr/>
        </p:nvPicPr>
        <p:blipFill>
          <a:blip r:embed="rId3">
            <a:alphaModFix/>
          </a:blip>
          <a:stretch>
            <a:fillRect/>
          </a:stretch>
        </p:blipFill>
        <p:spPr>
          <a:xfrm>
            <a:off x="3447000" y="152400"/>
            <a:ext cx="5301619" cy="2783350"/>
          </a:xfrm>
          <a:prstGeom prst="rect">
            <a:avLst/>
          </a:prstGeom>
          <a:noFill/>
          <a:ln>
            <a:noFill/>
          </a:ln>
        </p:spPr>
      </p:pic>
      <p:pic>
        <p:nvPicPr>
          <p:cNvPr id="171" name="Google Shape;171;p31"/>
          <p:cNvPicPr preferRelativeResize="0"/>
          <p:nvPr/>
        </p:nvPicPr>
        <p:blipFill>
          <a:blip r:embed="rId4">
            <a:alphaModFix/>
          </a:blip>
          <a:stretch>
            <a:fillRect/>
          </a:stretch>
        </p:blipFill>
        <p:spPr>
          <a:xfrm>
            <a:off x="152400" y="3088150"/>
            <a:ext cx="5249517" cy="190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2100">
                <a:solidFill>
                  <a:schemeClr val="dk1"/>
                </a:solidFill>
              </a:rPr>
              <a:t>We propose the </a:t>
            </a:r>
            <a:r>
              <a:rPr b="1" lang="en" sz="2100">
                <a:solidFill>
                  <a:schemeClr val="dk1"/>
                </a:solidFill>
              </a:rPr>
              <a:t>Directional Gradient Coherence (DGC) metric</a:t>
            </a:r>
            <a:r>
              <a:rPr lang="en" sz="2100">
                <a:solidFill>
                  <a:schemeClr val="dk1"/>
                </a:solidFill>
              </a:rPr>
              <a:t>, a novel block‑wise measure of gradient orientation dispersion weighted by energy, to detect PVD steganography. By computing DGC on raw and denoised wavelet detail subbands and fusing scores relative to empirical medians, our interactive prototype yields 0–100 +% likelihoods with intuitive visualizations, boosting detection sensitivity and forensic insight.</a:t>
            </a:r>
            <a:endParaRPr sz="2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 &amp; Future Work</a:t>
            </a:r>
            <a:endParaRPr b="1"/>
          </a:p>
        </p:txBody>
      </p:sp>
      <p:sp>
        <p:nvSpPr>
          <p:cNvPr id="177" name="Google Shape;177;p32"/>
          <p:cNvSpPr txBox="1"/>
          <p:nvPr>
            <p:ph idx="1" type="body"/>
          </p:nvPr>
        </p:nvSpPr>
        <p:spPr>
          <a:xfrm>
            <a:off x="311700" y="1152475"/>
            <a:ext cx="8520600" cy="3687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900">
                <a:solidFill>
                  <a:schemeClr val="dk1"/>
                </a:solidFill>
              </a:rPr>
              <a:t>In conclusion, the Directional Gradient Coherence (DGC) metric effectively quantifies subtle angular disruptions in wavelet-based detail, enabling accurate detection of PVD steganography with interpretable visualizations. </a:t>
            </a:r>
            <a:endParaRPr sz="1900">
              <a:solidFill>
                <a:schemeClr val="dk1"/>
              </a:solidFill>
            </a:endParaRPr>
          </a:p>
          <a:p>
            <a:pPr indent="0" lvl="0" marL="0" rtl="0" algn="just">
              <a:spcBef>
                <a:spcPts val="1200"/>
              </a:spcBef>
              <a:spcAft>
                <a:spcPts val="0"/>
              </a:spcAft>
              <a:buNone/>
            </a:pPr>
            <a:r>
              <a:rPr lang="en" sz="1900">
                <a:solidFill>
                  <a:schemeClr val="dk1"/>
                </a:solidFill>
              </a:rPr>
              <a:t>Future work will extend evaluation to large‑scale color‑image datasets, assess robustness under diverse compression and noise conditions, explore alternative wavelet bases, and integrate machine learning classifiers for adaptive thresholding. </a:t>
            </a:r>
            <a:endParaRPr sz="1900">
              <a:solidFill>
                <a:schemeClr val="dk1"/>
              </a:solidFill>
            </a:endParaRPr>
          </a:p>
          <a:p>
            <a:pPr indent="0" lvl="0" marL="0" rtl="0" algn="just">
              <a:spcBef>
                <a:spcPts val="1200"/>
              </a:spcBef>
              <a:spcAft>
                <a:spcPts val="0"/>
              </a:spcAft>
              <a:buNone/>
            </a:pPr>
            <a:r>
              <a:rPr lang="en" sz="1900">
                <a:solidFill>
                  <a:schemeClr val="dk1"/>
                </a:solidFill>
              </a:rPr>
              <a:t>Optimization of computational performance and real‑time forensic plugin deployment form additional avenues for advancing this framework.</a:t>
            </a:r>
            <a:endParaRPr sz="1900">
              <a:solidFill>
                <a:schemeClr val="dk1"/>
              </a:solidFill>
            </a:endParaRPr>
          </a:p>
          <a:p>
            <a:pPr indent="0" lvl="0" marL="0" rtl="0" algn="just">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References</a:t>
            </a:r>
            <a:endParaRPr b="1" sz="2920"/>
          </a:p>
        </p:txBody>
      </p:sp>
      <p:sp>
        <p:nvSpPr>
          <p:cNvPr id="183" name="Google Shape;183;p33"/>
          <p:cNvSpPr txBox="1"/>
          <p:nvPr>
            <p:ph idx="1" type="body"/>
          </p:nvPr>
        </p:nvSpPr>
        <p:spPr>
          <a:xfrm>
            <a:off x="311700" y="1152475"/>
            <a:ext cx="8520600" cy="36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[1] C. Balasubramanian, S. Selvakumar, and S. Geetha, “High payload image steganography with reduced distortion using octonary pixel pairing scheme,” </a:t>
            </a:r>
            <a:r>
              <a:rPr i="1" lang="en" sz="1200">
                <a:solidFill>
                  <a:schemeClr val="dk1"/>
                </a:solidFill>
              </a:rPr>
              <a:t>Multimedia Tools Appl.</a:t>
            </a:r>
            <a:r>
              <a:rPr lang="en" sz="1200">
                <a:solidFill>
                  <a:schemeClr val="dk1"/>
                </a:solidFill>
              </a:rPr>
              <a:t>, vol. 73, no. 3, pp. 2223–2245, 2014, doi:10.1007/s11042-013-1640-4.</a:t>
            </a:r>
            <a:r>
              <a:rPr lang="en" sz="1200">
                <a:solidFill>
                  <a:schemeClr val="dk1"/>
                </a:solidFill>
                <a:uFill>
                  <a:noFill/>
                </a:uFill>
                <a:hlinkClick r:id="rId3">
                  <a:extLst>
                    <a:ext uri="{A12FA001-AC4F-418D-AE19-62706E023703}">
                      <ahyp:hlinkClr val="tx"/>
                    </a:ext>
                  </a:extLst>
                </a:hlinkClick>
              </a:rPr>
              <a:t> </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 H. Zhang, T. Zhang, and H. Chen, “Revisiting weighted Stego-image Steganalysis for PVD steganography,” </a:t>
            </a:r>
            <a:r>
              <a:rPr i="1" lang="en" sz="1200">
                <a:solidFill>
                  <a:schemeClr val="dk1"/>
                </a:solidFill>
              </a:rPr>
              <a:t>Multimedia Tools Appl.</a:t>
            </a:r>
            <a:r>
              <a:rPr lang="en" sz="1200">
                <a:solidFill>
                  <a:schemeClr val="dk1"/>
                </a:solidFill>
              </a:rPr>
              <a:t>, vol. 78, no. 5, pp. 5995–6013, Mar. 2019, doi:10.1007/S11042-018-6473-8.</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[3] W.-B. Lin, T.-H. Lai, and K.-C. Chang, “Statistical feature-based steganalysis for pixel-value differencing steganography,” </a:t>
            </a:r>
            <a:r>
              <a:rPr i="1" lang="en" sz="1200">
                <a:solidFill>
                  <a:schemeClr val="dk1"/>
                </a:solidFill>
              </a:rPr>
              <a:t>EURASIP J. Adv. Signal Process.</a:t>
            </a:r>
            <a:r>
              <a:rPr lang="en" sz="1200">
                <a:solidFill>
                  <a:schemeClr val="dk1"/>
                </a:solidFill>
              </a:rPr>
              <a:t>, May 2021, doi:10.1186/S13634-021-00797-5.</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[4] G. Swain, “High Capacity Image Steganography Using Modified LSB Substitution and PVD against Pixel Difference Histogram Analysis,” </a:t>
            </a:r>
            <a:r>
              <a:rPr i="1" lang="en" sz="1200">
                <a:solidFill>
                  <a:schemeClr val="dk1"/>
                </a:solidFill>
              </a:rPr>
              <a:t>Secur. Commun. Netw.</a:t>
            </a:r>
            <a:r>
              <a:rPr lang="en" sz="1200">
                <a:solidFill>
                  <a:schemeClr val="dk1"/>
                </a:solidFill>
              </a:rPr>
              <a:t>, Sep. 2018, doi:10.1155/2018/1505896.</a:t>
            </a:r>
            <a:endParaRPr sz="1200">
              <a:solidFill>
                <a:schemeClr val="dk1"/>
              </a:solidFill>
            </a:endParaRPr>
          </a:p>
          <a:p>
            <a:pPr indent="0" lvl="0" marL="0" rtl="0" algn="l">
              <a:spcBef>
                <a:spcPts val="1200"/>
              </a:spcBef>
              <a:spcAft>
                <a:spcPts val="0"/>
              </a:spcAft>
              <a:buNone/>
            </a:pPr>
            <a:r>
              <a:rPr lang="en" sz="1200">
                <a:solidFill>
                  <a:schemeClr val="dk1"/>
                </a:solidFill>
              </a:rPr>
              <a:t>[5] A. K. Sahu and G. Swain, “Multi-directional block based PVD and modulus function image steganography,” </a:t>
            </a:r>
            <a:r>
              <a:rPr i="1" lang="en" sz="1200">
                <a:solidFill>
                  <a:schemeClr val="dk1"/>
                </a:solidFill>
              </a:rPr>
              <a:t>Alexandria Eng. J.</a:t>
            </a:r>
            <a:r>
              <a:rPr lang="en" sz="1200">
                <a:solidFill>
                  <a:schemeClr val="dk1"/>
                </a:solidFill>
              </a:rPr>
              <a:t>, vol. 64, pp. 1–12, May 2021, doi:10.1016/j.aej.2023.11.013.</a:t>
            </a:r>
            <a:endParaRPr sz="1200">
              <a:solidFill>
                <a:schemeClr val="dk1"/>
              </a:solidFill>
            </a:endParaRPr>
          </a:p>
          <a:p>
            <a:pPr indent="0" lvl="0" marL="0" rtl="0" algn="l">
              <a:spcBef>
                <a:spcPts val="1200"/>
              </a:spcBef>
              <a:spcAft>
                <a:spcPts val="1200"/>
              </a:spcAft>
              <a:buNone/>
            </a:pPr>
            <a:r>
              <a:rPr lang="en" sz="1200">
                <a:solidFill>
                  <a:schemeClr val="dk1"/>
                </a:solidFill>
              </a:rPr>
              <a:t>[6] D. D. Shankar and A. S. Azhakath, “Minor blind feature based Steganalysis for calibrated JPEG images with SVM and SVM-PSO,” </a:t>
            </a:r>
            <a:r>
              <a:rPr i="1" lang="en" sz="1200">
                <a:solidFill>
                  <a:schemeClr val="dk1"/>
                </a:solidFill>
              </a:rPr>
              <a:t>Multimedia Tools Appl.</a:t>
            </a:r>
            <a:r>
              <a:rPr lang="en" sz="1200">
                <a:solidFill>
                  <a:schemeClr val="dk1"/>
                </a:solidFill>
              </a:rPr>
              <a:t>, Jan. 2021, doi:10.1007/S11042-020-09820-7.</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References</a:t>
            </a:r>
            <a:endParaRPr b="1" sz="2920"/>
          </a:p>
        </p:txBody>
      </p:sp>
      <p:sp>
        <p:nvSpPr>
          <p:cNvPr id="189" name="Google Shape;189;p34"/>
          <p:cNvSpPr txBox="1"/>
          <p:nvPr>
            <p:ph idx="1" type="body"/>
          </p:nvPr>
        </p:nvSpPr>
        <p:spPr>
          <a:xfrm>
            <a:off x="311700" y="1152475"/>
            <a:ext cx="8520600" cy="3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[7] M. G. Gireeshan, D. D. Shankar, and A. S. Azhakath, “Feature reduced blind steganalysis using DCT and spatial transform,” </a:t>
            </a:r>
            <a:r>
              <a:rPr i="1" lang="en" sz="1200">
                <a:solidFill>
                  <a:schemeClr val="dk1"/>
                </a:solidFill>
              </a:rPr>
              <a:t>J. Ambient Intell. Humaniz. Comput.</a:t>
            </a:r>
            <a:r>
              <a:rPr lang="en" sz="1200">
                <a:solidFill>
                  <a:schemeClr val="dk1"/>
                </a:solidFill>
              </a:rPr>
              <a:t>, May 2021, doi:10.1007/S12652-020-02001-2.</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[8] E. M. El-Alfy, “Detecting pixel-value differencing steganography using Levenberg–Marquardt neural network,” in </a:t>
            </a:r>
            <a:r>
              <a:rPr i="1" lang="en" sz="1200">
                <a:solidFill>
                  <a:schemeClr val="dk1"/>
                </a:solidFill>
              </a:rPr>
              <a:t>Proc. IEEE CIDM</a:t>
            </a:r>
            <a:r>
              <a:rPr lang="en" sz="1200">
                <a:solidFill>
                  <a:schemeClr val="dk1"/>
                </a:solidFill>
              </a:rPr>
              <a:t>, Apr. 2013, doi:10.1109/CIDM.2013.6597231.</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[9] I.-H. Pan, K.-C. Liu, and C.-L. Liu, “Chi-Square Detection for PVD Steganography,” in </a:t>
            </a:r>
            <a:r>
              <a:rPr i="1" lang="en" sz="1200">
                <a:solidFill>
                  <a:schemeClr val="dk1"/>
                </a:solidFill>
              </a:rPr>
              <a:t>Proc. IS3C</a:t>
            </a:r>
            <a:r>
              <a:rPr lang="en" sz="1200">
                <a:solidFill>
                  <a:schemeClr val="dk1"/>
                </a:solidFill>
              </a:rPr>
              <a:t>, Nov. 2020, doi:10.1109/IS3C50286.2020.00015.</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[10] W.-B. Lin, T.-H. Lai, and C.-L. Chou, “Chi-square-based steganalysis against MPVD,” </a:t>
            </a:r>
            <a:r>
              <a:rPr i="1" lang="en" sz="1200">
                <a:solidFill>
                  <a:schemeClr val="dk1"/>
                </a:solidFill>
              </a:rPr>
              <a:t>Arab. J. Sci. Eng.</a:t>
            </a:r>
            <a:r>
              <a:rPr lang="en" sz="1200">
                <a:solidFill>
                  <a:schemeClr val="dk1"/>
                </a:solidFill>
              </a:rPr>
              <a:t>, Apr. 2021, doi:10.1007/S13369-021-05554-2.</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[11] H. Zhang, T. Zhang, and H. Chen, “Variance Analysis of PVD Steganography,” in </a:t>
            </a:r>
            <a:r>
              <a:rPr i="1" lang="en" sz="1200">
                <a:solidFill>
                  <a:schemeClr val="dk1"/>
                </a:solidFill>
              </a:rPr>
              <a:t>Proc. ACM</a:t>
            </a:r>
            <a:r>
              <a:rPr lang="en" sz="1200">
                <a:solidFill>
                  <a:schemeClr val="dk1"/>
                </a:solidFill>
              </a:rPr>
              <a:t>, Mar. 2017, doi:10.1145/3058060.3058077.</a:t>
            </a:r>
            <a:endParaRPr sz="1200">
              <a:solidFill>
                <a:schemeClr val="dk1"/>
              </a:solidFill>
            </a:endParaRPr>
          </a:p>
          <a:p>
            <a:pPr indent="0" lvl="0" marL="0" rtl="0" algn="l">
              <a:spcBef>
                <a:spcPts val="1200"/>
              </a:spcBef>
              <a:spcAft>
                <a:spcPts val="0"/>
              </a:spcAft>
              <a:buNone/>
            </a:pPr>
            <a:r>
              <a:rPr lang="en" sz="1200">
                <a:solidFill>
                  <a:schemeClr val="dk1"/>
                </a:solidFill>
              </a:rPr>
              <a:t>[12] D. Progonov and M. Yarysh, “Analyzing the accuracy of detecting steganograms by adaptive methods,” </a:t>
            </a:r>
            <a:r>
              <a:rPr i="1" lang="en" sz="1200">
                <a:solidFill>
                  <a:schemeClr val="dk1"/>
                </a:solidFill>
              </a:rPr>
              <a:t>East.-Eur. J. Enterp. Technol.</a:t>
            </a:r>
            <a:r>
              <a:rPr lang="en" sz="1200">
                <a:solidFill>
                  <a:schemeClr val="dk1"/>
                </a:solidFill>
              </a:rPr>
              <a:t>, Feb. 2022, doi:10.15587/1729-4061.2022.251350.</a:t>
            </a:r>
            <a:endParaRPr sz="12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References</a:t>
            </a:r>
            <a:endParaRPr b="1" sz="2920"/>
          </a:p>
        </p:txBody>
      </p:sp>
      <p:sp>
        <p:nvSpPr>
          <p:cNvPr id="195" name="Google Shape;195;p35"/>
          <p:cNvSpPr txBox="1"/>
          <p:nvPr>
            <p:ph idx="1" type="body"/>
          </p:nvPr>
        </p:nvSpPr>
        <p:spPr>
          <a:xfrm>
            <a:off x="311700" y="1152475"/>
            <a:ext cx="8520600" cy="373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200">
                <a:solidFill>
                  <a:schemeClr val="dk1"/>
                </a:solidFill>
              </a:rPr>
              <a:t>[13] A. O. Modupe, E. A. Adedoyin, and O. T. Adedeji, “Comparative Analysis of LSB, MSB and PVD Based Image Steganography,” </a:t>
            </a:r>
            <a:r>
              <a:rPr i="1" lang="en" sz="1200">
                <a:solidFill>
                  <a:schemeClr val="dk1"/>
                </a:solidFill>
              </a:rPr>
              <a:t>Int. J. Res.</a:t>
            </a:r>
            <a:r>
              <a:rPr lang="en" sz="1200">
                <a:solidFill>
                  <a:schemeClr val="dk1"/>
                </a:solidFill>
              </a:rPr>
              <a:t>, Sep. 2021, doi:10.52403/IJRR.20210948.</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[14] A. F. AbdelRazik, S. Saad, and A. S. Elsayed, “Image Steganography: A Comparative and Practical Study,” </a:t>
            </a:r>
            <a:r>
              <a:rPr i="1" lang="en" sz="1200">
                <a:solidFill>
                  <a:schemeClr val="dk1"/>
                </a:solidFill>
              </a:rPr>
              <a:t>Int. J. Intell. Comput. Inf. Sci.</a:t>
            </a:r>
            <a:r>
              <a:rPr lang="en" sz="1200">
                <a:solidFill>
                  <a:schemeClr val="dk1"/>
                </a:solidFill>
              </a:rPr>
              <a:t>, Jun. 2024, doi:10.21608/ijicis.2024.290869.1337.</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[15] A. Z. Abd Aziz, M. F. M. Sultan, and N. L. M. Zulkufli, “Image Steganography,” </a:t>
            </a:r>
            <a:r>
              <a:rPr i="1" lang="en" sz="1200">
                <a:solidFill>
                  <a:schemeClr val="dk1"/>
                </a:solidFill>
              </a:rPr>
              <a:t>Int. J. Percept. Cogn. Comput.</a:t>
            </a:r>
            <a:r>
              <a:rPr lang="en" sz="1200">
                <a:solidFill>
                  <a:schemeClr val="dk1"/>
                </a:solidFill>
              </a:rPr>
              <a:t>, Jan. 2024, doi:10.31436/ijpcc.v10i1.449.</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[16] M. A. Hameed, M. Hassaballah, and S. Aly, “Adaptive Steganography Based on HOG and PVD-LSB,” </a:t>
            </a:r>
            <a:r>
              <a:rPr i="1" lang="en" sz="1200">
                <a:solidFill>
                  <a:schemeClr val="dk1"/>
                </a:solidFill>
              </a:rPr>
              <a:t>IEEE Access</a:t>
            </a:r>
            <a:r>
              <a:rPr lang="en" sz="1200">
                <a:solidFill>
                  <a:schemeClr val="dk1"/>
                </a:solidFill>
              </a:rPr>
              <a:t>, Dec. 2019, doi:10.1109/ACCESS.2019.2960254.</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[17] N. V. Dharwadkar et al., “A Medical Image Steganography Scheme Using PVD,” in </a:t>
            </a:r>
            <a:r>
              <a:rPr i="1" lang="en" sz="1200">
                <a:solidFill>
                  <a:schemeClr val="dk1"/>
                </a:solidFill>
              </a:rPr>
              <a:t>Proc. Springer LNCS</a:t>
            </a:r>
            <a:r>
              <a:rPr lang="en" sz="1200">
                <a:solidFill>
                  <a:schemeClr val="dk1"/>
                </a:solidFill>
              </a:rPr>
              <a:t>, 2023, doi:10.1007/978-981-99-1648-1_27.</a:t>
            </a:r>
            <a:endParaRPr sz="1200">
              <a:solidFill>
                <a:schemeClr val="dk1"/>
              </a:solidFill>
            </a:endParaRPr>
          </a:p>
          <a:p>
            <a:pPr indent="0" lvl="0" marL="0" rtl="0" algn="l">
              <a:spcBef>
                <a:spcPts val="1200"/>
              </a:spcBef>
              <a:spcAft>
                <a:spcPts val="0"/>
              </a:spcAft>
              <a:buNone/>
            </a:pPr>
            <a:r>
              <a:rPr lang="en" sz="1200">
                <a:solidFill>
                  <a:schemeClr val="dk1"/>
                </a:solidFill>
              </a:rPr>
              <a:t>[18] T. Halder, S. Karforma, and R. Mandal, “Data Hiding in E-Governance Using PVD,” </a:t>
            </a:r>
            <a:r>
              <a:rPr i="1" lang="en" sz="1200">
                <a:solidFill>
                  <a:schemeClr val="dk1"/>
                </a:solidFill>
              </a:rPr>
              <a:t>Indian J. Sci. Technol.</a:t>
            </a:r>
            <a:r>
              <a:rPr lang="en" sz="1200">
                <a:solidFill>
                  <a:schemeClr val="dk1"/>
                </a:solidFill>
              </a:rPr>
              <a:t>, Jul. 2015, doi:10.17485/IJST/2015/V8I16/51269.</a:t>
            </a:r>
            <a:endParaRPr sz="12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References</a:t>
            </a:r>
            <a:endParaRPr b="1" sz="2920"/>
          </a:p>
        </p:txBody>
      </p:sp>
      <p:sp>
        <p:nvSpPr>
          <p:cNvPr id="201" name="Google Shape;201;p36"/>
          <p:cNvSpPr txBox="1"/>
          <p:nvPr>
            <p:ph idx="1" type="body"/>
          </p:nvPr>
        </p:nvSpPr>
        <p:spPr>
          <a:xfrm>
            <a:off x="311700" y="1152475"/>
            <a:ext cx="8520600" cy="373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[19] C.-Y. Weng </a:t>
            </a:r>
            <a:r>
              <a:rPr i="1" lang="en" sz="1200">
                <a:solidFill>
                  <a:schemeClr val="dk1"/>
                </a:solidFill>
              </a:rPr>
              <a:t>et al.</a:t>
            </a:r>
            <a:r>
              <a:rPr lang="en" sz="1200">
                <a:solidFill>
                  <a:schemeClr val="dk1"/>
                </a:solidFill>
              </a:rPr>
              <a:t>, “Adaptive Steganography Using Two-Tier PVD,” in </a:t>
            </a:r>
            <a:r>
              <a:rPr i="1" lang="en" sz="1200">
                <a:solidFill>
                  <a:schemeClr val="dk1"/>
                </a:solidFill>
              </a:rPr>
              <a:t>Proc. Springer</a:t>
            </a:r>
            <a:r>
              <a:rPr lang="en" sz="1200">
                <a:solidFill>
                  <a:schemeClr val="dk1"/>
                </a:solidFill>
              </a:rPr>
              <a:t>, Nov. 2017, doi:10.1007/978-981-10-6487-6_14.</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[20] P. Chowdhuri </a:t>
            </a:r>
            <a:r>
              <a:rPr i="1" lang="en" sz="1200">
                <a:solidFill>
                  <a:schemeClr val="dk1"/>
                </a:solidFill>
              </a:rPr>
              <a:t>et al.</a:t>
            </a:r>
            <a:r>
              <a:rPr lang="en" sz="1200">
                <a:solidFill>
                  <a:schemeClr val="dk1"/>
                </a:solidFill>
              </a:rPr>
              <a:t>, “Overlapped Pixel-Based Repeated PVD Scheme,” in </a:t>
            </a:r>
            <a:r>
              <a:rPr i="1" lang="en" sz="1200">
                <a:solidFill>
                  <a:schemeClr val="dk1"/>
                </a:solidFill>
              </a:rPr>
              <a:t>Proc. Springer</a:t>
            </a:r>
            <a:r>
              <a:rPr lang="en" sz="1200">
                <a:solidFill>
                  <a:schemeClr val="dk1"/>
                </a:solidFill>
              </a:rPr>
              <a:t>, 2020, doi:10.1007/978-981-15-4288-6_7.</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[21] P. Yue </a:t>
            </a:r>
            <a:r>
              <a:rPr i="1" lang="en" sz="1200">
                <a:solidFill>
                  <a:schemeClr val="dk1"/>
                </a:solidFill>
              </a:rPr>
              <a:t>et al.</a:t>
            </a:r>
            <a:r>
              <a:rPr lang="en" sz="1200">
                <a:solidFill>
                  <a:schemeClr val="dk1"/>
                </a:solidFill>
              </a:rPr>
              <a:t>, “Deceiving Steganalyzer Using Adversarial Noises,” in </a:t>
            </a:r>
            <a:r>
              <a:rPr i="1" lang="en" sz="1200">
                <a:solidFill>
                  <a:schemeClr val="dk1"/>
                </a:solidFill>
              </a:rPr>
              <a:t>Proc. ACM</a:t>
            </a:r>
            <a:r>
              <a:rPr lang="en" sz="1200">
                <a:solidFill>
                  <a:schemeClr val="dk1"/>
                </a:solidFill>
              </a:rPr>
              <a:t>, Sep. 2019, doi:10.1145/3364908.3364910.</a:t>
            </a:r>
            <a:endParaRPr sz="1200">
              <a:solidFill>
                <a:schemeClr val="dk1"/>
              </a:solidFill>
            </a:endParaRPr>
          </a:p>
          <a:p>
            <a:pPr indent="0" lvl="0" marL="0" rtl="0" algn="l">
              <a:spcBef>
                <a:spcPts val="1200"/>
              </a:spcBef>
              <a:spcAft>
                <a:spcPts val="0"/>
              </a:spcAft>
              <a:buNone/>
            </a:pPr>
            <a:r>
              <a:rPr lang="en" sz="1200">
                <a:solidFill>
                  <a:schemeClr val="dk1"/>
                </a:solidFill>
              </a:rPr>
              <a:t>[22] M. Rezaei </a:t>
            </a:r>
            <a:r>
              <a:rPr i="1" lang="en" sz="1200">
                <a:solidFill>
                  <a:schemeClr val="dk1"/>
                </a:solidFill>
              </a:rPr>
              <a:t>et al.</a:t>
            </a:r>
            <a:r>
              <a:rPr lang="en" sz="1200">
                <a:solidFill>
                  <a:schemeClr val="dk1"/>
                </a:solidFill>
              </a:rPr>
              <a:t>, “STEGRT1: A Real-world Dataset for Steganalysis Evaluation,” in </a:t>
            </a:r>
            <a:r>
              <a:rPr i="1" lang="en" sz="1200">
                <a:solidFill>
                  <a:schemeClr val="dk1"/>
                </a:solidFill>
              </a:rPr>
              <a:t>Proc. IEEE ICEE</a:t>
            </a:r>
            <a:r>
              <a:rPr lang="en" sz="1200">
                <a:solidFill>
                  <a:schemeClr val="dk1"/>
                </a:solidFill>
              </a:rPr>
              <a:t>, Aug. 2020, doi:10.1109/ICEE50131.2020.9260644.</a:t>
            </a:r>
            <a:endParaRPr sz="1200">
              <a:solidFill>
                <a:srgbClr val="000000"/>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69" name="Google Shape;69;p15"/>
          <p:cNvSpPr txBox="1"/>
          <p:nvPr>
            <p:ph idx="1" type="body"/>
          </p:nvPr>
        </p:nvSpPr>
        <p:spPr>
          <a:xfrm>
            <a:off x="311700" y="1152475"/>
            <a:ext cx="8520600" cy="3817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Clr>
                <a:schemeClr val="dk1"/>
              </a:buClr>
              <a:buSzPct val="47296"/>
              <a:buFont typeface="Arial"/>
              <a:buNone/>
            </a:pPr>
            <a:r>
              <a:rPr lang="en" sz="2325">
                <a:solidFill>
                  <a:schemeClr val="dk1"/>
                </a:solidFill>
              </a:rPr>
              <a:t>Pixel Value Differencing steganography adaptively embeds data in high‑variance regions, leaving subtle alterations in image detail that evade existing detectors. </a:t>
            </a:r>
            <a:r>
              <a:rPr b="1" lang="en" sz="2325">
                <a:solidFill>
                  <a:schemeClr val="dk1"/>
                </a:solidFill>
              </a:rPr>
              <a:t>Traditional gradient- or statistical-based approaches lack sensitivity to angular disruptions in edge flow,</a:t>
            </a:r>
            <a:r>
              <a:rPr lang="en" sz="2325">
                <a:solidFill>
                  <a:schemeClr val="dk1"/>
                </a:solidFill>
              </a:rPr>
              <a:t> leading to false negatives. </a:t>
            </a:r>
            <a:endParaRPr sz="2325">
              <a:solidFill>
                <a:schemeClr val="dk1"/>
              </a:solidFill>
            </a:endParaRPr>
          </a:p>
          <a:p>
            <a:pPr indent="0" lvl="0" marL="0" rtl="0" algn="just">
              <a:spcBef>
                <a:spcPts val="1200"/>
              </a:spcBef>
              <a:spcAft>
                <a:spcPts val="0"/>
              </a:spcAft>
              <a:buClr>
                <a:schemeClr val="dk1"/>
              </a:buClr>
              <a:buSzPct val="47296"/>
              <a:buFont typeface="Arial"/>
              <a:buNone/>
            </a:pPr>
            <a:r>
              <a:rPr lang="en" sz="2325">
                <a:solidFill>
                  <a:schemeClr val="dk1"/>
                </a:solidFill>
              </a:rPr>
              <a:t>Our research addresses this gap by introducing the DGC metric to quantify orientation dispersion in wavelet detail, enhancing detection of PVD interference.</a:t>
            </a:r>
            <a:endParaRPr sz="2325">
              <a:solidFill>
                <a:schemeClr val="dk1"/>
              </a:solidFill>
            </a:endParaRPr>
          </a:p>
          <a:p>
            <a:pPr indent="0" lvl="0" marL="0" rtl="0" algn="just">
              <a:spcBef>
                <a:spcPts val="1200"/>
              </a:spcBef>
              <a:spcAft>
                <a:spcPts val="0"/>
              </a:spcAft>
              <a:buClr>
                <a:schemeClr val="dk1"/>
              </a:buClr>
              <a:buSzPct val="52380"/>
              <a:buFont typeface="Arial"/>
              <a:buNone/>
            </a:pPr>
            <a:r>
              <a:t/>
            </a:r>
            <a:endParaRPr sz="2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3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Research</a:t>
            </a:r>
            <a:r>
              <a:rPr b="1" lang="en"/>
              <a:t> Objectives</a:t>
            </a:r>
            <a:endParaRPr b="1"/>
          </a:p>
        </p:txBody>
      </p:sp>
      <p:sp>
        <p:nvSpPr>
          <p:cNvPr id="75" name="Google Shape;75;p16"/>
          <p:cNvSpPr txBox="1"/>
          <p:nvPr>
            <p:ph idx="1" type="body"/>
          </p:nvPr>
        </p:nvSpPr>
        <p:spPr>
          <a:xfrm>
            <a:off x="155850" y="706775"/>
            <a:ext cx="8832300" cy="4188600"/>
          </a:xfrm>
          <a:prstGeom prst="rect">
            <a:avLst/>
          </a:prstGeom>
        </p:spPr>
        <p:txBody>
          <a:bodyPr anchorCtr="0" anchor="t" bIns="91425" lIns="91425" spcFirstLastPara="1" rIns="91425" wrap="square" tIns="91425">
            <a:noAutofit/>
          </a:bodyPr>
          <a:lstStyle/>
          <a:p>
            <a:pPr indent="-355032" lvl="0" marL="457200" rtl="0" algn="just">
              <a:lnSpc>
                <a:spcPct val="95000"/>
              </a:lnSpc>
              <a:spcBef>
                <a:spcPts val="1200"/>
              </a:spcBef>
              <a:spcAft>
                <a:spcPts val="0"/>
              </a:spcAft>
              <a:buClr>
                <a:schemeClr val="dk1"/>
              </a:buClr>
              <a:buSzPts val="1991"/>
              <a:buChar char="➔"/>
            </a:pPr>
            <a:r>
              <a:rPr b="1" lang="en" sz="1991">
                <a:solidFill>
                  <a:schemeClr val="dk1"/>
                </a:solidFill>
              </a:rPr>
              <a:t>Formalize the DGC Metric: </a:t>
            </a:r>
            <a:r>
              <a:rPr lang="en" sz="1991">
                <a:solidFill>
                  <a:schemeClr val="dk1"/>
                </a:solidFill>
              </a:rPr>
              <a:t>Precisely define the block‑wise Directional Gradient Coherence measure, derive its mathematical properties (e.g. range, behavior under pure edge fields), and analyze its computational complexity.</a:t>
            </a:r>
            <a:endParaRPr sz="1991">
              <a:solidFill>
                <a:schemeClr val="dk1"/>
              </a:solidFill>
            </a:endParaRPr>
          </a:p>
          <a:p>
            <a:pPr indent="-355032" lvl="0" marL="457200" rtl="0" algn="just">
              <a:lnSpc>
                <a:spcPct val="95000"/>
              </a:lnSpc>
              <a:spcBef>
                <a:spcPts val="0"/>
              </a:spcBef>
              <a:spcAft>
                <a:spcPts val="0"/>
              </a:spcAft>
              <a:buClr>
                <a:schemeClr val="dk1"/>
              </a:buClr>
              <a:buSzPts val="1991"/>
              <a:buChar char="➔"/>
            </a:pPr>
            <a:r>
              <a:rPr b="1" lang="en" sz="1991">
                <a:solidFill>
                  <a:schemeClr val="dk1"/>
                </a:solidFill>
              </a:rPr>
              <a:t>Integrate with Wavelet Detail Extraction:</a:t>
            </a:r>
            <a:r>
              <a:rPr lang="en" sz="1991">
                <a:solidFill>
                  <a:schemeClr val="dk1"/>
                </a:solidFill>
              </a:rPr>
              <a:t> Build a hybrid framework that isolates high‑frequency detail via single‑level DWT, computes DGC on both raw and denoised subbands, and fuses these into a unified detection score.</a:t>
            </a:r>
            <a:endParaRPr sz="1991">
              <a:solidFill>
                <a:schemeClr val="dk1"/>
              </a:solidFill>
            </a:endParaRPr>
          </a:p>
          <a:p>
            <a:pPr indent="-355032" lvl="0" marL="457200" rtl="0" algn="just">
              <a:lnSpc>
                <a:spcPct val="95000"/>
              </a:lnSpc>
              <a:spcBef>
                <a:spcPts val="0"/>
              </a:spcBef>
              <a:spcAft>
                <a:spcPts val="0"/>
              </a:spcAft>
              <a:buClr>
                <a:schemeClr val="dk1"/>
              </a:buClr>
              <a:buSzPts val="1991"/>
              <a:buChar char="➔"/>
            </a:pPr>
            <a:r>
              <a:rPr b="1" lang="en" sz="1991">
                <a:solidFill>
                  <a:schemeClr val="dk1"/>
                </a:solidFill>
              </a:rPr>
              <a:t>Analyze Parameter Sensitivity &amp; Robustness:</a:t>
            </a:r>
            <a:r>
              <a:rPr lang="en" sz="1991">
                <a:solidFill>
                  <a:schemeClr val="dk1"/>
                </a:solidFill>
              </a:rPr>
              <a:t> Perform ablation studies to assess how block size, DGC exponents, gradient thresholds, and denoising parameters affect detection signals. </a:t>
            </a:r>
            <a:endParaRPr sz="1991">
              <a:solidFill>
                <a:schemeClr val="dk1"/>
              </a:solidFill>
            </a:endParaRPr>
          </a:p>
          <a:p>
            <a:pPr indent="-355032" lvl="0" marL="457200" rtl="0" algn="just">
              <a:lnSpc>
                <a:spcPct val="95000"/>
              </a:lnSpc>
              <a:spcBef>
                <a:spcPts val="0"/>
              </a:spcBef>
              <a:spcAft>
                <a:spcPts val="0"/>
              </a:spcAft>
              <a:buClr>
                <a:schemeClr val="dk1"/>
              </a:buClr>
              <a:buSzPts val="1991"/>
              <a:buChar char="➔"/>
            </a:pPr>
            <a:r>
              <a:rPr b="1" lang="en" sz="1991">
                <a:solidFill>
                  <a:schemeClr val="dk1"/>
                </a:solidFill>
              </a:rPr>
              <a:t>Deliver an Interactive Prototype:</a:t>
            </a:r>
            <a:r>
              <a:rPr lang="en" sz="1991">
                <a:solidFill>
                  <a:schemeClr val="dk1"/>
                </a:solidFill>
              </a:rPr>
              <a:t> Develop an app that visualizes raw vs. denoised detail, difference maps, and a 0–100 % likelihood scale. </a:t>
            </a:r>
            <a:endParaRPr sz="1991">
              <a:solidFill>
                <a:schemeClr val="dk1"/>
              </a:solidFill>
            </a:endParaRPr>
          </a:p>
          <a:p>
            <a:pPr indent="0" lvl="0" marL="0" rtl="0" algn="l">
              <a:lnSpc>
                <a:spcPct val="95000"/>
              </a:lnSpc>
              <a:spcBef>
                <a:spcPts val="1200"/>
              </a:spcBef>
              <a:spcAft>
                <a:spcPts val="1200"/>
              </a:spcAft>
              <a:buSzPts val="688"/>
              <a:buNone/>
            </a:pPr>
            <a:r>
              <a:t/>
            </a:r>
            <a:endParaRPr sz="11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Proposed System</a:t>
            </a:r>
            <a:endParaRPr b="1" sz="2720"/>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2334">
                <a:solidFill>
                  <a:schemeClr val="dk1"/>
                </a:solidFill>
              </a:rPr>
              <a:t>The proposed system applies a single‑level discrete wavelet transform to extract high‑frequency image details and denoise them via bilateral filtering. It then computes the novel Directional Gradient Coherence (DGC) metric block‑wise on both raw and smoothed detail images, and fuses these scores into a unified detection statistic. An interface app presents original and denoised images, difference maps, and a 0–100 % stego‑likelihood scale, with interactive parameter controls for forensic analysis.</a:t>
            </a:r>
            <a:endParaRPr sz="2334">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712088" y="395475"/>
            <a:ext cx="5719824" cy="4688475"/>
          </a:xfrm>
          <a:prstGeom prst="rect">
            <a:avLst/>
          </a:prstGeom>
          <a:noFill/>
          <a:ln>
            <a:noFill/>
          </a:ln>
        </p:spPr>
      </p:pic>
      <p:sp>
        <p:nvSpPr>
          <p:cNvPr id="87" name="Google Shape;87;p18"/>
          <p:cNvSpPr txBox="1"/>
          <p:nvPr>
            <p:ph type="title"/>
          </p:nvPr>
        </p:nvSpPr>
        <p:spPr>
          <a:xfrm>
            <a:off x="236925" y="136350"/>
            <a:ext cx="313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Proposed System - System Diagram</a:t>
            </a:r>
            <a:endParaRPr b="1"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63525" y="509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20"/>
              <a:t>Streamlit App</a:t>
            </a:r>
            <a:r>
              <a:rPr b="1" lang="en" sz="2420"/>
              <a:t> Modules</a:t>
            </a:r>
            <a:endParaRPr b="1" sz="2420"/>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534">
              <a:solidFill>
                <a:schemeClr val="dk1"/>
              </a:solidFill>
            </a:endParaRPr>
          </a:p>
          <a:p>
            <a:pPr indent="0" lvl="0" marL="0" rtl="0" algn="l">
              <a:spcBef>
                <a:spcPts val="1200"/>
              </a:spcBef>
              <a:spcAft>
                <a:spcPts val="1200"/>
              </a:spcAft>
              <a:buNone/>
            </a:pPr>
            <a:r>
              <a:t/>
            </a:r>
            <a:endParaRPr/>
          </a:p>
        </p:txBody>
      </p:sp>
      <p:graphicFrame>
        <p:nvGraphicFramePr>
          <p:cNvPr id="94" name="Google Shape;94;p19"/>
          <p:cNvGraphicFramePr/>
          <p:nvPr/>
        </p:nvGraphicFramePr>
        <p:xfrm>
          <a:off x="582750" y="1306313"/>
          <a:ext cx="3000000" cy="3000000"/>
        </p:xfrm>
        <a:graphic>
          <a:graphicData uri="http://schemas.openxmlformats.org/drawingml/2006/table">
            <a:tbl>
              <a:tblPr>
                <a:noFill/>
                <a:tableStyleId>{5364A3B1-114E-4C8D-BFC9-4570E65702CD}</a:tableStyleId>
              </a:tblPr>
              <a:tblGrid>
                <a:gridCol w="2767125"/>
                <a:gridCol w="2767125"/>
                <a:gridCol w="2767125"/>
              </a:tblGrid>
              <a:tr h="381000">
                <a:tc>
                  <a:txBody>
                    <a:bodyPr/>
                    <a:lstStyle/>
                    <a:p>
                      <a:pPr indent="0" lvl="0" marL="0" rtl="0" algn="l">
                        <a:spcBef>
                          <a:spcPts val="0"/>
                        </a:spcBef>
                        <a:spcAft>
                          <a:spcPts val="0"/>
                        </a:spcAft>
                        <a:buNone/>
                      </a:pPr>
                      <a:r>
                        <a:rPr b="1" lang="en" sz="1600"/>
                        <a:t>Module</a:t>
                      </a:r>
                      <a:endParaRPr b="1" sz="1600"/>
                    </a:p>
                  </a:txBody>
                  <a:tcPr marT="91425" marB="91425" marR="91425" marL="91425"/>
                </a:tc>
                <a:tc>
                  <a:txBody>
                    <a:bodyPr/>
                    <a:lstStyle/>
                    <a:p>
                      <a:pPr indent="0" lvl="0" marL="0" rtl="0" algn="l">
                        <a:spcBef>
                          <a:spcPts val="0"/>
                        </a:spcBef>
                        <a:spcAft>
                          <a:spcPts val="0"/>
                        </a:spcAft>
                        <a:buNone/>
                      </a:pPr>
                      <a:r>
                        <a:rPr b="1" lang="en" sz="1600"/>
                        <a:t>Purpose</a:t>
                      </a:r>
                      <a:endParaRPr b="1" sz="1600"/>
                    </a:p>
                  </a:txBody>
                  <a:tcPr marT="91425" marB="91425" marR="91425" marL="91425"/>
                </a:tc>
                <a:tc>
                  <a:txBody>
                    <a:bodyPr/>
                    <a:lstStyle/>
                    <a:p>
                      <a:pPr indent="0" lvl="0" marL="0" rtl="0" algn="l">
                        <a:spcBef>
                          <a:spcPts val="0"/>
                        </a:spcBef>
                        <a:spcAft>
                          <a:spcPts val="0"/>
                        </a:spcAft>
                        <a:buNone/>
                      </a:pPr>
                      <a:r>
                        <a:rPr b="1" lang="en" sz="1600"/>
                        <a:t>Key Functions/Components</a:t>
                      </a:r>
                      <a:endParaRPr b="1" sz="1600"/>
                    </a:p>
                  </a:txBody>
                  <a:tcPr marT="91425" marB="91425" marR="91425" marL="91425"/>
                </a:tc>
              </a:tr>
              <a:tr h="381000">
                <a:tc>
                  <a:txBody>
                    <a:bodyPr/>
                    <a:lstStyle/>
                    <a:p>
                      <a:pPr indent="0" lvl="0" marL="0" rtl="0" algn="l">
                        <a:spcBef>
                          <a:spcPts val="0"/>
                        </a:spcBef>
                        <a:spcAft>
                          <a:spcPts val="0"/>
                        </a:spcAft>
                        <a:buNone/>
                      </a:pPr>
                      <a:r>
                        <a:rPr lang="en"/>
                        <a:t>Streamlit App (User Interface)</a:t>
                      </a:r>
                      <a:endParaRPr/>
                    </a:p>
                  </a:txBody>
                  <a:tcPr marT="91425" marB="91425" marR="91425" marL="91425"/>
                </a:tc>
                <a:tc>
                  <a:txBody>
                    <a:bodyPr/>
                    <a:lstStyle/>
                    <a:p>
                      <a:pPr indent="0" lvl="0" marL="0" rtl="0" algn="l">
                        <a:spcBef>
                          <a:spcPts val="0"/>
                        </a:spcBef>
                        <a:spcAft>
                          <a:spcPts val="0"/>
                        </a:spcAft>
                        <a:buNone/>
                      </a:pPr>
                      <a:r>
                        <a:rPr lang="en"/>
                        <a:t>Handle user interaction and layout</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st.file_uploader</a:t>
                      </a:r>
                      <a:r>
                        <a:rPr lang="en" sz="1100">
                          <a:solidFill>
                            <a:schemeClr val="dk1"/>
                          </a:solidFill>
                        </a:rPr>
                        <a:t>, </a:t>
                      </a:r>
                      <a:r>
                        <a:rPr lang="en" sz="1100">
                          <a:solidFill>
                            <a:srgbClr val="188038"/>
                          </a:solidFill>
                          <a:latin typeface="Roboto Mono"/>
                          <a:ea typeface="Roboto Mono"/>
                          <a:cs typeface="Roboto Mono"/>
                          <a:sym typeface="Roboto Mono"/>
                        </a:rPr>
                        <a:t>st.columns</a:t>
                      </a:r>
                      <a:r>
                        <a:rPr lang="en" sz="1100">
                          <a:solidFill>
                            <a:schemeClr val="dk1"/>
                          </a:solidFill>
                        </a:rPr>
                        <a:t>, </a:t>
                      </a:r>
                      <a:r>
                        <a:rPr lang="en" sz="1100">
                          <a:solidFill>
                            <a:srgbClr val="188038"/>
                          </a:solidFill>
                          <a:latin typeface="Roboto Mono"/>
                          <a:ea typeface="Roboto Mono"/>
                          <a:cs typeface="Roboto Mono"/>
                          <a:sym typeface="Roboto Mono"/>
                        </a:rPr>
                        <a:t>st.image</a:t>
                      </a:r>
                      <a:r>
                        <a:rPr lang="en" sz="1100">
                          <a:solidFill>
                            <a:schemeClr val="dk1"/>
                          </a:solidFill>
                        </a:rPr>
                        <a:t>, </a:t>
                      </a:r>
                      <a:r>
                        <a:rPr lang="en" sz="1100">
                          <a:solidFill>
                            <a:srgbClr val="188038"/>
                          </a:solidFill>
                          <a:latin typeface="Roboto Mono"/>
                          <a:ea typeface="Roboto Mono"/>
                          <a:cs typeface="Roboto Mono"/>
                          <a:sym typeface="Roboto Mono"/>
                        </a:rPr>
                        <a:t>st.markdown</a:t>
                      </a:r>
                      <a:r>
                        <a:rPr lang="en" sz="1100">
                          <a:solidFill>
                            <a:schemeClr val="dk1"/>
                          </a:solidFill>
                        </a:rPr>
                        <a:t>, </a:t>
                      </a:r>
                      <a:r>
                        <a:rPr lang="en" sz="1100">
                          <a:solidFill>
                            <a:srgbClr val="188038"/>
                          </a:solidFill>
                          <a:latin typeface="Roboto Mono"/>
                          <a:ea typeface="Roboto Mono"/>
                          <a:cs typeface="Roboto Mono"/>
                          <a:sym typeface="Roboto Mono"/>
                        </a:rPr>
                        <a:t>st.pyplot</a:t>
                      </a:r>
                      <a:endParaRPr/>
                    </a:p>
                  </a:txBody>
                  <a:tcPr marT="91425" marB="91425" marR="91425" marL="91425"/>
                </a:tc>
              </a:tr>
              <a:tr h="381000">
                <a:tc>
                  <a:txBody>
                    <a:bodyPr/>
                    <a:lstStyle/>
                    <a:p>
                      <a:pPr indent="0" lvl="0" marL="0" rtl="0" algn="l">
                        <a:spcBef>
                          <a:spcPts val="0"/>
                        </a:spcBef>
                        <a:spcAft>
                          <a:spcPts val="0"/>
                        </a:spcAft>
                        <a:buNone/>
                      </a:pPr>
                      <a:r>
                        <a:rPr lang="en"/>
                        <a:t>Wavelet Analysis</a:t>
                      </a:r>
                      <a:endParaRPr/>
                    </a:p>
                  </a:txBody>
                  <a:tcPr marT="91425" marB="91425" marR="91425" marL="91425"/>
                </a:tc>
                <a:tc>
                  <a:txBody>
                    <a:bodyPr/>
                    <a:lstStyle/>
                    <a:p>
                      <a:pPr indent="0" lvl="0" marL="0" rtl="0" algn="l">
                        <a:spcBef>
                          <a:spcPts val="0"/>
                        </a:spcBef>
                        <a:spcAft>
                          <a:spcPts val="0"/>
                        </a:spcAft>
                        <a:buNone/>
                      </a:pPr>
                      <a:r>
                        <a:rPr lang="en"/>
                        <a:t>Extract high‑frequency detail subbands via DWT</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get_wavelet_detail_image</a:t>
                      </a:r>
                      <a:r>
                        <a:rPr lang="en" sz="1100">
                          <a:solidFill>
                            <a:schemeClr val="dk1"/>
                          </a:solidFill>
                        </a:rPr>
                        <a:t> (uses </a:t>
                      </a:r>
                      <a:r>
                        <a:rPr lang="en" sz="1100">
                          <a:solidFill>
                            <a:srgbClr val="188038"/>
                          </a:solidFill>
                          <a:latin typeface="Roboto Mono"/>
                          <a:ea typeface="Roboto Mono"/>
                          <a:cs typeface="Roboto Mono"/>
                          <a:sym typeface="Roboto Mono"/>
                        </a:rPr>
                        <a:t>pywt.dwt2</a:t>
                      </a:r>
                      <a:r>
                        <a:rPr lang="en" sz="1100">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
                        <a:t>Denoising</a:t>
                      </a:r>
                      <a:endParaRPr/>
                    </a:p>
                  </a:txBody>
                  <a:tcPr marT="91425" marB="91425" marR="91425" marL="91425"/>
                </a:tc>
                <a:tc>
                  <a:txBody>
                    <a:bodyPr/>
                    <a:lstStyle/>
                    <a:p>
                      <a:pPr indent="0" lvl="0" marL="0" rtl="0" algn="l">
                        <a:spcBef>
                          <a:spcPts val="0"/>
                        </a:spcBef>
                        <a:spcAft>
                          <a:spcPts val="0"/>
                        </a:spcAft>
                        <a:buNone/>
                      </a:pPr>
                      <a:r>
                        <a:rPr lang="en"/>
                        <a:t>Smooth the wavelet detail image while preserving edges</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get_wavelet_denoised_image</a:t>
                      </a:r>
                      <a:r>
                        <a:rPr lang="en" sz="1100">
                          <a:solidFill>
                            <a:schemeClr val="dk1"/>
                          </a:solidFill>
                        </a:rPr>
                        <a:t> (uses </a:t>
                      </a:r>
                      <a:r>
                        <a:rPr lang="en" sz="1100">
                          <a:solidFill>
                            <a:srgbClr val="188038"/>
                          </a:solidFill>
                          <a:latin typeface="Roboto Mono"/>
                          <a:ea typeface="Roboto Mono"/>
                          <a:cs typeface="Roboto Mono"/>
                          <a:sym typeface="Roboto Mono"/>
                        </a:rPr>
                        <a:t>cv2.bilateralFilter</a:t>
                      </a:r>
                      <a:r>
                        <a:rPr lang="en" sz="1100">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
                        <a:t>Gradient Computation</a:t>
                      </a:r>
                      <a:endParaRPr/>
                    </a:p>
                  </a:txBody>
                  <a:tcPr marT="91425" marB="91425" marR="91425" marL="91425"/>
                </a:tc>
                <a:tc>
                  <a:txBody>
                    <a:bodyPr/>
                    <a:lstStyle/>
                    <a:p>
                      <a:pPr indent="0" lvl="0" marL="0" rtl="0" algn="l">
                        <a:spcBef>
                          <a:spcPts val="0"/>
                        </a:spcBef>
                        <a:spcAft>
                          <a:spcPts val="0"/>
                        </a:spcAft>
                        <a:buNone/>
                      </a:pPr>
                      <a:r>
                        <a:rPr lang="en"/>
                        <a:t>Compute per‑pixel gradient magnitude and orientation</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compute_gradients</a:t>
                      </a:r>
                      <a:r>
                        <a:rPr lang="en" sz="1100">
                          <a:solidFill>
                            <a:schemeClr val="dk1"/>
                          </a:solidFill>
                        </a:rPr>
                        <a:t> (Sobel filters via OpenCV)</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421313" y="49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20"/>
              <a:t>Streamlit App Modules</a:t>
            </a:r>
            <a:endParaRPr b="1" sz="2420"/>
          </a:p>
        </p:txBody>
      </p:sp>
      <p:graphicFrame>
        <p:nvGraphicFramePr>
          <p:cNvPr id="100" name="Google Shape;100;p20"/>
          <p:cNvGraphicFramePr/>
          <p:nvPr/>
        </p:nvGraphicFramePr>
        <p:xfrm>
          <a:off x="530925" y="1328650"/>
          <a:ext cx="3000000" cy="3000000"/>
        </p:xfrm>
        <a:graphic>
          <a:graphicData uri="http://schemas.openxmlformats.org/drawingml/2006/table">
            <a:tbl>
              <a:tblPr>
                <a:noFill/>
                <a:tableStyleId>{5364A3B1-114E-4C8D-BFC9-4570E65702CD}</a:tableStyleId>
              </a:tblPr>
              <a:tblGrid>
                <a:gridCol w="2767125"/>
                <a:gridCol w="2767125"/>
                <a:gridCol w="2767125"/>
              </a:tblGrid>
              <a:tr h="381000">
                <a:tc>
                  <a:txBody>
                    <a:bodyPr/>
                    <a:lstStyle/>
                    <a:p>
                      <a:pPr indent="0" lvl="0" marL="0" rtl="0" algn="l">
                        <a:spcBef>
                          <a:spcPts val="0"/>
                        </a:spcBef>
                        <a:spcAft>
                          <a:spcPts val="0"/>
                        </a:spcAft>
                        <a:buNone/>
                      </a:pPr>
                      <a:r>
                        <a:rPr b="1" lang="en" sz="1600"/>
                        <a:t>Module</a:t>
                      </a:r>
                      <a:endParaRPr b="1"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t>Purpose</a:t>
                      </a:r>
                      <a:endParaRPr b="1"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t>Key Functions/Components</a:t>
                      </a:r>
                      <a:endParaRPr b="1" sz="16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DGC Computation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Measure block‑wise angular dispersion of gradients, weighted by energy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block_dgc</a:t>
                      </a:r>
                      <a:r>
                        <a:rPr lang="en" sz="1100">
                          <a:solidFill>
                            <a:schemeClr val="dk1"/>
                          </a:solidFill>
                        </a:rPr>
                        <a:t>, </a:t>
                      </a:r>
                      <a:r>
                        <a:rPr lang="en" sz="1100">
                          <a:solidFill>
                            <a:srgbClr val="188038"/>
                          </a:solidFill>
                          <a:latin typeface="Roboto Mono"/>
                          <a:ea typeface="Roboto Mono"/>
                          <a:cs typeface="Roboto Mono"/>
                          <a:sym typeface="Roboto Mono"/>
                        </a:rPr>
                        <a:t>compute_weighted_dgc_score</a:t>
                      </a:r>
                      <a:endParaRPr sz="1100">
                        <a:solidFill>
                          <a:srgbClr val="188038"/>
                        </a:solidFill>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Score Fusion &amp; Mapping</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Fuse raw vs. denoised DGC scores and map to 0–100 % likelihood &amp; relative position</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solidFill>
                            <a:schemeClr val="dk1"/>
                          </a:solidFill>
                        </a:rPr>
                        <a:t>Raw – denoised, then linear ramp mapping with </a:t>
                      </a:r>
                      <a:r>
                        <a:rPr lang="en" sz="1100">
                          <a:solidFill>
                            <a:srgbClr val="188038"/>
                          </a:solidFill>
                          <a:latin typeface="Roboto Mono"/>
                          <a:ea typeface="Roboto Mono"/>
                          <a:cs typeface="Roboto Mono"/>
                          <a:sym typeface="Roboto Mono"/>
                        </a:rPr>
                        <a:t>LOW_MEDIAN</a:t>
                      </a:r>
                      <a:r>
                        <a:rPr lang="en" sz="1100">
                          <a:solidFill>
                            <a:schemeClr val="dk1"/>
                          </a:solidFill>
                        </a:rPr>
                        <a:t>, </a:t>
                      </a:r>
                      <a:r>
                        <a:rPr lang="en" sz="1100">
                          <a:solidFill>
                            <a:srgbClr val="188038"/>
                          </a:solidFill>
                          <a:latin typeface="Roboto Mono"/>
                          <a:ea typeface="Roboto Mono"/>
                          <a:cs typeface="Roboto Mono"/>
                          <a:sym typeface="Roboto Mono"/>
                        </a:rPr>
                        <a:t>HIGH_MEDIAN</a:t>
                      </a:r>
                      <a:r>
                        <a:rPr lang="en" sz="1100">
                          <a:solidFill>
                            <a:schemeClr val="dk1"/>
                          </a:solidFill>
                        </a:rPr>
                        <a:t>; clamp</a:t>
                      </a:r>
                      <a:endParaRPr/>
                    </a:p>
                  </a:txBody>
                  <a:tcPr marT="91425" marB="91425" marR="91425" marL="91425">
                    <a:lnT cap="flat" cmpd="sng" w="9525">
                      <a:solidFill>
                        <a:srgbClr val="9E9E9E"/>
                      </a:solidFill>
                      <a:prstDash val="solid"/>
                      <a:round/>
                      <a:headEnd len="sm" w="sm" type="none"/>
                      <a:tailEnd len="sm" w="sm" type="none"/>
                    </a:lnT>
                  </a:tcPr>
                </a:tc>
              </a:tr>
              <a:tr h="467025">
                <a:tc>
                  <a:txBody>
                    <a:bodyPr/>
                    <a:lstStyle/>
                    <a:p>
                      <a:pPr indent="0" lvl="0" marL="0" rtl="0" algn="l">
                        <a:spcBef>
                          <a:spcPts val="0"/>
                        </a:spcBef>
                        <a:spcAft>
                          <a:spcPts val="0"/>
                        </a:spcAft>
                        <a:buNone/>
                      </a:pPr>
                      <a:r>
                        <a:rPr lang="en"/>
                        <a:t>Visualization</a:t>
                      </a:r>
                      <a:endParaRPr/>
                    </a:p>
                  </a:txBody>
                  <a:tcPr marT="91425" marB="91425" marR="91425" marL="91425"/>
                </a:tc>
                <a:tc>
                  <a:txBody>
                    <a:bodyPr/>
                    <a:lstStyle/>
                    <a:p>
                      <a:pPr indent="0" lvl="0" marL="0" rtl="0" algn="l">
                        <a:spcBef>
                          <a:spcPts val="0"/>
                        </a:spcBef>
                        <a:spcAft>
                          <a:spcPts val="0"/>
                        </a:spcAft>
                        <a:buNone/>
                      </a:pPr>
                      <a:r>
                        <a:rPr lang="en"/>
                        <a:t>Display difference heatmap and relative‑position number line</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Matplotlib plots (</a:t>
                      </a:r>
                      <a:r>
                        <a:rPr lang="en" sz="1100">
                          <a:solidFill>
                            <a:srgbClr val="188038"/>
                          </a:solidFill>
                          <a:latin typeface="Roboto Mono"/>
                          <a:ea typeface="Roboto Mono"/>
                          <a:cs typeface="Roboto Mono"/>
                          <a:sym typeface="Roboto Mono"/>
                        </a:rPr>
                        <a:t>inferno</a:t>
                      </a:r>
                      <a:r>
                        <a:rPr lang="en" sz="1100">
                          <a:solidFill>
                            <a:schemeClr val="dk1"/>
                          </a:solidFill>
                        </a:rPr>
                        <a:t> colormap) embedded via </a:t>
                      </a:r>
                      <a:r>
                        <a:rPr lang="en" sz="1100">
                          <a:solidFill>
                            <a:srgbClr val="188038"/>
                          </a:solidFill>
                          <a:latin typeface="Roboto Mono"/>
                          <a:ea typeface="Roboto Mono"/>
                          <a:cs typeface="Roboto Mono"/>
                          <a:sym typeface="Roboto Mono"/>
                        </a:rPr>
                        <a:t>st.pyplot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Algorithm - Step 1 </a:t>
            </a:r>
            <a:r>
              <a:rPr b="1" lang="en"/>
              <a:t>- Computing the Gradients</a:t>
            </a:r>
            <a:endParaRPr b="1"/>
          </a:p>
        </p:txBody>
      </p:sp>
      <p:pic>
        <p:nvPicPr>
          <p:cNvPr id="106" name="Google Shape;106;p21"/>
          <p:cNvPicPr preferRelativeResize="0"/>
          <p:nvPr/>
        </p:nvPicPr>
        <p:blipFill>
          <a:blip r:embed="rId3">
            <a:alphaModFix/>
          </a:blip>
          <a:stretch>
            <a:fillRect/>
          </a:stretch>
        </p:blipFill>
        <p:spPr>
          <a:xfrm>
            <a:off x="1677277" y="1347575"/>
            <a:ext cx="5665851" cy="270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