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84" r:id="rId4"/>
    <p:sldId id="286" r:id="rId5"/>
    <p:sldId id="287" r:id="rId6"/>
    <p:sldId id="288" r:id="rId7"/>
    <p:sldId id="308" r:id="rId8"/>
    <p:sldId id="310" r:id="rId9"/>
    <p:sldId id="311" r:id="rId10"/>
    <p:sldId id="312" r:id="rId11"/>
    <p:sldId id="313" r:id="rId12"/>
    <p:sldId id="309" r:id="rId13"/>
    <p:sldId id="290" r:id="rId14"/>
    <p:sldId id="292" r:id="rId15"/>
    <p:sldId id="291" r:id="rId16"/>
    <p:sldId id="294" r:id="rId17"/>
    <p:sldId id="314" r:id="rId18"/>
    <p:sldId id="295" r:id="rId19"/>
    <p:sldId id="296" r:id="rId20"/>
    <p:sldId id="297" r:id="rId21"/>
    <p:sldId id="298" r:id="rId22"/>
    <p:sldId id="303" r:id="rId23"/>
    <p:sldId id="304" r:id="rId24"/>
    <p:sldId id="300" r:id="rId25"/>
    <p:sldId id="301" r:id="rId26"/>
    <p:sldId id="302" r:id="rId27"/>
    <p:sldId id="299" r:id="rId28"/>
    <p:sldId id="306" r:id="rId29"/>
    <p:sldId id="305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88FDB-33C5-4A25-B165-2DEE9F2A59A4}">
          <p14:sldIdLst>
            <p14:sldId id="256"/>
            <p14:sldId id="285"/>
            <p14:sldId id="284"/>
            <p14:sldId id="286"/>
            <p14:sldId id="287"/>
            <p14:sldId id="288"/>
            <p14:sldId id="308"/>
            <p14:sldId id="310"/>
            <p14:sldId id="311"/>
            <p14:sldId id="312"/>
            <p14:sldId id="313"/>
            <p14:sldId id="309"/>
            <p14:sldId id="290"/>
            <p14:sldId id="292"/>
            <p14:sldId id="291"/>
            <p14:sldId id="294"/>
            <p14:sldId id="314"/>
            <p14:sldId id="295"/>
            <p14:sldId id="296"/>
            <p14:sldId id="297"/>
            <p14:sldId id="298"/>
            <p14:sldId id="303"/>
            <p14:sldId id="304"/>
            <p14:sldId id="300"/>
            <p14:sldId id="301"/>
            <p14:sldId id="302"/>
            <p14:sldId id="299"/>
            <p14:sldId id="306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2CDE-FF62-4AB9-A567-8D0F8B23657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25588-936D-4359-A762-D74ED6A5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compilers create .hpp rather than .h.  They are the same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25588-936D-4359-A762-D74ED6A58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  <a:br>
              <a:rPr lang="en-US" dirty="0"/>
            </a:br>
            <a:r>
              <a:rPr lang="en-US" sz="3200" dirty="0"/>
              <a:t>Objects &amp;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Encapsulation</a:t>
            </a:r>
          </a:p>
          <a:p>
            <a:r>
              <a:rPr lang="en-US" sz="2000" dirty="0"/>
              <a:t>	binding together data and the functions that manipulate them</a:t>
            </a:r>
          </a:p>
          <a:p>
            <a:endParaRPr lang="en-US" sz="2000" dirty="0"/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	an entity can inherit attributes from another entity. It allows a programmer to create similar entities without needing to redefine similar attributes over and over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Polymorphism</a:t>
            </a:r>
          </a:p>
          <a:p>
            <a:r>
              <a:rPr lang="en-US" sz="2000" dirty="0"/>
              <a:t>	Polymorphism means “having many forms”.  We’ve already seen this in overloaded functions</a:t>
            </a:r>
          </a:p>
          <a:p>
            <a:endParaRPr lang="en-US" sz="2000" dirty="0"/>
          </a:p>
          <a:p>
            <a:r>
              <a:rPr lang="en-US" sz="2000" dirty="0"/>
              <a:t> Abstraction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040" y="656554"/>
            <a:ext cx="1139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Four Principles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5234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Encapsulation</a:t>
            </a:r>
          </a:p>
          <a:p>
            <a:r>
              <a:rPr lang="en-US" sz="2000" dirty="0"/>
              <a:t>	binding together data and the functions that manipulate them</a:t>
            </a:r>
          </a:p>
          <a:p>
            <a:endParaRPr lang="en-US" sz="2000" dirty="0"/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	an entity can inherit attributes from another entity. It allows a programmer to create similar entities without needing to redefine similar attributes over and over</a:t>
            </a:r>
          </a:p>
          <a:p>
            <a:endParaRPr lang="en-US" sz="2000" dirty="0"/>
          </a:p>
          <a:p>
            <a:r>
              <a:rPr lang="en-US" sz="2000" dirty="0"/>
              <a:t>Polymorphism</a:t>
            </a:r>
          </a:p>
          <a:p>
            <a:r>
              <a:rPr lang="en-US" sz="2000" dirty="0"/>
              <a:t>	Polymorphism means “having many forms”.  We’ve seen this already in overloaded functions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Abstraction</a:t>
            </a:r>
          </a:p>
          <a:p>
            <a:r>
              <a:rPr lang="en-US" sz="2000" dirty="0"/>
              <a:t>	the process of hiding all but the relevant information about a thing to make things less complex and more efficient for the user. For example, we don’t need to know how a clock works in order to use it to tell time. Abstraction lets you focus on what the thing does instead of how it does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040" y="656554"/>
            <a:ext cx="1139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Four Principles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722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Represent nouns: person, place, or thing</a:t>
            </a:r>
          </a:p>
          <a:p>
            <a:endParaRPr lang="en-US" sz="2000" dirty="0"/>
          </a:p>
          <a:p>
            <a:r>
              <a:rPr lang="en-US" sz="2000" dirty="0"/>
              <a:t>Groups data </a:t>
            </a:r>
            <a:r>
              <a:rPr lang="en-US" sz="2000"/>
              <a:t>(variables, called attributes) </a:t>
            </a:r>
            <a:r>
              <a:rPr lang="en-US" sz="2000" dirty="0"/>
              <a:t>and operations to be performed on that data (functions or procedures, called methods)</a:t>
            </a:r>
          </a:p>
        </p:txBody>
      </p:sp>
    </p:spTree>
    <p:extLst>
      <p:ext uri="{BB962C8B-B14F-4D97-AF65-F5344CB8AC3E}">
        <p14:creationId xmlns:p14="http://schemas.microsoft.com/office/powerpoint/2010/main" val="77168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Classes – used to implement objects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Terminology:</a:t>
            </a:r>
          </a:p>
          <a:p>
            <a:pPr lvl="1"/>
            <a:r>
              <a:rPr lang="en-US" sz="2000" dirty="0"/>
              <a:t>Class</a:t>
            </a:r>
          </a:p>
          <a:p>
            <a:pPr lvl="1"/>
            <a:r>
              <a:rPr lang="en-US" sz="2000" dirty="0"/>
              <a:t>Object</a:t>
            </a:r>
          </a:p>
          <a:p>
            <a:pPr lvl="1"/>
            <a:r>
              <a:rPr lang="en-US" sz="2000" dirty="0"/>
              <a:t>Instance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35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Classes – used to implement objects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Class: like a blueprint for a house design, it represents the concept</a:t>
            </a:r>
          </a:p>
          <a:p>
            <a:r>
              <a:rPr lang="en-US" b="1"/>
              <a:t>Object: Any house built from that blueprint. </a:t>
            </a:r>
          </a:p>
          <a:p>
            <a:r>
              <a:rPr lang="en-US" b="1"/>
              <a:t>Instance: A specific house</a:t>
            </a:r>
          </a:p>
          <a:p>
            <a:endParaRPr lang="en-US" sz="2000" b="1"/>
          </a:p>
          <a:p>
            <a:r>
              <a:rPr lang="en-US" sz="2000"/>
              <a:t>Reality: object and instance are used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63731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/>
              <a:t>int</a:t>
            </a:r>
            <a:r>
              <a:rPr lang="en-US" sz="2000"/>
              <a:t>, float, string, etc. are finite data types</a:t>
            </a:r>
          </a:p>
          <a:p>
            <a:endParaRPr lang="en-US" sz="2000"/>
          </a:p>
          <a:p>
            <a:r>
              <a:rPr lang="en-US" sz="2000" err="1"/>
              <a:t>enum</a:t>
            </a:r>
            <a:r>
              <a:rPr lang="en-US" sz="2000"/>
              <a:t>, struct, class, etc. are abstract data types (ADT)</a:t>
            </a:r>
          </a:p>
          <a:p>
            <a:r>
              <a:rPr lang="en-US" sz="2000"/>
              <a:t>	studied in-depth in future courses</a:t>
            </a:r>
          </a:p>
          <a:p>
            <a:endParaRPr lang="en-US" sz="2000"/>
          </a:p>
          <a:p>
            <a:r>
              <a:rPr lang="en-US" sz="2000"/>
              <a:t>ADT is a means of working with high-level items while hiding low-level details from the user (programmer)</a:t>
            </a:r>
          </a:p>
        </p:txBody>
      </p:sp>
    </p:spTree>
    <p:extLst>
      <p:ext uri="{BB962C8B-B14F-4D97-AF65-F5344CB8AC3E}">
        <p14:creationId xmlns:p14="http://schemas.microsoft.com/office/powerpoint/2010/main" val="77957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&lt;name&gt; {</a:t>
            </a:r>
          </a:p>
          <a:p>
            <a:r>
              <a:rPr lang="en-US" sz="2000" dirty="0"/>
              <a:t>	private: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public:</a:t>
            </a:r>
          </a:p>
          <a:p>
            <a:endParaRPr lang="en-US" sz="2000" dirty="0"/>
          </a:p>
          <a:p>
            <a:r>
              <a:rPr lang="en-US" sz="2000" dirty="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38506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class student {</a:t>
            </a:r>
          </a:p>
          <a:p>
            <a:r>
              <a:rPr lang="en-US" sz="2000"/>
              <a:t>	//private:</a:t>
            </a:r>
          </a:p>
          <a:p>
            <a:r>
              <a:rPr lang="en-US" sz="2000"/>
              <a:t>		string name;</a:t>
            </a:r>
          </a:p>
          <a:p>
            <a:r>
              <a:rPr lang="en-US" sz="2000"/>
              <a:t>		float GPA;</a:t>
            </a:r>
          </a:p>
          <a:p>
            <a:r>
              <a:rPr lang="en-US" sz="2000"/>
              <a:t>	public:</a:t>
            </a:r>
          </a:p>
          <a:p>
            <a:r>
              <a:rPr lang="en-US" sz="2000"/>
              <a:t>		void </a:t>
            </a:r>
            <a:r>
              <a:rPr lang="en-US" sz="2000" err="1"/>
              <a:t>setName</a:t>
            </a:r>
            <a:r>
              <a:rPr lang="en-US" sz="2000"/>
              <a:t>( const string );</a:t>
            </a:r>
          </a:p>
          <a:p>
            <a:r>
              <a:rPr lang="en-US" sz="2000"/>
              <a:t>		void </a:t>
            </a:r>
            <a:r>
              <a:rPr lang="en-US" sz="2000" err="1"/>
              <a:t>setGPA</a:t>
            </a:r>
            <a:r>
              <a:rPr lang="en-US" sz="2000"/>
              <a:t>( const float );</a:t>
            </a:r>
          </a:p>
          <a:p>
            <a:r>
              <a:rPr lang="en-US" sz="2000"/>
              <a:t>		string </a:t>
            </a:r>
            <a:r>
              <a:rPr lang="en-US" sz="2000" err="1"/>
              <a:t>getName</a:t>
            </a:r>
            <a:r>
              <a:rPr lang="en-US" sz="2000"/>
              <a:t>( ) const;</a:t>
            </a:r>
          </a:p>
          <a:p>
            <a:r>
              <a:rPr lang="en-US" sz="2000"/>
              <a:t>		float </a:t>
            </a:r>
            <a:r>
              <a:rPr lang="en-US" sz="2000" err="1"/>
              <a:t>getGPA</a:t>
            </a:r>
            <a:r>
              <a:rPr lang="en-US" sz="2000"/>
              <a:t>() const;</a:t>
            </a:r>
          </a:p>
          <a:p>
            <a:r>
              <a:rPr lang="en-US" sz="200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92648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class student {</a:t>
            </a:r>
          </a:p>
          <a:p>
            <a:r>
              <a:rPr lang="en-US" sz="2000"/>
              <a:t>	 public: void </a:t>
            </a:r>
            <a:r>
              <a:rPr lang="en-US" sz="2000" err="1"/>
              <a:t>setGPA</a:t>
            </a:r>
            <a:r>
              <a:rPr lang="en-US" sz="2000"/>
              <a:t>( const float );</a:t>
            </a:r>
          </a:p>
          <a:p>
            <a:r>
              <a:rPr lang="en-US" sz="2000"/>
              <a:t>	 private: float GPA;</a:t>
            </a:r>
          </a:p>
          <a:p>
            <a:r>
              <a:rPr lang="en-US" sz="2000"/>
              <a:t>	public: 	void </a:t>
            </a:r>
            <a:r>
              <a:rPr lang="en-US" sz="2000" err="1"/>
              <a:t>setName</a:t>
            </a:r>
            <a:r>
              <a:rPr lang="en-US" sz="2000"/>
              <a:t>( const string );</a:t>
            </a:r>
          </a:p>
          <a:p>
            <a:r>
              <a:rPr lang="en-US" sz="2000"/>
              <a:t>	public: 	string </a:t>
            </a:r>
            <a:r>
              <a:rPr lang="en-US" sz="2000" err="1"/>
              <a:t>getName</a:t>
            </a:r>
            <a:r>
              <a:rPr lang="en-US" sz="2000"/>
              <a:t>( ) const;</a:t>
            </a:r>
          </a:p>
          <a:p>
            <a:r>
              <a:rPr lang="en-US" sz="2000"/>
              <a:t>	 public: 	float </a:t>
            </a:r>
            <a:r>
              <a:rPr lang="en-US" sz="2000" err="1"/>
              <a:t>getGPA</a:t>
            </a:r>
            <a:r>
              <a:rPr lang="en-US" sz="2000"/>
              <a:t>() const;</a:t>
            </a:r>
          </a:p>
          <a:p>
            <a:r>
              <a:rPr lang="en-US" sz="2000"/>
              <a:t>	private: 	string name;</a:t>
            </a:r>
          </a:p>
          <a:p>
            <a:r>
              <a:rPr lang="en-US" sz="200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87741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400" y="1968500"/>
            <a:ext cx="939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source.cpp</a:t>
            </a:r>
          </a:p>
          <a:p>
            <a:r>
              <a:rPr lang="en-US"/>
              <a:t>#include “</a:t>
            </a:r>
            <a:r>
              <a:rPr lang="en-US" err="1"/>
              <a:t>student.h</a:t>
            </a:r>
            <a:r>
              <a:rPr lang="en-US"/>
              <a:t>”</a:t>
            </a:r>
          </a:p>
          <a:p>
            <a:r>
              <a:rPr lang="en-US" err="1"/>
              <a:t>int</a:t>
            </a:r>
            <a:r>
              <a:rPr lang="en-US"/>
              <a:t> main() {</a:t>
            </a:r>
          </a:p>
          <a:p>
            <a:r>
              <a:rPr lang="en-US"/>
              <a:t>	</a:t>
            </a:r>
            <a:r>
              <a:rPr lang="en-US" b="1"/>
              <a:t>inline</a:t>
            </a:r>
            <a:r>
              <a:rPr lang="en-US"/>
              <a:t> int x;</a:t>
            </a:r>
          </a:p>
          <a:p>
            <a:r>
              <a:rPr lang="en-US"/>
              <a:t>	student </a:t>
            </a:r>
            <a:r>
              <a:rPr lang="en-US" err="1"/>
              <a:t>myStudent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err="1"/>
              <a:t>myStudent.setName</a:t>
            </a:r>
            <a:r>
              <a:rPr lang="en-US"/>
              <a:t>( “Abe” );</a:t>
            </a:r>
          </a:p>
          <a:p>
            <a:r>
              <a:rPr lang="en-US"/>
              <a:t>	</a:t>
            </a:r>
            <a:r>
              <a:rPr lang="en-US" err="1"/>
              <a:t>myStudent.setGPA</a:t>
            </a:r>
            <a:r>
              <a:rPr lang="en-US"/>
              <a:t>( 4.15 );</a:t>
            </a:r>
          </a:p>
          <a:p>
            <a:endParaRPr lang="en-US"/>
          </a:p>
          <a:p>
            <a:r>
              <a:rPr lang="en-US"/>
              <a:t>	string nm = </a:t>
            </a:r>
            <a:r>
              <a:rPr lang="en-US" err="1"/>
              <a:t>myStudent.getName</a:t>
            </a:r>
            <a:r>
              <a:rPr lang="en-US"/>
              <a:t>();</a:t>
            </a:r>
          </a:p>
          <a:p>
            <a:r>
              <a:rPr lang="en-US"/>
              <a:t>	</a:t>
            </a:r>
            <a:r>
              <a:rPr lang="en-US" err="1"/>
              <a:t>cout</a:t>
            </a:r>
            <a:r>
              <a:rPr lang="en-US"/>
              <a:t> &lt;&lt; nm &lt;&lt; myStudent</a:t>
            </a:r>
            <a:r>
              <a:rPr lang="en-US" err="1"/>
              <a:t>.getName</a:t>
            </a:r>
            <a:r>
              <a:rPr lang="en-US"/>
              <a:t>();	//both print “Abe”</a:t>
            </a:r>
          </a:p>
          <a:p>
            <a:r>
              <a:rPr lang="en-US"/>
              <a:t>	return 0;</a:t>
            </a:r>
          </a:p>
          <a:p>
            <a:r>
              <a:rPr lang="en-US"/>
              <a:t>	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400" y="75168"/>
            <a:ext cx="613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student.cpp</a:t>
            </a:r>
          </a:p>
          <a:p>
            <a:r>
              <a:rPr lang="en-US"/>
              <a:t>#include “</a:t>
            </a:r>
            <a:r>
              <a:rPr lang="en-US" err="1"/>
              <a:t>student.h</a:t>
            </a:r>
            <a:r>
              <a:rPr lang="en-US"/>
              <a:t>”</a:t>
            </a:r>
          </a:p>
          <a:p>
            <a:r>
              <a:rPr lang="en-US"/>
              <a:t>float student::</a:t>
            </a:r>
            <a:r>
              <a:rPr lang="en-US" err="1"/>
              <a:t>getGPA</a:t>
            </a:r>
            <a:r>
              <a:rPr lang="en-US"/>
              <a:t>() </a:t>
            </a:r>
            <a:r>
              <a:rPr lang="en-US" err="1"/>
              <a:t>const</a:t>
            </a:r>
            <a:r>
              <a:rPr lang="en-US"/>
              <a:t> { return GPA;}			</a:t>
            </a:r>
          </a:p>
          <a:p>
            <a:r>
              <a:rPr lang="en-US"/>
              <a:t>void student::</a:t>
            </a:r>
            <a:r>
              <a:rPr lang="en-US" err="1"/>
              <a:t>setGPA</a:t>
            </a:r>
            <a:r>
              <a:rPr lang="en-US"/>
              <a:t>( float </a:t>
            </a:r>
            <a:r>
              <a:rPr lang="en-US" err="1"/>
              <a:t>gpa</a:t>
            </a:r>
            <a:r>
              <a:rPr lang="en-US"/>
              <a:t> ){ GPA = </a:t>
            </a:r>
            <a:r>
              <a:rPr lang="en-US" err="1"/>
              <a:t>gpa</a:t>
            </a:r>
            <a:r>
              <a:rPr lang="en-US"/>
              <a:t>; }</a:t>
            </a:r>
            <a:endParaRPr lang="en-US" b="1" u="sng"/>
          </a:p>
        </p:txBody>
      </p:sp>
      <p:sp>
        <p:nvSpPr>
          <p:cNvPr id="4" name="TextBox 3"/>
          <p:cNvSpPr txBox="1"/>
          <p:nvPr/>
        </p:nvSpPr>
        <p:spPr>
          <a:xfrm>
            <a:off x="4920343" y="76706"/>
            <a:ext cx="7959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err="1"/>
              <a:t>student.</a:t>
            </a:r>
            <a:r>
              <a:rPr lang="en-US" b="1" u="sng"/>
              <a:t>h</a:t>
            </a:r>
          </a:p>
          <a:p>
            <a:r>
              <a:rPr lang="en-US"/>
              <a:t>#pragma once</a:t>
            </a:r>
          </a:p>
          <a:p>
            <a:r>
              <a:rPr lang="en-US"/>
              <a:t>#include &lt;string&gt;</a:t>
            </a:r>
          </a:p>
          <a:p>
            <a:r>
              <a:rPr lang="en-US"/>
              <a:t>class student {</a:t>
            </a:r>
          </a:p>
          <a:p>
            <a:r>
              <a:rPr lang="en-US"/>
              <a:t>	//private:</a:t>
            </a:r>
          </a:p>
          <a:p>
            <a:r>
              <a:rPr lang="en-US"/>
              <a:t>		string name;</a:t>
            </a:r>
          </a:p>
          <a:p>
            <a:r>
              <a:rPr lang="en-US"/>
              <a:t>		float GPA;</a:t>
            </a:r>
          </a:p>
          <a:p>
            <a:r>
              <a:rPr lang="en-US"/>
              <a:t>	public:</a:t>
            </a:r>
          </a:p>
          <a:p>
            <a:r>
              <a:rPr lang="en-US"/>
              <a:t>		void </a:t>
            </a:r>
            <a:r>
              <a:rPr lang="en-US" err="1"/>
              <a:t>setName</a:t>
            </a:r>
            <a:r>
              <a:rPr lang="en-US"/>
              <a:t>( </a:t>
            </a:r>
            <a:r>
              <a:rPr lang="en-US" err="1"/>
              <a:t>const</a:t>
            </a:r>
            <a:r>
              <a:rPr lang="en-US"/>
              <a:t> string nm){ name = nm; } //</a:t>
            </a:r>
            <a:r>
              <a:rPr lang="en-US" b="1"/>
              <a:t>inline def.</a:t>
            </a:r>
          </a:p>
          <a:p>
            <a:r>
              <a:rPr lang="en-US"/>
              <a:t>		void </a:t>
            </a:r>
            <a:r>
              <a:rPr lang="en-US" err="1"/>
              <a:t>setGPA</a:t>
            </a:r>
            <a:r>
              <a:rPr lang="en-US"/>
              <a:t>( const float );		   //prototype</a:t>
            </a:r>
          </a:p>
          <a:p>
            <a:r>
              <a:rPr lang="en-US"/>
              <a:t>		string </a:t>
            </a:r>
            <a:r>
              <a:rPr lang="en-US" err="1"/>
              <a:t>getName</a:t>
            </a:r>
            <a:r>
              <a:rPr lang="en-US"/>
              <a:t>( ) </a:t>
            </a:r>
            <a:r>
              <a:rPr lang="en-US" err="1"/>
              <a:t>const</a:t>
            </a:r>
            <a:r>
              <a:rPr lang="en-US"/>
              <a:t> { return name; }  //inline def.</a:t>
            </a:r>
          </a:p>
          <a:p>
            <a:r>
              <a:rPr lang="en-US"/>
              <a:t>		float </a:t>
            </a:r>
            <a:r>
              <a:rPr lang="en-US" err="1"/>
              <a:t>getGPA</a:t>
            </a:r>
            <a:r>
              <a:rPr lang="en-US"/>
              <a:t>() </a:t>
            </a:r>
            <a:r>
              <a:rPr lang="en-US" err="1"/>
              <a:t>const</a:t>
            </a:r>
            <a:r>
              <a:rPr lang="en-US"/>
              <a:t>;</a:t>
            </a:r>
          </a:p>
          <a:p>
            <a:r>
              <a:rPr lang="en-US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5947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All-in-one source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C26A7-F405-4342-A49C-D67EF9CCF394}"/>
              </a:ext>
            </a:extLst>
          </p:cNvPr>
          <p:cNvSpPr txBox="1"/>
          <p:nvPr/>
        </p:nvSpPr>
        <p:spPr>
          <a:xfrm>
            <a:off x="447040" y="1056664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source.cpp</a:t>
            </a:r>
            <a:br>
              <a:rPr lang="en-US" sz="2000" dirty="0"/>
            </a:br>
            <a:r>
              <a:rPr lang="en-US" sz="2000" dirty="0"/>
              <a:t>//how we’re used to doing it </a:t>
            </a:r>
            <a:br>
              <a:rPr lang="en-US" sz="2000" dirty="0"/>
            </a:b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#include &lt;string&gt;</a:t>
            </a:r>
            <a:br>
              <a:rPr lang="en-US" sz="2000" dirty="0"/>
            </a:br>
            <a:r>
              <a:rPr lang="en-US" sz="2000" dirty="0"/>
              <a:t>using namespace std;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string </a:t>
            </a:r>
            <a:r>
              <a:rPr lang="en-US" sz="2000" dirty="0" err="1"/>
              <a:t>msg</a:t>
            </a:r>
            <a:r>
              <a:rPr lang="en-US" sz="2000" dirty="0"/>
              <a:t>( );</a:t>
            </a:r>
          </a:p>
          <a:p>
            <a:endParaRPr lang="en-US" sz="2000" dirty="0"/>
          </a:p>
          <a:p>
            <a:r>
              <a:rPr lang="en-US" sz="2000" dirty="0"/>
              <a:t>int main() {</a:t>
            </a:r>
            <a:br>
              <a:rPr lang="en-US" sz="2000" dirty="0"/>
            </a:br>
            <a:r>
              <a:rPr lang="en-US" sz="2000" dirty="0"/>
              <a:t>    string </a:t>
            </a:r>
            <a:r>
              <a:rPr lang="en-US" sz="2000" dirty="0" err="1"/>
              <a:t>messg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messg</a:t>
            </a:r>
            <a:r>
              <a:rPr lang="en-US" sz="2000" dirty="0"/>
              <a:t> = </a:t>
            </a:r>
            <a:r>
              <a:rPr lang="en-US" sz="2000" dirty="0" err="1"/>
              <a:t>msg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cout &lt;&lt; </a:t>
            </a:r>
            <a:r>
              <a:rPr lang="en-US" sz="2000" dirty="0" err="1"/>
              <a:t>messg</a:t>
            </a:r>
            <a:r>
              <a:rPr lang="en-US" sz="2000" dirty="0"/>
              <a:t> &lt;&lt; “Good-bye” &lt;&lt; endl;</a:t>
            </a:r>
            <a:br>
              <a:rPr lang="en-US" sz="2000" dirty="0"/>
            </a:br>
            <a:r>
              <a:rPr lang="en-US" sz="2000" dirty="0"/>
              <a:t>    return -2;</a:t>
            </a:r>
            <a:br>
              <a:rPr lang="en-US" sz="2000" dirty="0"/>
            </a:br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msg</a:t>
            </a:r>
            <a:r>
              <a:rPr lang="en-US" sz="2000" dirty="0"/>
              <a:t>( ) {</a:t>
            </a:r>
            <a:br>
              <a:rPr lang="en-US" sz="2000" dirty="0"/>
            </a:br>
            <a:r>
              <a:rPr lang="en-US" sz="2000" dirty="0"/>
              <a:t>    return “Hello World!\n”;</a:t>
            </a:r>
            <a:br>
              <a:rPr lang="en-US" sz="2000" dirty="0"/>
            </a:b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7660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300" y="0"/>
            <a:ext cx="9398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student {</a:t>
            </a:r>
          </a:p>
          <a:p>
            <a:r>
              <a:rPr lang="en-US" sz="1400" dirty="0"/>
              <a:t>	//private:</a:t>
            </a:r>
          </a:p>
          <a:p>
            <a:r>
              <a:rPr lang="en-US" sz="1400" dirty="0"/>
              <a:t>		string name;</a:t>
            </a:r>
          </a:p>
          <a:p>
            <a:r>
              <a:rPr lang="en-US" sz="1400" dirty="0"/>
              <a:t>		float GPA[10];</a:t>
            </a:r>
          </a:p>
          <a:p>
            <a:r>
              <a:rPr lang="en-US" sz="1400" dirty="0"/>
              <a:t>	public:</a:t>
            </a:r>
          </a:p>
          <a:p>
            <a:r>
              <a:rPr lang="en-US" sz="1400" dirty="0"/>
              <a:t>		void </a:t>
            </a:r>
            <a:r>
              <a:rPr lang="en-US" sz="1400" dirty="0" err="1"/>
              <a:t>setName</a:t>
            </a:r>
            <a:r>
              <a:rPr lang="en-US" sz="1400" dirty="0"/>
              <a:t>( </a:t>
            </a:r>
            <a:r>
              <a:rPr lang="en-US" sz="1400" dirty="0" err="1"/>
              <a:t>const</a:t>
            </a:r>
            <a:r>
              <a:rPr lang="en-US" sz="1400" dirty="0"/>
              <a:t> string nm){ name = nm; } </a:t>
            </a:r>
          </a:p>
          <a:p>
            <a:endParaRPr lang="en-US" sz="1400" dirty="0"/>
          </a:p>
          <a:p>
            <a:r>
              <a:rPr lang="en-US" sz="1400" dirty="0"/>
              <a:t>		void </a:t>
            </a:r>
            <a:r>
              <a:rPr lang="en-US" sz="1400" dirty="0" err="1"/>
              <a:t>setGPA</a:t>
            </a:r>
            <a:r>
              <a:rPr lang="en-US" sz="1400" dirty="0"/>
              <a:t>( float [], int );		//prototype only</a:t>
            </a:r>
          </a:p>
          <a:p>
            <a:r>
              <a:rPr lang="en-US" sz="1400" dirty="0"/>
              <a:t>		void </a:t>
            </a:r>
            <a:r>
              <a:rPr lang="en-US" sz="1400" dirty="0" err="1"/>
              <a:t>setGPA</a:t>
            </a:r>
            <a:r>
              <a:rPr lang="en-US" sz="1400" dirty="0"/>
              <a:t>( float, int );</a:t>
            </a:r>
          </a:p>
          <a:p>
            <a:endParaRPr lang="en-US" sz="1400" dirty="0"/>
          </a:p>
          <a:p>
            <a:r>
              <a:rPr lang="en-US" sz="1400" dirty="0"/>
              <a:t>		string </a:t>
            </a:r>
            <a:r>
              <a:rPr lang="en-US" sz="1400" dirty="0" err="1"/>
              <a:t>getName</a:t>
            </a:r>
            <a:r>
              <a:rPr lang="en-US" sz="1400" dirty="0"/>
              <a:t>( ) </a:t>
            </a:r>
            <a:r>
              <a:rPr lang="en-US" sz="1400" dirty="0" err="1"/>
              <a:t>const</a:t>
            </a:r>
            <a:r>
              <a:rPr lang="en-US" sz="1400" dirty="0"/>
              <a:t> { return name; }	//prototype </a:t>
            </a:r>
            <a:r>
              <a:rPr lang="en-US" sz="1400"/>
              <a:t>&amp; definition, inline definition</a:t>
            </a:r>
            <a:endParaRPr lang="en-US" sz="1400" dirty="0"/>
          </a:p>
          <a:p>
            <a:r>
              <a:rPr lang="en-US" sz="1400" dirty="0"/>
              <a:t>		float </a:t>
            </a:r>
            <a:r>
              <a:rPr lang="en-US" sz="1400" dirty="0" err="1"/>
              <a:t>getGPA</a:t>
            </a:r>
            <a:r>
              <a:rPr lang="en-US" sz="1400" dirty="0"/>
              <a:t>() </a:t>
            </a:r>
            <a:r>
              <a:rPr lang="en-US" sz="1400" dirty="0" err="1"/>
              <a:t>const</a:t>
            </a:r>
            <a:r>
              <a:rPr lang="en-US" sz="1400" dirty="0"/>
              <a:t>;</a:t>
            </a:r>
          </a:p>
          <a:p>
            <a:r>
              <a:rPr lang="en-US" sz="1400" dirty="0"/>
              <a:t>	};</a:t>
            </a:r>
          </a:p>
          <a:p>
            <a:endParaRPr lang="en-US" sz="1400" dirty="0"/>
          </a:p>
          <a:p>
            <a:r>
              <a:rPr lang="en-US" sz="1400" dirty="0"/>
              <a:t>float student::</a:t>
            </a:r>
            <a:r>
              <a:rPr lang="en-US" sz="1400" dirty="0" err="1"/>
              <a:t>getGPA</a:t>
            </a:r>
            <a:r>
              <a:rPr lang="en-US" sz="1400" dirty="0"/>
              <a:t>() </a:t>
            </a:r>
            <a:r>
              <a:rPr lang="en-US" sz="1400" dirty="0" err="1"/>
              <a:t>const</a:t>
            </a:r>
            <a:r>
              <a:rPr lang="en-US" sz="1400" dirty="0"/>
              <a:t> { </a:t>
            </a:r>
            <a:r>
              <a:rPr lang="en-US" sz="1400"/>
              <a:t>return GPA[0];}</a:t>
            </a:r>
            <a:r>
              <a:rPr lang="en-US" sz="1400" dirty="0"/>
              <a:t>			//definition</a:t>
            </a:r>
          </a:p>
          <a:p>
            <a:endParaRPr lang="en-US" sz="1400" dirty="0"/>
          </a:p>
          <a:p>
            <a:r>
              <a:rPr lang="en-US" sz="1400" dirty="0"/>
              <a:t>void student::</a:t>
            </a:r>
            <a:r>
              <a:rPr lang="en-US" sz="1400" dirty="0" err="1"/>
              <a:t>setGPA</a:t>
            </a:r>
            <a:r>
              <a:rPr lang="en-US" sz="1400" dirty="0"/>
              <a:t>( float g[], int </a:t>
            </a:r>
            <a:r>
              <a:rPr lang="en-US" sz="1400" dirty="0" err="1"/>
              <a:t>cnt</a:t>
            </a:r>
            <a:r>
              <a:rPr lang="en-US" sz="1400" dirty="0"/>
              <a:t> ) {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	for(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</a:t>
            </a:r>
            <a:r>
              <a:rPr lang="en-US" sz="1400" dirty="0" err="1"/>
              <a:t>cnt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 ){</a:t>
            </a:r>
          </a:p>
          <a:p>
            <a:r>
              <a:rPr lang="en-US" sz="1400" dirty="0"/>
              <a:t>		GPA[</a:t>
            </a:r>
            <a:r>
              <a:rPr lang="en-US" sz="1400" dirty="0" err="1"/>
              <a:t>i</a:t>
            </a:r>
            <a:r>
              <a:rPr lang="en-US" sz="1400" dirty="0"/>
              <a:t>] = g[</a:t>
            </a:r>
            <a:r>
              <a:rPr lang="en-US" sz="1400" dirty="0" err="1"/>
              <a:t>i</a:t>
            </a:r>
            <a:r>
              <a:rPr lang="en-US" sz="1400" dirty="0"/>
              <a:t>];}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void student::</a:t>
            </a:r>
            <a:r>
              <a:rPr lang="en-US" sz="1400" dirty="0" err="1"/>
              <a:t>setGPA</a:t>
            </a:r>
            <a:r>
              <a:rPr lang="en-US" sz="1400" dirty="0"/>
              <a:t>( float g, int </a:t>
            </a:r>
            <a:r>
              <a:rPr lang="en-US" sz="1400" dirty="0" err="1"/>
              <a:t>pos</a:t>
            </a:r>
            <a:r>
              <a:rPr lang="en-US" sz="1400" dirty="0"/>
              <a:t> ) {</a:t>
            </a:r>
          </a:p>
          <a:p>
            <a:r>
              <a:rPr lang="en-US" sz="1400" dirty="0"/>
              <a:t>	GPA[</a:t>
            </a:r>
            <a:r>
              <a:rPr lang="en-US" sz="1400" dirty="0" err="1"/>
              <a:t>pos</a:t>
            </a:r>
            <a:r>
              <a:rPr lang="en-US" sz="1400" dirty="0"/>
              <a:t>] = g;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main(){</a:t>
            </a:r>
          </a:p>
          <a:p>
            <a:r>
              <a:rPr lang="en-US" sz="1400" dirty="0"/>
              <a:t>	float grades[10], grade;</a:t>
            </a:r>
          </a:p>
          <a:p>
            <a:r>
              <a:rPr lang="en-US" sz="1400" dirty="0"/>
              <a:t>	student </a:t>
            </a:r>
            <a:r>
              <a:rPr lang="en-US" sz="1400" dirty="0" err="1"/>
              <a:t>myStudent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myStudent.setGPA</a:t>
            </a:r>
            <a:r>
              <a:rPr lang="en-US" sz="1400" dirty="0"/>
              <a:t>( grades, 10 );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myStudent.setGPA</a:t>
            </a:r>
            <a:r>
              <a:rPr lang="en-US" sz="1400" dirty="0"/>
              <a:t>( 3.15, 4 );</a:t>
            </a:r>
          </a:p>
        </p:txBody>
      </p:sp>
    </p:spTree>
    <p:extLst>
      <p:ext uri="{BB962C8B-B14F-4D97-AF65-F5344CB8AC3E}">
        <p14:creationId xmlns:p14="http://schemas.microsoft.com/office/powerpoint/2010/main" val="55940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068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/>
              <a:t>student myStudents[</a:t>
            </a:r>
            <a:r>
              <a:rPr lang="en-US" dirty="0"/>
              <a:t>50];</a:t>
            </a:r>
          </a:p>
          <a:p>
            <a:endParaRPr lang="en-US" dirty="0"/>
          </a:p>
          <a:p>
            <a:r>
              <a:rPr lang="en-US"/>
              <a:t>myStudents[ </a:t>
            </a:r>
            <a:r>
              <a:rPr lang="en-US" dirty="0"/>
              <a:t>x ].</a:t>
            </a:r>
            <a:r>
              <a:rPr lang="en-US" dirty="0" err="1"/>
              <a:t>setName</a:t>
            </a:r>
            <a:r>
              <a:rPr lang="en-US" dirty="0"/>
              <a:t>( “Abe” );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/>
              <a:t>or 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&lt;10;i++)</a:t>
            </a:r>
          </a:p>
          <a:p>
            <a:r>
              <a:rPr lang="en-US"/>
              <a:t>	myStudents[ </a:t>
            </a:r>
            <a:r>
              <a:rPr lang="en-US" dirty="0" err="1"/>
              <a:t>i</a:t>
            </a:r>
            <a:r>
              <a:rPr lang="en-US" dirty="0"/>
              <a:t> ].</a:t>
            </a:r>
            <a:r>
              <a:rPr lang="en-US" dirty="0" err="1"/>
              <a:t>setGPA</a:t>
            </a:r>
            <a:r>
              <a:rPr lang="en-US" dirty="0"/>
              <a:t>( 3.15, 1 );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0680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</a:t>
            </a:r>
            <a:r>
              <a:rPr lang="en-US"/>
              <a:t>file guards  (or wrapper)</a:t>
            </a:r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MYFILE_H</a:t>
            </a:r>
          </a:p>
          <a:p>
            <a:r>
              <a:rPr lang="en-US" dirty="0"/>
              <a:t>#define MYFILE_H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replaced by</a:t>
            </a:r>
          </a:p>
          <a:p>
            <a:r>
              <a:rPr lang="en-US" dirty="0"/>
              <a:t>#pragma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4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148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 guards</a:t>
            </a:r>
          </a:p>
          <a:p>
            <a:endParaRPr lang="en-US" dirty="0"/>
          </a:p>
          <a:p>
            <a:r>
              <a:rPr lang="en-US" dirty="0"/>
              <a:t>#pragma once			//non-standard but supported by many compilers</a:t>
            </a:r>
          </a:p>
          <a:p>
            <a:r>
              <a:rPr lang="en-US" dirty="0"/>
              <a:t>				//works great for smaller programs but has potential issues with very large ones</a:t>
            </a:r>
          </a:p>
          <a:p>
            <a:r>
              <a:rPr lang="en-US" dirty="0"/>
              <a:t>				//my advice: continue to use standard file guard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39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406400"/>
            <a:ext cx="10680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Namespaces</a:t>
            </a:r>
          </a:p>
          <a:p>
            <a:endParaRPr lang="en-US"/>
          </a:p>
          <a:p>
            <a:r>
              <a:rPr lang="en-US"/>
              <a:t>Primarily used when programming in groups. It adds another, higher level of separation.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	Programmer A creates class box</a:t>
            </a:r>
          </a:p>
          <a:p>
            <a:r>
              <a:rPr lang="en-US"/>
              <a:t>	Programmer B creates class box</a:t>
            </a:r>
          </a:p>
          <a:p>
            <a:r>
              <a:rPr lang="en-US"/>
              <a:t>	programmer C needs to use both classes</a:t>
            </a:r>
          </a:p>
          <a:p>
            <a:r>
              <a:rPr lang="en-US"/>
              <a:t>		box </a:t>
            </a:r>
            <a:r>
              <a:rPr lang="en-US" err="1"/>
              <a:t>myBox</a:t>
            </a:r>
            <a:r>
              <a:rPr lang="en-US"/>
              <a:t>;	//which programmers class does it refer to, A or B?</a:t>
            </a:r>
          </a:p>
        </p:txBody>
      </p:sp>
    </p:spTree>
    <p:extLst>
      <p:ext uri="{BB962C8B-B14F-4D97-AF65-F5344CB8AC3E}">
        <p14:creationId xmlns:p14="http://schemas.microsoft.com/office/powerpoint/2010/main" val="379949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406400"/>
            <a:ext cx="10680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Namespaces</a:t>
            </a:r>
          </a:p>
          <a:p>
            <a:endParaRPr lang="en-US" dirty="0"/>
          </a:p>
          <a:p>
            <a:r>
              <a:rPr lang="en-US" dirty="0"/>
              <a:t>Solution is to create namespaces so proper identification can be made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ProgA</a:t>
            </a:r>
            <a:r>
              <a:rPr lang="en-US" dirty="0"/>
              <a:t> {</a:t>
            </a:r>
          </a:p>
          <a:p>
            <a:r>
              <a:rPr lang="en-US" dirty="0"/>
              <a:t>	class box { 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ProgB</a:t>
            </a:r>
            <a:r>
              <a:rPr lang="en-US" dirty="0"/>
              <a:t> {</a:t>
            </a:r>
          </a:p>
          <a:p>
            <a:r>
              <a:rPr lang="en-US" dirty="0"/>
              <a:t>	class box { }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ProgA</a:t>
            </a:r>
            <a:r>
              <a:rPr lang="en-US" dirty="0"/>
              <a:t>;</a:t>
            </a:r>
          </a:p>
          <a:p>
            <a:r>
              <a:rPr lang="en-US"/>
              <a:t>using </a:t>
            </a:r>
            <a:r>
              <a:rPr lang="en-US" dirty="0"/>
              <a:t>namespace </a:t>
            </a:r>
            <a:r>
              <a:rPr lang="en-US" dirty="0" err="1"/>
              <a:t>ProgB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 err="1"/>
              <a:t>ProgA</a:t>
            </a:r>
            <a:r>
              <a:rPr lang="en-US" dirty="0"/>
              <a:t>::box </a:t>
            </a:r>
            <a:r>
              <a:rPr lang="en-US" dirty="0" err="1"/>
              <a:t>myBox</a:t>
            </a:r>
            <a:r>
              <a:rPr lang="en-US" dirty="0"/>
              <a:t>;</a:t>
            </a:r>
          </a:p>
          <a:p>
            <a:r>
              <a:rPr lang="en-US" dirty="0" err="1"/>
              <a:t>ProgB</a:t>
            </a:r>
            <a:r>
              <a:rPr lang="en-US" dirty="0"/>
              <a:t>::box </a:t>
            </a:r>
            <a:r>
              <a:rPr lang="en-US" dirty="0" err="1"/>
              <a:t>BBox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958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406400"/>
            <a:ext cx="1068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Namespaces</a:t>
            </a:r>
          </a:p>
          <a:p>
            <a:endParaRPr lang="en-US" dirty="0"/>
          </a:p>
          <a:p>
            <a:r>
              <a:rPr lang="en-US" dirty="0"/>
              <a:t>Other than </a:t>
            </a:r>
            <a:r>
              <a:rPr lang="en-US" dirty="0" err="1"/>
              <a:t>std</a:t>
            </a:r>
            <a:r>
              <a:rPr lang="en-US" dirty="0"/>
              <a:t> you are unlikely to see namespaces unless working on large projects, with many programmers.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online you’ll quite often see</a:t>
            </a:r>
          </a:p>
          <a:p>
            <a:r>
              <a:rPr lang="en-US"/>
              <a:t>	std::cout </a:t>
            </a:r>
            <a:r>
              <a:rPr lang="en-US" dirty="0"/>
              <a:t>&lt;&lt; "Hello";  </a:t>
            </a:r>
          </a:p>
        </p:txBody>
      </p:sp>
    </p:spTree>
    <p:extLst>
      <p:ext uri="{BB962C8B-B14F-4D97-AF65-F5344CB8AC3E}">
        <p14:creationId xmlns:p14="http://schemas.microsoft.com/office/powerpoint/2010/main" val="2491311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data members – similar to global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899" y="1092200"/>
            <a:ext cx="1156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student {</a:t>
            </a:r>
          </a:p>
          <a:p>
            <a:r>
              <a:rPr lang="en-US" dirty="0"/>
              <a:t>	private:</a:t>
            </a:r>
            <a:br>
              <a:rPr lang="en-US" dirty="0"/>
            </a:br>
            <a:r>
              <a:rPr lang="en-US" dirty="0"/>
              <a:t>		string name;</a:t>
            </a:r>
          </a:p>
          <a:p>
            <a:r>
              <a:rPr lang="en-US" dirty="0"/>
              <a:t>		float GPA;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stuNum</a:t>
            </a:r>
            <a:r>
              <a:rPr lang="en-US" dirty="0"/>
              <a:t>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stuCnt</a:t>
            </a:r>
            <a:r>
              <a:rPr lang="en-US" dirty="0"/>
              <a:t>;				//static variable – member of class, not instance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setCnt</a:t>
            </a:r>
            <a:r>
              <a:rPr lang="en-US" dirty="0"/>
              <a:t>() { </a:t>
            </a:r>
            <a:r>
              <a:rPr lang="en-US" dirty="0" err="1"/>
              <a:t>stuNum</a:t>
            </a:r>
            <a:r>
              <a:rPr lang="en-US" dirty="0"/>
              <a:t> = ++</a:t>
            </a:r>
            <a:r>
              <a:rPr lang="en-US" dirty="0" err="1"/>
              <a:t>stuCnt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student </a:t>
            </a:r>
            <a:r>
              <a:rPr lang="en-US" dirty="0" err="1"/>
              <a:t>myStudents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student::</a:t>
            </a:r>
            <a:r>
              <a:rPr lang="en-US" dirty="0" err="1"/>
              <a:t>stuCnt</a:t>
            </a:r>
            <a:r>
              <a:rPr lang="en-US" dirty="0"/>
              <a:t> = 0;	//initialize static variable</a:t>
            </a:r>
          </a:p>
          <a:p>
            <a:r>
              <a:rPr lang="en-US" dirty="0"/>
              <a:t>	</a:t>
            </a:r>
            <a:r>
              <a:rPr lang="en-US" dirty="0" err="1"/>
              <a:t>myStudents</a:t>
            </a:r>
            <a:r>
              <a:rPr lang="en-US" dirty="0"/>
              <a:t>[0].</a:t>
            </a:r>
            <a:r>
              <a:rPr lang="en-US" dirty="0" err="1"/>
              <a:t>setCnt</a:t>
            </a:r>
            <a:r>
              <a:rPr lang="en-US" dirty="0"/>
              <a:t>();	//set to 1</a:t>
            </a:r>
          </a:p>
          <a:p>
            <a:r>
              <a:rPr lang="en-US" dirty="0"/>
              <a:t>	</a:t>
            </a:r>
            <a:r>
              <a:rPr lang="en-US" dirty="0" err="1"/>
              <a:t>myStudents</a:t>
            </a:r>
            <a:r>
              <a:rPr lang="en-US" dirty="0"/>
              <a:t>[1].</a:t>
            </a:r>
            <a:r>
              <a:rPr lang="en-US" dirty="0" err="1"/>
              <a:t>setCnt</a:t>
            </a:r>
            <a:r>
              <a:rPr lang="en-US" dirty="0"/>
              <a:t>();	//set to 2</a:t>
            </a:r>
          </a:p>
        </p:txBody>
      </p:sp>
    </p:spTree>
    <p:extLst>
      <p:ext uri="{BB962C8B-B14F-4D97-AF65-F5344CB8AC3E}">
        <p14:creationId xmlns:p14="http://schemas.microsoft.com/office/powerpoint/2010/main" val="3624206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methods – can only access static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960395"/>
            <a:ext cx="11565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student {</a:t>
            </a:r>
          </a:p>
          <a:p>
            <a:r>
              <a:rPr lang="en-US" dirty="0"/>
              <a:t>	private:</a:t>
            </a:r>
            <a:br>
              <a:rPr lang="en-US" dirty="0"/>
            </a:br>
            <a:r>
              <a:rPr lang="en-US" dirty="0"/>
              <a:t>		string name;</a:t>
            </a:r>
          </a:p>
          <a:p>
            <a:r>
              <a:rPr lang="en-US" dirty="0"/>
              <a:t>		float GPA;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stuNum</a:t>
            </a:r>
            <a:r>
              <a:rPr lang="en-US" dirty="0"/>
              <a:t>;</a:t>
            </a:r>
          </a:p>
          <a:p>
            <a:r>
              <a:rPr lang="en-US" dirty="0"/>
              <a:t>	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stuCnt</a:t>
            </a:r>
            <a:r>
              <a:rPr lang="en-US" dirty="0"/>
              <a:t>;				//static variable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static int </a:t>
            </a:r>
            <a:r>
              <a:rPr lang="en-US" dirty="0" err="1"/>
              <a:t>getCnt</a:t>
            </a:r>
            <a:r>
              <a:rPr lang="en-US" dirty="0"/>
              <a:t>() {return </a:t>
            </a:r>
            <a:r>
              <a:rPr lang="en-US" dirty="0" err="1"/>
              <a:t>stuCnt</a:t>
            </a:r>
            <a:r>
              <a:rPr lang="en-US" dirty="0"/>
              <a:t>; }		//static method for class (all instances)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student </a:t>
            </a:r>
            <a:r>
              <a:rPr lang="en-US" dirty="0" err="1"/>
              <a:t>myStudents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student::</a:t>
            </a:r>
            <a:r>
              <a:rPr lang="en-US" dirty="0" err="1"/>
              <a:t>getCnt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			//calls class method, not instance method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68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06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Initialization</a:t>
            </a:r>
          </a:p>
          <a:p>
            <a:endParaRPr lang="en-US" dirty="0"/>
          </a:p>
          <a:p>
            <a:r>
              <a:rPr lang="en-US" dirty="0"/>
              <a:t>class student {</a:t>
            </a:r>
          </a:p>
          <a:p>
            <a:r>
              <a:rPr lang="en-US" dirty="0"/>
              <a:t>	private:</a:t>
            </a:r>
            <a:br>
              <a:rPr lang="en-US" dirty="0"/>
            </a:br>
            <a:r>
              <a:rPr lang="en-US" dirty="0"/>
              <a:t>		string name = “Adam”;	//initial value</a:t>
            </a:r>
          </a:p>
          <a:p>
            <a:r>
              <a:rPr lang="en-US" dirty="0"/>
              <a:t>		float GPA	= 0.00;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void </a:t>
            </a:r>
            <a:r>
              <a:rPr lang="en-US" dirty="0" err="1"/>
              <a:t>setName</a:t>
            </a:r>
            <a:r>
              <a:rPr lang="en-US" dirty="0"/>
              <a:t>( string nm ){ name = nm</a:t>
            </a:r>
            <a:r>
              <a:rPr lang="en-US"/>
              <a:t>; }	//inline function definition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Separate source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C26A7-F405-4342-A49C-D67EF9CCF394}"/>
              </a:ext>
            </a:extLst>
          </p:cNvPr>
          <p:cNvSpPr txBox="1"/>
          <p:nvPr/>
        </p:nvSpPr>
        <p:spPr>
          <a:xfrm>
            <a:off x="447040" y="1184688"/>
            <a:ext cx="47519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source.cpp</a:t>
            </a:r>
            <a:br>
              <a:rPr lang="en-US" sz="2000" dirty="0"/>
            </a:b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#include “</a:t>
            </a:r>
            <a:r>
              <a:rPr lang="en-US" sz="2000" dirty="0" err="1">
                <a:solidFill>
                  <a:srgbClr val="FF0000"/>
                </a:solidFill>
              </a:rPr>
              <a:t>msg.h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using namespace std;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main() {</a:t>
            </a:r>
            <a:br>
              <a:rPr lang="en-US" sz="2000" dirty="0"/>
            </a:br>
            <a:r>
              <a:rPr lang="en-US" sz="2000" dirty="0"/>
              <a:t>    string </a:t>
            </a:r>
            <a:r>
              <a:rPr lang="en-US" sz="2000" dirty="0" err="1"/>
              <a:t>messg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messg</a:t>
            </a:r>
            <a:r>
              <a:rPr lang="en-US" sz="2000" dirty="0"/>
              <a:t> = </a:t>
            </a:r>
            <a:r>
              <a:rPr lang="en-US" sz="2000" dirty="0" err="1"/>
              <a:t>msg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cout &lt;&lt; </a:t>
            </a:r>
            <a:r>
              <a:rPr lang="en-US" sz="2000" dirty="0" err="1"/>
              <a:t>messg</a:t>
            </a:r>
            <a:r>
              <a:rPr lang="en-US" sz="2000" dirty="0"/>
              <a:t> &lt;&lt; “Good-bye” &lt;&lt; endl;</a:t>
            </a:r>
            <a:br>
              <a:rPr lang="en-US" sz="2000" dirty="0"/>
            </a:br>
            <a:r>
              <a:rPr lang="en-US" sz="2000" dirty="0"/>
              <a:t>    return -2;</a:t>
            </a:r>
            <a:br>
              <a:rPr lang="en-US" sz="2000" dirty="0"/>
            </a:br>
            <a:r>
              <a:rPr lang="en-US" sz="2000" dirty="0"/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CC51A-2216-4681-B66E-1A15F7D7DB19}"/>
              </a:ext>
            </a:extLst>
          </p:cNvPr>
          <p:cNvSpPr txBox="1"/>
          <p:nvPr/>
        </p:nvSpPr>
        <p:spPr>
          <a:xfrm>
            <a:off x="4275908" y="1184688"/>
            <a:ext cx="3741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msg.cpp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#include “</a:t>
            </a:r>
            <a:r>
              <a:rPr lang="en-US" sz="2000" dirty="0" err="1">
                <a:solidFill>
                  <a:srgbClr val="FF0000"/>
                </a:solidFill>
              </a:rPr>
              <a:t>msg.h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/>
            </a:br>
            <a:r>
              <a:rPr lang="en-US" sz="2000" dirty="0"/>
              <a:t>string </a:t>
            </a:r>
            <a:r>
              <a:rPr lang="en-US" sz="2000" dirty="0" err="1"/>
              <a:t>msg</a:t>
            </a:r>
            <a:r>
              <a:rPr lang="en-US" sz="2000" dirty="0"/>
              <a:t>( ) {</a:t>
            </a:r>
            <a:br>
              <a:rPr lang="en-US" sz="2000" dirty="0"/>
            </a:br>
            <a:r>
              <a:rPr lang="en-US" sz="2000" dirty="0"/>
              <a:t>    return “Hello World!\n”;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u="sng" dirty="0"/>
            </a:b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799E6-22B5-40FA-8047-D3386DBE2C9C}"/>
              </a:ext>
            </a:extLst>
          </p:cNvPr>
          <p:cNvSpPr txBox="1"/>
          <p:nvPr/>
        </p:nvSpPr>
        <p:spPr>
          <a:xfrm>
            <a:off x="8031413" y="382972"/>
            <a:ext cx="37417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msg</a:t>
            </a:r>
            <a:r>
              <a:rPr lang="en-US" sz="2000" u="sng" err="1"/>
              <a:t>.</a:t>
            </a:r>
            <a:r>
              <a:rPr lang="en-US" sz="2000" u="sng"/>
              <a:t>h or msg.hpp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 err="1">
                <a:solidFill>
                  <a:srgbClr val="FF0000"/>
                </a:solidFill>
              </a:rPr>
              <a:t>ifndef</a:t>
            </a:r>
            <a:r>
              <a:rPr lang="en-US" sz="2000" dirty="0">
                <a:solidFill>
                  <a:srgbClr val="FF0000"/>
                </a:solidFill>
              </a:rPr>
              <a:t> MSG</a:t>
            </a:r>
            <a:r>
              <a:rPr lang="en-US" sz="2000">
                <a:solidFill>
                  <a:srgbClr val="FF0000"/>
                </a:solidFill>
              </a:rPr>
              <a:t>_HPP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#define MSG</a:t>
            </a:r>
            <a:r>
              <a:rPr lang="en-US" sz="2000">
                <a:solidFill>
                  <a:srgbClr val="FF0000"/>
                </a:solidFill>
              </a:rPr>
              <a:t>_HPP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//libraries needed for msg.cpp</a:t>
            </a:r>
            <a:br>
              <a:rPr lang="en-US" sz="2000" dirty="0"/>
            </a:br>
            <a:r>
              <a:rPr lang="en-US" sz="2000" dirty="0"/>
              <a:t>#include &lt;string&gt;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//function prototypes</a:t>
            </a:r>
            <a:br>
              <a:rPr lang="en-US" sz="2000" dirty="0"/>
            </a:br>
            <a:r>
              <a:rPr lang="en-US" sz="2000" dirty="0"/>
              <a:t>string </a:t>
            </a:r>
            <a:r>
              <a:rPr lang="en-US" sz="2000" dirty="0" err="1"/>
              <a:t>msg</a:t>
            </a:r>
            <a:r>
              <a:rPr lang="en-US" sz="2000" dirty="0"/>
              <a:t>( 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 err="1">
                <a:solidFill>
                  <a:srgbClr val="FF0000"/>
                </a:solidFill>
              </a:rPr>
              <a:t>endif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4709F-529F-4F7A-8B79-BF55CC7778E6}"/>
              </a:ext>
            </a:extLst>
          </p:cNvPr>
          <p:cNvSpPr txBox="1"/>
          <p:nvPr/>
        </p:nvSpPr>
        <p:spPr>
          <a:xfrm>
            <a:off x="8104777" y="4010118"/>
            <a:ext cx="3741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/>
              <a:t>//alternative msg</a:t>
            </a:r>
            <a:r>
              <a:rPr lang="en-US" sz="2000" u="sng" dirty="0" err="1"/>
              <a:t>.h</a:t>
            </a:r>
            <a:br>
              <a:rPr lang="en-US" sz="2000"/>
            </a:br>
            <a:r>
              <a:rPr lang="en-US" sz="2000">
                <a:solidFill>
                  <a:srgbClr val="FF0000"/>
                </a:solidFill>
              </a:rPr>
              <a:t>#pragma once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/>
              <a:t>//</a:t>
            </a:r>
            <a:r>
              <a:rPr lang="en-US" sz="2000" dirty="0"/>
              <a:t>libraries needed for msg.cpp</a:t>
            </a:r>
            <a:br>
              <a:rPr lang="en-US" sz="2000" dirty="0"/>
            </a:br>
            <a:r>
              <a:rPr lang="en-US" sz="2000" dirty="0"/>
              <a:t>#include &lt;string&gt;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//function prototypes</a:t>
            </a:r>
            <a:br>
              <a:rPr lang="en-US" sz="2000" dirty="0"/>
            </a:br>
            <a:r>
              <a:rPr lang="en-US" sz="2000" dirty="0"/>
              <a:t>string </a:t>
            </a:r>
            <a:r>
              <a:rPr lang="en-US" sz="2000" dirty="0" err="1"/>
              <a:t>msg</a:t>
            </a:r>
            <a:r>
              <a:rPr lang="en-US" sz="2000" dirty="0"/>
              <a:t>( );</a:t>
            </a:r>
            <a:br>
              <a:rPr lang="en-US" sz="2000"/>
            </a:b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0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508000"/>
            <a:ext cx="10680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Initialization via constructor method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/>
              <a:t>student {		</a:t>
            </a:r>
            <a:r>
              <a:rPr lang="en-US">
                <a:solidFill>
                  <a:srgbClr val="FF0000"/>
                </a:solidFill>
              </a:rPr>
              <a:t>//normally student.h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private:</a:t>
            </a:r>
            <a:br>
              <a:rPr lang="en-US" dirty="0"/>
            </a:br>
            <a:r>
              <a:rPr lang="en-US" dirty="0"/>
              <a:t>		string name;</a:t>
            </a:r>
          </a:p>
          <a:p>
            <a:r>
              <a:rPr lang="en-US" dirty="0"/>
              <a:t>		float GPA;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void </a:t>
            </a:r>
            <a:r>
              <a:rPr lang="en-US" dirty="0" err="1"/>
              <a:t>setName</a:t>
            </a:r>
            <a:r>
              <a:rPr lang="en-US" dirty="0"/>
              <a:t>( string nm ){ name = nm; }</a:t>
            </a:r>
          </a:p>
          <a:p>
            <a:r>
              <a:rPr lang="en-US" dirty="0"/>
              <a:t>	</a:t>
            </a:r>
            <a:r>
              <a:rPr lang="en-US"/>
              <a:t>	student</a:t>
            </a:r>
            <a:r>
              <a:rPr lang="en-US" dirty="0"/>
              <a:t>();		//constructor prototype, called </a:t>
            </a:r>
            <a:r>
              <a:rPr lang="en-US"/>
              <a:t>default constructor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/>
              <a:t>student::student() {		</a:t>
            </a:r>
            <a:r>
              <a:rPr lang="en-US">
                <a:solidFill>
                  <a:srgbClr val="FF0000"/>
                </a:solidFill>
              </a:rPr>
              <a:t>//normally student.cpp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name = “Bob”;</a:t>
            </a:r>
          </a:p>
          <a:p>
            <a:r>
              <a:rPr lang="en-US" dirty="0"/>
              <a:t>	GPA = 0.00;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/>
              <a:t>() {		</a:t>
            </a:r>
            <a:r>
              <a:rPr lang="en-US">
                <a:solidFill>
                  <a:srgbClr val="FF0000"/>
                </a:solidFill>
              </a:rPr>
              <a:t>//normally source.cpp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student </a:t>
            </a:r>
            <a:r>
              <a:rPr lang="en-US" dirty="0" err="1"/>
              <a:t>myStudent</a:t>
            </a:r>
            <a:r>
              <a:rPr lang="en-US" dirty="0"/>
              <a:t>;	//constructor called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54333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Separate source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7C896-5F39-478F-8033-27E74638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75" y="1568631"/>
            <a:ext cx="6600825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CEF02-066A-4021-A2CB-920CE38D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45" y="656554"/>
            <a:ext cx="2657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Separate source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16D87-5FB8-4498-B074-7CDB55F2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94" y="1795462"/>
            <a:ext cx="3557043" cy="47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Objects &amp; Classes</a:t>
            </a:r>
          </a:p>
        </p:txBody>
      </p:sp>
    </p:spTree>
    <p:extLst>
      <p:ext uri="{BB962C8B-B14F-4D97-AF65-F5344CB8AC3E}">
        <p14:creationId xmlns:p14="http://schemas.microsoft.com/office/powerpoint/2010/main" val="54774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Four Principles of Object-Oriented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Encapsulation</a:t>
            </a:r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Polymorphism</a:t>
            </a:r>
          </a:p>
          <a:p>
            <a:r>
              <a:rPr lang="en-US" sz="2000" dirty="0"/>
              <a:t>Abstraction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594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Encapsulation</a:t>
            </a:r>
          </a:p>
          <a:p>
            <a:r>
              <a:rPr lang="en-US" sz="2000" dirty="0"/>
              <a:t>	binding together data and the functions that manipulate them</a:t>
            </a:r>
          </a:p>
          <a:p>
            <a:endParaRPr lang="en-US" sz="2000" dirty="0"/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Polymorphism</a:t>
            </a:r>
          </a:p>
          <a:p>
            <a:r>
              <a:rPr lang="en-US" sz="2000" dirty="0"/>
              <a:t>Abstraction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040" y="656554"/>
            <a:ext cx="1139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Four Principles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5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630F3-71EA-40C9-BC06-9BD0BA128087}"/>
              </a:ext>
            </a:extLst>
          </p:cNvPr>
          <p:cNvSpPr txBox="1"/>
          <p:nvPr/>
        </p:nvSpPr>
        <p:spPr>
          <a:xfrm>
            <a:off x="447040" y="1401137"/>
            <a:ext cx="1139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Encapsulation</a:t>
            </a:r>
          </a:p>
          <a:p>
            <a:r>
              <a:rPr lang="en-US" sz="2000" dirty="0"/>
              <a:t>	binding together data and the functions that manipulate them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Inheritance</a:t>
            </a:r>
          </a:p>
          <a:p>
            <a:r>
              <a:rPr lang="en-US" sz="2000" dirty="0"/>
              <a:t>	an entity can inherit attributes from another entity. It allows a programmer to create similar entities without needing to redefine similar attributes over and over</a:t>
            </a:r>
          </a:p>
          <a:p>
            <a:endParaRPr lang="en-US" sz="2000" dirty="0"/>
          </a:p>
          <a:p>
            <a:r>
              <a:rPr lang="en-US" sz="2000" dirty="0"/>
              <a:t>Polymorphism</a:t>
            </a:r>
          </a:p>
          <a:p>
            <a:r>
              <a:rPr lang="en-US" sz="2000" dirty="0"/>
              <a:t>Abstraction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040" y="656554"/>
            <a:ext cx="1139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Four Principles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21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1848</Words>
  <Application>Microsoft Office PowerPoint</Application>
  <PresentationFormat>Widescreen</PresentationFormat>
  <Paragraphs>276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Chapter 9 Objects &amp;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134</cp:revision>
  <dcterms:created xsi:type="dcterms:W3CDTF">2018-01-11T15:21:15Z</dcterms:created>
  <dcterms:modified xsi:type="dcterms:W3CDTF">2020-09-08T16:05:21Z</dcterms:modified>
</cp:coreProperties>
</file>