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3.xml" ContentType="application/vnd.openxmlformats-officedocument.theme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4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5.xml" ContentType="application/vnd.openxmlformats-officedocument.theme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6.xml" ContentType="application/vnd.openxmlformats-officedocument.theme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7.xml" ContentType="application/vnd.openxmlformats-officedocument.theme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theme/theme8.xml" ContentType="application/vnd.openxmlformats-officedocument.theme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theme/theme9.xml" ContentType="application/vnd.openxmlformats-officedocument.theme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theme/theme10.xml" ContentType="application/vnd.openxmlformats-officedocument.theme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theme/theme11.xml" ContentType="application/vnd.openxmlformats-officedocument.theme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theme/theme12.xml" ContentType="application/vnd.openxmlformats-officedocument.theme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13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theme/theme14.xml" ContentType="application/vnd.openxmlformats-officedocument.theme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15.xml" ContentType="application/vnd.openxmlformats-officedocument.theme+xml"/>
  <Override PartName="/ppt/theme/theme1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  <p:sldMasterId id="2147483665" r:id="rId2"/>
    <p:sldMasterId id="2147483692" r:id="rId3"/>
    <p:sldMasterId id="2147483698" r:id="rId4"/>
    <p:sldMasterId id="2147483705" r:id="rId5"/>
    <p:sldMasterId id="2147483719" r:id="rId6"/>
    <p:sldMasterId id="2147483725" r:id="rId7"/>
    <p:sldMasterId id="2147483731" r:id="rId8"/>
    <p:sldMasterId id="2147483752" r:id="rId9"/>
    <p:sldMasterId id="2147483758" r:id="rId10"/>
    <p:sldMasterId id="2147483764" r:id="rId11"/>
    <p:sldMasterId id="2147483785" r:id="rId12"/>
    <p:sldMasterId id="2147483808" r:id="rId13"/>
    <p:sldMasterId id="2147483814" r:id="rId14"/>
    <p:sldMasterId id="2147483835" r:id="rId15"/>
  </p:sldMasterIdLst>
  <p:notesMasterIdLst>
    <p:notesMasterId r:id="rId76"/>
  </p:notesMasterIdLst>
  <p:sldIdLst>
    <p:sldId id="416" r:id="rId16"/>
    <p:sldId id="356" r:id="rId17"/>
    <p:sldId id="357" r:id="rId18"/>
    <p:sldId id="358" r:id="rId19"/>
    <p:sldId id="359" r:id="rId20"/>
    <p:sldId id="360" r:id="rId21"/>
    <p:sldId id="361" r:id="rId22"/>
    <p:sldId id="362" r:id="rId23"/>
    <p:sldId id="363" r:id="rId24"/>
    <p:sldId id="364" r:id="rId25"/>
    <p:sldId id="365" r:id="rId26"/>
    <p:sldId id="366" r:id="rId27"/>
    <p:sldId id="367" r:id="rId28"/>
    <p:sldId id="368" r:id="rId29"/>
    <p:sldId id="369" r:id="rId30"/>
    <p:sldId id="370" r:id="rId31"/>
    <p:sldId id="371" r:id="rId32"/>
    <p:sldId id="372" r:id="rId33"/>
    <p:sldId id="373" r:id="rId34"/>
    <p:sldId id="374" r:id="rId35"/>
    <p:sldId id="375" r:id="rId36"/>
    <p:sldId id="376" r:id="rId37"/>
    <p:sldId id="377" r:id="rId38"/>
    <p:sldId id="378" r:id="rId39"/>
    <p:sldId id="379" r:id="rId40"/>
    <p:sldId id="380" r:id="rId41"/>
    <p:sldId id="381" r:id="rId42"/>
    <p:sldId id="382" r:id="rId43"/>
    <p:sldId id="383" r:id="rId44"/>
    <p:sldId id="384" r:id="rId45"/>
    <p:sldId id="385" r:id="rId46"/>
    <p:sldId id="386" r:id="rId47"/>
    <p:sldId id="387" r:id="rId48"/>
    <p:sldId id="388" r:id="rId49"/>
    <p:sldId id="389" r:id="rId50"/>
    <p:sldId id="390" r:id="rId51"/>
    <p:sldId id="391" r:id="rId52"/>
    <p:sldId id="392" r:id="rId53"/>
    <p:sldId id="393" r:id="rId54"/>
    <p:sldId id="394" r:id="rId55"/>
    <p:sldId id="395" r:id="rId56"/>
    <p:sldId id="397" r:id="rId57"/>
    <p:sldId id="398" r:id="rId58"/>
    <p:sldId id="399" r:id="rId59"/>
    <p:sldId id="400" r:id="rId60"/>
    <p:sldId id="401" r:id="rId61"/>
    <p:sldId id="402" r:id="rId62"/>
    <p:sldId id="403" r:id="rId63"/>
    <p:sldId id="404" r:id="rId64"/>
    <p:sldId id="405" r:id="rId65"/>
    <p:sldId id="406" r:id="rId66"/>
    <p:sldId id="396" r:id="rId67"/>
    <p:sldId id="407" r:id="rId68"/>
    <p:sldId id="408" r:id="rId69"/>
    <p:sldId id="415" r:id="rId70"/>
    <p:sldId id="409" r:id="rId71"/>
    <p:sldId id="414" r:id="rId72"/>
    <p:sldId id="411" r:id="rId73"/>
    <p:sldId id="417" r:id="rId74"/>
    <p:sldId id="412" r:id="rId75"/>
  </p:sldIdLst>
  <p:sldSz cx="10287000" cy="6858000" type="35mm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2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2C92F"/>
    <a:srgbClr val="020C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053" autoAdjust="0"/>
    <p:restoredTop sz="89042" autoAdjust="0"/>
  </p:normalViewPr>
  <p:slideViewPr>
    <p:cSldViewPr>
      <p:cViewPr varScale="1">
        <p:scale>
          <a:sx n="78" d="100"/>
          <a:sy n="78" d="100"/>
        </p:scale>
        <p:origin x="1637" y="62"/>
      </p:cViewPr>
      <p:guideLst>
        <p:guide orient="horz" pos="2160"/>
        <p:guide pos="32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11.xml"/><Relationship Id="rId21" Type="http://schemas.openxmlformats.org/officeDocument/2006/relationships/slide" Target="slides/slide6.xml"/><Relationship Id="rId42" Type="http://schemas.openxmlformats.org/officeDocument/2006/relationships/slide" Target="slides/slide27.xml"/><Relationship Id="rId47" Type="http://schemas.openxmlformats.org/officeDocument/2006/relationships/slide" Target="slides/slide32.xml"/><Relationship Id="rId63" Type="http://schemas.openxmlformats.org/officeDocument/2006/relationships/slide" Target="slides/slide48.xml"/><Relationship Id="rId68" Type="http://schemas.openxmlformats.org/officeDocument/2006/relationships/slide" Target="slides/slide53.xml"/><Relationship Id="rId16" Type="http://schemas.openxmlformats.org/officeDocument/2006/relationships/slide" Target="slides/slide1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9.xml"/><Relationship Id="rId32" Type="http://schemas.openxmlformats.org/officeDocument/2006/relationships/slide" Target="slides/slide17.xml"/><Relationship Id="rId37" Type="http://schemas.openxmlformats.org/officeDocument/2006/relationships/slide" Target="slides/slide22.xml"/><Relationship Id="rId40" Type="http://schemas.openxmlformats.org/officeDocument/2006/relationships/slide" Target="slides/slide25.xml"/><Relationship Id="rId45" Type="http://schemas.openxmlformats.org/officeDocument/2006/relationships/slide" Target="slides/slide30.xml"/><Relationship Id="rId53" Type="http://schemas.openxmlformats.org/officeDocument/2006/relationships/slide" Target="slides/slide38.xml"/><Relationship Id="rId58" Type="http://schemas.openxmlformats.org/officeDocument/2006/relationships/slide" Target="slides/slide43.xml"/><Relationship Id="rId66" Type="http://schemas.openxmlformats.org/officeDocument/2006/relationships/slide" Target="slides/slide51.xml"/><Relationship Id="rId74" Type="http://schemas.openxmlformats.org/officeDocument/2006/relationships/slide" Target="slides/slide59.xml"/><Relationship Id="rId79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61" Type="http://schemas.openxmlformats.org/officeDocument/2006/relationships/slide" Target="slides/slide46.xml"/><Relationship Id="rId19" Type="http://schemas.openxmlformats.org/officeDocument/2006/relationships/slide" Target="slides/slide4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7.xml"/><Relationship Id="rId27" Type="http://schemas.openxmlformats.org/officeDocument/2006/relationships/slide" Target="slides/slide12.xml"/><Relationship Id="rId30" Type="http://schemas.openxmlformats.org/officeDocument/2006/relationships/slide" Target="slides/slide15.xml"/><Relationship Id="rId35" Type="http://schemas.openxmlformats.org/officeDocument/2006/relationships/slide" Target="slides/slide20.xml"/><Relationship Id="rId43" Type="http://schemas.openxmlformats.org/officeDocument/2006/relationships/slide" Target="slides/slide28.xml"/><Relationship Id="rId48" Type="http://schemas.openxmlformats.org/officeDocument/2006/relationships/slide" Target="slides/slide33.xml"/><Relationship Id="rId56" Type="http://schemas.openxmlformats.org/officeDocument/2006/relationships/slide" Target="slides/slide41.xml"/><Relationship Id="rId64" Type="http://schemas.openxmlformats.org/officeDocument/2006/relationships/slide" Target="slides/slide49.xml"/><Relationship Id="rId69" Type="http://schemas.openxmlformats.org/officeDocument/2006/relationships/slide" Target="slides/slide54.xml"/><Relationship Id="rId77" Type="http://schemas.openxmlformats.org/officeDocument/2006/relationships/presProps" Target="presProps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36.xml"/><Relationship Id="rId72" Type="http://schemas.openxmlformats.org/officeDocument/2006/relationships/slide" Target="slides/slide57.xml"/><Relationship Id="rId80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2.xml"/><Relationship Id="rId25" Type="http://schemas.openxmlformats.org/officeDocument/2006/relationships/slide" Target="slides/slide10.xml"/><Relationship Id="rId33" Type="http://schemas.openxmlformats.org/officeDocument/2006/relationships/slide" Target="slides/slide18.xml"/><Relationship Id="rId38" Type="http://schemas.openxmlformats.org/officeDocument/2006/relationships/slide" Target="slides/slide23.xml"/><Relationship Id="rId46" Type="http://schemas.openxmlformats.org/officeDocument/2006/relationships/slide" Target="slides/slide31.xml"/><Relationship Id="rId59" Type="http://schemas.openxmlformats.org/officeDocument/2006/relationships/slide" Target="slides/slide44.xml"/><Relationship Id="rId67" Type="http://schemas.openxmlformats.org/officeDocument/2006/relationships/slide" Target="slides/slide52.xml"/><Relationship Id="rId20" Type="http://schemas.openxmlformats.org/officeDocument/2006/relationships/slide" Target="slides/slide5.xml"/><Relationship Id="rId41" Type="http://schemas.openxmlformats.org/officeDocument/2006/relationships/slide" Target="slides/slide26.xml"/><Relationship Id="rId54" Type="http://schemas.openxmlformats.org/officeDocument/2006/relationships/slide" Target="slides/slide39.xml"/><Relationship Id="rId62" Type="http://schemas.openxmlformats.org/officeDocument/2006/relationships/slide" Target="slides/slide47.xml"/><Relationship Id="rId70" Type="http://schemas.openxmlformats.org/officeDocument/2006/relationships/slide" Target="slides/slide55.xml"/><Relationship Id="rId75" Type="http://schemas.openxmlformats.org/officeDocument/2006/relationships/slide" Target="slides/slide60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Master" Target="slideMasters/slideMaster15.xml"/><Relationship Id="rId23" Type="http://schemas.openxmlformats.org/officeDocument/2006/relationships/slide" Target="slides/slide8.xml"/><Relationship Id="rId28" Type="http://schemas.openxmlformats.org/officeDocument/2006/relationships/slide" Target="slides/slide13.xml"/><Relationship Id="rId36" Type="http://schemas.openxmlformats.org/officeDocument/2006/relationships/slide" Target="slides/slide21.xml"/><Relationship Id="rId49" Type="http://schemas.openxmlformats.org/officeDocument/2006/relationships/slide" Target="slides/slide34.xml"/><Relationship Id="rId57" Type="http://schemas.openxmlformats.org/officeDocument/2006/relationships/slide" Target="slides/slide42.xml"/><Relationship Id="rId10" Type="http://schemas.openxmlformats.org/officeDocument/2006/relationships/slideMaster" Target="slideMasters/slideMaster10.xml"/><Relationship Id="rId31" Type="http://schemas.openxmlformats.org/officeDocument/2006/relationships/slide" Target="slides/slide16.xml"/><Relationship Id="rId44" Type="http://schemas.openxmlformats.org/officeDocument/2006/relationships/slide" Target="slides/slide29.xml"/><Relationship Id="rId52" Type="http://schemas.openxmlformats.org/officeDocument/2006/relationships/slide" Target="slides/slide37.xml"/><Relationship Id="rId60" Type="http://schemas.openxmlformats.org/officeDocument/2006/relationships/slide" Target="slides/slide45.xml"/><Relationship Id="rId65" Type="http://schemas.openxmlformats.org/officeDocument/2006/relationships/slide" Target="slides/slide50.xml"/><Relationship Id="rId73" Type="http://schemas.openxmlformats.org/officeDocument/2006/relationships/slide" Target="slides/slide58.xml"/><Relationship Id="rId78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3.xml"/><Relationship Id="rId39" Type="http://schemas.openxmlformats.org/officeDocument/2006/relationships/slide" Target="slides/slide24.xml"/><Relationship Id="rId34" Type="http://schemas.openxmlformats.org/officeDocument/2006/relationships/slide" Target="slides/slide19.xml"/><Relationship Id="rId50" Type="http://schemas.openxmlformats.org/officeDocument/2006/relationships/slide" Target="slides/slide35.xml"/><Relationship Id="rId55" Type="http://schemas.openxmlformats.org/officeDocument/2006/relationships/slide" Target="slides/slide40.xml"/><Relationship Id="rId76" Type="http://schemas.openxmlformats.org/officeDocument/2006/relationships/notesMaster" Target="notesMasters/notesMaster1.xml"/><Relationship Id="rId7" Type="http://schemas.openxmlformats.org/officeDocument/2006/relationships/slideMaster" Target="slideMasters/slideMaster7.xml"/><Relationship Id="rId71" Type="http://schemas.openxmlformats.org/officeDocument/2006/relationships/slide" Target="slides/slide56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1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F61A1B-FE8B-4244-BF22-778E21FEBAD3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F6A5A2-5809-4A07-BCBA-B7AD458B0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613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F6A5A2-5809-4A07-BCBA-B7AD458B039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1637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F6A5A2-5809-4A07-BCBA-B7AD458B0397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9724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7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8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9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5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36" name="Picture 12" descr="35mm-Slide1-whitetitl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8" y="0"/>
            <a:ext cx="1029017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627" name="Rectangle 3"/>
          <p:cNvSpPr>
            <a:spLocks noGrp="1" noChangeAspect="1" noChangeArrowheads="1"/>
          </p:cNvSpPr>
          <p:nvPr>
            <p:ph type="ctrTitle"/>
          </p:nvPr>
        </p:nvSpPr>
        <p:spPr>
          <a:xfrm>
            <a:off x="0" y="3736975"/>
            <a:ext cx="10287000" cy="701675"/>
          </a:xfrm>
        </p:spPr>
        <p:txBody>
          <a:bodyPr>
            <a:spAutoFit/>
          </a:bodyPr>
          <a:lstStyle>
            <a:lvl1pPr algn="ctr">
              <a:defRPr b="1">
                <a:solidFill>
                  <a:srgbClr val="020C4A"/>
                </a:solidFill>
              </a:defRPr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26628" name="Rectangle 4"/>
          <p:cNvSpPr>
            <a:spLocks noGrp="1" noChangeAspect="1" noChangeArrowheads="1"/>
          </p:cNvSpPr>
          <p:nvPr>
            <p:ph type="subTitle" idx="1"/>
          </p:nvPr>
        </p:nvSpPr>
        <p:spPr>
          <a:xfrm>
            <a:off x="0" y="4495800"/>
            <a:ext cx="10287000" cy="579438"/>
          </a:xfrm>
        </p:spPr>
        <p:txBody>
          <a:bodyPr/>
          <a:lstStyle>
            <a:lvl1pPr marL="0" indent="0" algn="ctr">
              <a:buFontTx/>
              <a:buNone/>
              <a:defRPr b="1"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68622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58075" y="274638"/>
            <a:ext cx="2314575" cy="39846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274638"/>
            <a:ext cx="6791325" cy="39846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82564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143000"/>
            <a:ext cx="10287000" cy="5715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818285"/>
            <a:ext cx="7532370" cy="589990"/>
          </a:xfrm>
          <a:prstGeom prst="rect">
            <a:avLst/>
          </a:prstGeom>
        </p:spPr>
        <p:txBody>
          <a:bodyPr/>
          <a:lstStyle>
            <a:lvl1pPr algn="ctr">
              <a:defRPr sz="3600" b="0" i="0">
                <a:solidFill>
                  <a:srgbClr val="002042"/>
                </a:solidFill>
                <a:latin typeface="HelveticaNeueLT Std Lt"/>
                <a:cs typeface="HelveticaNeueLT Std 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651760"/>
            <a:ext cx="7532370" cy="161890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002042"/>
                </a:solidFill>
                <a:latin typeface="Verdana"/>
                <a:cs typeface="Verdana"/>
              </a:defRPr>
            </a:lvl1pPr>
            <a:lvl2pPr>
              <a:defRPr sz="1800">
                <a:solidFill>
                  <a:srgbClr val="002042"/>
                </a:solidFill>
                <a:latin typeface="Verdana"/>
                <a:cs typeface="Verdana"/>
              </a:defRPr>
            </a:lvl2pPr>
            <a:lvl3pPr>
              <a:defRPr sz="1600">
                <a:solidFill>
                  <a:srgbClr val="002042"/>
                </a:solidFill>
                <a:latin typeface="Verdana"/>
                <a:cs typeface="Verdana"/>
              </a:defRPr>
            </a:lvl3pPr>
            <a:lvl4pPr>
              <a:defRPr sz="1400">
                <a:solidFill>
                  <a:srgbClr val="002042"/>
                </a:solidFill>
                <a:latin typeface="Verdana"/>
                <a:cs typeface="Verdana"/>
              </a:defRPr>
            </a:lvl4pPr>
            <a:lvl5pPr>
              <a:defRPr sz="1200">
                <a:solidFill>
                  <a:srgbClr val="002042"/>
                </a:solidFill>
                <a:latin typeface="Verdana"/>
                <a:cs typeface="Verdana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72350" y="6245225"/>
            <a:ext cx="24003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800"/>
            </a:lvl1pPr>
          </a:lstStyle>
          <a:p>
            <a:pPr defTabSz="812810"/>
            <a:fld id="{312140ED-EE1B-4E44-ACC9-969DD2A8638A}" type="slidenum">
              <a:rPr lang="en-US" altLang="en-US" smtClean="0">
                <a:solidFill>
                  <a:srgbClr val="000000"/>
                </a:solidFill>
              </a:rPr>
              <a:pPr defTabSz="812810"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43043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35mm-Slide4-onwhitetitle1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8" y="0"/>
            <a:ext cx="10290176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85875" y="2036763"/>
            <a:ext cx="7715250" cy="2387600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5875" y="4516438"/>
            <a:ext cx="7715250" cy="1655762"/>
          </a:xfrm>
        </p:spPr>
        <p:txBody>
          <a:bodyPr/>
          <a:lstStyle>
            <a:lvl1pPr marL="0" indent="0" algn="ctr">
              <a:buNone/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11893B9B-F792-448F-8917-7809E4243154}" type="slidenum">
              <a:rPr lang="en-US" smtClean="0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58943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287000" cy="107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2100" y="76200"/>
            <a:ext cx="5562600" cy="673893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725" y="990600"/>
            <a:ext cx="10115550" cy="4351338"/>
          </a:xfrm>
        </p:spPr>
        <p:txBody>
          <a:bodyPr/>
          <a:lstStyle>
            <a:lvl1pPr>
              <a:defRPr sz="3200">
                <a:solidFill>
                  <a:srgbClr val="020C4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800">
                <a:solidFill>
                  <a:srgbClr val="020C4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400">
                <a:solidFill>
                  <a:srgbClr val="020C4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>
                <a:solidFill>
                  <a:srgbClr val="020C4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800">
                <a:solidFill>
                  <a:srgbClr val="020C4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518787-DB46-46AE-93A7-80D4A75DE8F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91987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1874" y="1709740"/>
            <a:ext cx="8872538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1874" y="4589465"/>
            <a:ext cx="8872538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12CAEC-3753-45B6-AB65-E0652D48B58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07813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07231" y="1825625"/>
            <a:ext cx="4371975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794" y="1825625"/>
            <a:ext cx="4371975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CFB1DC-BB04-4FC0-950D-09BCA358DEE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14875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71" y="365127"/>
            <a:ext cx="8872538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8572" y="1681163"/>
            <a:ext cx="4351883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8572" y="2505075"/>
            <a:ext cx="4351883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07794" y="1681163"/>
            <a:ext cx="4373315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07794" y="2505075"/>
            <a:ext cx="437331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8574B9-3909-46E1-BBD5-C5CDF6338F9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78766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81A122-932F-48CD-A0B8-BDEBBFF614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09538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C10685-57C1-4191-93B4-7A6F908B956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4114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32903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71" y="457200"/>
            <a:ext cx="3317825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3315" y="987427"/>
            <a:ext cx="5207794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71" y="2057400"/>
            <a:ext cx="3317825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BC7769-341B-46F1-B2B0-C061F1D8700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74408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71" y="457200"/>
            <a:ext cx="3317825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73315" y="987427"/>
            <a:ext cx="5207794" cy="4873625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71" y="2057400"/>
            <a:ext cx="3317825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D73812-4ACC-4DFD-A373-1C2BEB6D668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017598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59110A-14CF-48DD-A21F-9958863A8DF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253392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1635" y="365125"/>
            <a:ext cx="2218134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07232" y="365125"/>
            <a:ext cx="6525816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340CBD-ECB3-4F2A-AD71-1980FB728C8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474624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143000"/>
            <a:ext cx="10287000" cy="5715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818285"/>
            <a:ext cx="7532370" cy="589990"/>
          </a:xfrm>
          <a:prstGeom prst="rect">
            <a:avLst/>
          </a:prstGeom>
        </p:spPr>
        <p:txBody>
          <a:bodyPr/>
          <a:lstStyle>
            <a:lvl1pPr algn="ctr">
              <a:defRPr sz="3600" b="0" i="0">
                <a:solidFill>
                  <a:srgbClr val="002042"/>
                </a:solidFill>
                <a:latin typeface="HelveticaNeueLT Std Lt"/>
                <a:cs typeface="HelveticaNeueLT Std 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651760"/>
            <a:ext cx="7532370" cy="161890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002042"/>
                </a:solidFill>
                <a:latin typeface="Verdana"/>
                <a:cs typeface="Verdana"/>
              </a:defRPr>
            </a:lvl1pPr>
            <a:lvl2pPr>
              <a:defRPr sz="1800">
                <a:solidFill>
                  <a:srgbClr val="002042"/>
                </a:solidFill>
                <a:latin typeface="Verdana"/>
                <a:cs typeface="Verdana"/>
              </a:defRPr>
            </a:lvl2pPr>
            <a:lvl3pPr>
              <a:defRPr sz="1600">
                <a:solidFill>
                  <a:srgbClr val="002042"/>
                </a:solidFill>
                <a:latin typeface="Verdana"/>
                <a:cs typeface="Verdana"/>
              </a:defRPr>
            </a:lvl3pPr>
            <a:lvl4pPr>
              <a:defRPr sz="1400">
                <a:solidFill>
                  <a:srgbClr val="002042"/>
                </a:solidFill>
                <a:latin typeface="Verdana"/>
                <a:cs typeface="Verdana"/>
              </a:defRPr>
            </a:lvl4pPr>
            <a:lvl5pPr>
              <a:defRPr sz="1200">
                <a:solidFill>
                  <a:srgbClr val="002042"/>
                </a:solidFill>
                <a:latin typeface="Verdana"/>
                <a:cs typeface="Verdana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72350" y="6245225"/>
            <a:ext cx="24003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800"/>
            </a:lvl1pPr>
          </a:lstStyle>
          <a:p>
            <a:pPr defTabSz="812810"/>
            <a:fld id="{312140ED-EE1B-4E44-ACC9-969DD2A8638A}" type="slidenum">
              <a:rPr lang="en-US" altLang="en-US" smtClean="0">
                <a:solidFill>
                  <a:srgbClr val="000000"/>
                </a:solidFill>
              </a:rPr>
              <a:pPr defTabSz="812810"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61119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668207"/>
      </p:ext>
    </p:extLst>
  </p:cSld>
  <p:clrMapOvr>
    <a:masterClrMapping/>
  </p:clrMapOvr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81102" y="2569851"/>
            <a:ext cx="7920990" cy="1362075"/>
          </a:xfrm>
          <a:prstGeom prst="rect">
            <a:avLst/>
          </a:prstGeom>
        </p:spPr>
        <p:txBody>
          <a:bodyPr anchor="t"/>
          <a:lstStyle>
            <a:lvl1pPr algn="ctr">
              <a:defRPr sz="4400" b="0" i="0" cap="none">
                <a:solidFill>
                  <a:srgbClr val="FFFFFF"/>
                </a:solidFill>
                <a:latin typeface="HelveticaNeueLT Std Lt"/>
                <a:cs typeface="HelveticaNeueLT Std 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1102" y="4192915"/>
            <a:ext cx="7920990" cy="1139188"/>
          </a:xfrm>
          <a:prstGeom prst="rect">
            <a:avLst/>
          </a:prstGeom>
        </p:spPr>
        <p:txBody>
          <a:bodyPr anchor="t" anchorCtr="0"/>
          <a:lstStyle>
            <a:lvl1pPr marL="0" indent="0" algn="ctr">
              <a:buNone/>
              <a:defRPr sz="2000" b="0" i="0">
                <a:solidFill>
                  <a:srgbClr val="F3B329"/>
                </a:solidFill>
                <a:latin typeface="HelveticaNeueLT Std Lt"/>
                <a:cs typeface="HelveticaNeueLT Std 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40445585"/>
      </p:ext>
    </p:extLst>
  </p:cSld>
  <p:clrMapOvr>
    <a:masterClrMapping/>
  </p:clrMapOvr>
  <p:hf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143000"/>
            <a:ext cx="10287000" cy="5715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818285"/>
            <a:ext cx="7532370" cy="589990"/>
          </a:xfrm>
          <a:prstGeom prst="rect">
            <a:avLst/>
          </a:prstGeom>
        </p:spPr>
        <p:txBody>
          <a:bodyPr/>
          <a:lstStyle>
            <a:lvl1pPr algn="ctr">
              <a:defRPr sz="3600" b="0" i="0">
                <a:solidFill>
                  <a:srgbClr val="002042"/>
                </a:solidFill>
                <a:latin typeface="HelveticaNeueLT Std Lt"/>
                <a:cs typeface="HelveticaNeueLT Std Lt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651760"/>
            <a:ext cx="7532370" cy="3108960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002042"/>
                </a:solidFill>
                <a:latin typeface="Verdana"/>
                <a:cs typeface="Verdana"/>
              </a:defRPr>
            </a:lvl1pPr>
            <a:lvl2pPr>
              <a:defRPr sz="1800">
                <a:solidFill>
                  <a:srgbClr val="002042"/>
                </a:solidFill>
                <a:latin typeface="Verdana"/>
                <a:cs typeface="Verdana"/>
              </a:defRPr>
            </a:lvl2pPr>
            <a:lvl3pPr>
              <a:defRPr sz="1600">
                <a:solidFill>
                  <a:srgbClr val="002042"/>
                </a:solidFill>
                <a:latin typeface="Verdana"/>
                <a:cs typeface="Verdana"/>
              </a:defRPr>
            </a:lvl3pPr>
            <a:lvl4pPr>
              <a:defRPr sz="1400">
                <a:solidFill>
                  <a:srgbClr val="002042"/>
                </a:solidFill>
                <a:latin typeface="Verdana"/>
                <a:cs typeface="Verdana"/>
              </a:defRPr>
            </a:lvl4pPr>
            <a:lvl5pPr>
              <a:defRPr sz="1200">
                <a:solidFill>
                  <a:srgbClr val="002042"/>
                </a:solidFill>
                <a:latin typeface="Verdana"/>
                <a:cs typeface="Verdana"/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72350" y="6245225"/>
            <a:ext cx="24003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800"/>
            </a:lvl1pPr>
          </a:lstStyle>
          <a:p>
            <a:pPr defTabSz="812810"/>
            <a:fld id="{312140ED-EE1B-4E44-ACC9-969DD2A8638A}" type="slidenum">
              <a:rPr lang="en-US" altLang="en-US" smtClean="0">
                <a:solidFill>
                  <a:srgbClr val="000000"/>
                </a:solidFill>
              </a:rPr>
              <a:pPr defTabSz="812810"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1143000"/>
            <a:ext cx="10287000" cy="5715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90833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35mm-Slide4-onwhitetitle1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8" y="0"/>
            <a:ext cx="10290176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85875" y="2036763"/>
            <a:ext cx="7715250" cy="2387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5875" y="4516438"/>
            <a:ext cx="771525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707231" y="6356351"/>
            <a:ext cx="231457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07569" y="6356351"/>
            <a:ext cx="3471863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65194" y="6356351"/>
            <a:ext cx="231457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11893B9B-F792-448F-8917-7809E4243154}" type="slidenum">
              <a:rPr lang="en-US" smtClean="0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375230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2100" y="76200"/>
            <a:ext cx="5562600" cy="67389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725" y="990600"/>
            <a:ext cx="10115550" cy="4351338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rgbClr val="020C4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800">
                <a:solidFill>
                  <a:srgbClr val="020C4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400">
                <a:solidFill>
                  <a:srgbClr val="020C4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>
                <a:solidFill>
                  <a:srgbClr val="020C4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800">
                <a:solidFill>
                  <a:srgbClr val="020C4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707231" y="6356351"/>
            <a:ext cx="231457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07569" y="6356351"/>
            <a:ext cx="3471863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65194" y="6356351"/>
            <a:ext cx="231457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518787-DB46-46AE-93A7-80D4A75DE8F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3454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4406900"/>
            <a:ext cx="874395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2906713"/>
            <a:ext cx="874395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4318725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81102" y="2569851"/>
            <a:ext cx="7920990" cy="1362075"/>
          </a:xfrm>
          <a:prstGeom prst="rect">
            <a:avLst/>
          </a:prstGeom>
        </p:spPr>
        <p:txBody>
          <a:bodyPr anchor="t"/>
          <a:lstStyle>
            <a:lvl1pPr algn="ctr">
              <a:defRPr sz="4400" b="0" i="0" cap="none">
                <a:solidFill>
                  <a:srgbClr val="FFFFFF"/>
                </a:solidFill>
                <a:latin typeface="HelveticaNeueLT Std Lt"/>
                <a:cs typeface="HelveticaNeueLT Std 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1102" y="4192915"/>
            <a:ext cx="7920990" cy="1139188"/>
          </a:xfrm>
          <a:prstGeom prst="rect">
            <a:avLst/>
          </a:prstGeom>
        </p:spPr>
        <p:txBody>
          <a:bodyPr anchor="t" anchorCtr="0"/>
          <a:lstStyle>
            <a:lvl1pPr marL="0" indent="0" algn="ctr">
              <a:buNone/>
              <a:defRPr sz="2000" b="0" i="0">
                <a:solidFill>
                  <a:srgbClr val="F3B329"/>
                </a:solidFill>
                <a:latin typeface="HelveticaNeueLT Std Lt"/>
                <a:cs typeface="HelveticaNeueLT Std 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144807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818285"/>
            <a:ext cx="7532370" cy="589990"/>
          </a:xfrm>
          <a:prstGeom prst="rect">
            <a:avLst/>
          </a:prstGeom>
        </p:spPr>
        <p:txBody>
          <a:bodyPr/>
          <a:lstStyle>
            <a:lvl1pPr algn="ctr">
              <a:defRPr sz="3600" b="0" i="0">
                <a:solidFill>
                  <a:srgbClr val="FFFFFF"/>
                </a:solidFill>
                <a:latin typeface="HelveticaNeueLT Std Lt"/>
                <a:cs typeface="HelveticaNeueLT Std Lt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651760"/>
            <a:ext cx="7532370" cy="3108960"/>
          </a:xfrm>
          <a:prstGeom prst="rect">
            <a:avLst/>
          </a:prstGeom>
        </p:spPr>
        <p:txBody>
          <a:bodyPr/>
          <a:lstStyle>
            <a:lvl1pPr>
              <a:defRPr sz="2000" b="0" i="0">
                <a:solidFill>
                  <a:srgbClr val="FFFFFF"/>
                </a:solidFill>
                <a:latin typeface="HelveticaNeueLT Std Lt"/>
                <a:cs typeface="HelveticaNeueLT Std Lt"/>
              </a:defRPr>
            </a:lvl1pPr>
            <a:lvl2pPr>
              <a:defRPr sz="1800" b="0" i="0">
                <a:solidFill>
                  <a:srgbClr val="FFFFFF"/>
                </a:solidFill>
                <a:latin typeface="HelveticaNeueLT Std Lt"/>
                <a:cs typeface="HelveticaNeueLT Std Lt"/>
              </a:defRPr>
            </a:lvl2pPr>
            <a:lvl3pPr>
              <a:defRPr sz="1600" b="0" i="0">
                <a:solidFill>
                  <a:srgbClr val="FFFFFF"/>
                </a:solidFill>
                <a:latin typeface="HelveticaNeueLT Std Lt"/>
                <a:cs typeface="HelveticaNeueLT Std Lt"/>
              </a:defRPr>
            </a:lvl3pPr>
            <a:lvl4pPr>
              <a:defRPr sz="1400" b="0" i="0">
                <a:solidFill>
                  <a:srgbClr val="FFFFFF"/>
                </a:solidFill>
                <a:latin typeface="HelveticaNeueLT Std Lt"/>
                <a:cs typeface="HelveticaNeueLT Std Lt"/>
              </a:defRPr>
            </a:lvl4pPr>
            <a:lvl5pPr>
              <a:defRPr sz="1200" b="0" i="0">
                <a:solidFill>
                  <a:srgbClr val="FFFFFF"/>
                </a:solidFill>
                <a:latin typeface="HelveticaNeueLT Std Lt"/>
                <a:cs typeface="HelveticaNeueLT Std Lt"/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3785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143000"/>
            <a:ext cx="10287000" cy="5715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818285"/>
            <a:ext cx="7532370" cy="589990"/>
          </a:xfrm>
          <a:prstGeom prst="rect">
            <a:avLst/>
          </a:prstGeom>
        </p:spPr>
        <p:txBody>
          <a:bodyPr/>
          <a:lstStyle>
            <a:lvl1pPr algn="ctr">
              <a:defRPr sz="3600" b="0" i="0">
                <a:solidFill>
                  <a:srgbClr val="002042"/>
                </a:solidFill>
                <a:latin typeface="HelveticaNeueLT Std Lt"/>
                <a:cs typeface="HelveticaNeueLT Std Lt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651760"/>
            <a:ext cx="7532370" cy="3108960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002042"/>
                </a:solidFill>
                <a:latin typeface="Verdana"/>
                <a:cs typeface="Verdana"/>
              </a:defRPr>
            </a:lvl1pPr>
            <a:lvl2pPr>
              <a:defRPr sz="1800">
                <a:solidFill>
                  <a:srgbClr val="002042"/>
                </a:solidFill>
                <a:latin typeface="Verdana"/>
                <a:cs typeface="Verdana"/>
              </a:defRPr>
            </a:lvl2pPr>
            <a:lvl3pPr>
              <a:defRPr sz="1600">
                <a:solidFill>
                  <a:srgbClr val="002042"/>
                </a:solidFill>
                <a:latin typeface="Verdana"/>
                <a:cs typeface="Verdana"/>
              </a:defRPr>
            </a:lvl3pPr>
            <a:lvl4pPr>
              <a:defRPr sz="1400">
                <a:solidFill>
                  <a:srgbClr val="002042"/>
                </a:solidFill>
                <a:latin typeface="Verdana"/>
                <a:cs typeface="Verdana"/>
              </a:defRPr>
            </a:lvl4pPr>
            <a:lvl5pPr>
              <a:defRPr sz="1200">
                <a:solidFill>
                  <a:srgbClr val="002042"/>
                </a:solidFill>
                <a:latin typeface="Verdana"/>
                <a:cs typeface="Verdana"/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72350" y="6245225"/>
            <a:ext cx="24003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800"/>
            </a:lvl1pPr>
          </a:lstStyle>
          <a:p>
            <a:pPr defTabSz="812810"/>
            <a:fld id="{312140ED-EE1B-4E44-ACC9-969DD2A8638A}" type="slidenum">
              <a:rPr lang="en-US" altLang="en-US" smtClean="0">
                <a:solidFill>
                  <a:srgbClr val="000000"/>
                </a:solidFill>
              </a:rPr>
              <a:pPr defTabSz="812810"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616838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72350" y="6245225"/>
            <a:ext cx="24003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44"/>
            </a:lvl1pPr>
          </a:lstStyle>
          <a:p>
            <a:pPr defTabSz="812810"/>
            <a:fld id="{312140ED-EE1B-4E44-ACC9-969DD2A8638A}" type="slidenum">
              <a:rPr lang="en-US" altLang="en-US" smtClean="0">
                <a:solidFill>
                  <a:srgbClr val="000000"/>
                </a:solidFill>
              </a:rPr>
              <a:pPr defTabSz="812810"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892986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274638"/>
            <a:ext cx="760095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0" y="1828802"/>
            <a:ext cx="9258300" cy="24304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514350" y="6245225"/>
            <a:ext cx="24003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ja-JP" altLang="ja-JP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514725" y="6245225"/>
            <a:ext cx="32575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ja-JP" altLang="ja-JP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372350" y="6245225"/>
            <a:ext cx="24003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49A6D58F-FF96-41A1-9F08-DCD7D7EC12B2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245550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re. Text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1208" y="723900"/>
            <a:ext cx="828675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half" idx="1"/>
          </p:nvPr>
        </p:nvSpPr>
        <p:spPr>
          <a:xfrm>
            <a:off x="1091208" y="1971677"/>
            <a:ext cx="4057650" cy="423808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320308" y="1971677"/>
            <a:ext cx="4057650" cy="423808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41087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/>
          <p:cNvSpPr>
            <a:spLocks noGrp="1" noChangeAspect="1" noChangeArrowheads="1"/>
          </p:cNvSpPr>
          <p:nvPr>
            <p:ph type="ctrTitle"/>
          </p:nvPr>
        </p:nvSpPr>
        <p:spPr>
          <a:xfrm>
            <a:off x="0" y="3768045"/>
            <a:ext cx="10287000" cy="639534"/>
          </a:xfrm>
          <a:prstGeom prst="rect">
            <a:avLst/>
          </a:prstGeom>
        </p:spPr>
        <p:txBody>
          <a:bodyPr>
            <a:spAutoFit/>
          </a:bodyPr>
          <a:lstStyle>
            <a:lvl1pPr algn="ctr">
              <a:defRPr b="1"/>
            </a:lvl1pPr>
          </a:lstStyle>
          <a:p>
            <a:pPr lvl="0"/>
            <a:r>
              <a:rPr lang="en-US" altLang="zh-CN" noProof="0"/>
              <a:t>Click to edit Master title style</a:t>
            </a:r>
            <a:endParaRPr lang="en-US" noProof="0"/>
          </a:p>
        </p:txBody>
      </p:sp>
      <p:sp>
        <p:nvSpPr>
          <p:cNvPr id="26628" name="Rectangle 4"/>
          <p:cNvSpPr>
            <a:spLocks noGrp="1" noChangeAspect="1" noChangeArrowheads="1"/>
          </p:cNvSpPr>
          <p:nvPr>
            <p:ph type="subTitle" idx="1"/>
          </p:nvPr>
        </p:nvSpPr>
        <p:spPr>
          <a:xfrm>
            <a:off x="0" y="4495801"/>
            <a:ext cx="10287000" cy="530017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/>
              <a:t>Click to edit Master subtitle style</a:t>
            </a:r>
            <a:endParaRPr lang="en-US" noProof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514350" y="6245225"/>
            <a:ext cx="24003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514725" y="6245225"/>
            <a:ext cx="325755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31B08B-2016-49E4-AE0A-52F84FEF9A9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37428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35mm-Slide4-onwhitetitle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8" y="0"/>
            <a:ext cx="10290176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7" name="Rectangle 3"/>
          <p:cNvSpPr>
            <a:spLocks noGrp="1" noChangeAspect="1" noChangeArrowheads="1"/>
          </p:cNvSpPr>
          <p:nvPr>
            <p:ph type="ctrTitle"/>
          </p:nvPr>
        </p:nvSpPr>
        <p:spPr>
          <a:xfrm>
            <a:off x="0" y="3768045"/>
            <a:ext cx="10287000" cy="639534"/>
          </a:xfrm>
        </p:spPr>
        <p:txBody>
          <a:bodyPr>
            <a:spAutoFit/>
          </a:bodyPr>
          <a:lstStyle>
            <a:lvl1pPr algn="ctr">
              <a:defRPr b="1"/>
            </a:lvl1pPr>
          </a:lstStyle>
          <a:p>
            <a:pPr lvl="0"/>
            <a:r>
              <a:rPr lang="en-US" altLang="zh-CN" noProof="0"/>
              <a:t>Click to edit Master title style</a:t>
            </a:r>
            <a:endParaRPr lang="en-US" noProof="0"/>
          </a:p>
        </p:txBody>
      </p:sp>
      <p:sp>
        <p:nvSpPr>
          <p:cNvPr id="26628" name="Rectangle 4"/>
          <p:cNvSpPr>
            <a:spLocks noGrp="1" noChangeAspect="1" noChangeArrowheads="1"/>
          </p:cNvSpPr>
          <p:nvPr>
            <p:ph type="subTitle" idx="1"/>
          </p:nvPr>
        </p:nvSpPr>
        <p:spPr>
          <a:xfrm>
            <a:off x="0" y="4495801"/>
            <a:ext cx="10287000" cy="530017"/>
          </a:xfrm>
        </p:spPr>
        <p:txBody>
          <a:bodyPr/>
          <a:lstStyle>
            <a:lvl1pPr marL="0" indent="0" algn="ctr">
              <a:buFontTx/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/>
              <a:t>Click to edit Master subtitle style</a:t>
            </a:r>
            <a:endParaRPr lang="en-US" noProof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31B08B-2016-49E4-AE0A-52F84FEF9A9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474999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66CB9D-2236-4743-9EAF-2F10B704C0AA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165453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4406902"/>
            <a:ext cx="8743950" cy="1362075"/>
          </a:xfrm>
        </p:spPr>
        <p:txBody>
          <a:bodyPr anchor="t"/>
          <a:lstStyle>
            <a:lvl1pPr algn="l">
              <a:defRPr sz="3556" b="1" cap="all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4040966"/>
            <a:ext cx="8743950" cy="365934"/>
          </a:xfrm>
        </p:spPr>
        <p:txBody>
          <a:bodyPr anchor="b"/>
          <a:lstStyle>
            <a:lvl1pPr marL="0" indent="0">
              <a:buNone/>
              <a:defRPr sz="1778"/>
            </a:lvl1pPr>
            <a:lvl2pPr marL="406405" indent="0">
              <a:buNone/>
              <a:defRPr sz="1600"/>
            </a:lvl2pPr>
            <a:lvl3pPr marL="812810" indent="0">
              <a:buNone/>
              <a:defRPr sz="1422"/>
            </a:lvl3pPr>
            <a:lvl4pPr marL="1219215" indent="0">
              <a:buNone/>
              <a:defRPr sz="1244"/>
            </a:lvl4pPr>
            <a:lvl5pPr marL="1625620" indent="0">
              <a:buNone/>
              <a:defRPr sz="1244"/>
            </a:lvl5pPr>
            <a:lvl6pPr marL="2032025" indent="0">
              <a:buNone/>
              <a:defRPr sz="1244"/>
            </a:lvl6pPr>
            <a:lvl7pPr marL="2438430" indent="0">
              <a:buNone/>
              <a:defRPr sz="1244"/>
            </a:lvl7pPr>
            <a:lvl8pPr marL="2844836" indent="0">
              <a:buNone/>
              <a:defRPr sz="1244"/>
            </a:lvl8pPr>
            <a:lvl9pPr marL="3251241" indent="0">
              <a:buNone/>
              <a:defRPr sz="1244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F45627-D905-455A-825D-924A3A145740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4218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0" y="1828800"/>
            <a:ext cx="4552950" cy="24304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19700" y="1828800"/>
            <a:ext cx="4552950" cy="24304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7414731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1" y="1828802"/>
            <a:ext cx="4552950" cy="2301527"/>
          </a:xfrm>
        </p:spPr>
        <p:txBody>
          <a:bodyPr/>
          <a:lstStyle>
            <a:lvl1pPr>
              <a:defRPr sz="2489"/>
            </a:lvl1pPr>
            <a:lvl2pPr>
              <a:defRPr sz="2133"/>
            </a:lvl2pPr>
            <a:lvl3pPr>
              <a:defRPr sz="1778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19700" y="1828802"/>
            <a:ext cx="4552950" cy="2301527"/>
          </a:xfrm>
        </p:spPr>
        <p:txBody>
          <a:bodyPr/>
          <a:lstStyle>
            <a:lvl1pPr>
              <a:defRPr sz="2489"/>
            </a:lvl1pPr>
            <a:lvl2pPr>
              <a:defRPr sz="2133"/>
            </a:lvl2pPr>
            <a:lvl3pPr>
              <a:defRPr sz="1778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73B677C-A2D3-4754-A5C7-170F6AF22458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63699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1754312"/>
            <a:ext cx="4545014" cy="420564"/>
          </a:xfrm>
        </p:spPr>
        <p:txBody>
          <a:bodyPr anchor="b"/>
          <a:lstStyle>
            <a:lvl1pPr marL="0" indent="0">
              <a:buNone/>
              <a:defRPr sz="2133" b="1"/>
            </a:lvl1pPr>
            <a:lvl2pPr marL="406405" indent="0">
              <a:buNone/>
              <a:defRPr sz="1778" b="1"/>
            </a:lvl2pPr>
            <a:lvl3pPr marL="812810" indent="0">
              <a:buNone/>
              <a:defRPr sz="1600" b="1"/>
            </a:lvl3pPr>
            <a:lvl4pPr marL="1219215" indent="0">
              <a:buNone/>
              <a:defRPr sz="1422" b="1"/>
            </a:lvl4pPr>
            <a:lvl5pPr marL="1625620" indent="0">
              <a:buNone/>
              <a:defRPr sz="1422" b="1"/>
            </a:lvl5pPr>
            <a:lvl6pPr marL="2032025" indent="0">
              <a:buNone/>
              <a:defRPr sz="1422" b="1"/>
            </a:lvl6pPr>
            <a:lvl7pPr marL="2438430" indent="0">
              <a:buNone/>
              <a:defRPr sz="1422" b="1"/>
            </a:lvl7pPr>
            <a:lvl8pPr marL="2844836" indent="0">
              <a:buNone/>
              <a:defRPr sz="1422" b="1"/>
            </a:lvl8pPr>
            <a:lvl9pPr marL="3251241" indent="0">
              <a:buNone/>
              <a:defRPr sz="1422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0" y="2174875"/>
            <a:ext cx="4545014" cy="1681742"/>
          </a:xfrm>
        </p:spPr>
        <p:txBody>
          <a:bodyPr/>
          <a:lstStyle>
            <a:lvl1pPr>
              <a:defRPr sz="2133"/>
            </a:lvl1pPr>
            <a:lvl2pPr>
              <a:defRPr sz="1778"/>
            </a:lvl2pPr>
            <a:lvl3pPr>
              <a:defRPr sz="1600"/>
            </a:lvl3pPr>
            <a:lvl4pPr>
              <a:defRPr sz="1422"/>
            </a:lvl4pPr>
            <a:lvl5pPr>
              <a:defRPr sz="1422"/>
            </a:lvl5pPr>
            <a:lvl6pPr>
              <a:defRPr sz="1422"/>
            </a:lvl6pPr>
            <a:lvl7pPr>
              <a:defRPr sz="1422"/>
            </a:lvl7pPr>
            <a:lvl8pPr>
              <a:defRPr sz="1422"/>
            </a:lvl8pPr>
            <a:lvl9pPr>
              <a:defRPr sz="1422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26050" y="1754312"/>
            <a:ext cx="4546600" cy="420564"/>
          </a:xfrm>
        </p:spPr>
        <p:txBody>
          <a:bodyPr anchor="b"/>
          <a:lstStyle>
            <a:lvl1pPr marL="0" indent="0">
              <a:buNone/>
              <a:defRPr sz="2133" b="1"/>
            </a:lvl1pPr>
            <a:lvl2pPr marL="406405" indent="0">
              <a:buNone/>
              <a:defRPr sz="1778" b="1"/>
            </a:lvl2pPr>
            <a:lvl3pPr marL="812810" indent="0">
              <a:buNone/>
              <a:defRPr sz="1600" b="1"/>
            </a:lvl3pPr>
            <a:lvl4pPr marL="1219215" indent="0">
              <a:buNone/>
              <a:defRPr sz="1422" b="1"/>
            </a:lvl4pPr>
            <a:lvl5pPr marL="1625620" indent="0">
              <a:buNone/>
              <a:defRPr sz="1422" b="1"/>
            </a:lvl5pPr>
            <a:lvl6pPr marL="2032025" indent="0">
              <a:buNone/>
              <a:defRPr sz="1422" b="1"/>
            </a:lvl6pPr>
            <a:lvl7pPr marL="2438430" indent="0">
              <a:buNone/>
              <a:defRPr sz="1422" b="1"/>
            </a:lvl7pPr>
            <a:lvl8pPr marL="2844836" indent="0">
              <a:buNone/>
              <a:defRPr sz="1422" b="1"/>
            </a:lvl8pPr>
            <a:lvl9pPr marL="3251241" indent="0">
              <a:buNone/>
              <a:defRPr sz="1422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6050" y="2174875"/>
            <a:ext cx="4546600" cy="1681742"/>
          </a:xfrm>
        </p:spPr>
        <p:txBody>
          <a:bodyPr/>
          <a:lstStyle>
            <a:lvl1pPr>
              <a:defRPr sz="2133"/>
            </a:lvl1pPr>
            <a:lvl2pPr>
              <a:defRPr sz="1778"/>
            </a:lvl2pPr>
            <a:lvl3pPr>
              <a:defRPr sz="1600"/>
            </a:lvl3pPr>
            <a:lvl4pPr>
              <a:defRPr sz="1422"/>
            </a:lvl4pPr>
            <a:lvl5pPr>
              <a:defRPr sz="1422"/>
            </a:lvl5pPr>
            <a:lvl6pPr>
              <a:defRPr sz="1422"/>
            </a:lvl6pPr>
            <a:lvl7pPr>
              <a:defRPr sz="1422"/>
            </a:lvl7pPr>
            <a:lvl8pPr>
              <a:defRPr sz="1422"/>
            </a:lvl8pPr>
            <a:lvl9pPr>
              <a:defRPr sz="1422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F79EA5C-35A7-4EEE-BB38-DA45927C0A76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08420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D5DA3B-3AF1-4629-AC8B-7CD2A721DBC1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935492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5828454-81F7-47A3-B1B1-04F553305AA0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765542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273050"/>
            <a:ext cx="3384550" cy="1162050"/>
          </a:xfrm>
        </p:spPr>
        <p:txBody>
          <a:bodyPr anchor="b"/>
          <a:lstStyle>
            <a:lvl1pPr algn="l">
              <a:defRPr sz="1778" b="1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2725" y="273051"/>
            <a:ext cx="5749925" cy="2190664"/>
          </a:xfrm>
        </p:spPr>
        <p:txBody>
          <a:bodyPr/>
          <a:lstStyle>
            <a:lvl1pPr>
              <a:defRPr sz="2844"/>
            </a:lvl1pPr>
            <a:lvl2pPr>
              <a:defRPr sz="2489"/>
            </a:lvl2pPr>
            <a:lvl3pPr>
              <a:defRPr sz="2133"/>
            </a:lvl3pPr>
            <a:lvl4pPr>
              <a:defRPr sz="1778"/>
            </a:lvl4pPr>
            <a:lvl5pPr>
              <a:defRPr sz="1778"/>
            </a:lvl5pPr>
            <a:lvl6pPr>
              <a:defRPr sz="1778"/>
            </a:lvl6pPr>
            <a:lvl7pPr>
              <a:defRPr sz="1778"/>
            </a:lvl7pPr>
            <a:lvl8pPr>
              <a:defRPr sz="1778"/>
            </a:lvl8pPr>
            <a:lvl9pPr>
              <a:defRPr sz="1778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1" y="1435101"/>
            <a:ext cx="3384550" cy="283796"/>
          </a:xfrm>
        </p:spPr>
        <p:txBody>
          <a:bodyPr/>
          <a:lstStyle>
            <a:lvl1pPr marL="0" indent="0">
              <a:buNone/>
              <a:defRPr sz="1244"/>
            </a:lvl1pPr>
            <a:lvl2pPr marL="406405" indent="0">
              <a:buNone/>
              <a:defRPr sz="1067"/>
            </a:lvl2pPr>
            <a:lvl3pPr marL="812810" indent="0">
              <a:buNone/>
              <a:defRPr sz="889"/>
            </a:lvl3pPr>
            <a:lvl4pPr marL="1219215" indent="0">
              <a:buNone/>
              <a:defRPr sz="800"/>
            </a:lvl4pPr>
            <a:lvl5pPr marL="1625620" indent="0">
              <a:buNone/>
              <a:defRPr sz="800"/>
            </a:lvl5pPr>
            <a:lvl6pPr marL="2032025" indent="0">
              <a:buNone/>
              <a:defRPr sz="800"/>
            </a:lvl6pPr>
            <a:lvl7pPr marL="2438430" indent="0">
              <a:buNone/>
              <a:defRPr sz="800"/>
            </a:lvl7pPr>
            <a:lvl8pPr marL="2844836" indent="0">
              <a:buNone/>
              <a:defRPr sz="800"/>
            </a:lvl8pPr>
            <a:lvl9pPr marL="3251241" indent="0">
              <a:buNone/>
              <a:defRPr sz="8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BBCB9ED-4A9C-41D1-8658-9416924F2251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175298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6125" y="4800600"/>
            <a:ext cx="6172200" cy="566738"/>
          </a:xfrm>
        </p:spPr>
        <p:txBody>
          <a:bodyPr anchor="b"/>
          <a:lstStyle>
            <a:lvl1pPr algn="l">
              <a:defRPr sz="1778" b="1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6125" y="612776"/>
            <a:ext cx="6172200" cy="967701"/>
          </a:xfrm>
        </p:spPr>
        <p:txBody>
          <a:bodyPr/>
          <a:lstStyle>
            <a:lvl1pPr marL="0" indent="0">
              <a:buNone/>
              <a:defRPr sz="2844"/>
            </a:lvl1pPr>
            <a:lvl2pPr marL="406405" indent="0">
              <a:buNone/>
              <a:defRPr sz="2489"/>
            </a:lvl2pPr>
            <a:lvl3pPr marL="812810" indent="0">
              <a:buNone/>
              <a:defRPr sz="2133"/>
            </a:lvl3pPr>
            <a:lvl4pPr marL="1219215" indent="0">
              <a:buNone/>
              <a:defRPr sz="1778"/>
            </a:lvl4pPr>
            <a:lvl5pPr marL="1625620" indent="0">
              <a:buNone/>
              <a:defRPr sz="1778"/>
            </a:lvl5pPr>
            <a:lvl6pPr marL="2032025" indent="0">
              <a:buNone/>
              <a:defRPr sz="1778"/>
            </a:lvl6pPr>
            <a:lvl7pPr marL="2438430" indent="0">
              <a:buNone/>
              <a:defRPr sz="1778"/>
            </a:lvl7pPr>
            <a:lvl8pPr marL="2844836" indent="0">
              <a:buNone/>
              <a:defRPr sz="1778"/>
            </a:lvl8pPr>
            <a:lvl9pPr marL="3251241" indent="0">
              <a:buNone/>
              <a:defRPr sz="1778"/>
            </a:lvl9pPr>
          </a:lstStyle>
          <a:p>
            <a:pPr lvl="0"/>
            <a:r>
              <a:rPr lang="en-US" altLang="zh-CN" noProof="0"/>
              <a:t>Drag picture to placeholder or click icon to add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16125" y="5367338"/>
            <a:ext cx="6172200" cy="283796"/>
          </a:xfrm>
        </p:spPr>
        <p:txBody>
          <a:bodyPr/>
          <a:lstStyle>
            <a:lvl1pPr marL="0" indent="0">
              <a:buNone/>
              <a:defRPr sz="1244"/>
            </a:lvl1pPr>
            <a:lvl2pPr marL="406405" indent="0">
              <a:buNone/>
              <a:defRPr sz="1067"/>
            </a:lvl2pPr>
            <a:lvl3pPr marL="812810" indent="0">
              <a:buNone/>
              <a:defRPr sz="889"/>
            </a:lvl3pPr>
            <a:lvl4pPr marL="1219215" indent="0">
              <a:buNone/>
              <a:defRPr sz="800"/>
            </a:lvl4pPr>
            <a:lvl5pPr marL="1625620" indent="0">
              <a:buNone/>
              <a:defRPr sz="800"/>
            </a:lvl5pPr>
            <a:lvl6pPr marL="2032025" indent="0">
              <a:buNone/>
              <a:defRPr sz="800"/>
            </a:lvl6pPr>
            <a:lvl7pPr marL="2438430" indent="0">
              <a:buNone/>
              <a:defRPr sz="800"/>
            </a:lvl7pPr>
            <a:lvl8pPr marL="2844836" indent="0">
              <a:buNone/>
              <a:defRPr sz="800"/>
            </a:lvl8pPr>
            <a:lvl9pPr marL="3251241" indent="0">
              <a:buNone/>
              <a:defRPr sz="8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70106E5-E3C8-4C94-B543-1CE44E72209F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481971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34998" y="1828801"/>
            <a:ext cx="5237652" cy="2190664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415A74-DEDE-408A-8CCB-9032554FAE3A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63455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58075" y="274640"/>
            <a:ext cx="2314575" cy="3984625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4995" y="274640"/>
            <a:ext cx="2720681" cy="3984625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6DE7BB-1DB8-4840-8C57-23BA2741EB69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763936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re. Text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1208" y="723900"/>
            <a:ext cx="8286750" cy="1143000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half" idx="1"/>
          </p:nvPr>
        </p:nvSpPr>
        <p:spPr>
          <a:xfrm>
            <a:off x="1091208" y="1971676"/>
            <a:ext cx="4057650" cy="262834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320308" y="1971676"/>
            <a:ext cx="4057650" cy="262834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72350" y="6245225"/>
            <a:ext cx="24003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44"/>
            </a:lvl1pPr>
          </a:lstStyle>
          <a:p>
            <a:pPr defTabSz="812810"/>
            <a:fld id="{312140ED-EE1B-4E44-ACC9-969DD2A8638A}" type="slidenum">
              <a:rPr lang="en-US" altLang="en-US" smtClean="0">
                <a:solidFill>
                  <a:srgbClr val="000000"/>
                </a:solidFill>
              </a:rPr>
              <a:pPr defTabSz="812810"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794873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143000"/>
            <a:ext cx="10287000" cy="5715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81281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818285"/>
            <a:ext cx="7532370" cy="589990"/>
          </a:xfrm>
          <a:prstGeom prst="rect">
            <a:avLst/>
          </a:prstGeom>
        </p:spPr>
        <p:txBody>
          <a:bodyPr/>
          <a:lstStyle>
            <a:lvl1pPr algn="ctr">
              <a:defRPr sz="3200" b="0" i="0">
                <a:solidFill>
                  <a:srgbClr val="002042"/>
                </a:solidFill>
                <a:latin typeface="HelveticaNeueLT Std Lt"/>
                <a:cs typeface="HelveticaNeueLT Std Lt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651761"/>
            <a:ext cx="7532370" cy="1449308"/>
          </a:xfrm>
          <a:prstGeom prst="rect">
            <a:avLst/>
          </a:prstGeom>
        </p:spPr>
        <p:txBody>
          <a:bodyPr/>
          <a:lstStyle>
            <a:lvl1pPr>
              <a:defRPr sz="1778">
                <a:solidFill>
                  <a:srgbClr val="002042"/>
                </a:solidFill>
                <a:latin typeface="Verdana"/>
                <a:cs typeface="Verdana"/>
              </a:defRPr>
            </a:lvl1pPr>
            <a:lvl2pPr>
              <a:defRPr sz="1600">
                <a:solidFill>
                  <a:srgbClr val="002042"/>
                </a:solidFill>
                <a:latin typeface="Verdana"/>
                <a:cs typeface="Verdana"/>
              </a:defRPr>
            </a:lvl2pPr>
            <a:lvl3pPr>
              <a:defRPr sz="1422">
                <a:solidFill>
                  <a:srgbClr val="002042"/>
                </a:solidFill>
                <a:latin typeface="Verdana"/>
                <a:cs typeface="Verdana"/>
              </a:defRPr>
            </a:lvl3pPr>
            <a:lvl4pPr>
              <a:defRPr sz="1244">
                <a:solidFill>
                  <a:srgbClr val="002042"/>
                </a:solidFill>
                <a:latin typeface="Verdana"/>
                <a:cs typeface="Verdana"/>
              </a:defRPr>
            </a:lvl4pPr>
            <a:lvl5pPr>
              <a:defRPr sz="1067">
                <a:solidFill>
                  <a:srgbClr val="002042"/>
                </a:solidFill>
                <a:latin typeface="Verdana"/>
                <a:cs typeface="Verdana"/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72350" y="6245225"/>
            <a:ext cx="24003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44"/>
            </a:lvl1pPr>
          </a:lstStyle>
          <a:p>
            <a:pPr defTabSz="812810"/>
            <a:fld id="{312140ED-EE1B-4E44-ACC9-969DD2A8638A}" type="slidenum">
              <a:rPr lang="en-US" altLang="en-US" smtClean="0">
                <a:solidFill>
                  <a:srgbClr val="000000"/>
                </a:solidFill>
              </a:rPr>
              <a:pPr defTabSz="812810"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884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1535113"/>
            <a:ext cx="454501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0" y="2174875"/>
            <a:ext cx="454501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26050" y="1535113"/>
            <a:ext cx="45466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6050" y="2174875"/>
            <a:ext cx="4546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5557219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81102" y="1888813"/>
            <a:ext cx="7920990" cy="1362075"/>
          </a:xfrm>
          <a:prstGeom prst="rect">
            <a:avLst/>
          </a:prstGeom>
        </p:spPr>
        <p:txBody>
          <a:bodyPr anchor="t"/>
          <a:lstStyle>
            <a:lvl1pPr algn="ctr">
              <a:defRPr sz="4400" b="0" i="0" cap="none">
                <a:solidFill>
                  <a:srgbClr val="FFFFFF"/>
                </a:solidFill>
                <a:latin typeface="HelveticaNeueLT Std Lt"/>
                <a:cs typeface="HelveticaNeueLT Std 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1102" y="3511877"/>
            <a:ext cx="7920990" cy="1139188"/>
          </a:xfrm>
          <a:prstGeom prst="rect">
            <a:avLst/>
          </a:prstGeom>
        </p:spPr>
        <p:txBody>
          <a:bodyPr anchor="t" anchorCtr="0"/>
          <a:lstStyle>
            <a:lvl1pPr marL="0" indent="0" algn="ctr">
              <a:buNone/>
              <a:defRPr sz="2000" b="0" i="0">
                <a:solidFill>
                  <a:srgbClr val="F3B329"/>
                </a:solidFill>
                <a:latin typeface="HelveticaNeueLT Std Lt"/>
                <a:cs typeface="HelveticaNeueLT Std 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002042"/>
                </a:solidFill>
              </a:defRPr>
            </a:lvl1pPr>
          </a:lstStyle>
          <a:p>
            <a:fld id="{B5EDFB1C-58B7-4A83-ACB0-DCF8C67A09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65558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6240" y="220629"/>
            <a:ext cx="7532370" cy="589990"/>
          </a:xfrm>
          <a:prstGeom prst="rect">
            <a:avLst/>
          </a:prstGeom>
        </p:spPr>
        <p:txBody>
          <a:bodyPr/>
          <a:lstStyle>
            <a:lvl1pPr algn="ctr">
              <a:defRPr sz="2800" b="1" i="0">
                <a:solidFill>
                  <a:schemeClr val="bg1"/>
                </a:solidFill>
                <a:latin typeface="HelveticaNeueLT Std 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814" y="1484852"/>
            <a:ext cx="10064796" cy="4275869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002042"/>
                </a:solidFill>
                <a:latin typeface="HelveticaNeueLT Std Lt"/>
                <a:cs typeface="Verdana"/>
              </a:defRPr>
            </a:lvl1pPr>
            <a:lvl2pPr>
              <a:defRPr sz="1800">
                <a:solidFill>
                  <a:srgbClr val="002042"/>
                </a:solidFill>
                <a:latin typeface="HelveticaNeueLT Std Lt"/>
                <a:cs typeface="Verdana"/>
              </a:defRPr>
            </a:lvl2pPr>
            <a:lvl3pPr>
              <a:defRPr sz="1600">
                <a:solidFill>
                  <a:srgbClr val="002042"/>
                </a:solidFill>
                <a:latin typeface="HelveticaNeueLT Std Lt"/>
                <a:cs typeface="Verdana"/>
              </a:defRPr>
            </a:lvl3pPr>
            <a:lvl4pPr>
              <a:defRPr sz="1400">
                <a:solidFill>
                  <a:srgbClr val="002042"/>
                </a:solidFill>
                <a:latin typeface="HelveticaNeueLT Std Lt"/>
                <a:cs typeface="Verdana"/>
              </a:defRPr>
            </a:lvl4pPr>
            <a:lvl5pPr>
              <a:defRPr sz="1200">
                <a:solidFill>
                  <a:srgbClr val="002042"/>
                </a:solidFill>
                <a:latin typeface="HelveticaNeueLT Std Lt"/>
                <a:cs typeface="Verdana"/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661" y="6381750"/>
            <a:ext cx="24003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886700" y="6381750"/>
            <a:ext cx="2400300" cy="476250"/>
          </a:xfrm>
          <a:prstGeom prst="rect">
            <a:avLst/>
          </a:prstGeom>
          <a:ln/>
        </p:spPr>
        <p:txBody>
          <a:bodyPr/>
          <a:lstStyle>
            <a:lvl1pPr>
              <a:defRPr>
                <a:solidFill>
                  <a:srgbClr val="002042"/>
                </a:solidFill>
              </a:defRPr>
            </a:lvl1pPr>
          </a:lstStyle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81923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274638"/>
            <a:ext cx="760095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0" y="1828802"/>
            <a:ext cx="9258300" cy="24304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002042"/>
                </a:solidFill>
              </a:defRPr>
            </a:lvl1pPr>
          </a:lstStyle>
          <a:p>
            <a:fld id="{B5EDFB1C-58B7-4A83-ACB0-DCF8C67A09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09236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35mm-Slide4-onwhitetitle1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8" y="0"/>
            <a:ext cx="10290176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85875" y="2036763"/>
            <a:ext cx="7715250" cy="2387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5875" y="4516438"/>
            <a:ext cx="771525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707231" y="6356351"/>
            <a:ext cx="231457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07569" y="6356351"/>
            <a:ext cx="3471863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65194" y="6356351"/>
            <a:ext cx="231457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11893B9B-F792-448F-8917-7809E4243154}" type="slidenum">
              <a:rPr lang="en-US" smtClean="0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516959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2830895"/>
      </p:ext>
    </p:extLst>
  </p:cSld>
  <p:clrMapOvr>
    <a:masterClrMapping/>
  </p:clrMapOvr>
  <p:hf hdr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81102" y="2569851"/>
            <a:ext cx="7920990" cy="1362075"/>
          </a:xfrm>
          <a:prstGeom prst="rect">
            <a:avLst/>
          </a:prstGeom>
        </p:spPr>
        <p:txBody>
          <a:bodyPr anchor="t"/>
          <a:lstStyle>
            <a:lvl1pPr algn="ctr">
              <a:defRPr sz="4400" b="0" i="0" cap="none">
                <a:solidFill>
                  <a:srgbClr val="FFFFFF"/>
                </a:solidFill>
                <a:latin typeface="HelveticaNeueLT Std Lt"/>
                <a:cs typeface="HelveticaNeueLT Std 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1102" y="4192915"/>
            <a:ext cx="7920990" cy="1139188"/>
          </a:xfrm>
          <a:prstGeom prst="rect">
            <a:avLst/>
          </a:prstGeom>
        </p:spPr>
        <p:txBody>
          <a:bodyPr anchor="t" anchorCtr="0"/>
          <a:lstStyle>
            <a:lvl1pPr marL="0" indent="0" algn="ctr">
              <a:buNone/>
              <a:defRPr sz="2000" b="0" i="0">
                <a:solidFill>
                  <a:srgbClr val="F3B329"/>
                </a:solidFill>
                <a:latin typeface="HelveticaNeueLT Std Lt"/>
                <a:cs typeface="HelveticaNeueLT Std 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8706749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143000"/>
            <a:ext cx="10287000" cy="5715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818285"/>
            <a:ext cx="7532370" cy="589990"/>
          </a:xfrm>
          <a:prstGeom prst="rect">
            <a:avLst/>
          </a:prstGeom>
        </p:spPr>
        <p:txBody>
          <a:bodyPr/>
          <a:lstStyle>
            <a:lvl1pPr algn="ctr">
              <a:defRPr sz="3600" b="0" i="0">
                <a:solidFill>
                  <a:srgbClr val="002042"/>
                </a:solidFill>
                <a:latin typeface="HelveticaNeueLT Std Lt"/>
                <a:cs typeface="HelveticaNeueLT Std Lt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651760"/>
            <a:ext cx="7532370" cy="3108960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002042"/>
                </a:solidFill>
                <a:latin typeface="Verdana"/>
                <a:cs typeface="Verdana"/>
              </a:defRPr>
            </a:lvl1pPr>
            <a:lvl2pPr>
              <a:defRPr sz="1800">
                <a:solidFill>
                  <a:srgbClr val="002042"/>
                </a:solidFill>
                <a:latin typeface="Verdana"/>
                <a:cs typeface="Verdana"/>
              </a:defRPr>
            </a:lvl2pPr>
            <a:lvl3pPr>
              <a:defRPr sz="1600">
                <a:solidFill>
                  <a:srgbClr val="002042"/>
                </a:solidFill>
                <a:latin typeface="Verdana"/>
                <a:cs typeface="Verdana"/>
              </a:defRPr>
            </a:lvl3pPr>
            <a:lvl4pPr>
              <a:defRPr sz="1400">
                <a:solidFill>
                  <a:srgbClr val="002042"/>
                </a:solidFill>
                <a:latin typeface="Verdana"/>
                <a:cs typeface="Verdana"/>
              </a:defRPr>
            </a:lvl4pPr>
            <a:lvl5pPr>
              <a:defRPr sz="1200">
                <a:solidFill>
                  <a:srgbClr val="002042"/>
                </a:solidFill>
                <a:latin typeface="Verdana"/>
                <a:cs typeface="Verdana"/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72350" y="6245225"/>
            <a:ext cx="24003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800"/>
            </a:lvl1pPr>
          </a:lstStyle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86896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35mm-Slide4-onwhitetitle1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8" y="0"/>
            <a:ext cx="10290176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85875" y="2036763"/>
            <a:ext cx="7715250" cy="2387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5875" y="4516438"/>
            <a:ext cx="771525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707231" y="6356351"/>
            <a:ext cx="231457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07569" y="6356351"/>
            <a:ext cx="3471863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65194" y="6356351"/>
            <a:ext cx="231457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11893B9B-F792-448F-8917-7809E4243154}" type="slidenum">
              <a:rPr lang="en-US" smtClean="0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0259316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274638"/>
            <a:ext cx="760095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0" y="1828802"/>
            <a:ext cx="9258300" cy="24304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68847" y="6356351"/>
            <a:ext cx="2314575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7880491" y="153854"/>
            <a:ext cx="231457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2042"/>
                </a:solidFill>
              </a:defRPr>
            </a:lvl1pPr>
          </a:lstStyle>
          <a:p>
            <a:fld id="{B5EDFB1C-58B7-4A83-ACB0-DCF8C67A09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61228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81102" y="2569851"/>
            <a:ext cx="7920990" cy="1362075"/>
          </a:xfrm>
          <a:prstGeom prst="rect">
            <a:avLst/>
          </a:prstGeom>
        </p:spPr>
        <p:txBody>
          <a:bodyPr anchor="t"/>
          <a:lstStyle>
            <a:lvl1pPr algn="ctr">
              <a:defRPr sz="4400" b="0" i="0" cap="none">
                <a:solidFill>
                  <a:srgbClr val="FFFFFF"/>
                </a:solidFill>
                <a:latin typeface="HelveticaNeueLT Std Lt"/>
                <a:cs typeface="HelveticaNeueLT Std 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1102" y="4192915"/>
            <a:ext cx="7920990" cy="1139188"/>
          </a:xfrm>
          <a:prstGeom prst="rect">
            <a:avLst/>
          </a:prstGeom>
        </p:spPr>
        <p:txBody>
          <a:bodyPr anchor="t" anchorCtr="0"/>
          <a:lstStyle>
            <a:lvl1pPr marL="0" indent="0" algn="ctr">
              <a:buNone/>
              <a:defRPr sz="2000" b="0" i="0">
                <a:solidFill>
                  <a:srgbClr val="F3B329"/>
                </a:solidFill>
                <a:latin typeface="HelveticaNeueLT Std Lt"/>
                <a:cs typeface="HelveticaNeueLT Std 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71998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44152293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818285"/>
            <a:ext cx="7532370" cy="589990"/>
          </a:xfrm>
          <a:prstGeom prst="rect">
            <a:avLst/>
          </a:prstGeom>
        </p:spPr>
        <p:txBody>
          <a:bodyPr/>
          <a:lstStyle>
            <a:lvl1pPr algn="ctr">
              <a:defRPr sz="3600" b="0" i="0">
                <a:solidFill>
                  <a:srgbClr val="FFFFFF"/>
                </a:solidFill>
                <a:latin typeface="HelveticaNeueLT Std Lt"/>
                <a:cs typeface="HelveticaNeueLT Std Lt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651760"/>
            <a:ext cx="7532370" cy="3108960"/>
          </a:xfrm>
          <a:prstGeom prst="rect">
            <a:avLst/>
          </a:prstGeom>
        </p:spPr>
        <p:txBody>
          <a:bodyPr/>
          <a:lstStyle>
            <a:lvl1pPr>
              <a:defRPr sz="2000" b="0" i="0">
                <a:solidFill>
                  <a:srgbClr val="FFFFFF"/>
                </a:solidFill>
                <a:latin typeface="HelveticaNeueLT Std Lt"/>
                <a:cs typeface="HelveticaNeueLT Std Lt"/>
              </a:defRPr>
            </a:lvl1pPr>
            <a:lvl2pPr>
              <a:defRPr sz="1800" b="0" i="0">
                <a:solidFill>
                  <a:srgbClr val="FFFFFF"/>
                </a:solidFill>
                <a:latin typeface="HelveticaNeueLT Std Lt"/>
                <a:cs typeface="HelveticaNeueLT Std Lt"/>
              </a:defRPr>
            </a:lvl2pPr>
            <a:lvl3pPr>
              <a:defRPr sz="1600" b="0" i="0">
                <a:solidFill>
                  <a:srgbClr val="FFFFFF"/>
                </a:solidFill>
                <a:latin typeface="HelveticaNeueLT Std Lt"/>
                <a:cs typeface="HelveticaNeueLT Std Lt"/>
              </a:defRPr>
            </a:lvl3pPr>
            <a:lvl4pPr>
              <a:defRPr sz="1400" b="0" i="0">
                <a:solidFill>
                  <a:srgbClr val="FFFFFF"/>
                </a:solidFill>
                <a:latin typeface="HelveticaNeueLT Std Lt"/>
                <a:cs typeface="HelveticaNeueLT Std Lt"/>
              </a:defRPr>
            </a:lvl4pPr>
            <a:lvl5pPr>
              <a:defRPr sz="1200" b="0" i="0">
                <a:solidFill>
                  <a:srgbClr val="FFFFFF"/>
                </a:solidFill>
                <a:latin typeface="HelveticaNeueLT Std Lt"/>
                <a:cs typeface="HelveticaNeueLT Std Lt"/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505676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143000"/>
            <a:ext cx="10287000" cy="5715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818285"/>
            <a:ext cx="7532370" cy="589990"/>
          </a:xfrm>
          <a:prstGeom prst="rect">
            <a:avLst/>
          </a:prstGeom>
        </p:spPr>
        <p:txBody>
          <a:bodyPr/>
          <a:lstStyle>
            <a:lvl1pPr algn="ctr">
              <a:defRPr sz="3600" b="0" i="0">
                <a:solidFill>
                  <a:srgbClr val="002042"/>
                </a:solidFill>
                <a:latin typeface="HelveticaNeueLT Std Lt"/>
                <a:cs typeface="HelveticaNeueLT Std Lt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651760"/>
            <a:ext cx="7532370" cy="3108960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002042"/>
                </a:solidFill>
                <a:latin typeface="Verdana"/>
                <a:cs typeface="Verdana"/>
              </a:defRPr>
            </a:lvl1pPr>
            <a:lvl2pPr>
              <a:defRPr sz="1800">
                <a:solidFill>
                  <a:srgbClr val="002042"/>
                </a:solidFill>
                <a:latin typeface="Verdana"/>
                <a:cs typeface="Verdana"/>
              </a:defRPr>
            </a:lvl2pPr>
            <a:lvl3pPr>
              <a:defRPr sz="1600">
                <a:solidFill>
                  <a:srgbClr val="002042"/>
                </a:solidFill>
                <a:latin typeface="Verdana"/>
                <a:cs typeface="Verdana"/>
              </a:defRPr>
            </a:lvl3pPr>
            <a:lvl4pPr>
              <a:defRPr sz="1400">
                <a:solidFill>
                  <a:srgbClr val="002042"/>
                </a:solidFill>
                <a:latin typeface="Verdana"/>
                <a:cs typeface="Verdana"/>
              </a:defRPr>
            </a:lvl4pPr>
            <a:lvl5pPr>
              <a:defRPr sz="1200">
                <a:solidFill>
                  <a:srgbClr val="002042"/>
                </a:solidFill>
                <a:latin typeface="Verdana"/>
                <a:cs typeface="Verdana"/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72350" y="6245225"/>
            <a:ext cx="24003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800"/>
            </a:lvl1pPr>
          </a:lstStyle>
          <a:p>
            <a:pPr defTabSz="812810"/>
            <a:fld id="{312140ED-EE1B-4E44-ACC9-969DD2A8638A}" type="slidenum">
              <a:rPr lang="en-US" altLang="en-US" smtClean="0">
                <a:solidFill>
                  <a:srgbClr val="000000"/>
                </a:solidFill>
              </a:rPr>
              <a:pPr defTabSz="812810"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5338490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72350" y="6245225"/>
            <a:ext cx="24003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44"/>
            </a:lvl1pPr>
          </a:lstStyle>
          <a:p>
            <a:pPr defTabSz="812810"/>
            <a:fld id="{312140ED-EE1B-4E44-ACC9-969DD2A8638A}" type="slidenum">
              <a:rPr lang="en-US" altLang="en-US" smtClean="0">
                <a:solidFill>
                  <a:srgbClr val="000000"/>
                </a:solidFill>
              </a:rPr>
              <a:pPr defTabSz="812810"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2011590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274638"/>
            <a:ext cx="760095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0" y="1828802"/>
            <a:ext cx="9258300" cy="24304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514350" y="6245225"/>
            <a:ext cx="24003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ja-JP" altLang="ja-JP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514725" y="6245225"/>
            <a:ext cx="32575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ja-JP" altLang="ja-JP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372350" y="6245225"/>
            <a:ext cx="24003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49A6D58F-FF96-41A1-9F08-DCD7D7EC12B2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58478447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re. Text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1208" y="723900"/>
            <a:ext cx="828675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half" idx="1"/>
          </p:nvPr>
        </p:nvSpPr>
        <p:spPr>
          <a:xfrm>
            <a:off x="1091208" y="1971677"/>
            <a:ext cx="4057650" cy="423808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320308" y="1971677"/>
            <a:ext cx="4057650" cy="423808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705559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35mm-Slide4-onwhitetitle1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8" y="0"/>
            <a:ext cx="10290176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85875" y="2036763"/>
            <a:ext cx="7715250" cy="2387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5875" y="4516438"/>
            <a:ext cx="771525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707231" y="6356351"/>
            <a:ext cx="231457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07569" y="6356351"/>
            <a:ext cx="3471863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65194" y="6356351"/>
            <a:ext cx="231457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11893B9B-F792-448F-8917-7809E4243154}" type="slidenum">
              <a:rPr lang="en-US" smtClean="0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1532690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81102" y="1888813"/>
            <a:ext cx="7920990" cy="1362075"/>
          </a:xfrm>
          <a:prstGeom prst="rect">
            <a:avLst/>
          </a:prstGeom>
        </p:spPr>
        <p:txBody>
          <a:bodyPr anchor="t"/>
          <a:lstStyle>
            <a:lvl1pPr algn="ctr">
              <a:defRPr sz="4400" b="0" i="0" cap="none">
                <a:solidFill>
                  <a:srgbClr val="FFFFFF"/>
                </a:solidFill>
                <a:latin typeface="HelveticaNeueLT Std Lt"/>
                <a:cs typeface="HelveticaNeueLT Std 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1102" y="3511877"/>
            <a:ext cx="7920990" cy="1139188"/>
          </a:xfrm>
          <a:prstGeom prst="rect">
            <a:avLst/>
          </a:prstGeom>
        </p:spPr>
        <p:txBody>
          <a:bodyPr anchor="t" anchorCtr="0"/>
          <a:lstStyle>
            <a:lvl1pPr marL="0" indent="0" algn="ctr">
              <a:buNone/>
              <a:defRPr sz="2000" b="0" i="0">
                <a:solidFill>
                  <a:srgbClr val="F3B329"/>
                </a:solidFill>
                <a:latin typeface="HelveticaNeueLT Std Lt"/>
                <a:cs typeface="HelveticaNeueLT Std 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002042"/>
                </a:solidFill>
              </a:defRPr>
            </a:lvl1pPr>
          </a:lstStyle>
          <a:p>
            <a:fld id="{B5EDFB1C-58B7-4A83-ACB0-DCF8C67A09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591142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6240" y="220629"/>
            <a:ext cx="7532370" cy="589990"/>
          </a:xfrm>
          <a:prstGeom prst="rect">
            <a:avLst/>
          </a:prstGeom>
        </p:spPr>
        <p:txBody>
          <a:bodyPr/>
          <a:lstStyle>
            <a:lvl1pPr algn="ctr">
              <a:defRPr sz="2800" b="1" i="0">
                <a:solidFill>
                  <a:schemeClr val="bg1"/>
                </a:solidFill>
                <a:latin typeface="HelveticaNeueLT Std 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814" y="1484852"/>
            <a:ext cx="10064796" cy="4275869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002042"/>
                </a:solidFill>
                <a:latin typeface="HelveticaNeueLT Std Lt"/>
                <a:cs typeface="Verdana"/>
              </a:defRPr>
            </a:lvl1pPr>
            <a:lvl2pPr>
              <a:defRPr sz="1800">
                <a:solidFill>
                  <a:srgbClr val="002042"/>
                </a:solidFill>
                <a:latin typeface="HelveticaNeueLT Std Lt"/>
                <a:cs typeface="Verdana"/>
              </a:defRPr>
            </a:lvl2pPr>
            <a:lvl3pPr>
              <a:defRPr sz="1600">
                <a:solidFill>
                  <a:srgbClr val="002042"/>
                </a:solidFill>
                <a:latin typeface="HelveticaNeueLT Std Lt"/>
                <a:cs typeface="Verdana"/>
              </a:defRPr>
            </a:lvl3pPr>
            <a:lvl4pPr>
              <a:defRPr sz="1400">
                <a:solidFill>
                  <a:srgbClr val="002042"/>
                </a:solidFill>
                <a:latin typeface="HelveticaNeueLT Std Lt"/>
                <a:cs typeface="Verdana"/>
              </a:defRPr>
            </a:lvl4pPr>
            <a:lvl5pPr>
              <a:defRPr sz="1200">
                <a:solidFill>
                  <a:srgbClr val="002042"/>
                </a:solidFill>
                <a:latin typeface="HelveticaNeueLT Std Lt"/>
                <a:cs typeface="Verdana"/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661" y="6381750"/>
            <a:ext cx="24003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886700" y="6381750"/>
            <a:ext cx="2400300" cy="476250"/>
          </a:xfrm>
          <a:prstGeom prst="rect">
            <a:avLst/>
          </a:prstGeom>
          <a:ln/>
        </p:spPr>
        <p:txBody>
          <a:bodyPr/>
          <a:lstStyle>
            <a:lvl1pPr>
              <a:defRPr>
                <a:solidFill>
                  <a:srgbClr val="002042"/>
                </a:solidFill>
              </a:defRPr>
            </a:lvl1pPr>
          </a:lstStyle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777013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274638"/>
            <a:ext cx="760095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0" y="1828802"/>
            <a:ext cx="9258300" cy="24304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002042"/>
                </a:solidFill>
              </a:defRPr>
            </a:lvl1pPr>
          </a:lstStyle>
          <a:p>
            <a:fld id="{B5EDFB1C-58B7-4A83-ACB0-DCF8C67A09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266589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/>
          <p:cNvSpPr>
            <a:spLocks noGrp="1" noChangeAspect="1" noChangeArrowheads="1"/>
          </p:cNvSpPr>
          <p:nvPr>
            <p:ph type="ctrTitle"/>
          </p:nvPr>
        </p:nvSpPr>
        <p:spPr>
          <a:xfrm>
            <a:off x="0" y="3768045"/>
            <a:ext cx="10287000" cy="639534"/>
          </a:xfrm>
          <a:prstGeom prst="rect">
            <a:avLst/>
          </a:prstGeom>
        </p:spPr>
        <p:txBody>
          <a:bodyPr>
            <a:spAutoFit/>
          </a:bodyPr>
          <a:lstStyle>
            <a:lvl1pPr algn="ctr">
              <a:defRPr b="1"/>
            </a:lvl1pPr>
          </a:lstStyle>
          <a:p>
            <a:pPr lvl="0"/>
            <a:r>
              <a:rPr lang="en-US" altLang="zh-CN" noProof="0"/>
              <a:t>Click to edit Master title style</a:t>
            </a:r>
            <a:endParaRPr lang="en-US" noProof="0"/>
          </a:p>
        </p:txBody>
      </p:sp>
      <p:sp>
        <p:nvSpPr>
          <p:cNvPr id="26628" name="Rectangle 4"/>
          <p:cNvSpPr>
            <a:spLocks noGrp="1" noChangeAspect="1" noChangeArrowheads="1"/>
          </p:cNvSpPr>
          <p:nvPr>
            <p:ph type="subTitle" idx="1"/>
          </p:nvPr>
        </p:nvSpPr>
        <p:spPr>
          <a:xfrm>
            <a:off x="0" y="4495801"/>
            <a:ext cx="10287000" cy="530017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/>
              <a:t>Click to edit Master subtitle style</a:t>
            </a:r>
            <a:endParaRPr lang="en-US" noProof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514725" y="6245225"/>
            <a:ext cx="325755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31B08B-2016-49E4-AE0A-52F84FEF9A9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5581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8590096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5324266"/>
      </p:ext>
    </p:extLst>
  </p:cSld>
  <p:clrMapOvr>
    <a:masterClrMapping/>
  </p:clrMapOvr>
  <p:hf hdr="0" ftr="0" dt="0"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81102" y="2569851"/>
            <a:ext cx="7920990" cy="1362075"/>
          </a:xfrm>
          <a:prstGeom prst="rect">
            <a:avLst/>
          </a:prstGeom>
        </p:spPr>
        <p:txBody>
          <a:bodyPr anchor="t"/>
          <a:lstStyle>
            <a:lvl1pPr algn="ctr">
              <a:defRPr sz="4400" b="0" i="0" cap="none">
                <a:solidFill>
                  <a:srgbClr val="FFFFFF"/>
                </a:solidFill>
                <a:latin typeface="HelveticaNeueLT Std Lt"/>
                <a:cs typeface="HelveticaNeueLT Std 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1102" y="4192915"/>
            <a:ext cx="7920990" cy="1139188"/>
          </a:xfrm>
          <a:prstGeom prst="rect">
            <a:avLst/>
          </a:prstGeom>
        </p:spPr>
        <p:txBody>
          <a:bodyPr anchor="t" anchorCtr="0"/>
          <a:lstStyle>
            <a:lvl1pPr marL="0" indent="0" algn="ctr">
              <a:buNone/>
              <a:defRPr sz="2000" b="0" i="0">
                <a:solidFill>
                  <a:srgbClr val="F3B329"/>
                </a:solidFill>
                <a:latin typeface="HelveticaNeueLT Std Lt"/>
                <a:cs typeface="HelveticaNeueLT Std 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30262912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143000"/>
            <a:ext cx="10287000" cy="5715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818285"/>
            <a:ext cx="7532370" cy="589990"/>
          </a:xfrm>
          <a:prstGeom prst="rect">
            <a:avLst/>
          </a:prstGeom>
        </p:spPr>
        <p:txBody>
          <a:bodyPr/>
          <a:lstStyle>
            <a:lvl1pPr algn="ctr">
              <a:defRPr sz="3600" b="0" i="0">
                <a:solidFill>
                  <a:srgbClr val="002042"/>
                </a:solidFill>
                <a:latin typeface="HelveticaNeueLT Std Lt"/>
                <a:cs typeface="HelveticaNeueLT Std Lt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651760"/>
            <a:ext cx="7532370" cy="3108960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002042"/>
                </a:solidFill>
                <a:latin typeface="Verdana"/>
                <a:cs typeface="Verdana"/>
              </a:defRPr>
            </a:lvl1pPr>
            <a:lvl2pPr>
              <a:defRPr sz="1800">
                <a:solidFill>
                  <a:srgbClr val="002042"/>
                </a:solidFill>
                <a:latin typeface="Verdana"/>
                <a:cs typeface="Verdana"/>
              </a:defRPr>
            </a:lvl2pPr>
            <a:lvl3pPr>
              <a:defRPr sz="1600">
                <a:solidFill>
                  <a:srgbClr val="002042"/>
                </a:solidFill>
                <a:latin typeface="Verdana"/>
                <a:cs typeface="Verdana"/>
              </a:defRPr>
            </a:lvl3pPr>
            <a:lvl4pPr>
              <a:defRPr sz="1400">
                <a:solidFill>
                  <a:srgbClr val="002042"/>
                </a:solidFill>
                <a:latin typeface="Verdana"/>
                <a:cs typeface="Verdana"/>
              </a:defRPr>
            </a:lvl4pPr>
            <a:lvl5pPr>
              <a:defRPr sz="1200">
                <a:solidFill>
                  <a:srgbClr val="002042"/>
                </a:solidFill>
                <a:latin typeface="Verdana"/>
                <a:cs typeface="Verdana"/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72350" y="6245225"/>
            <a:ext cx="24003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800"/>
            </a:lvl1pPr>
          </a:lstStyle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697957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/>
          <p:cNvSpPr>
            <a:spLocks noGrp="1" noChangeAspect="1" noChangeArrowheads="1"/>
          </p:cNvSpPr>
          <p:nvPr>
            <p:ph type="ctrTitle"/>
          </p:nvPr>
        </p:nvSpPr>
        <p:spPr>
          <a:xfrm>
            <a:off x="0" y="3768045"/>
            <a:ext cx="10287000" cy="639534"/>
          </a:xfrm>
          <a:prstGeom prst="rect">
            <a:avLst/>
          </a:prstGeom>
        </p:spPr>
        <p:txBody>
          <a:bodyPr>
            <a:spAutoFit/>
          </a:bodyPr>
          <a:lstStyle>
            <a:lvl1pPr algn="ctr">
              <a:defRPr b="1"/>
            </a:lvl1pPr>
          </a:lstStyle>
          <a:p>
            <a:pPr lvl="0"/>
            <a:r>
              <a:rPr lang="en-US" altLang="zh-CN" noProof="0"/>
              <a:t>Click to edit Master title style</a:t>
            </a:r>
            <a:endParaRPr lang="en-US" noProof="0"/>
          </a:p>
        </p:txBody>
      </p:sp>
      <p:sp>
        <p:nvSpPr>
          <p:cNvPr id="26628" name="Rectangle 4"/>
          <p:cNvSpPr>
            <a:spLocks noGrp="1" noChangeAspect="1" noChangeArrowheads="1"/>
          </p:cNvSpPr>
          <p:nvPr>
            <p:ph type="subTitle" idx="1"/>
          </p:nvPr>
        </p:nvSpPr>
        <p:spPr>
          <a:xfrm>
            <a:off x="0" y="4495801"/>
            <a:ext cx="10287000" cy="530017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/>
              <a:t>Click to edit Master subtitle style</a:t>
            </a:r>
            <a:endParaRPr lang="en-US" noProof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168847" y="6356351"/>
            <a:ext cx="231457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514725" y="6245225"/>
            <a:ext cx="325755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880491" y="153854"/>
            <a:ext cx="231457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C531B08B-2016-49E4-AE0A-52F84FEF9A9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2980556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274638"/>
            <a:ext cx="760095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0" y="1828802"/>
            <a:ext cx="9258300" cy="24304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68847" y="6356351"/>
            <a:ext cx="2314575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7880491" y="153854"/>
            <a:ext cx="231457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2042"/>
                </a:solidFill>
              </a:defRPr>
            </a:lvl1pPr>
          </a:lstStyle>
          <a:p>
            <a:fld id="{B5EDFB1C-58B7-4A83-ACB0-DCF8C67A09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72921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81102" y="2569851"/>
            <a:ext cx="7920990" cy="1362075"/>
          </a:xfrm>
          <a:prstGeom prst="rect">
            <a:avLst/>
          </a:prstGeom>
        </p:spPr>
        <p:txBody>
          <a:bodyPr anchor="t"/>
          <a:lstStyle>
            <a:lvl1pPr algn="ctr">
              <a:defRPr sz="4400" b="0" i="0" cap="none">
                <a:solidFill>
                  <a:srgbClr val="FFFFFF"/>
                </a:solidFill>
                <a:latin typeface="HelveticaNeueLT Std Lt"/>
                <a:cs typeface="HelveticaNeueLT Std 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1102" y="4192915"/>
            <a:ext cx="7920990" cy="1139188"/>
          </a:xfrm>
          <a:prstGeom prst="rect">
            <a:avLst/>
          </a:prstGeom>
        </p:spPr>
        <p:txBody>
          <a:bodyPr anchor="t" anchorCtr="0"/>
          <a:lstStyle>
            <a:lvl1pPr marL="0" indent="0" algn="ctr">
              <a:buNone/>
              <a:defRPr sz="2000" b="0" i="0">
                <a:solidFill>
                  <a:srgbClr val="F3B329"/>
                </a:solidFill>
                <a:latin typeface="HelveticaNeueLT Std Lt"/>
                <a:cs typeface="HelveticaNeueLT Std 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37829183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818285"/>
            <a:ext cx="7532370" cy="589990"/>
          </a:xfrm>
          <a:prstGeom prst="rect">
            <a:avLst/>
          </a:prstGeom>
        </p:spPr>
        <p:txBody>
          <a:bodyPr/>
          <a:lstStyle>
            <a:lvl1pPr algn="ctr">
              <a:defRPr sz="3600" b="0" i="0">
                <a:solidFill>
                  <a:srgbClr val="FFFFFF"/>
                </a:solidFill>
                <a:latin typeface="HelveticaNeueLT Std Lt"/>
                <a:cs typeface="HelveticaNeueLT Std Lt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651760"/>
            <a:ext cx="7532370" cy="3108960"/>
          </a:xfrm>
          <a:prstGeom prst="rect">
            <a:avLst/>
          </a:prstGeom>
        </p:spPr>
        <p:txBody>
          <a:bodyPr/>
          <a:lstStyle>
            <a:lvl1pPr>
              <a:defRPr sz="2000" b="0" i="0">
                <a:solidFill>
                  <a:srgbClr val="FFFFFF"/>
                </a:solidFill>
                <a:latin typeface="HelveticaNeueLT Std Lt"/>
                <a:cs typeface="HelveticaNeueLT Std Lt"/>
              </a:defRPr>
            </a:lvl1pPr>
            <a:lvl2pPr>
              <a:defRPr sz="1800" b="0" i="0">
                <a:solidFill>
                  <a:srgbClr val="FFFFFF"/>
                </a:solidFill>
                <a:latin typeface="HelveticaNeueLT Std Lt"/>
                <a:cs typeface="HelveticaNeueLT Std Lt"/>
              </a:defRPr>
            </a:lvl2pPr>
            <a:lvl3pPr>
              <a:defRPr sz="1600" b="0" i="0">
                <a:solidFill>
                  <a:srgbClr val="FFFFFF"/>
                </a:solidFill>
                <a:latin typeface="HelveticaNeueLT Std Lt"/>
                <a:cs typeface="HelveticaNeueLT Std Lt"/>
              </a:defRPr>
            </a:lvl3pPr>
            <a:lvl4pPr>
              <a:defRPr sz="1400" b="0" i="0">
                <a:solidFill>
                  <a:srgbClr val="FFFFFF"/>
                </a:solidFill>
                <a:latin typeface="HelveticaNeueLT Std Lt"/>
                <a:cs typeface="HelveticaNeueLT Std Lt"/>
              </a:defRPr>
            </a:lvl4pPr>
            <a:lvl5pPr>
              <a:defRPr sz="1200" b="0" i="0">
                <a:solidFill>
                  <a:srgbClr val="FFFFFF"/>
                </a:solidFill>
                <a:latin typeface="HelveticaNeueLT Std Lt"/>
                <a:cs typeface="HelveticaNeueLT Std Lt"/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294591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143000"/>
            <a:ext cx="10287000" cy="5715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818285"/>
            <a:ext cx="7532370" cy="589990"/>
          </a:xfrm>
          <a:prstGeom prst="rect">
            <a:avLst/>
          </a:prstGeom>
        </p:spPr>
        <p:txBody>
          <a:bodyPr/>
          <a:lstStyle>
            <a:lvl1pPr algn="ctr">
              <a:defRPr sz="3600" b="0" i="0">
                <a:solidFill>
                  <a:srgbClr val="002042"/>
                </a:solidFill>
                <a:latin typeface="HelveticaNeueLT Std Lt"/>
                <a:cs typeface="HelveticaNeueLT Std Lt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651760"/>
            <a:ext cx="7532370" cy="3108960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002042"/>
                </a:solidFill>
                <a:latin typeface="Verdana"/>
                <a:cs typeface="Verdana"/>
              </a:defRPr>
            </a:lvl1pPr>
            <a:lvl2pPr>
              <a:defRPr sz="1800">
                <a:solidFill>
                  <a:srgbClr val="002042"/>
                </a:solidFill>
                <a:latin typeface="Verdana"/>
                <a:cs typeface="Verdana"/>
              </a:defRPr>
            </a:lvl2pPr>
            <a:lvl3pPr>
              <a:defRPr sz="1600">
                <a:solidFill>
                  <a:srgbClr val="002042"/>
                </a:solidFill>
                <a:latin typeface="Verdana"/>
                <a:cs typeface="Verdana"/>
              </a:defRPr>
            </a:lvl3pPr>
            <a:lvl4pPr>
              <a:defRPr sz="1400">
                <a:solidFill>
                  <a:srgbClr val="002042"/>
                </a:solidFill>
                <a:latin typeface="Verdana"/>
                <a:cs typeface="Verdana"/>
              </a:defRPr>
            </a:lvl4pPr>
            <a:lvl5pPr>
              <a:defRPr sz="1200">
                <a:solidFill>
                  <a:srgbClr val="002042"/>
                </a:solidFill>
                <a:latin typeface="Verdana"/>
                <a:cs typeface="Verdana"/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72350" y="6245225"/>
            <a:ext cx="24003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800"/>
            </a:lvl1pPr>
          </a:lstStyle>
          <a:p>
            <a:pPr defTabSz="812810"/>
            <a:fld id="{312140ED-EE1B-4E44-ACC9-969DD2A8638A}" type="slidenum">
              <a:rPr lang="en-US" altLang="en-US" smtClean="0">
                <a:solidFill>
                  <a:srgbClr val="000000"/>
                </a:solidFill>
              </a:rPr>
              <a:pPr defTabSz="812810"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5554690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72350" y="6245225"/>
            <a:ext cx="24003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44"/>
            </a:lvl1pPr>
          </a:lstStyle>
          <a:p>
            <a:pPr defTabSz="812810"/>
            <a:fld id="{312140ED-EE1B-4E44-ACC9-969DD2A8638A}" type="slidenum">
              <a:rPr lang="en-US" altLang="en-US" smtClean="0">
                <a:solidFill>
                  <a:srgbClr val="000000"/>
                </a:solidFill>
              </a:rPr>
              <a:pPr defTabSz="812810"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2490409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274638"/>
            <a:ext cx="760095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0" y="1828802"/>
            <a:ext cx="9258300" cy="24304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514350" y="6245225"/>
            <a:ext cx="24003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ja-JP" altLang="ja-JP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514725" y="6245225"/>
            <a:ext cx="32575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ja-JP" altLang="ja-JP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372350" y="6245225"/>
            <a:ext cx="24003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49A6D58F-FF96-41A1-9F08-DCD7D7EC12B2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88389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3050"/>
            <a:ext cx="3384550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2725" y="273050"/>
            <a:ext cx="574992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1435100"/>
            <a:ext cx="3384550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60569984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re. Text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1208" y="723900"/>
            <a:ext cx="828675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half" idx="1"/>
          </p:nvPr>
        </p:nvSpPr>
        <p:spPr>
          <a:xfrm>
            <a:off x="1091208" y="1971677"/>
            <a:ext cx="4057650" cy="423808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320308" y="1971677"/>
            <a:ext cx="4057650" cy="423808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615811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81102" y="1888813"/>
            <a:ext cx="7920990" cy="1362075"/>
          </a:xfrm>
          <a:prstGeom prst="rect">
            <a:avLst/>
          </a:prstGeom>
        </p:spPr>
        <p:txBody>
          <a:bodyPr anchor="t"/>
          <a:lstStyle>
            <a:lvl1pPr algn="ctr">
              <a:defRPr sz="4400" b="0" i="0" cap="none">
                <a:solidFill>
                  <a:srgbClr val="FFFFFF"/>
                </a:solidFill>
                <a:latin typeface="HelveticaNeueLT Std Lt"/>
                <a:cs typeface="HelveticaNeueLT Std 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1102" y="3511877"/>
            <a:ext cx="7920990" cy="1139188"/>
          </a:xfrm>
          <a:prstGeom prst="rect">
            <a:avLst/>
          </a:prstGeom>
        </p:spPr>
        <p:txBody>
          <a:bodyPr anchor="t" anchorCtr="0"/>
          <a:lstStyle>
            <a:lvl1pPr marL="0" indent="0" algn="ctr">
              <a:buNone/>
              <a:defRPr sz="2000" b="0" i="0">
                <a:solidFill>
                  <a:srgbClr val="F3B329"/>
                </a:solidFill>
                <a:latin typeface="HelveticaNeueLT Std Lt"/>
                <a:cs typeface="HelveticaNeueLT Std 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002042"/>
                </a:solidFill>
              </a:defRPr>
            </a:lvl1pPr>
          </a:lstStyle>
          <a:p>
            <a:fld id="{B5EDFB1C-58B7-4A83-ACB0-DCF8C67A09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11209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6240" y="220629"/>
            <a:ext cx="7532370" cy="589990"/>
          </a:xfrm>
          <a:prstGeom prst="rect">
            <a:avLst/>
          </a:prstGeom>
        </p:spPr>
        <p:txBody>
          <a:bodyPr/>
          <a:lstStyle>
            <a:lvl1pPr algn="ctr">
              <a:defRPr sz="2800" b="1" i="0">
                <a:solidFill>
                  <a:schemeClr val="bg1"/>
                </a:solidFill>
                <a:latin typeface="HelveticaNeueLT Std 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814" y="1484852"/>
            <a:ext cx="10064796" cy="4275869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002042"/>
                </a:solidFill>
                <a:latin typeface="HelveticaNeueLT Std Lt"/>
                <a:cs typeface="Verdana"/>
              </a:defRPr>
            </a:lvl1pPr>
            <a:lvl2pPr>
              <a:defRPr sz="1800">
                <a:solidFill>
                  <a:srgbClr val="002042"/>
                </a:solidFill>
                <a:latin typeface="HelveticaNeueLT Std Lt"/>
                <a:cs typeface="Verdana"/>
              </a:defRPr>
            </a:lvl2pPr>
            <a:lvl3pPr>
              <a:defRPr sz="1600">
                <a:solidFill>
                  <a:srgbClr val="002042"/>
                </a:solidFill>
                <a:latin typeface="HelveticaNeueLT Std Lt"/>
                <a:cs typeface="Verdana"/>
              </a:defRPr>
            </a:lvl3pPr>
            <a:lvl4pPr>
              <a:defRPr sz="1400">
                <a:solidFill>
                  <a:srgbClr val="002042"/>
                </a:solidFill>
                <a:latin typeface="HelveticaNeueLT Std Lt"/>
                <a:cs typeface="Verdana"/>
              </a:defRPr>
            </a:lvl4pPr>
            <a:lvl5pPr>
              <a:defRPr sz="1200">
                <a:solidFill>
                  <a:srgbClr val="002042"/>
                </a:solidFill>
                <a:latin typeface="HelveticaNeueLT Std Lt"/>
                <a:cs typeface="Verdana"/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661" y="6381750"/>
            <a:ext cx="24003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886700" y="6381750"/>
            <a:ext cx="2400300" cy="476250"/>
          </a:xfrm>
          <a:prstGeom prst="rect">
            <a:avLst/>
          </a:prstGeom>
          <a:ln/>
        </p:spPr>
        <p:txBody>
          <a:bodyPr/>
          <a:lstStyle>
            <a:lvl1pPr>
              <a:defRPr>
                <a:solidFill>
                  <a:srgbClr val="002042"/>
                </a:solidFill>
              </a:defRPr>
            </a:lvl1pPr>
          </a:lstStyle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742255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274638"/>
            <a:ext cx="760095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0" y="1828802"/>
            <a:ext cx="9258300" cy="24304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002042"/>
                </a:solidFill>
              </a:defRPr>
            </a:lvl1pPr>
          </a:lstStyle>
          <a:p>
            <a:fld id="{B5EDFB1C-58B7-4A83-ACB0-DCF8C67A09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041167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33138772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81102" y="2569851"/>
            <a:ext cx="7920990" cy="1362075"/>
          </a:xfrm>
          <a:prstGeom prst="rect">
            <a:avLst/>
          </a:prstGeom>
        </p:spPr>
        <p:txBody>
          <a:bodyPr anchor="t"/>
          <a:lstStyle>
            <a:lvl1pPr algn="ctr">
              <a:defRPr sz="4400" b="0" i="0" cap="none">
                <a:solidFill>
                  <a:srgbClr val="FFFFFF"/>
                </a:solidFill>
                <a:latin typeface="HelveticaNeueLT Std Lt"/>
                <a:cs typeface="HelveticaNeueLT Std 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1102" y="4192915"/>
            <a:ext cx="7920990" cy="1139188"/>
          </a:xfrm>
          <a:prstGeom prst="rect">
            <a:avLst/>
          </a:prstGeom>
        </p:spPr>
        <p:txBody>
          <a:bodyPr anchor="t" anchorCtr="0"/>
          <a:lstStyle>
            <a:lvl1pPr marL="0" indent="0" algn="ctr">
              <a:buNone/>
              <a:defRPr sz="2000" b="0" i="0">
                <a:solidFill>
                  <a:srgbClr val="F3B329"/>
                </a:solidFill>
                <a:latin typeface="HelveticaNeueLT Std Lt"/>
                <a:cs typeface="HelveticaNeueLT Std 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1870119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143000"/>
            <a:ext cx="10287000" cy="5715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818285"/>
            <a:ext cx="7532370" cy="589990"/>
          </a:xfrm>
          <a:prstGeom prst="rect">
            <a:avLst/>
          </a:prstGeom>
        </p:spPr>
        <p:txBody>
          <a:bodyPr/>
          <a:lstStyle>
            <a:lvl1pPr algn="ctr">
              <a:defRPr sz="3600" b="0" i="0">
                <a:solidFill>
                  <a:srgbClr val="002042"/>
                </a:solidFill>
                <a:latin typeface="HelveticaNeueLT Std Lt"/>
                <a:cs typeface="HelveticaNeueLT Std Lt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651760"/>
            <a:ext cx="7532370" cy="3108960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002042"/>
                </a:solidFill>
                <a:latin typeface="Verdana"/>
                <a:cs typeface="Verdana"/>
              </a:defRPr>
            </a:lvl1pPr>
            <a:lvl2pPr>
              <a:defRPr sz="1800">
                <a:solidFill>
                  <a:srgbClr val="002042"/>
                </a:solidFill>
                <a:latin typeface="Verdana"/>
                <a:cs typeface="Verdana"/>
              </a:defRPr>
            </a:lvl2pPr>
            <a:lvl3pPr>
              <a:defRPr sz="1600">
                <a:solidFill>
                  <a:srgbClr val="002042"/>
                </a:solidFill>
                <a:latin typeface="Verdana"/>
                <a:cs typeface="Verdana"/>
              </a:defRPr>
            </a:lvl3pPr>
            <a:lvl4pPr>
              <a:defRPr sz="1400">
                <a:solidFill>
                  <a:srgbClr val="002042"/>
                </a:solidFill>
                <a:latin typeface="Verdana"/>
                <a:cs typeface="Verdana"/>
              </a:defRPr>
            </a:lvl4pPr>
            <a:lvl5pPr>
              <a:defRPr sz="1200">
                <a:solidFill>
                  <a:srgbClr val="002042"/>
                </a:solidFill>
                <a:latin typeface="Verdana"/>
                <a:cs typeface="Verdana"/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72350" y="6245225"/>
            <a:ext cx="24003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800"/>
            </a:lvl1pPr>
          </a:lstStyle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952797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47" y="1447802"/>
            <a:ext cx="7448589" cy="3329581"/>
          </a:xfrm>
          <a:prstGeom prst="rect">
            <a:avLst/>
          </a:prstGeom>
        </p:spPr>
        <p:txBody>
          <a:bodyPr anchor="b"/>
          <a:lstStyle>
            <a:lvl1pPr>
              <a:defRPr sz="7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4747" y="4777380"/>
            <a:ext cx="7448589" cy="861420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8493776" y="1814480"/>
            <a:ext cx="990599" cy="257241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7253740" y="3249080"/>
            <a:ext cx="3859795" cy="25724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235" y="295737"/>
            <a:ext cx="707415" cy="767687"/>
          </a:xfrm>
          <a:prstGeom prst="rect">
            <a:avLst/>
          </a:prstGeom>
        </p:spPr>
        <p:txBody>
          <a:bodyPr/>
          <a:lstStyle/>
          <a:p>
            <a:fld id="{C531B08B-2016-49E4-AE0A-52F84FEF9A97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2098181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299" y="452718"/>
            <a:ext cx="7937303" cy="140053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1162" y="2052925"/>
            <a:ext cx="7550611" cy="419548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8493776" y="1814480"/>
            <a:ext cx="990599" cy="25724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7253740" y="3249080"/>
            <a:ext cx="3859795" cy="25724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235" y="295737"/>
            <a:ext cx="707415" cy="767687"/>
          </a:xfrm>
          <a:prstGeom prst="rect">
            <a:avLst/>
          </a:prstGeom>
        </p:spPr>
        <p:txBody>
          <a:bodyPr/>
          <a:lstStyle/>
          <a:p>
            <a:fld id="{B5EDFB1C-58B7-4A83-ACB0-DCF8C67A09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084869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81102" y="2569851"/>
            <a:ext cx="7920990" cy="1362075"/>
          </a:xfrm>
          <a:prstGeom prst="rect">
            <a:avLst/>
          </a:prstGeom>
        </p:spPr>
        <p:txBody>
          <a:bodyPr anchor="t"/>
          <a:lstStyle>
            <a:lvl1pPr algn="ctr">
              <a:defRPr sz="4400" b="0" i="0" cap="none">
                <a:solidFill>
                  <a:srgbClr val="FFFFFF"/>
                </a:solidFill>
                <a:latin typeface="HelveticaNeueLT Std Lt"/>
                <a:cs typeface="HelveticaNeueLT Std 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1102" y="4192915"/>
            <a:ext cx="7920990" cy="1139188"/>
          </a:xfrm>
          <a:prstGeom prst="rect">
            <a:avLst/>
          </a:prstGeom>
        </p:spPr>
        <p:txBody>
          <a:bodyPr anchor="t" anchorCtr="0"/>
          <a:lstStyle>
            <a:lvl1pPr marL="0" indent="0" algn="ctr">
              <a:buNone/>
              <a:defRPr sz="2000" b="0" i="0">
                <a:solidFill>
                  <a:srgbClr val="F3B329"/>
                </a:solidFill>
                <a:latin typeface="HelveticaNeueLT Std Lt"/>
                <a:cs typeface="HelveticaNeueLT Std 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51375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6125" y="4800600"/>
            <a:ext cx="6172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6125" y="612775"/>
            <a:ext cx="6172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16125" y="5367338"/>
            <a:ext cx="6172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66609109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818285"/>
            <a:ext cx="7532370" cy="589990"/>
          </a:xfrm>
          <a:prstGeom prst="rect">
            <a:avLst/>
          </a:prstGeom>
        </p:spPr>
        <p:txBody>
          <a:bodyPr/>
          <a:lstStyle>
            <a:lvl1pPr algn="ctr">
              <a:defRPr sz="3600" b="0" i="0">
                <a:solidFill>
                  <a:srgbClr val="FFFFFF"/>
                </a:solidFill>
                <a:latin typeface="HelveticaNeueLT Std Lt"/>
                <a:cs typeface="HelveticaNeueLT Std Lt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651760"/>
            <a:ext cx="7532370" cy="3108960"/>
          </a:xfrm>
          <a:prstGeom prst="rect">
            <a:avLst/>
          </a:prstGeom>
        </p:spPr>
        <p:txBody>
          <a:bodyPr/>
          <a:lstStyle>
            <a:lvl1pPr>
              <a:defRPr sz="2000" b="0" i="0">
                <a:solidFill>
                  <a:srgbClr val="FFFFFF"/>
                </a:solidFill>
                <a:latin typeface="HelveticaNeueLT Std Lt"/>
                <a:cs typeface="HelveticaNeueLT Std Lt"/>
              </a:defRPr>
            </a:lvl1pPr>
            <a:lvl2pPr>
              <a:defRPr sz="1800" b="0" i="0">
                <a:solidFill>
                  <a:srgbClr val="FFFFFF"/>
                </a:solidFill>
                <a:latin typeface="HelveticaNeueLT Std Lt"/>
                <a:cs typeface="HelveticaNeueLT Std Lt"/>
              </a:defRPr>
            </a:lvl2pPr>
            <a:lvl3pPr>
              <a:defRPr sz="1600" b="0" i="0">
                <a:solidFill>
                  <a:srgbClr val="FFFFFF"/>
                </a:solidFill>
                <a:latin typeface="HelveticaNeueLT Std Lt"/>
                <a:cs typeface="HelveticaNeueLT Std Lt"/>
              </a:defRPr>
            </a:lvl3pPr>
            <a:lvl4pPr>
              <a:defRPr sz="1400" b="0" i="0">
                <a:solidFill>
                  <a:srgbClr val="FFFFFF"/>
                </a:solidFill>
                <a:latin typeface="HelveticaNeueLT Std Lt"/>
                <a:cs typeface="HelveticaNeueLT Std Lt"/>
              </a:defRPr>
            </a:lvl4pPr>
            <a:lvl5pPr>
              <a:defRPr sz="1200" b="0" i="0">
                <a:solidFill>
                  <a:srgbClr val="FFFFFF"/>
                </a:solidFill>
                <a:latin typeface="HelveticaNeueLT Std Lt"/>
                <a:cs typeface="HelveticaNeueLT Std Lt"/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032778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143000"/>
            <a:ext cx="10287000" cy="5715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818285"/>
            <a:ext cx="7532370" cy="589990"/>
          </a:xfrm>
          <a:prstGeom prst="rect">
            <a:avLst/>
          </a:prstGeom>
        </p:spPr>
        <p:txBody>
          <a:bodyPr/>
          <a:lstStyle>
            <a:lvl1pPr algn="ctr">
              <a:defRPr sz="3600" b="0" i="0">
                <a:solidFill>
                  <a:srgbClr val="002042"/>
                </a:solidFill>
                <a:latin typeface="HelveticaNeueLT Std Lt"/>
                <a:cs typeface="HelveticaNeueLT Std Lt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651760"/>
            <a:ext cx="7532370" cy="3108960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002042"/>
                </a:solidFill>
                <a:latin typeface="Verdana"/>
                <a:cs typeface="Verdana"/>
              </a:defRPr>
            </a:lvl1pPr>
            <a:lvl2pPr>
              <a:defRPr sz="1800">
                <a:solidFill>
                  <a:srgbClr val="002042"/>
                </a:solidFill>
                <a:latin typeface="Verdana"/>
                <a:cs typeface="Verdana"/>
              </a:defRPr>
            </a:lvl2pPr>
            <a:lvl3pPr>
              <a:defRPr sz="1600">
                <a:solidFill>
                  <a:srgbClr val="002042"/>
                </a:solidFill>
                <a:latin typeface="Verdana"/>
                <a:cs typeface="Verdana"/>
              </a:defRPr>
            </a:lvl3pPr>
            <a:lvl4pPr>
              <a:defRPr sz="1400">
                <a:solidFill>
                  <a:srgbClr val="002042"/>
                </a:solidFill>
                <a:latin typeface="Verdana"/>
                <a:cs typeface="Verdana"/>
              </a:defRPr>
            </a:lvl4pPr>
            <a:lvl5pPr>
              <a:defRPr sz="1200">
                <a:solidFill>
                  <a:srgbClr val="002042"/>
                </a:solidFill>
                <a:latin typeface="Verdana"/>
                <a:cs typeface="Verdana"/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72350" y="6245225"/>
            <a:ext cx="24003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800"/>
            </a:lvl1pPr>
          </a:lstStyle>
          <a:p>
            <a:pPr defTabSz="812810"/>
            <a:fld id="{312140ED-EE1B-4E44-ACC9-969DD2A8638A}" type="slidenum">
              <a:rPr lang="en-US" altLang="en-US" smtClean="0">
                <a:solidFill>
                  <a:srgbClr val="000000"/>
                </a:solidFill>
              </a:rPr>
              <a:pPr defTabSz="812810"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607085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72350" y="6245225"/>
            <a:ext cx="24003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44"/>
            </a:lvl1pPr>
          </a:lstStyle>
          <a:p>
            <a:pPr defTabSz="812810"/>
            <a:fld id="{312140ED-EE1B-4E44-ACC9-969DD2A8638A}" type="slidenum">
              <a:rPr lang="en-US" altLang="en-US" smtClean="0">
                <a:solidFill>
                  <a:srgbClr val="000000"/>
                </a:solidFill>
              </a:rPr>
              <a:pPr defTabSz="812810"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2581432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274638"/>
            <a:ext cx="760095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0" y="1828802"/>
            <a:ext cx="9258300" cy="24304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514350" y="6245225"/>
            <a:ext cx="24003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ja-JP" altLang="ja-JP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514725" y="6245225"/>
            <a:ext cx="32575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ja-JP" altLang="ja-JP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372350" y="6245225"/>
            <a:ext cx="24003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49A6D58F-FF96-41A1-9F08-DCD7D7EC12B2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15325484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re. Text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1208" y="723900"/>
            <a:ext cx="828675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half" idx="1"/>
          </p:nvPr>
        </p:nvSpPr>
        <p:spPr>
          <a:xfrm>
            <a:off x="1091208" y="1971677"/>
            <a:ext cx="4057650" cy="423808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320308" y="1971677"/>
            <a:ext cx="4057650" cy="423808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953682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5889" y="1788454"/>
            <a:ext cx="7054787" cy="2098226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1172" y="3956281"/>
            <a:ext cx="5764224" cy="10862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5224" y="6453386"/>
            <a:ext cx="1356703" cy="404614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0297" y="6453386"/>
            <a:ext cx="5925975" cy="404614"/>
          </a:xfrm>
          <a:prstGeom prst="rect">
            <a:avLst/>
          </a:prstGeo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94639" y="6453386"/>
            <a:ext cx="1346871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531B08B-2016-49E4-AE0A-52F84FEF9A97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2840335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81102" y="1888813"/>
            <a:ext cx="7920990" cy="1362075"/>
          </a:xfrm>
          <a:prstGeom prst="rect">
            <a:avLst/>
          </a:prstGeom>
        </p:spPr>
        <p:txBody>
          <a:bodyPr anchor="t"/>
          <a:lstStyle>
            <a:lvl1pPr algn="ctr">
              <a:defRPr sz="4400" b="0" i="0" cap="none">
                <a:solidFill>
                  <a:srgbClr val="FFFFFF"/>
                </a:solidFill>
                <a:latin typeface="HelveticaNeueLT Std Lt"/>
                <a:cs typeface="HelveticaNeueLT Std 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1102" y="3511877"/>
            <a:ext cx="7920990" cy="1139188"/>
          </a:xfrm>
          <a:prstGeom prst="rect">
            <a:avLst/>
          </a:prstGeom>
        </p:spPr>
        <p:txBody>
          <a:bodyPr anchor="t" anchorCtr="0"/>
          <a:lstStyle>
            <a:lvl1pPr marL="0" indent="0" algn="ctr">
              <a:buNone/>
              <a:defRPr sz="2000" b="0" i="0">
                <a:solidFill>
                  <a:srgbClr val="F3B329"/>
                </a:solidFill>
                <a:latin typeface="HelveticaNeueLT Std Lt"/>
                <a:cs typeface="HelveticaNeueLT Std 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002042"/>
                </a:solidFill>
              </a:defRPr>
            </a:lvl1pPr>
          </a:lstStyle>
          <a:p>
            <a:fld id="{B5EDFB1C-58B7-4A83-ACB0-DCF8C67A09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342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6240" y="220629"/>
            <a:ext cx="7532370" cy="589990"/>
          </a:xfrm>
          <a:prstGeom prst="rect">
            <a:avLst/>
          </a:prstGeom>
        </p:spPr>
        <p:txBody>
          <a:bodyPr/>
          <a:lstStyle>
            <a:lvl1pPr algn="ctr">
              <a:defRPr sz="2800" b="1" i="0">
                <a:solidFill>
                  <a:schemeClr val="bg1"/>
                </a:solidFill>
                <a:latin typeface="HelveticaNeueLT Std 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814" y="1484852"/>
            <a:ext cx="10064796" cy="4275869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002042"/>
                </a:solidFill>
                <a:latin typeface="HelveticaNeueLT Std Lt"/>
                <a:cs typeface="Verdana"/>
              </a:defRPr>
            </a:lvl1pPr>
            <a:lvl2pPr>
              <a:defRPr sz="1800">
                <a:solidFill>
                  <a:srgbClr val="002042"/>
                </a:solidFill>
                <a:latin typeface="HelveticaNeueLT Std Lt"/>
                <a:cs typeface="Verdana"/>
              </a:defRPr>
            </a:lvl2pPr>
            <a:lvl3pPr>
              <a:defRPr sz="1600">
                <a:solidFill>
                  <a:srgbClr val="002042"/>
                </a:solidFill>
                <a:latin typeface="HelveticaNeueLT Std Lt"/>
                <a:cs typeface="Verdana"/>
              </a:defRPr>
            </a:lvl3pPr>
            <a:lvl4pPr>
              <a:defRPr sz="1400">
                <a:solidFill>
                  <a:srgbClr val="002042"/>
                </a:solidFill>
                <a:latin typeface="HelveticaNeueLT Std Lt"/>
                <a:cs typeface="Verdana"/>
              </a:defRPr>
            </a:lvl4pPr>
            <a:lvl5pPr>
              <a:defRPr sz="1200">
                <a:solidFill>
                  <a:srgbClr val="002042"/>
                </a:solidFill>
                <a:latin typeface="HelveticaNeueLT Std Lt"/>
                <a:cs typeface="Verdana"/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661" y="6381750"/>
            <a:ext cx="24003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886700" y="6381750"/>
            <a:ext cx="2400300" cy="476250"/>
          </a:xfrm>
          <a:prstGeom prst="rect">
            <a:avLst/>
          </a:prstGeom>
          <a:ln/>
        </p:spPr>
        <p:txBody>
          <a:bodyPr/>
          <a:lstStyle>
            <a:lvl1pPr>
              <a:defRPr>
                <a:solidFill>
                  <a:srgbClr val="002042"/>
                </a:solidFill>
              </a:defRPr>
            </a:lvl1pPr>
          </a:lstStyle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477760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274638"/>
            <a:ext cx="760095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0" y="1828802"/>
            <a:ext cx="9258300" cy="24304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002042"/>
                </a:solidFill>
              </a:defRPr>
            </a:lvl1pPr>
          </a:lstStyle>
          <a:p>
            <a:fld id="{B5EDFB1C-58B7-4A83-ACB0-DCF8C67A09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864265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5889" y="1788454"/>
            <a:ext cx="7054787" cy="2098226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1172" y="3956281"/>
            <a:ext cx="5764224" cy="10862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5224" y="6453386"/>
            <a:ext cx="1356703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0297" y="6453386"/>
            <a:ext cx="5925975" cy="404614"/>
          </a:xfrm>
          <a:prstGeom prst="rect">
            <a:avLst/>
          </a:prstGeo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94639" y="6453386"/>
            <a:ext cx="1346871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531B08B-2016-49E4-AE0A-52F84FEF9A97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6251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2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71.xml"/><Relationship Id="rId1" Type="http://schemas.openxmlformats.org/officeDocument/2006/relationships/slideLayout" Target="../slideLayouts/slideLayout70.xml"/><Relationship Id="rId6" Type="http://schemas.openxmlformats.org/officeDocument/2006/relationships/theme" Target="../theme/theme10.xml"/><Relationship Id="rId5" Type="http://schemas.openxmlformats.org/officeDocument/2006/relationships/slideLayout" Target="../slideLayouts/slideLayout74.xml"/><Relationship Id="rId4" Type="http://schemas.openxmlformats.org/officeDocument/2006/relationships/slideLayout" Target="../slideLayouts/slideLayout73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Layout" Target="../slideLayouts/slideLayout77.xml"/><Relationship Id="rId7" Type="http://schemas.openxmlformats.org/officeDocument/2006/relationships/theme" Target="../theme/theme11.xml"/><Relationship Id="rId2" Type="http://schemas.openxmlformats.org/officeDocument/2006/relationships/slideLayout" Target="../slideLayouts/slideLayout76.xml"/><Relationship Id="rId1" Type="http://schemas.openxmlformats.org/officeDocument/2006/relationships/slideLayout" Target="../slideLayouts/slideLayout75.xml"/><Relationship Id="rId6" Type="http://schemas.openxmlformats.org/officeDocument/2006/relationships/slideLayout" Target="../slideLayouts/slideLayout80.xml"/><Relationship Id="rId5" Type="http://schemas.openxmlformats.org/officeDocument/2006/relationships/slideLayout" Target="../slideLayouts/slideLayout79.xml"/><Relationship Id="rId4" Type="http://schemas.openxmlformats.org/officeDocument/2006/relationships/slideLayout" Target="../slideLayouts/slideLayout78.xml"/><Relationship Id="rId9" Type="http://schemas.openxmlformats.org/officeDocument/2006/relationships/image" Target="../media/image7.png"/></Relationships>
</file>

<file path=ppt/slideMasters/_rels/slideMaster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3.xml"/><Relationship Id="rId2" Type="http://schemas.openxmlformats.org/officeDocument/2006/relationships/slideLayout" Target="../slideLayouts/slideLayout82.xml"/><Relationship Id="rId1" Type="http://schemas.openxmlformats.org/officeDocument/2006/relationships/slideLayout" Target="../slideLayouts/slideLayout81.xml"/><Relationship Id="rId5" Type="http://schemas.openxmlformats.org/officeDocument/2006/relationships/image" Target="../media/image8.png"/><Relationship Id="rId4" Type="http://schemas.openxmlformats.org/officeDocument/2006/relationships/theme" Target="../theme/theme12.xml"/></Relationships>
</file>

<file path=ppt/slideMasters/_rels/slideMaster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6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85.xml"/><Relationship Id="rId1" Type="http://schemas.openxmlformats.org/officeDocument/2006/relationships/slideLayout" Target="../slideLayouts/slideLayout84.xml"/><Relationship Id="rId6" Type="http://schemas.openxmlformats.org/officeDocument/2006/relationships/theme" Target="../theme/theme13.xml"/><Relationship Id="rId5" Type="http://schemas.openxmlformats.org/officeDocument/2006/relationships/slideLayout" Target="../slideLayouts/slideLayout88.xml"/><Relationship Id="rId4" Type="http://schemas.openxmlformats.org/officeDocument/2006/relationships/slideLayout" Target="../slideLayouts/slideLayout87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theme" Target="../theme/theme14.xml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5" Type="http://schemas.openxmlformats.org/officeDocument/2006/relationships/slideLayout" Target="../slideLayouts/slideLayout93.xml"/><Relationship Id="rId10" Type="http://schemas.openxmlformats.org/officeDocument/2006/relationships/image" Target="../media/image7.png"/><Relationship Id="rId4" Type="http://schemas.openxmlformats.org/officeDocument/2006/relationships/slideLayout" Target="../slideLayouts/slideLayout92.xml"/><Relationship Id="rId9" Type="http://schemas.openxmlformats.org/officeDocument/2006/relationships/image" Target="../media/image6.png"/></Relationships>
</file>

<file path=ppt/slideMasters/_rels/slideMaster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8.xml"/><Relationship Id="rId2" Type="http://schemas.openxmlformats.org/officeDocument/2006/relationships/slideLayout" Target="../slideLayouts/slideLayout97.xml"/><Relationship Id="rId1" Type="http://schemas.openxmlformats.org/officeDocument/2006/relationships/slideLayout" Target="../slideLayouts/slideLayout96.xml"/><Relationship Id="rId6" Type="http://schemas.openxmlformats.org/officeDocument/2006/relationships/image" Target="../media/image8.png"/><Relationship Id="rId5" Type="http://schemas.openxmlformats.org/officeDocument/2006/relationships/theme" Target="../theme/theme15.xml"/><Relationship Id="rId4" Type="http://schemas.openxmlformats.org/officeDocument/2006/relationships/slideLayout" Target="../slideLayouts/slideLayout9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7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8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theme" Target="../theme/theme4.xml"/><Relationship Id="rId3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1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5" Type="http://schemas.openxmlformats.org/officeDocument/2006/relationships/slideLayout" Target="../slideLayouts/slideLayout34.xml"/><Relationship Id="rId10" Type="http://schemas.openxmlformats.org/officeDocument/2006/relationships/image" Target="../media/image7.png"/><Relationship Id="rId4" Type="http://schemas.openxmlformats.org/officeDocument/2006/relationships/slideLayout" Target="../slideLayouts/slideLayout33.xml"/><Relationship Id="rId9" Type="http://schemas.openxmlformats.org/officeDocument/2006/relationships/image" Target="../media/image6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9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2.xml"/><Relationship Id="rId2" Type="http://schemas.openxmlformats.org/officeDocument/2006/relationships/slideLayout" Target="../slideLayouts/slideLayout51.xml"/><Relationship Id="rId1" Type="http://schemas.openxmlformats.org/officeDocument/2006/relationships/slideLayout" Target="../slideLayouts/slideLayout50.xml"/><Relationship Id="rId6" Type="http://schemas.openxmlformats.org/officeDocument/2006/relationships/image" Target="../media/image8.png"/><Relationship Id="rId5" Type="http://schemas.openxmlformats.org/officeDocument/2006/relationships/theme" Target="../theme/theme6.xml"/><Relationship Id="rId4" Type="http://schemas.openxmlformats.org/officeDocument/2006/relationships/slideLayout" Target="../slideLayouts/slideLayout53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6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55.xml"/><Relationship Id="rId1" Type="http://schemas.openxmlformats.org/officeDocument/2006/relationships/slideLayout" Target="../slideLayouts/slideLayout54.xml"/><Relationship Id="rId6" Type="http://schemas.openxmlformats.org/officeDocument/2006/relationships/theme" Target="../theme/theme7.xml"/><Relationship Id="rId5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7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theme" Target="../theme/theme8.xml"/><Relationship Id="rId3" Type="http://schemas.openxmlformats.org/officeDocument/2006/relationships/slideLayout" Target="../slideLayouts/slideLayout61.xml"/><Relationship Id="rId7" Type="http://schemas.openxmlformats.org/officeDocument/2006/relationships/slideLayout" Target="../slideLayouts/slideLayout65.xml"/><Relationship Id="rId2" Type="http://schemas.openxmlformats.org/officeDocument/2006/relationships/slideLayout" Target="../slideLayouts/slideLayout60.xml"/><Relationship Id="rId1" Type="http://schemas.openxmlformats.org/officeDocument/2006/relationships/slideLayout" Target="../slideLayouts/slideLayout59.xml"/><Relationship Id="rId6" Type="http://schemas.openxmlformats.org/officeDocument/2006/relationships/slideLayout" Target="../slideLayouts/slideLayout64.xml"/><Relationship Id="rId5" Type="http://schemas.openxmlformats.org/officeDocument/2006/relationships/slideLayout" Target="../slideLayouts/slideLayout63.xml"/><Relationship Id="rId10" Type="http://schemas.openxmlformats.org/officeDocument/2006/relationships/image" Target="../media/image7.png"/><Relationship Id="rId4" Type="http://schemas.openxmlformats.org/officeDocument/2006/relationships/slideLayout" Target="../slideLayouts/slideLayout62.xml"/><Relationship Id="rId9" Type="http://schemas.openxmlformats.org/officeDocument/2006/relationships/image" Target="../media/image6.png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8.xml"/><Relationship Id="rId2" Type="http://schemas.openxmlformats.org/officeDocument/2006/relationships/slideLayout" Target="../slideLayouts/slideLayout67.xml"/><Relationship Id="rId1" Type="http://schemas.openxmlformats.org/officeDocument/2006/relationships/slideLayout" Target="../slideLayouts/slideLayout66.xml"/><Relationship Id="rId6" Type="http://schemas.openxmlformats.org/officeDocument/2006/relationships/image" Target="../media/image8.png"/><Relationship Id="rId5" Type="http://schemas.openxmlformats.org/officeDocument/2006/relationships/theme" Target="../theme/theme9.xml"/><Relationship Id="rId4" Type="http://schemas.openxmlformats.org/officeDocument/2006/relationships/slideLayout" Target="../slideLayouts/slideLayout6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9" name="Picture 9" descr="35mm-Slide3-onwhite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8" y="0"/>
            <a:ext cx="1029017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603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171700" y="274638"/>
            <a:ext cx="76009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5604" name="Rectangle 4"/>
          <p:cNvSpPr>
            <a:spLocks noGrp="1" noChangeAspect="1" noChangeArrowheads="1"/>
          </p:cNvSpPr>
          <p:nvPr>
            <p:ph type="body" idx="1"/>
          </p:nvPr>
        </p:nvSpPr>
        <p:spPr bwMode="auto">
          <a:xfrm>
            <a:off x="514350" y="1828800"/>
            <a:ext cx="9258300" cy="2430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  <p:sldLayoutId id="2147483677" r:id="rId12"/>
  </p:sldLayoutIdLst>
  <p:txStyles>
    <p:titleStyle>
      <a:lvl1pPr algn="l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15000"/>
        </a:spcBef>
        <a:spcAft>
          <a:spcPct val="15000"/>
        </a:spcAft>
        <a:buChar char="•"/>
        <a:defRPr sz="3200">
          <a:solidFill>
            <a:srgbClr val="020C4A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15000"/>
        </a:spcBef>
        <a:spcAft>
          <a:spcPct val="15000"/>
        </a:spcAft>
        <a:buChar char="–"/>
        <a:defRPr sz="2800">
          <a:solidFill>
            <a:srgbClr val="020C4A"/>
          </a:solidFill>
          <a:latin typeface="+mn-lt"/>
        </a:defRPr>
      </a:lvl2pPr>
      <a:lvl3pPr marL="1143000" indent="-228600" algn="l" rtl="0" fontAlgn="base">
        <a:spcBef>
          <a:spcPct val="15000"/>
        </a:spcBef>
        <a:spcAft>
          <a:spcPct val="15000"/>
        </a:spcAft>
        <a:buChar char="•"/>
        <a:defRPr sz="2400">
          <a:solidFill>
            <a:srgbClr val="020C4A"/>
          </a:solidFill>
          <a:latin typeface="+mn-lt"/>
        </a:defRPr>
      </a:lvl3pPr>
      <a:lvl4pPr marL="1600200" indent="-228600" algn="l" rtl="0" fontAlgn="base">
        <a:spcBef>
          <a:spcPct val="15000"/>
        </a:spcBef>
        <a:spcAft>
          <a:spcPct val="15000"/>
        </a:spcAft>
        <a:buChar char="–"/>
        <a:defRPr sz="2000">
          <a:solidFill>
            <a:srgbClr val="020C4A"/>
          </a:solidFill>
          <a:latin typeface="+mn-lt"/>
        </a:defRPr>
      </a:lvl4pPr>
      <a:lvl5pPr marL="2057400" indent="-228600" algn="l" rtl="0" fontAlgn="base">
        <a:spcBef>
          <a:spcPct val="15000"/>
        </a:spcBef>
        <a:spcAft>
          <a:spcPct val="15000"/>
        </a:spcAft>
        <a:buChar char="»"/>
        <a:defRPr sz="2000">
          <a:solidFill>
            <a:srgbClr val="020C4A"/>
          </a:solidFill>
          <a:latin typeface="+mn-lt"/>
        </a:defRPr>
      </a:lvl5pPr>
      <a:lvl6pPr marL="2514600" indent="-228600" algn="l" rtl="0" fontAlgn="base">
        <a:spcBef>
          <a:spcPct val="15000"/>
        </a:spcBef>
        <a:spcAft>
          <a:spcPct val="15000"/>
        </a:spcAft>
        <a:buChar char="»"/>
        <a:defRPr sz="2000">
          <a:solidFill>
            <a:srgbClr val="020C4A"/>
          </a:solidFill>
          <a:latin typeface="+mn-lt"/>
        </a:defRPr>
      </a:lvl6pPr>
      <a:lvl7pPr marL="2971800" indent="-228600" algn="l" rtl="0" fontAlgn="base">
        <a:spcBef>
          <a:spcPct val="15000"/>
        </a:spcBef>
        <a:spcAft>
          <a:spcPct val="15000"/>
        </a:spcAft>
        <a:buChar char="»"/>
        <a:defRPr sz="2000">
          <a:solidFill>
            <a:srgbClr val="020C4A"/>
          </a:solidFill>
          <a:latin typeface="+mn-lt"/>
        </a:defRPr>
      </a:lvl7pPr>
      <a:lvl8pPr marL="3429000" indent="-228600" algn="l" rtl="0" fontAlgn="base">
        <a:spcBef>
          <a:spcPct val="15000"/>
        </a:spcBef>
        <a:spcAft>
          <a:spcPct val="15000"/>
        </a:spcAft>
        <a:buChar char="»"/>
        <a:defRPr sz="2000">
          <a:solidFill>
            <a:srgbClr val="020C4A"/>
          </a:solidFill>
          <a:latin typeface="+mn-lt"/>
        </a:defRPr>
      </a:lvl8pPr>
      <a:lvl9pPr marL="3886200" indent="-228600" algn="l" rtl="0" fontAlgn="base">
        <a:spcBef>
          <a:spcPct val="15000"/>
        </a:spcBef>
        <a:spcAft>
          <a:spcPct val="15000"/>
        </a:spcAft>
        <a:buChar char="»"/>
        <a:defRPr sz="2000">
          <a:solidFill>
            <a:srgbClr val="020C4A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0286999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721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3" r:id="rId5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286313" cy="685754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336" y="280595"/>
            <a:ext cx="1994225" cy="552875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>
            <a:off x="895351" y="703384"/>
            <a:ext cx="9391650" cy="0"/>
          </a:xfrm>
          <a:prstGeom prst="line">
            <a:avLst/>
          </a:prstGeom>
          <a:ln w="12700">
            <a:solidFill>
              <a:srgbClr val="F3B3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72350" y="6245225"/>
            <a:ext cx="24003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44"/>
            </a:lvl1pPr>
          </a:lstStyle>
          <a:p>
            <a:pPr defTabSz="812810"/>
            <a:fld id="{312140ED-EE1B-4E44-ACC9-969DD2A8638A}" type="slidenum">
              <a:rPr lang="en-US" altLang="en-US" smtClean="0">
                <a:solidFill>
                  <a:srgbClr val="000000"/>
                </a:solidFill>
              </a:rPr>
              <a:pPr defTabSz="812810"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7619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>
            <a:off x="895351" y="703384"/>
            <a:ext cx="9391650" cy="0"/>
          </a:xfrm>
          <a:prstGeom prst="line">
            <a:avLst/>
          </a:prstGeom>
          <a:ln w="12700">
            <a:solidFill>
              <a:srgbClr val="F3B3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>
          <a:xfrm>
            <a:off x="168847" y="6356351"/>
            <a:ext cx="23145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0204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7880491" y="153854"/>
            <a:ext cx="23145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2042"/>
                </a:solidFill>
              </a:defRPr>
            </a:lvl1pPr>
          </a:lstStyle>
          <a:p>
            <a:fld id="{B5EDFB1C-58B7-4A83-ACB0-DCF8C67A09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6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0286999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094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810" r:id="rId2"/>
    <p:sldLayoutId id="2147483811" r:id="rId3"/>
    <p:sldLayoutId id="2147483812" r:id="rId4"/>
    <p:sldLayoutId id="2147483813" r:id="rId5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286313" cy="685754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336" y="280595"/>
            <a:ext cx="1994225" cy="552875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>
            <a:off x="895351" y="703384"/>
            <a:ext cx="9391650" cy="0"/>
          </a:xfrm>
          <a:prstGeom prst="line">
            <a:avLst/>
          </a:prstGeom>
          <a:ln w="12700">
            <a:solidFill>
              <a:srgbClr val="F3B3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72350" y="6245225"/>
            <a:ext cx="24003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44"/>
            </a:lvl1pPr>
          </a:lstStyle>
          <a:p>
            <a:pPr defTabSz="812810"/>
            <a:fld id="{312140ED-EE1B-4E44-ACC9-969DD2A8638A}" type="slidenum">
              <a:rPr lang="en-US" altLang="en-US" smtClean="0">
                <a:solidFill>
                  <a:srgbClr val="000000"/>
                </a:solidFill>
              </a:rPr>
              <a:pPr defTabSz="812810"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1342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  <p:sldLayoutId id="2147483816" r:id="rId2"/>
    <p:sldLayoutId id="2147483817" r:id="rId3"/>
    <p:sldLayoutId id="2147483818" r:id="rId4"/>
    <p:sldLayoutId id="2147483819" r:id="rId5"/>
    <p:sldLayoutId id="2147483820" r:id="rId6"/>
    <p:sldLayoutId id="2147483853" r:id="rId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>
            <a:off x="895351" y="703384"/>
            <a:ext cx="9391650" cy="0"/>
          </a:xfrm>
          <a:prstGeom prst="line">
            <a:avLst/>
          </a:prstGeom>
          <a:ln w="12700">
            <a:solidFill>
              <a:srgbClr val="F3B3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>
          <a:xfrm>
            <a:off x="168847" y="6356351"/>
            <a:ext cx="23145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0204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7880491" y="153854"/>
            <a:ext cx="23145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2042"/>
                </a:solidFill>
              </a:defRPr>
            </a:lvl1pPr>
          </a:lstStyle>
          <a:p>
            <a:fld id="{B5EDFB1C-58B7-4A83-ACB0-DCF8C67A09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59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6" r:id="rId1"/>
    <p:sldLayoutId id="2147483837" r:id="rId2"/>
    <p:sldLayoutId id="2147483838" r:id="rId3"/>
    <p:sldLayoutId id="2147483852" r:id="rId4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707231" y="365126"/>
            <a:ext cx="8872538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07231" y="1825625"/>
            <a:ext cx="8872538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7231" y="6356351"/>
            <a:ext cx="23145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A4F7A67-89FB-4442-8FBA-A27A93DF7128}" type="datetime1">
              <a:rPr lang="en-US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</a:rPr>
              <a:pPr>
                <a:defRPr/>
              </a:pPr>
              <a:t>10/15/2020</a:t>
            </a:fld>
            <a:endParaRPr lang="en-US">
              <a:solidFill>
                <a:prstClr val="black">
                  <a:tint val="75000"/>
                </a:prstClr>
              </a:solidFill>
              <a:latin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07569" y="6356351"/>
            <a:ext cx="34718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  <a:latin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65194" y="6356351"/>
            <a:ext cx="23145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676A076-C1E2-41D6-AD9F-0D288B7DD199}" type="slidenum">
              <a:rPr lang="en-US" altLang="en-US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</a:rPr>
              <a:pPr>
                <a:defRPr/>
              </a:pPr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  <a:latin typeface="Arial" panose="020B0604020202020204" pitchFamily="34" charset="0"/>
            </a:endParaRPr>
          </a:p>
        </p:txBody>
      </p:sp>
      <p:pic>
        <p:nvPicPr>
          <p:cNvPr id="1031" name="Picture 6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287000" cy="107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7874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8" r:id="rId12"/>
  </p:sldLayoutIdLst>
  <p:hf hdr="0" ftr="0" dt="0"/>
  <p:txStyles>
    <p:titleStyle>
      <a:lvl1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2pPr>
      <a:lvl3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3pPr>
      <a:lvl4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4pPr>
      <a:lvl5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5pPr>
      <a:lvl6pPr marL="4572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6pPr>
      <a:lvl7pPr marL="9144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7pPr>
      <a:lvl8pPr marL="13716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8pPr>
      <a:lvl9pPr marL="18288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171450" indent="-171450" algn="l" defTabSz="685800" rtl="0" eaLnBrk="1" fontAlgn="base" hangingPunct="1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0286999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273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286313" cy="685754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336" y="280595"/>
            <a:ext cx="1994225" cy="552875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>
            <a:off x="895351" y="703384"/>
            <a:ext cx="9391650" cy="0"/>
          </a:xfrm>
          <a:prstGeom prst="line">
            <a:avLst/>
          </a:prstGeom>
          <a:ln w="12700">
            <a:solidFill>
              <a:srgbClr val="F3B3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72350" y="6245225"/>
            <a:ext cx="24003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44"/>
            </a:lvl1pPr>
          </a:lstStyle>
          <a:p>
            <a:pPr defTabSz="812810"/>
            <a:fld id="{312140ED-EE1B-4E44-ACC9-969DD2A8638A}" type="slidenum">
              <a:rPr lang="en-US" altLang="en-US" smtClean="0">
                <a:solidFill>
                  <a:srgbClr val="000000"/>
                </a:solidFill>
              </a:rPr>
              <a:pPr defTabSz="812810"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461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23" r:id="rId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 descr="35mm-Slide3-onwhite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8" y="0"/>
            <a:ext cx="10290176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171700" y="274638"/>
            <a:ext cx="76009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  <a:endParaRPr lang="en-US" altLang="en-US"/>
          </a:p>
        </p:txBody>
      </p:sp>
      <p:sp>
        <p:nvSpPr>
          <p:cNvPr id="1028" name="Rectangle 4"/>
          <p:cNvSpPr>
            <a:spLocks noGrp="1" noChangeAspect="1" noChangeArrowheads="1"/>
          </p:cNvSpPr>
          <p:nvPr>
            <p:ph type="body" idx="1"/>
          </p:nvPr>
        </p:nvSpPr>
        <p:spPr bwMode="auto">
          <a:xfrm>
            <a:off x="514350" y="1828801"/>
            <a:ext cx="9258300" cy="2190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altLang="en-US"/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14350" y="6245225"/>
            <a:ext cx="24003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44">
                <a:latin typeface="Arial" pitchFamily="34" charset="0"/>
              </a:defRPr>
            </a:lvl1pPr>
          </a:lstStyle>
          <a:p>
            <a:pPr defTabSz="812810"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14725" y="6245225"/>
            <a:ext cx="32575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44">
                <a:latin typeface="Arial" pitchFamily="34" charset="0"/>
              </a:defRPr>
            </a:lvl1pPr>
          </a:lstStyle>
          <a:p>
            <a:pPr defTabSz="812810"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72350" y="6245225"/>
            <a:ext cx="24003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44"/>
            </a:lvl1pPr>
          </a:lstStyle>
          <a:p>
            <a:pPr defTabSz="812810"/>
            <a:fld id="{312140ED-EE1B-4E44-ACC9-969DD2A8638A}" type="slidenum">
              <a:rPr lang="en-US" altLang="en-US" smtClean="0">
                <a:solidFill>
                  <a:srgbClr val="000000"/>
                </a:solidFill>
              </a:rPr>
              <a:pPr defTabSz="812810"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7500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556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556">
          <a:solidFill>
            <a:schemeClr val="bg1"/>
          </a:solidFill>
          <a:latin typeface="Arial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556">
          <a:solidFill>
            <a:schemeClr val="bg1"/>
          </a:solidFill>
          <a:latin typeface="Arial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556">
          <a:solidFill>
            <a:schemeClr val="bg1"/>
          </a:solidFill>
          <a:latin typeface="Arial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556">
          <a:solidFill>
            <a:schemeClr val="bg1"/>
          </a:solidFill>
          <a:latin typeface="Arial" pitchFamily="34" charset="0"/>
        </a:defRPr>
      </a:lvl5pPr>
      <a:lvl6pPr marL="406405" algn="l" rtl="0" eaLnBrk="1" fontAlgn="base" hangingPunct="1">
        <a:spcBef>
          <a:spcPct val="0"/>
        </a:spcBef>
        <a:spcAft>
          <a:spcPct val="0"/>
        </a:spcAft>
        <a:defRPr sz="3556">
          <a:solidFill>
            <a:schemeClr val="bg1"/>
          </a:solidFill>
          <a:latin typeface="Arial" pitchFamily="34" charset="0"/>
        </a:defRPr>
      </a:lvl6pPr>
      <a:lvl7pPr marL="812810" algn="l" rtl="0" eaLnBrk="1" fontAlgn="base" hangingPunct="1">
        <a:spcBef>
          <a:spcPct val="0"/>
        </a:spcBef>
        <a:spcAft>
          <a:spcPct val="0"/>
        </a:spcAft>
        <a:defRPr sz="3556">
          <a:solidFill>
            <a:schemeClr val="bg1"/>
          </a:solidFill>
          <a:latin typeface="Arial" pitchFamily="34" charset="0"/>
        </a:defRPr>
      </a:lvl7pPr>
      <a:lvl8pPr marL="1219215" algn="l" rtl="0" eaLnBrk="1" fontAlgn="base" hangingPunct="1">
        <a:spcBef>
          <a:spcPct val="0"/>
        </a:spcBef>
        <a:spcAft>
          <a:spcPct val="0"/>
        </a:spcAft>
        <a:defRPr sz="3556">
          <a:solidFill>
            <a:schemeClr val="bg1"/>
          </a:solidFill>
          <a:latin typeface="Arial" pitchFamily="34" charset="0"/>
        </a:defRPr>
      </a:lvl8pPr>
      <a:lvl9pPr marL="1625620" algn="l" rtl="0" eaLnBrk="1" fontAlgn="base" hangingPunct="1">
        <a:spcBef>
          <a:spcPct val="0"/>
        </a:spcBef>
        <a:spcAft>
          <a:spcPct val="0"/>
        </a:spcAft>
        <a:defRPr sz="3556">
          <a:solidFill>
            <a:schemeClr val="bg1"/>
          </a:solidFill>
          <a:latin typeface="Arial" pitchFamily="34" charset="0"/>
        </a:defRPr>
      </a:lvl9pPr>
    </p:titleStyle>
    <p:bodyStyle>
      <a:lvl1pPr marL="304804" indent="-304804" algn="l" rtl="0" eaLnBrk="1" fontAlgn="base" hangingPunct="1">
        <a:spcBef>
          <a:spcPct val="15000"/>
        </a:spcBef>
        <a:spcAft>
          <a:spcPct val="15000"/>
        </a:spcAft>
        <a:buChar char="•"/>
        <a:defRPr sz="2844">
          <a:solidFill>
            <a:srgbClr val="020C4A"/>
          </a:solidFill>
          <a:latin typeface="+mn-lt"/>
          <a:ea typeface="+mn-ea"/>
          <a:cs typeface="+mn-cs"/>
        </a:defRPr>
      </a:lvl1pPr>
      <a:lvl2pPr marL="660408" indent="-254003" algn="l" rtl="0" eaLnBrk="1" fontAlgn="base" hangingPunct="1">
        <a:spcBef>
          <a:spcPct val="15000"/>
        </a:spcBef>
        <a:spcAft>
          <a:spcPct val="15000"/>
        </a:spcAft>
        <a:buChar char="–"/>
        <a:defRPr sz="2489">
          <a:solidFill>
            <a:srgbClr val="020C4A"/>
          </a:solidFill>
          <a:latin typeface="+mn-lt"/>
        </a:defRPr>
      </a:lvl2pPr>
      <a:lvl3pPr marL="1016013" indent="-203203" algn="l" rtl="0" eaLnBrk="1" fontAlgn="base" hangingPunct="1">
        <a:spcBef>
          <a:spcPct val="15000"/>
        </a:spcBef>
        <a:spcAft>
          <a:spcPct val="15000"/>
        </a:spcAft>
        <a:buChar char="•"/>
        <a:defRPr sz="2133">
          <a:solidFill>
            <a:srgbClr val="020C4A"/>
          </a:solidFill>
          <a:latin typeface="+mn-lt"/>
        </a:defRPr>
      </a:lvl3pPr>
      <a:lvl4pPr marL="1422418" indent="-203203" algn="l" rtl="0" eaLnBrk="1" fontAlgn="base" hangingPunct="1">
        <a:spcBef>
          <a:spcPct val="15000"/>
        </a:spcBef>
        <a:spcAft>
          <a:spcPct val="15000"/>
        </a:spcAft>
        <a:buChar char="–"/>
        <a:defRPr sz="1778">
          <a:solidFill>
            <a:srgbClr val="020C4A"/>
          </a:solidFill>
          <a:latin typeface="+mn-lt"/>
        </a:defRPr>
      </a:lvl4pPr>
      <a:lvl5pPr marL="1828823" indent="-203203" algn="l" rtl="0" eaLnBrk="1" fontAlgn="base" hangingPunct="1">
        <a:spcBef>
          <a:spcPct val="15000"/>
        </a:spcBef>
        <a:spcAft>
          <a:spcPct val="15000"/>
        </a:spcAft>
        <a:buChar char="»"/>
        <a:defRPr sz="1778">
          <a:solidFill>
            <a:srgbClr val="020C4A"/>
          </a:solidFill>
          <a:latin typeface="+mn-lt"/>
        </a:defRPr>
      </a:lvl5pPr>
      <a:lvl6pPr marL="2235228" indent="-203203" algn="l" rtl="0" eaLnBrk="1" fontAlgn="base" hangingPunct="1">
        <a:spcBef>
          <a:spcPct val="15000"/>
        </a:spcBef>
        <a:spcAft>
          <a:spcPct val="15000"/>
        </a:spcAft>
        <a:buChar char="»"/>
        <a:defRPr sz="1778">
          <a:solidFill>
            <a:srgbClr val="020C4A"/>
          </a:solidFill>
          <a:latin typeface="+mn-lt"/>
        </a:defRPr>
      </a:lvl6pPr>
      <a:lvl7pPr marL="2641633" indent="-203203" algn="l" rtl="0" eaLnBrk="1" fontAlgn="base" hangingPunct="1">
        <a:spcBef>
          <a:spcPct val="15000"/>
        </a:spcBef>
        <a:spcAft>
          <a:spcPct val="15000"/>
        </a:spcAft>
        <a:buChar char="»"/>
        <a:defRPr sz="1778">
          <a:solidFill>
            <a:srgbClr val="020C4A"/>
          </a:solidFill>
          <a:latin typeface="+mn-lt"/>
        </a:defRPr>
      </a:lvl7pPr>
      <a:lvl8pPr marL="3048038" indent="-203203" algn="l" rtl="0" eaLnBrk="1" fontAlgn="base" hangingPunct="1">
        <a:spcBef>
          <a:spcPct val="15000"/>
        </a:spcBef>
        <a:spcAft>
          <a:spcPct val="15000"/>
        </a:spcAft>
        <a:buChar char="»"/>
        <a:defRPr sz="1778">
          <a:solidFill>
            <a:srgbClr val="020C4A"/>
          </a:solidFill>
          <a:latin typeface="+mn-lt"/>
        </a:defRPr>
      </a:lvl8pPr>
      <a:lvl9pPr marL="3454443" indent="-203203" algn="l" rtl="0" eaLnBrk="1" fontAlgn="base" hangingPunct="1">
        <a:spcBef>
          <a:spcPct val="15000"/>
        </a:spcBef>
        <a:spcAft>
          <a:spcPct val="15000"/>
        </a:spcAft>
        <a:buChar char="»"/>
        <a:defRPr sz="1778">
          <a:solidFill>
            <a:srgbClr val="020C4A"/>
          </a:solidFill>
          <a:latin typeface="+mn-lt"/>
        </a:defRPr>
      </a:lvl9pPr>
    </p:bodyStyle>
    <p:otherStyle>
      <a:defPPr>
        <a:defRPr lang="en-US"/>
      </a:defPPr>
      <a:lvl1pPr marL="0" algn="l" defTabSz="81281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6405" algn="l" defTabSz="81281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2810" algn="l" defTabSz="81281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19215" algn="l" defTabSz="81281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25620" algn="l" defTabSz="81281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32025" algn="l" defTabSz="81281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38430" algn="l" defTabSz="81281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44836" algn="l" defTabSz="81281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51241" algn="l" defTabSz="81281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>
            <a:off x="895351" y="703384"/>
            <a:ext cx="9391650" cy="0"/>
          </a:xfrm>
          <a:prstGeom prst="line">
            <a:avLst/>
          </a:prstGeom>
          <a:ln w="12700">
            <a:solidFill>
              <a:srgbClr val="F3B3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>
          <a:xfrm>
            <a:off x="168847" y="6356351"/>
            <a:ext cx="23145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0204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7880491" y="153854"/>
            <a:ext cx="23145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2042"/>
                </a:solidFill>
              </a:defRPr>
            </a:lvl1pPr>
          </a:lstStyle>
          <a:p>
            <a:fld id="{B5EDFB1C-58B7-4A83-ACB0-DCF8C67A09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95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4" r:id="rId4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0286999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229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286313" cy="685754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336" y="280595"/>
            <a:ext cx="1994225" cy="552875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>
            <a:off x="895351" y="703384"/>
            <a:ext cx="9391650" cy="0"/>
          </a:xfrm>
          <a:prstGeom prst="line">
            <a:avLst/>
          </a:prstGeom>
          <a:ln w="12700">
            <a:solidFill>
              <a:srgbClr val="F3B3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72350" y="6245225"/>
            <a:ext cx="24003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44"/>
            </a:lvl1pPr>
          </a:lstStyle>
          <a:p>
            <a:pPr defTabSz="812810"/>
            <a:fld id="{312140ED-EE1B-4E44-ACC9-969DD2A8638A}" type="slidenum">
              <a:rPr lang="en-US" altLang="en-US" smtClean="0">
                <a:solidFill>
                  <a:srgbClr val="000000"/>
                </a:solidFill>
              </a:rPr>
              <a:pPr defTabSz="812810"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4225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56" r:id="rId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>
            <a:off x="895351" y="703384"/>
            <a:ext cx="9391650" cy="0"/>
          </a:xfrm>
          <a:prstGeom prst="line">
            <a:avLst/>
          </a:prstGeom>
          <a:ln w="12700">
            <a:solidFill>
              <a:srgbClr val="F3B3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>
          <a:xfrm>
            <a:off x="168847" y="6356351"/>
            <a:ext cx="23145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0204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7880491" y="153854"/>
            <a:ext cx="23145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2042"/>
                </a:solidFill>
              </a:defRPr>
            </a:lvl1pPr>
          </a:lstStyle>
          <a:p>
            <a:fld id="{B5EDFB1C-58B7-4A83-ACB0-DCF8C67A09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268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7" r:id="rId4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55" y="2743200"/>
            <a:ext cx="10096500" cy="1362075"/>
          </a:xfrm>
        </p:spPr>
        <p:txBody>
          <a:bodyPr/>
          <a:lstStyle/>
          <a:p>
            <a:r>
              <a:rPr lang="en-US" sz="4000" spc="-10" dirty="0"/>
              <a:t>Linked Lists</a:t>
            </a:r>
            <a:endParaRPr lang="en-US" sz="4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8210" y="4876800"/>
            <a:ext cx="7920990" cy="1152526"/>
          </a:xfrm>
        </p:spPr>
        <p:txBody>
          <a:bodyPr/>
          <a:lstStyle/>
          <a:p>
            <a:r>
              <a:rPr lang="en-US" sz="2800" dirty="0"/>
              <a:t>CIS 200</a:t>
            </a:r>
          </a:p>
          <a:p>
            <a:r>
              <a:rPr lang="en-US" sz="2800" dirty="0"/>
              <a:t>Rafi Almhana</a:t>
            </a:r>
          </a:p>
          <a:p>
            <a:endParaRPr lang="zh-CN" altLang="en-US" sz="2800" dirty="0"/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EDFB1C-58B7-4A83-ACB0-DCF8C67A09B0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1594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Dynamic Linked List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Rectangle 1045"/>
          <p:cNvSpPr>
            <a:spLocks noChangeArrowheads="1"/>
          </p:cNvSpPr>
          <p:nvPr/>
        </p:nvSpPr>
        <p:spPr bwMode="auto">
          <a:xfrm>
            <a:off x="990600" y="1981200"/>
            <a:ext cx="71628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400" b="1" dirty="0"/>
              <a:t>in a dynamic linked list, nodes are linked together by pointers, and an external pointer (or head pointer) points to the first node in the list </a:t>
            </a:r>
          </a:p>
        </p:txBody>
      </p:sp>
      <p:grpSp>
        <p:nvGrpSpPr>
          <p:cNvPr id="6" name="Group 1051"/>
          <p:cNvGrpSpPr>
            <a:grpSpLocks/>
          </p:cNvGrpSpPr>
          <p:nvPr/>
        </p:nvGrpSpPr>
        <p:grpSpPr bwMode="auto">
          <a:xfrm>
            <a:off x="838200" y="3829050"/>
            <a:ext cx="6705600" cy="590550"/>
            <a:chOff x="528" y="2412"/>
            <a:chExt cx="4224" cy="372"/>
          </a:xfrm>
        </p:grpSpPr>
        <p:grpSp>
          <p:nvGrpSpPr>
            <p:cNvPr id="7" name="Group 1049"/>
            <p:cNvGrpSpPr>
              <a:grpSpLocks/>
            </p:cNvGrpSpPr>
            <p:nvPr/>
          </p:nvGrpSpPr>
          <p:grpSpPr bwMode="auto">
            <a:xfrm>
              <a:off x="528" y="2412"/>
              <a:ext cx="997" cy="357"/>
              <a:chOff x="528" y="2412"/>
              <a:chExt cx="997" cy="357"/>
            </a:xfrm>
          </p:grpSpPr>
          <p:sp>
            <p:nvSpPr>
              <p:cNvPr id="21" name="Rectangle 1029"/>
              <p:cNvSpPr>
                <a:spLocks noChangeArrowheads="1"/>
              </p:cNvSpPr>
              <p:nvPr/>
            </p:nvSpPr>
            <p:spPr bwMode="auto">
              <a:xfrm>
                <a:off x="528" y="2448"/>
                <a:ext cx="691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2" charset="2"/>
                  <a:buChar char="l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 b="1">
                    <a:latin typeface="Courier New" pitchFamily="49" charset="0"/>
                  </a:rPr>
                  <a:t> head</a:t>
                </a:r>
                <a:endParaRPr lang="en-US" altLang="en-US" sz="2000" b="1">
                  <a:latin typeface="Courier New" pitchFamily="49" charset="0"/>
                </a:endParaRPr>
              </a:p>
            </p:txBody>
          </p:sp>
          <p:sp>
            <p:nvSpPr>
              <p:cNvPr id="22" name="Rectangle 1030"/>
              <p:cNvSpPr>
                <a:spLocks noChangeArrowheads="1"/>
              </p:cNvSpPr>
              <p:nvPr/>
            </p:nvSpPr>
            <p:spPr bwMode="auto">
              <a:xfrm>
                <a:off x="1261" y="2412"/>
                <a:ext cx="264" cy="357"/>
              </a:xfrm>
              <a:prstGeom prst="rect">
                <a:avLst/>
              </a:prstGeom>
              <a:solidFill>
                <a:schemeClr val="accent1"/>
              </a:solidFill>
              <a:ln w="12699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2" charset="2"/>
                  <a:buChar char="l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</p:grpSp>
        <p:grpSp>
          <p:nvGrpSpPr>
            <p:cNvPr id="8" name="Group 1048"/>
            <p:cNvGrpSpPr>
              <a:grpSpLocks/>
            </p:cNvGrpSpPr>
            <p:nvPr/>
          </p:nvGrpSpPr>
          <p:grpSpPr bwMode="auto">
            <a:xfrm>
              <a:off x="1420" y="2422"/>
              <a:ext cx="1186" cy="357"/>
              <a:chOff x="1420" y="2422"/>
              <a:chExt cx="1186" cy="357"/>
            </a:xfrm>
          </p:grpSpPr>
          <p:sp>
            <p:nvSpPr>
              <p:cNvPr id="18" name="Line 1032"/>
              <p:cNvSpPr>
                <a:spLocks noChangeShapeType="1"/>
              </p:cNvSpPr>
              <p:nvPr/>
            </p:nvSpPr>
            <p:spPr bwMode="auto">
              <a:xfrm>
                <a:off x="1420" y="2604"/>
                <a:ext cx="432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" name="Rectangle 1033"/>
              <p:cNvSpPr>
                <a:spLocks noChangeArrowheads="1"/>
              </p:cNvSpPr>
              <p:nvPr/>
            </p:nvSpPr>
            <p:spPr bwMode="auto">
              <a:xfrm>
                <a:off x="1856" y="2422"/>
                <a:ext cx="750" cy="357"/>
              </a:xfrm>
              <a:prstGeom prst="rect">
                <a:avLst/>
              </a:prstGeom>
              <a:solidFill>
                <a:schemeClr val="accent1"/>
              </a:solidFill>
              <a:ln w="12699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2" charset="2"/>
                  <a:buChar char="l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20" name="Line 1034"/>
              <p:cNvSpPr>
                <a:spLocks noChangeShapeType="1"/>
              </p:cNvSpPr>
              <p:nvPr/>
            </p:nvSpPr>
            <p:spPr bwMode="auto">
              <a:xfrm>
                <a:off x="2375" y="2432"/>
                <a:ext cx="0" cy="346"/>
              </a:xfrm>
              <a:prstGeom prst="line">
                <a:avLst/>
              </a:prstGeom>
              <a:noFill/>
              <a:ln w="12699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9" name="Line 1036"/>
            <p:cNvSpPr>
              <a:spLocks noChangeShapeType="1"/>
            </p:cNvSpPr>
            <p:nvPr/>
          </p:nvSpPr>
          <p:spPr bwMode="auto">
            <a:xfrm>
              <a:off x="2502" y="2609"/>
              <a:ext cx="431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Rectangle 1037"/>
            <p:cNvSpPr>
              <a:spLocks noChangeArrowheads="1"/>
            </p:cNvSpPr>
            <p:nvPr/>
          </p:nvSpPr>
          <p:spPr bwMode="auto">
            <a:xfrm>
              <a:off x="2937" y="2427"/>
              <a:ext cx="750" cy="357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1" name="Line 1038"/>
            <p:cNvSpPr>
              <a:spLocks noChangeShapeType="1"/>
            </p:cNvSpPr>
            <p:nvPr/>
          </p:nvSpPr>
          <p:spPr bwMode="auto">
            <a:xfrm>
              <a:off x="3457" y="2437"/>
              <a:ext cx="0" cy="346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" name="Group 1047"/>
            <p:cNvGrpSpPr>
              <a:grpSpLocks/>
            </p:cNvGrpSpPr>
            <p:nvPr/>
          </p:nvGrpSpPr>
          <p:grpSpPr bwMode="auto">
            <a:xfrm>
              <a:off x="3567" y="2419"/>
              <a:ext cx="1185" cy="357"/>
              <a:chOff x="3567" y="2419"/>
              <a:chExt cx="1185" cy="357"/>
            </a:xfrm>
          </p:grpSpPr>
          <p:sp>
            <p:nvSpPr>
              <p:cNvPr id="15" name="Line 1040"/>
              <p:cNvSpPr>
                <a:spLocks noChangeShapeType="1"/>
              </p:cNvSpPr>
              <p:nvPr/>
            </p:nvSpPr>
            <p:spPr bwMode="auto">
              <a:xfrm>
                <a:off x="3567" y="2601"/>
                <a:ext cx="431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" name="Rectangle 1041"/>
              <p:cNvSpPr>
                <a:spLocks noChangeArrowheads="1"/>
              </p:cNvSpPr>
              <p:nvPr/>
            </p:nvSpPr>
            <p:spPr bwMode="auto">
              <a:xfrm>
                <a:off x="4002" y="2419"/>
                <a:ext cx="750" cy="357"/>
              </a:xfrm>
              <a:prstGeom prst="rect">
                <a:avLst/>
              </a:prstGeom>
              <a:solidFill>
                <a:schemeClr val="accent1"/>
              </a:solidFill>
              <a:ln w="12699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2" charset="2"/>
                  <a:buChar char="l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17" name="Line 1042"/>
              <p:cNvSpPr>
                <a:spLocks noChangeShapeType="1"/>
              </p:cNvSpPr>
              <p:nvPr/>
            </p:nvSpPr>
            <p:spPr bwMode="auto">
              <a:xfrm>
                <a:off x="4522" y="2429"/>
                <a:ext cx="0" cy="346"/>
              </a:xfrm>
              <a:prstGeom prst="line">
                <a:avLst/>
              </a:prstGeom>
              <a:noFill/>
              <a:ln w="12699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3" name="Rectangle 1043"/>
            <p:cNvSpPr>
              <a:spLocks noChangeArrowheads="1"/>
            </p:cNvSpPr>
            <p:nvPr/>
          </p:nvSpPr>
          <p:spPr bwMode="auto">
            <a:xfrm>
              <a:off x="1795" y="2456"/>
              <a:ext cx="280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/>
                <a:t>“Ted”           “Irv”       </a:t>
              </a:r>
              <a:r>
                <a:rPr lang="en-US" altLang="en-US" sz="1800" b="1"/>
                <a:t> </a:t>
              </a:r>
              <a:r>
                <a:rPr lang="en-US" altLang="en-US" sz="2400" b="1"/>
                <a:t>    “Lee”</a:t>
              </a:r>
            </a:p>
          </p:txBody>
        </p:sp>
        <p:sp>
          <p:nvSpPr>
            <p:cNvPr id="14" name="Line 1044"/>
            <p:cNvSpPr>
              <a:spLocks noChangeShapeType="1"/>
            </p:cNvSpPr>
            <p:nvPr/>
          </p:nvSpPr>
          <p:spPr bwMode="auto">
            <a:xfrm flipH="1">
              <a:off x="4526" y="2418"/>
              <a:ext cx="218" cy="347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399556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Nodes can be located anywhere in memory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" name="Rectangle 1045"/>
          <p:cNvSpPr>
            <a:spLocks noChangeArrowheads="1"/>
          </p:cNvSpPr>
          <p:nvPr/>
        </p:nvSpPr>
        <p:spPr bwMode="auto">
          <a:xfrm>
            <a:off x="914400" y="2057400"/>
            <a:ext cx="71628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400" b="1" dirty="0"/>
              <a:t>the link member holds the memory address of the next node in the list </a:t>
            </a:r>
          </a:p>
        </p:txBody>
      </p:sp>
      <p:grpSp>
        <p:nvGrpSpPr>
          <p:cNvPr id="6" name="Group 1057"/>
          <p:cNvGrpSpPr>
            <a:grpSpLocks/>
          </p:cNvGrpSpPr>
          <p:nvPr/>
        </p:nvGrpSpPr>
        <p:grpSpPr bwMode="auto">
          <a:xfrm>
            <a:off x="1219200" y="3733800"/>
            <a:ext cx="7683500" cy="1066800"/>
            <a:chOff x="768" y="2352"/>
            <a:chExt cx="4840" cy="672"/>
          </a:xfrm>
        </p:grpSpPr>
        <p:sp>
          <p:nvSpPr>
            <p:cNvPr id="7" name="Line 1040"/>
            <p:cNvSpPr>
              <a:spLocks noChangeShapeType="1"/>
            </p:cNvSpPr>
            <p:nvPr/>
          </p:nvSpPr>
          <p:spPr bwMode="auto">
            <a:xfrm>
              <a:off x="3500" y="2831"/>
              <a:ext cx="403" cy="1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8" name="Group 1046"/>
            <p:cNvGrpSpPr>
              <a:grpSpLocks/>
            </p:cNvGrpSpPr>
            <p:nvPr/>
          </p:nvGrpSpPr>
          <p:grpSpPr bwMode="auto">
            <a:xfrm>
              <a:off x="4291" y="2630"/>
              <a:ext cx="1181" cy="394"/>
              <a:chOff x="4003" y="2400"/>
              <a:chExt cx="1181" cy="394"/>
            </a:xfrm>
          </p:grpSpPr>
          <p:sp>
            <p:nvSpPr>
              <p:cNvPr id="20" name="Rectangle 1041"/>
              <p:cNvSpPr>
                <a:spLocks noChangeArrowheads="1"/>
              </p:cNvSpPr>
              <p:nvPr/>
            </p:nvSpPr>
            <p:spPr bwMode="auto">
              <a:xfrm>
                <a:off x="4003" y="2400"/>
                <a:ext cx="1181" cy="376"/>
              </a:xfrm>
              <a:prstGeom prst="rect">
                <a:avLst/>
              </a:prstGeom>
              <a:solidFill>
                <a:schemeClr val="accent1"/>
              </a:solidFill>
              <a:ln w="12699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2" charset="2"/>
                  <a:buChar char="l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21" name="Line 1042"/>
              <p:cNvSpPr>
                <a:spLocks noChangeShapeType="1"/>
              </p:cNvSpPr>
              <p:nvPr/>
            </p:nvSpPr>
            <p:spPr bwMode="auto">
              <a:xfrm>
                <a:off x="4656" y="2400"/>
                <a:ext cx="0" cy="394"/>
              </a:xfrm>
              <a:prstGeom prst="line">
                <a:avLst/>
              </a:prstGeom>
              <a:noFill/>
              <a:ln w="12699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9" name="Rectangle 1047"/>
            <p:cNvSpPr>
              <a:spLocks noChangeArrowheads="1"/>
            </p:cNvSpPr>
            <p:nvPr/>
          </p:nvSpPr>
          <p:spPr bwMode="auto">
            <a:xfrm>
              <a:off x="2832" y="2630"/>
              <a:ext cx="1181" cy="376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0" name="Line 1048"/>
            <p:cNvSpPr>
              <a:spLocks noChangeShapeType="1"/>
            </p:cNvSpPr>
            <p:nvPr/>
          </p:nvSpPr>
          <p:spPr bwMode="auto">
            <a:xfrm>
              <a:off x="3485" y="2630"/>
              <a:ext cx="0" cy="394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Rectangle 1049"/>
            <p:cNvSpPr>
              <a:spLocks noChangeArrowheads="1"/>
            </p:cNvSpPr>
            <p:nvPr/>
          </p:nvSpPr>
          <p:spPr bwMode="auto">
            <a:xfrm>
              <a:off x="1440" y="2630"/>
              <a:ext cx="1181" cy="384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2" name="Line 1050"/>
            <p:cNvSpPr>
              <a:spLocks noChangeShapeType="1"/>
            </p:cNvSpPr>
            <p:nvPr/>
          </p:nvSpPr>
          <p:spPr bwMode="auto">
            <a:xfrm>
              <a:off x="4944" y="2630"/>
              <a:ext cx="0" cy="394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Rectangle 1030"/>
            <p:cNvSpPr>
              <a:spLocks noChangeArrowheads="1"/>
            </p:cNvSpPr>
            <p:nvPr/>
          </p:nvSpPr>
          <p:spPr bwMode="auto">
            <a:xfrm>
              <a:off x="768" y="2630"/>
              <a:ext cx="536" cy="384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4" name="Line 1036"/>
            <p:cNvSpPr>
              <a:spLocks noChangeShapeType="1"/>
            </p:cNvSpPr>
            <p:nvPr/>
          </p:nvSpPr>
          <p:spPr bwMode="auto">
            <a:xfrm>
              <a:off x="3936" y="2822"/>
              <a:ext cx="355" cy="1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Line 1032"/>
            <p:cNvSpPr>
              <a:spLocks noChangeShapeType="1"/>
            </p:cNvSpPr>
            <p:nvPr/>
          </p:nvSpPr>
          <p:spPr bwMode="auto">
            <a:xfrm>
              <a:off x="2544" y="2822"/>
              <a:ext cx="307" cy="1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Line 1052"/>
            <p:cNvSpPr>
              <a:spLocks noChangeShapeType="1"/>
            </p:cNvSpPr>
            <p:nvPr/>
          </p:nvSpPr>
          <p:spPr bwMode="auto">
            <a:xfrm>
              <a:off x="1200" y="2822"/>
              <a:ext cx="259" cy="1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Line 1053"/>
            <p:cNvSpPr>
              <a:spLocks noChangeShapeType="1"/>
            </p:cNvSpPr>
            <p:nvPr/>
          </p:nvSpPr>
          <p:spPr bwMode="auto">
            <a:xfrm>
              <a:off x="2064" y="2630"/>
              <a:ext cx="0" cy="394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Rectangle 1043"/>
            <p:cNvSpPr>
              <a:spLocks noChangeArrowheads="1"/>
            </p:cNvSpPr>
            <p:nvPr/>
          </p:nvSpPr>
          <p:spPr bwMode="auto">
            <a:xfrm>
              <a:off x="768" y="2678"/>
              <a:ext cx="484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solidFill>
                    <a:srgbClr val="CC0000"/>
                  </a:solidFill>
                </a:rPr>
                <a:t>3000</a:t>
              </a:r>
              <a:r>
                <a:rPr lang="en-US" altLang="en-US" sz="2400" b="1"/>
                <a:t>      “Ted”   </a:t>
              </a:r>
              <a:r>
                <a:rPr lang="en-US" altLang="en-US" sz="2000" b="1">
                  <a:solidFill>
                    <a:srgbClr val="CC0000"/>
                  </a:solidFill>
                </a:rPr>
                <a:t>5000</a:t>
              </a:r>
              <a:r>
                <a:rPr lang="en-US" altLang="en-US" sz="2400" b="1"/>
                <a:t>        “Irv”   </a:t>
              </a:r>
              <a:r>
                <a:rPr lang="en-US" altLang="en-US" sz="2000" b="1">
                  <a:solidFill>
                    <a:srgbClr val="CC0000"/>
                  </a:solidFill>
                </a:rPr>
                <a:t>2000</a:t>
              </a:r>
              <a:r>
                <a:rPr lang="en-US" altLang="en-US" sz="2400" b="1"/>
                <a:t>        “Lee”   </a:t>
              </a:r>
              <a:r>
                <a:rPr lang="en-US" altLang="en-US" sz="2000" b="1">
                  <a:solidFill>
                    <a:srgbClr val="CC0000"/>
                  </a:solidFill>
                </a:rPr>
                <a:t>nullptr</a:t>
              </a:r>
              <a:endParaRPr lang="en-US" altLang="en-US" sz="2400" b="1"/>
            </a:p>
          </p:txBody>
        </p:sp>
        <p:sp>
          <p:nvSpPr>
            <p:cNvPr id="19" name="Rectangle 1056"/>
            <p:cNvSpPr>
              <a:spLocks noChangeArrowheads="1"/>
            </p:cNvSpPr>
            <p:nvPr/>
          </p:nvSpPr>
          <p:spPr bwMode="auto">
            <a:xfrm>
              <a:off x="1440" y="2352"/>
              <a:ext cx="334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solidFill>
                    <a:srgbClr val="CC0000"/>
                  </a:solidFill>
                  <a:latin typeface="Courier New" pitchFamily="49" charset="0"/>
                </a:rPr>
                <a:t>3000         </a:t>
              </a:r>
              <a:r>
                <a:rPr lang="en-US" altLang="en-US" sz="1600" b="1">
                  <a:solidFill>
                    <a:srgbClr val="CC0000"/>
                  </a:solidFill>
                  <a:latin typeface="Courier New" pitchFamily="49" charset="0"/>
                </a:rPr>
                <a:t>  </a:t>
              </a:r>
              <a:r>
                <a:rPr lang="en-US" altLang="en-US" sz="2000" b="1">
                  <a:solidFill>
                    <a:srgbClr val="CC0000"/>
                  </a:solidFill>
                  <a:latin typeface="Courier New" pitchFamily="49" charset="0"/>
                </a:rPr>
                <a:t>5000           2000</a:t>
              </a:r>
            </a:p>
          </p:txBody>
        </p:sp>
      </p:grpSp>
      <p:sp>
        <p:nvSpPr>
          <p:cNvPr id="22" name="Rectangle 1029"/>
          <p:cNvSpPr>
            <a:spLocks noChangeArrowheads="1"/>
          </p:cNvSpPr>
          <p:nvPr/>
        </p:nvSpPr>
        <p:spPr bwMode="auto">
          <a:xfrm>
            <a:off x="381000" y="4311650"/>
            <a:ext cx="79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latin typeface="Courier New" pitchFamily="49" charset="0"/>
              </a:rPr>
              <a:t>head</a:t>
            </a:r>
          </a:p>
        </p:txBody>
      </p:sp>
    </p:spTree>
    <p:extLst>
      <p:ext uri="{BB962C8B-B14F-4D97-AF65-F5344CB8AC3E}">
        <p14:creationId xmlns:p14="http://schemas.microsoft.com/office/powerpoint/2010/main" val="5621833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Declarations for a </a:t>
            </a:r>
            <a:br>
              <a:rPr lang="en-US" altLang="en-US" dirty="0"/>
            </a:br>
            <a:r>
              <a:rPr lang="en-US" altLang="en-US" dirty="0"/>
              <a:t>Dynamic Linked List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533400" y="1612900"/>
            <a:ext cx="7924800" cy="3873500"/>
          </a:xfrm>
          <a:prstGeom prst="rect">
            <a:avLst/>
          </a:prstGeom>
          <a:solidFill>
            <a:srgbClr val="FFFFFF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990600" y="1600200"/>
            <a:ext cx="7086600" cy="344646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b="1">
                <a:solidFill>
                  <a:srgbClr val="006633"/>
                </a:solidFill>
                <a:latin typeface="Courier New" pitchFamily="49" charset="0"/>
              </a:rPr>
              <a:t>// Type DECLARATIONS</a:t>
            </a:r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sz="800" b="1">
                <a:solidFill>
                  <a:srgbClr val="006633"/>
                </a:solidFill>
                <a:latin typeface="Courier New" pitchFamily="49" charset="0"/>
              </a:rPr>
              <a:t> </a:t>
            </a:r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b="1">
                <a:latin typeface="Courier New" pitchFamily="49" charset="0"/>
              </a:rPr>
              <a:t>struct Node  {</a:t>
            </a:r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b="1">
                <a:latin typeface="Courier New" pitchFamily="49" charset="0"/>
              </a:rPr>
              <a:t>	char	  info;</a:t>
            </a:r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b="1">
                <a:latin typeface="Courier New" pitchFamily="49" charset="0"/>
              </a:rPr>
              <a:t>	NodeType*   link;</a:t>
            </a:r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b="1">
                <a:latin typeface="Courier New" pitchFamily="49" charset="0"/>
              </a:rPr>
              <a:t>}</a:t>
            </a:r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endParaRPr lang="en-US" altLang="en-US" sz="800" b="1">
              <a:solidFill>
                <a:srgbClr val="990000"/>
              </a:solidFill>
              <a:latin typeface="Courier New" pitchFamily="49" charset="0"/>
            </a:endParaRPr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b="1">
                <a:latin typeface="Courier New" pitchFamily="49" charset="0"/>
              </a:rPr>
              <a:t>typedef  Node*  NodePtr;</a:t>
            </a:r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endParaRPr lang="en-US" altLang="en-US" sz="800" b="1">
              <a:solidFill>
                <a:srgbClr val="990000"/>
              </a:solidFill>
              <a:latin typeface="Courier New" pitchFamily="49" charset="0"/>
            </a:endParaRPr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b="1">
                <a:solidFill>
                  <a:srgbClr val="990000"/>
                </a:solidFill>
                <a:latin typeface="Courier New" pitchFamily="49" charset="0"/>
              </a:rPr>
              <a:t>// Variable DECLARATIONS</a:t>
            </a:r>
            <a:endParaRPr lang="en-US" altLang="en-US" b="1">
              <a:latin typeface="Courier New" pitchFamily="49" charset="0"/>
            </a:endParaRPr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endParaRPr lang="en-US" altLang="en-US" sz="800" b="1">
              <a:solidFill>
                <a:srgbClr val="990000"/>
              </a:solidFill>
              <a:latin typeface="Courier New" pitchFamily="49" charset="0"/>
            </a:endParaRPr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b="1">
                <a:latin typeface="Courier New" pitchFamily="49" charset="0"/>
              </a:rPr>
              <a:t>NodePtr  head;</a:t>
            </a:r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b="1">
                <a:latin typeface="Courier New" pitchFamily="49" charset="0"/>
              </a:rPr>
              <a:t>NodePtr  ptr; </a:t>
            </a:r>
            <a:endParaRPr lang="en-US" altLang="en-US" b="1" dirty="0">
              <a:latin typeface="Courier New" pitchFamily="49" charset="0"/>
            </a:endParaRPr>
          </a:p>
        </p:txBody>
      </p:sp>
      <p:grpSp>
        <p:nvGrpSpPr>
          <p:cNvPr id="9" name="Group 10"/>
          <p:cNvGrpSpPr>
            <a:grpSpLocks/>
          </p:cNvGrpSpPr>
          <p:nvPr/>
        </p:nvGrpSpPr>
        <p:grpSpPr bwMode="auto">
          <a:xfrm>
            <a:off x="3052763" y="5562600"/>
            <a:ext cx="3271837" cy="1127125"/>
            <a:chOff x="1689" y="3536"/>
            <a:chExt cx="2061" cy="710"/>
          </a:xfrm>
        </p:grpSpPr>
        <p:sp>
          <p:nvSpPr>
            <p:cNvPr id="10" name="Rectangle 6"/>
            <p:cNvSpPr>
              <a:spLocks noChangeArrowheads="1"/>
            </p:cNvSpPr>
            <p:nvPr/>
          </p:nvSpPr>
          <p:spPr bwMode="auto">
            <a:xfrm>
              <a:off x="1689" y="3540"/>
              <a:ext cx="2061" cy="376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1" name="Line 7"/>
            <p:cNvSpPr>
              <a:spLocks noChangeShapeType="1"/>
            </p:cNvSpPr>
            <p:nvPr/>
          </p:nvSpPr>
          <p:spPr bwMode="auto">
            <a:xfrm>
              <a:off x="2653" y="3536"/>
              <a:ext cx="0" cy="384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Rectangle 8"/>
            <p:cNvSpPr>
              <a:spLocks noChangeArrowheads="1"/>
            </p:cNvSpPr>
            <p:nvPr/>
          </p:nvSpPr>
          <p:spPr bwMode="auto">
            <a:xfrm>
              <a:off x="1824" y="3958"/>
              <a:ext cx="161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 dirty="0">
                  <a:latin typeface="Arial Black" pitchFamily="34" charset="0"/>
                </a:rPr>
                <a:t>.</a:t>
              </a:r>
              <a:r>
                <a:rPr lang="en-US" altLang="en-US" sz="1000" dirty="0">
                  <a:latin typeface="Arial Black" pitchFamily="34" charset="0"/>
                </a:rPr>
                <a:t> </a:t>
              </a:r>
              <a:r>
                <a:rPr lang="en-US" altLang="en-US" sz="2400" b="1" dirty="0"/>
                <a:t>info            </a:t>
              </a:r>
              <a:r>
                <a:rPr lang="en-US" altLang="en-US" sz="2400" b="1" dirty="0">
                  <a:latin typeface="Arial Black" pitchFamily="34" charset="0"/>
                </a:rPr>
                <a:t>.</a:t>
              </a:r>
              <a:r>
                <a:rPr lang="en-US" altLang="en-US" sz="1000" dirty="0">
                  <a:latin typeface="Arial Black" pitchFamily="34" charset="0"/>
                </a:rPr>
                <a:t> </a:t>
              </a:r>
              <a:r>
                <a:rPr lang="en-US" altLang="en-US" sz="2400" b="1" dirty="0"/>
                <a:t>link</a:t>
              </a:r>
            </a:p>
          </p:txBody>
        </p:sp>
        <p:sp>
          <p:nvSpPr>
            <p:cNvPr id="13" name="Rectangle 9"/>
            <p:cNvSpPr>
              <a:spLocks noChangeArrowheads="1"/>
            </p:cNvSpPr>
            <p:nvPr/>
          </p:nvSpPr>
          <p:spPr bwMode="auto">
            <a:xfrm>
              <a:off x="1839" y="3569"/>
              <a:ext cx="162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 dirty="0">
                  <a:solidFill>
                    <a:srgbClr val="CC0000"/>
                  </a:solidFill>
                </a:rPr>
                <a:t>  </a:t>
              </a:r>
              <a:r>
                <a:rPr lang="en-US" altLang="en-US" sz="2800" b="1" dirty="0"/>
                <a:t>‘A’</a:t>
              </a:r>
              <a:r>
                <a:rPr lang="en-US" altLang="en-US" sz="2400" b="1" dirty="0"/>
                <a:t>             </a:t>
              </a:r>
              <a:r>
                <a:rPr lang="en-US" altLang="en-US" sz="2400" b="1" dirty="0">
                  <a:solidFill>
                    <a:srgbClr val="CC0000"/>
                  </a:solidFill>
                </a:rPr>
                <a:t>6000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343112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Pointer Dereferencing </a:t>
            </a:r>
            <a:br>
              <a:rPr lang="en-US" altLang="en-US" dirty="0"/>
            </a:br>
            <a:r>
              <a:rPr lang="en-US" altLang="en-US" dirty="0"/>
              <a:t>and Member Selection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5" name="Slide Number Placeholder 5"/>
          <p:cNvSpPr txBox="1">
            <a:spLocks/>
          </p:cNvSpPr>
          <p:nvPr/>
        </p:nvSpPr>
        <p:spPr>
          <a:xfrm>
            <a:off x="8011160" y="5943600"/>
            <a:ext cx="609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3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pitchFamily="2" charset="2"/>
              <a:buChar char="l"/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97D7C15-69D9-44B1-BD67-417A56F6E262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en-US" sz="140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167448" y="1501775"/>
            <a:ext cx="7119937" cy="1447800"/>
          </a:xfrm>
          <a:prstGeom prst="rect">
            <a:avLst/>
          </a:prstGeom>
          <a:solidFill>
            <a:srgbClr val="FFFFFF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8011160" y="59436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fld id="{A6AA254E-E1B7-46C2-AE1B-47A606218055}" type="slidenum">
              <a:rPr lang="en-US" altLang="en-US" sz="1400"/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en-US" sz="1400"/>
          </a:p>
        </p:txBody>
      </p: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5020310" y="1670050"/>
            <a:ext cx="1739900" cy="733425"/>
            <a:chOff x="3060" y="1244"/>
            <a:chExt cx="1096" cy="462"/>
          </a:xfrm>
        </p:grpSpPr>
        <p:sp>
          <p:nvSpPr>
            <p:cNvPr id="9" name="Rectangle 5"/>
            <p:cNvSpPr>
              <a:spLocks noChangeArrowheads="1"/>
            </p:cNvSpPr>
            <p:nvPr/>
          </p:nvSpPr>
          <p:spPr bwMode="auto">
            <a:xfrm>
              <a:off x="3060" y="1244"/>
              <a:ext cx="1096" cy="255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0" name="Rectangle 6"/>
            <p:cNvSpPr>
              <a:spLocks noChangeArrowheads="1"/>
            </p:cNvSpPr>
            <p:nvPr/>
          </p:nvSpPr>
          <p:spPr bwMode="auto">
            <a:xfrm>
              <a:off x="3079" y="1503"/>
              <a:ext cx="1072" cy="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31750" rIns="63500" bIns="31750">
              <a:spAutoFit/>
            </a:bodyPr>
            <a:lstStyle>
              <a:lvl1pPr defTabSz="4318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4318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4318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4318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4318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31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31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31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31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700" b="1">
                  <a:latin typeface="Arial Black" pitchFamily="34" charset="0"/>
                </a:rPr>
                <a:t>.</a:t>
              </a:r>
              <a:r>
                <a:rPr lang="en-US" altLang="en-US" sz="700">
                  <a:latin typeface="Arial Black" pitchFamily="34" charset="0"/>
                </a:rPr>
                <a:t> </a:t>
              </a:r>
              <a:r>
                <a:rPr lang="en-US" altLang="en-US" sz="1700" b="1"/>
                <a:t>info          </a:t>
              </a:r>
              <a:r>
                <a:rPr lang="en-US" altLang="en-US" sz="1700" b="1">
                  <a:latin typeface="Arial Black" pitchFamily="34" charset="0"/>
                </a:rPr>
                <a:t>.</a:t>
              </a:r>
              <a:r>
                <a:rPr lang="en-US" altLang="en-US" sz="700">
                  <a:latin typeface="Arial Black" pitchFamily="34" charset="0"/>
                </a:rPr>
                <a:t> </a:t>
              </a:r>
              <a:r>
                <a:rPr lang="en-US" altLang="en-US" sz="1700" b="1"/>
                <a:t>link</a:t>
              </a:r>
            </a:p>
          </p:txBody>
        </p:sp>
      </p:grp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6069648" y="1662113"/>
            <a:ext cx="0" cy="41910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5182235" y="1700213"/>
            <a:ext cx="1544638" cy="3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31750" rIns="63500" bIns="31750">
            <a:spAutoFit/>
          </a:bodyPr>
          <a:lstStyle>
            <a:lvl1pPr defTabSz="4318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18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18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18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18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1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1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1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1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700" b="1">
                <a:solidFill>
                  <a:srgbClr val="CC0000"/>
                </a:solidFill>
              </a:rPr>
              <a:t>  </a:t>
            </a:r>
            <a:r>
              <a:rPr lang="en-US" altLang="en-US" sz="1700" b="1"/>
              <a:t>‘A’         </a:t>
            </a:r>
            <a:r>
              <a:rPr lang="en-US" altLang="en-US" sz="1700" b="1">
                <a:solidFill>
                  <a:srgbClr val="CC0000"/>
                </a:solidFill>
              </a:rPr>
              <a:t>6000</a:t>
            </a:r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3793173" y="1666875"/>
            <a:ext cx="411162" cy="381000"/>
          </a:xfrm>
          <a:prstGeom prst="rect">
            <a:avLst/>
          </a:prstGeom>
          <a:solidFill>
            <a:srgbClr val="FF99CC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pSp>
        <p:nvGrpSpPr>
          <p:cNvPr id="14" name="Group 13"/>
          <p:cNvGrpSpPr>
            <a:grpSpLocks/>
          </p:cNvGrpSpPr>
          <p:nvPr/>
        </p:nvGrpSpPr>
        <p:grpSpPr bwMode="auto">
          <a:xfrm>
            <a:off x="2796223" y="1701800"/>
            <a:ext cx="2220912" cy="338138"/>
            <a:chOff x="1659" y="1264"/>
            <a:chExt cx="1399" cy="213"/>
          </a:xfrm>
        </p:grpSpPr>
        <p:sp>
          <p:nvSpPr>
            <p:cNvPr id="15" name="Rectangle 11"/>
            <p:cNvSpPr>
              <a:spLocks noChangeArrowheads="1"/>
            </p:cNvSpPr>
            <p:nvPr/>
          </p:nvSpPr>
          <p:spPr bwMode="auto">
            <a:xfrm>
              <a:off x="1659" y="1264"/>
              <a:ext cx="51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31750" rIns="63500" bIns="31750">
              <a:spAutoFit/>
            </a:bodyPr>
            <a:lstStyle>
              <a:lvl1pPr defTabSz="4318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4318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4318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4318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4318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31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31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31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31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1"/>
                <a:t>      ptr</a:t>
              </a:r>
              <a:endParaRPr lang="en-US" altLang="en-US" sz="1700" b="1"/>
            </a:p>
          </p:txBody>
        </p:sp>
        <p:sp>
          <p:nvSpPr>
            <p:cNvPr id="16" name="Line 12"/>
            <p:cNvSpPr>
              <a:spLocks noChangeShapeType="1"/>
            </p:cNvSpPr>
            <p:nvPr/>
          </p:nvSpPr>
          <p:spPr bwMode="auto">
            <a:xfrm>
              <a:off x="2434" y="1358"/>
              <a:ext cx="624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oval" w="med" len="med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1726248" y="2465388"/>
            <a:ext cx="590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/>
              <a:t>ptr</a:t>
            </a:r>
          </a:p>
        </p:txBody>
      </p:sp>
      <p:grpSp>
        <p:nvGrpSpPr>
          <p:cNvPr id="18" name="Group 25"/>
          <p:cNvGrpSpPr>
            <a:grpSpLocks/>
          </p:cNvGrpSpPr>
          <p:nvPr/>
        </p:nvGrpSpPr>
        <p:grpSpPr bwMode="auto">
          <a:xfrm>
            <a:off x="1153160" y="3124200"/>
            <a:ext cx="7119938" cy="1439863"/>
            <a:chOff x="625" y="2156"/>
            <a:chExt cx="4485" cy="907"/>
          </a:xfrm>
        </p:grpSpPr>
        <p:sp>
          <p:nvSpPr>
            <p:cNvPr id="19" name="Rectangle 15"/>
            <p:cNvSpPr>
              <a:spLocks noChangeArrowheads="1"/>
            </p:cNvSpPr>
            <p:nvPr/>
          </p:nvSpPr>
          <p:spPr bwMode="auto">
            <a:xfrm>
              <a:off x="625" y="2156"/>
              <a:ext cx="4485" cy="907"/>
            </a:xfrm>
            <a:prstGeom prst="rect">
              <a:avLst/>
            </a:prstGeom>
            <a:solidFill>
              <a:srgbClr val="FFFFFF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20" name="Rectangle 16"/>
            <p:cNvSpPr>
              <a:spLocks noChangeArrowheads="1"/>
            </p:cNvSpPr>
            <p:nvPr/>
          </p:nvSpPr>
          <p:spPr bwMode="auto">
            <a:xfrm>
              <a:off x="2287" y="2269"/>
              <a:ext cx="258" cy="240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grpSp>
          <p:nvGrpSpPr>
            <p:cNvPr id="21" name="Group 19"/>
            <p:cNvGrpSpPr>
              <a:grpSpLocks/>
            </p:cNvGrpSpPr>
            <p:nvPr/>
          </p:nvGrpSpPr>
          <p:grpSpPr bwMode="auto">
            <a:xfrm>
              <a:off x="1659" y="2291"/>
              <a:ext cx="1398" cy="213"/>
              <a:chOff x="1659" y="2291"/>
              <a:chExt cx="1398" cy="213"/>
            </a:xfrm>
          </p:grpSpPr>
          <p:sp>
            <p:nvSpPr>
              <p:cNvPr id="27" name="Rectangle 17"/>
              <p:cNvSpPr>
                <a:spLocks noChangeArrowheads="1"/>
              </p:cNvSpPr>
              <p:nvPr/>
            </p:nvSpPr>
            <p:spPr bwMode="auto">
              <a:xfrm>
                <a:off x="1659" y="2291"/>
                <a:ext cx="512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3500" tIns="31750" rIns="63500" bIns="31750">
                <a:spAutoFit/>
              </a:bodyPr>
              <a:lstStyle>
                <a:lvl1pPr defTabSz="4318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defTabSz="4318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defTabSz="431800">
                  <a:spcBef>
                    <a:spcPct val="20000"/>
                  </a:spcBef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defTabSz="4318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2" charset="2"/>
                  <a:buChar char="l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defTabSz="4318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318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318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318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318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 b="1"/>
                  <a:t>      ptr</a:t>
                </a:r>
                <a:endParaRPr lang="en-US" altLang="en-US" sz="1700" b="1"/>
              </a:p>
            </p:txBody>
          </p:sp>
          <p:sp>
            <p:nvSpPr>
              <p:cNvPr id="28" name="Line 18"/>
              <p:cNvSpPr>
                <a:spLocks noChangeShapeType="1"/>
              </p:cNvSpPr>
              <p:nvPr/>
            </p:nvSpPr>
            <p:spPr bwMode="auto">
              <a:xfrm>
                <a:off x="2433" y="2385"/>
                <a:ext cx="624" cy="0"/>
              </a:xfrm>
              <a:prstGeom prst="line">
                <a:avLst/>
              </a:prstGeom>
              <a:noFill/>
              <a:ln w="12699">
                <a:solidFill>
                  <a:schemeClr val="tx1"/>
                </a:solidFill>
                <a:round/>
                <a:headEnd type="oval" w="med" len="med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2" name="Rectangle 20"/>
            <p:cNvSpPr>
              <a:spLocks noChangeArrowheads="1"/>
            </p:cNvSpPr>
            <p:nvPr/>
          </p:nvSpPr>
          <p:spPr bwMode="auto">
            <a:xfrm>
              <a:off x="3059" y="2280"/>
              <a:ext cx="1096" cy="255"/>
            </a:xfrm>
            <a:prstGeom prst="rect">
              <a:avLst/>
            </a:prstGeom>
            <a:solidFill>
              <a:srgbClr val="FF99CC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23" name="Rectangle 21"/>
            <p:cNvSpPr>
              <a:spLocks noChangeArrowheads="1"/>
            </p:cNvSpPr>
            <p:nvPr/>
          </p:nvSpPr>
          <p:spPr bwMode="auto">
            <a:xfrm>
              <a:off x="3078" y="2539"/>
              <a:ext cx="1072" cy="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31750" rIns="63500" bIns="31750">
              <a:spAutoFit/>
            </a:bodyPr>
            <a:lstStyle>
              <a:lvl1pPr defTabSz="4318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4318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4318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4318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4318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31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31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31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31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700" b="1">
                  <a:latin typeface="Arial Black" pitchFamily="34" charset="0"/>
                </a:rPr>
                <a:t>.</a:t>
              </a:r>
              <a:r>
                <a:rPr lang="en-US" altLang="en-US" sz="700">
                  <a:latin typeface="Arial Black" pitchFamily="34" charset="0"/>
                </a:rPr>
                <a:t> </a:t>
              </a:r>
              <a:r>
                <a:rPr lang="en-US" altLang="en-US" sz="1700" b="1"/>
                <a:t>info          </a:t>
              </a:r>
              <a:r>
                <a:rPr lang="en-US" altLang="en-US" sz="1700" b="1">
                  <a:latin typeface="Arial Black" pitchFamily="34" charset="0"/>
                </a:rPr>
                <a:t>.</a:t>
              </a:r>
              <a:r>
                <a:rPr lang="en-US" altLang="en-US" sz="700">
                  <a:latin typeface="Arial Black" pitchFamily="34" charset="0"/>
                </a:rPr>
                <a:t> </a:t>
              </a:r>
              <a:r>
                <a:rPr lang="en-US" altLang="en-US" sz="1700" b="1"/>
                <a:t>link</a:t>
              </a:r>
            </a:p>
          </p:txBody>
        </p:sp>
        <p:sp>
          <p:nvSpPr>
            <p:cNvPr id="24" name="Rectangle 22"/>
            <p:cNvSpPr>
              <a:spLocks noChangeArrowheads="1"/>
            </p:cNvSpPr>
            <p:nvPr/>
          </p:nvSpPr>
          <p:spPr bwMode="auto">
            <a:xfrm>
              <a:off x="3161" y="2298"/>
              <a:ext cx="976" cy="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31750" rIns="63500" bIns="31750">
              <a:spAutoFit/>
            </a:bodyPr>
            <a:lstStyle>
              <a:lvl1pPr defTabSz="4318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4318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4318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4318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4318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31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31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31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31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700" b="1">
                  <a:solidFill>
                    <a:srgbClr val="CC0000"/>
                  </a:solidFill>
                </a:rPr>
                <a:t>  </a:t>
              </a:r>
              <a:r>
                <a:rPr lang="en-US" altLang="en-US" sz="1700" b="1"/>
                <a:t>‘A’         </a:t>
              </a:r>
              <a:r>
                <a:rPr lang="en-US" altLang="en-US" sz="1700" b="1">
                  <a:solidFill>
                    <a:srgbClr val="CC0000"/>
                  </a:solidFill>
                </a:rPr>
                <a:t>6000</a:t>
              </a:r>
            </a:p>
          </p:txBody>
        </p:sp>
        <p:sp>
          <p:nvSpPr>
            <p:cNvPr id="25" name="Line 23"/>
            <p:cNvSpPr>
              <a:spLocks noChangeShapeType="1"/>
            </p:cNvSpPr>
            <p:nvPr/>
          </p:nvSpPr>
          <p:spPr bwMode="auto">
            <a:xfrm>
              <a:off x="3715" y="2277"/>
              <a:ext cx="0" cy="266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Rectangle 24"/>
            <p:cNvSpPr>
              <a:spLocks noChangeArrowheads="1"/>
            </p:cNvSpPr>
            <p:nvPr/>
          </p:nvSpPr>
          <p:spPr bwMode="auto">
            <a:xfrm>
              <a:off x="990" y="2699"/>
              <a:ext cx="44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/>
                <a:t>*ptr</a:t>
              </a:r>
            </a:p>
          </p:txBody>
        </p:sp>
      </p:grpSp>
      <p:grpSp>
        <p:nvGrpSpPr>
          <p:cNvPr id="29" name="Group 38"/>
          <p:cNvGrpSpPr>
            <a:grpSpLocks/>
          </p:cNvGrpSpPr>
          <p:nvPr/>
        </p:nvGrpSpPr>
        <p:grpSpPr bwMode="auto">
          <a:xfrm>
            <a:off x="1142048" y="4735513"/>
            <a:ext cx="7119937" cy="1703387"/>
            <a:chOff x="617" y="3175"/>
            <a:chExt cx="4485" cy="1073"/>
          </a:xfrm>
        </p:grpSpPr>
        <p:sp>
          <p:nvSpPr>
            <p:cNvPr id="30" name="Rectangle 26"/>
            <p:cNvSpPr>
              <a:spLocks noChangeArrowheads="1"/>
            </p:cNvSpPr>
            <p:nvPr/>
          </p:nvSpPr>
          <p:spPr bwMode="auto">
            <a:xfrm>
              <a:off x="617" y="3175"/>
              <a:ext cx="4485" cy="1061"/>
            </a:xfrm>
            <a:prstGeom prst="rect">
              <a:avLst/>
            </a:prstGeom>
            <a:solidFill>
              <a:srgbClr val="FFFFFF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31" name="Rectangle 27"/>
            <p:cNvSpPr>
              <a:spLocks noChangeArrowheads="1"/>
            </p:cNvSpPr>
            <p:nvPr/>
          </p:nvSpPr>
          <p:spPr bwMode="auto">
            <a:xfrm>
              <a:off x="2287" y="3242"/>
              <a:ext cx="259" cy="240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grpSp>
          <p:nvGrpSpPr>
            <p:cNvPr id="32" name="Group 30"/>
            <p:cNvGrpSpPr>
              <a:grpSpLocks/>
            </p:cNvGrpSpPr>
            <p:nvPr/>
          </p:nvGrpSpPr>
          <p:grpSpPr bwMode="auto">
            <a:xfrm>
              <a:off x="1659" y="3264"/>
              <a:ext cx="1399" cy="213"/>
              <a:chOff x="1659" y="3264"/>
              <a:chExt cx="1399" cy="213"/>
            </a:xfrm>
          </p:grpSpPr>
          <p:sp>
            <p:nvSpPr>
              <p:cNvPr id="40" name="Rectangle 28"/>
              <p:cNvSpPr>
                <a:spLocks noChangeArrowheads="1"/>
              </p:cNvSpPr>
              <p:nvPr/>
            </p:nvSpPr>
            <p:spPr bwMode="auto">
              <a:xfrm>
                <a:off x="1659" y="3264"/>
                <a:ext cx="512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3500" tIns="31750" rIns="63500" bIns="31750">
                <a:spAutoFit/>
              </a:bodyPr>
              <a:lstStyle>
                <a:lvl1pPr defTabSz="4318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defTabSz="4318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defTabSz="431800">
                  <a:spcBef>
                    <a:spcPct val="20000"/>
                  </a:spcBef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defTabSz="4318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2" charset="2"/>
                  <a:buChar char="l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defTabSz="4318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318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318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318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318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 b="1"/>
                  <a:t>      ptr</a:t>
                </a:r>
                <a:endParaRPr lang="en-US" altLang="en-US" sz="1700" b="1"/>
              </a:p>
            </p:txBody>
          </p:sp>
          <p:sp>
            <p:nvSpPr>
              <p:cNvPr id="41" name="Line 29"/>
              <p:cNvSpPr>
                <a:spLocks noChangeShapeType="1"/>
              </p:cNvSpPr>
              <p:nvPr/>
            </p:nvSpPr>
            <p:spPr bwMode="auto">
              <a:xfrm>
                <a:off x="2434" y="3358"/>
                <a:ext cx="624" cy="0"/>
              </a:xfrm>
              <a:prstGeom prst="line">
                <a:avLst/>
              </a:prstGeom>
              <a:noFill/>
              <a:ln w="12699">
                <a:solidFill>
                  <a:schemeClr val="tx1"/>
                </a:solidFill>
                <a:round/>
                <a:headEnd type="oval" w="med" len="med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3" name="Group 33"/>
            <p:cNvGrpSpPr>
              <a:grpSpLocks/>
            </p:cNvGrpSpPr>
            <p:nvPr/>
          </p:nvGrpSpPr>
          <p:grpSpPr bwMode="auto">
            <a:xfrm>
              <a:off x="3060" y="3253"/>
              <a:ext cx="1096" cy="462"/>
              <a:chOff x="3060" y="3253"/>
              <a:chExt cx="1096" cy="462"/>
            </a:xfrm>
          </p:grpSpPr>
          <p:sp>
            <p:nvSpPr>
              <p:cNvPr id="38" name="Rectangle 31"/>
              <p:cNvSpPr>
                <a:spLocks noChangeArrowheads="1"/>
              </p:cNvSpPr>
              <p:nvPr/>
            </p:nvSpPr>
            <p:spPr bwMode="auto">
              <a:xfrm>
                <a:off x="3060" y="3253"/>
                <a:ext cx="1096" cy="256"/>
              </a:xfrm>
              <a:prstGeom prst="rect">
                <a:avLst/>
              </a:prstGeom>
              <a:solidFill>
                <a:schemeClr val="accent1"/>
              </a:solidFill>
              <a:ln w="12699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2" charset="2"/>
                  <a:buChar char="l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39" name="Rectangle 32"/>
              <p:cNvSpPr>
                <a:spLocks noChangeArrowheads="1"/>
              </p:cNvSpPr>
              <p:nvPr/>
            </p:nvSpPr>
            <p:spPr bwMode="auto">
              <a:xfrm>
                <a:off x="3079" y="3512"/>
                <a:ext cx="1072" cy="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3500" tIns="31750" rIns="63500" bIns="31750">
                <a:spAutoFit/>
              </a:bodyPr>
              <a:lstStyle>
                <a:lvl1pPr defTabSz="4318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defTabSz="4318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defTabSz="431800">
                  <a:spcBef>
                    <a:spcPct val="20000"/>
                  </a:spcBef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defTabSz="4318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2" charset="2"/>
                  <a:buChar char="l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defTabSz="4318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318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318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318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318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700" b="1">
                    <a:latin typeface="Arial Black" pitchFamily="34" charset="0"/>
                  </a:rPr>
                  <a:t>.</a:t>
                </a:r>
                <a:r>
                  <a:rPr lang="en-US" altLang="en-US" sz="700">
                    <a:latin typeface="Arial Black" pitchFamily="34" charset="0"/>
                  </a:rPr>
                  <a:t> </a:t>
                </a:r>
                <a:r>
                  <a:rPr lang="en-US" altLang="en-US" sz="1700" b="1"/>
                  <a:t>info          </a:t>
                </a:r>
                <a:r>
                  <a:rPr lang="en-US" altLang="en-US" sz="1700" b="1">
                    <a:latin typeface="Arial Black" pitchFamily="34" charset="0"/>
                  </a:rPr>
                  <a:t>.</a:t>
                </a:r>
                <a:r>
                  <a:rPr lang="en-US" altLang="en-US" sz="700">
                    <a:latin typeface="Arial Black" pitchFamily="34" charset="0"/>
                  </a:rPr>
                  <a:t> </a:t>
                </a:r>
                <a:r>
                  <a:rPr lang="en-US" altLang="en-US" sz="1700" b="1"/>
                  <a:t>link</a:t>
                </a:r>
              </a:p>
            </p:txBody>
          </p:sp>
        </p:grpSp>
        <p:sp>
          <p:nvSpPr>
            <p:cNvPr id="34" name="Line 34"/>
            <p:cNvSpPr>
              <a:spLocks noChangeShapeType="1"/>
            </p:cNvSpPr>
            <p:nvPr/>
          </p:nvSpPr>
          <p:spPr bwMode="auto">
            <a:xfrm>
              <a:off x="3715" y="3251"/>
              <a:ext cx="0" cy="264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Rectangle 35"/>
            <p:cNvSpPr>
              <a:spLocks noChangeArrowheads="1"/>
            </p:cNvSpPr>
            <p:nvPr/>
          </p:nvSpPr>
          <p:spPr bwMode="auto">
            <a:xfrm>
              <a:off x="3057" y="3257"/>
              <a:ext cx="659" cy="246"/>
            </a:xfrm>
            <a:prstGeom prst="rect">
              <a:avLst/>
            </a:prstGeom>
            <a:solidFill>
              <a:srgbClr val="FF99CC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36" name="Rectangle 36"/>
            <p:cNvSpPr>
              <a:spLocks noChangeArrowheads="1"/>
            </p:cNvSpPr>
            <p:nvPr/>
          </p:nvSpPr>
          <p:spPr bwMode="auto">
            <a:xfrm>
              <a:off x="995" y="3653"/>
              <a:ext cx="979" cy="5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/>
                <a:t>(*ptr).info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800" b="1"/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/>
                <a:t>ptr-&gt;info</a:t>
              </a:r>
            </a:p>
          </p:txBody>
        </p:sp>
        <p:sp>
          <p:nvSpPr>
            <p:cNvPr id="37" name="Rectangle 37"/>
            <p:cNvSpPr>
              <a:spLocks noChangeArrowheads="1"/>
            </p:cNvSpPr>
            <p:nvPr/>
          </p:nvSpPr>
          <p:spPr bwMode="auto">
            <a:xfrm>
              <a:off x="3162" y="3272"/>
              <a:ext cx="973" cy="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31750" rIns="63500" bIns="31750">
              <a:spAutoFit/>
            </a:bodyPr>
            <a:lstStyle>
              <a:lvl1pPr defTabSz="4318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4318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4318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4318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4318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31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31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31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31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700" b="1">
                  <a:solidFill>
                    <a:srgbClr val="CC0000"/>
                  </a:solidFill>
                </a:rPr>
                <a:t>  </a:t>
              </a:r>
              <a:r>
                <a:rPr lang="en-US" altLang="en-US" sz="1700" b="1"/>
                <a:t>‘A’         </a:t>
              </a:r>
              <a:r>
                <a:rPr lang="en-US" altLang="en-US" sz="1700" b="1">
                  <a:solidFill>
                    <a:srgbClr val="CC0000"/>
                  </a:solidFill>
                </a:rPr>
                <a:t>6000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407537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>
                <a:latin typeface="Courier New" pitchFamily="49" charset="0"/>
              </a:rPr>
              <a:t>ptr</a:t>
            </a:r>
            <a:r>
              <a:rPr lang="en-US" altLang="en-US" dirty="0"/>
              <a:t> is a pointer to a node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23938" y="2228850"/>
            <a:ext cx="7119937" cy="2336800"/>
          </a:xfrm>
          <a:prstGeom prst="rect">
            <a:avLst/>
          </a:prstGeom>
          <a:solidFill>
            <a:srgbClr val="FFFFFF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pSp>
        <p:nvGrpSpPr>
          <p:cNvPr id="6" name="Group 7"/>
          <p:cNvGrpSpPr>
            <a:grpSpLocks/>
          </p:cNvGrpSpPr>
          <p:nvPr/>
        </p:nvGrpSpPr>
        <p:grpSpPr bwMode="auto">
          <a:xfrm>
            <a:off x="4900613" y="2716213"/>
            <a:ext cx="1739900" cy="842962"/>
            <a:chOff x="3087" y="1711"/>
            <a:chExt cx="1096" cy="531"/>
          </a:xfrm>
        </p:grpSpPr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3087" y="1711"/>
              <a:ext cx="1096" cy="324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3106" y="2039"/>
              <a:ext cx="1072" cy="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31750" rIns="63500" bIns="31750">
              <a:spAutoFit/>
            </a:bodyPr>
            <a:lstStyle>
              <a:lvl1pPr defTabSz="4318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4318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4318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4318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4318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31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31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31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31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700" b="1">
                  <a:latin typeface="Arial Black" pitchFamily="34" charset="0"/>
                </a:rPr>
                <a:t>.</a:t>
              </a:r>
              <a:r>
                <a:rPr lang="en-US" altLang="en-US" sz="700">
                  <a:latin typeface="Arial Black" pitchFamily="34" charset="0"/>
                </a:rPr>
                <a:t> </a:t>
              </a:r>
              <a:r>
                <a:rPr lang="en-US" altLang="en-US" sz="1700" b="1"/>
                <a:t>info          </a:t>
              </a:r>
              <a:r>
                <a:rPr lang="en-US" altLang="en-US" sz="1700" b="1">
                  <a:latin typeface="Arial Black" pitchFamily="34" charset="0"/>
                </a:rPr>
                <a:t>.</a:t>
              </a:r>
              <a:r>
                <a:rPr lang="en-US" altLang="en-US" sz="700">
                  <a:latin typeface="Arial Black" pitchFamily="34" charset="0"/>
                </a:rPr>
                <a:t> </a:t>
              </a:r>
              <a:r>
                <a:rPr lang="en-US" altLang="en-US" sz="1700" b="1"/>
                <a:t>link</a:t>
              </a:r>
            </a:p>
          </p:txBody>
        </p:sp>
      </p:grp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5949950" y="2708275"/>
            <a:ext cx="0" cy="528638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5062538" y="2755900"/>
            <a:ext cx="1544637" cy="32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31750" rIns="63500" bIns="31750">
            <a:spAutoFit/>
          </a:bodyPr>
          <a:lstStyle>
            <a:lvl1pPr defTabSz="4318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18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18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18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18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1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1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1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1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700" b="1">
                <a:solidFill>
                  <a:srgbClr val="CC0000"/>
                </a:solidFill>
              </a:rPr>
              <a:t>  </a:t>
            </a:r>
            <a:r>
              <a:rPr lang="en-US" altLang="en-US" sz="1700" b="1"/>
              <a:t>‘A’         </a:t>
            </a:r>
            <a:r>
              <a:rPr lang="en-US" altLang="en-US" sz="1700" b="1">
                <a:solidFill>
                  <a:srgbClr val="CC0000"/>
                </a:solidFill>
              </a:rPr>
              <a:t>6000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3673475" y="2711450"/>
            <a:ext cx="411163" cy="484188"/>
          </a:xfrm>
          <a:prstGeom prst="rect">
            <a:avLst/>
          </a:prstGeom>
          <a:solidFill>
            <a:srgbClr val="FF99CC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pSp>
        <p:nvGrpSpPr>
          <p:cNvPr id="12" name="Group 13"/>
          <p:cNvGrpSpPr>
            <a:grpSpLocks/>
          </p:cNvGrpSpPr>
          <p:nvPr/>
        </p:nvGrpSpPr>
        <p:grpSpPr bwMode="auto">
          <a:xfrm>
            <a:off x="2676525" y="2757488"/>
            <a:ext cx="2220913" cy="338137"/>
            <a:chOff x="1686" y="1737"/>
            <a:chExt cx="1399" cy="213"/>
          </a:xfrm>
        </p:grpSpPr>
        <p:sp>
          <p:nvSpPr>
            <p:cNvPr id="13" name="Rectangle 11"/>
            <p:cNvSpPr>
              <a:spLocks noChangeArrowheads="1"/>
            </p:cNvSpPr>
            <p:nvPr/>
          </p:nvSpPr>
          <p:spPr bwMode="auto">
            <a:xfrm>
              <a:off x="1686" y="1737"/>
              <a:ext cx="47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31750" rIns="63500" bIns="31750">
              <a:spAutoFit/>
            </a:bodyPr>
            <a:lstStyle>
              <a:lvl1pPr defTabSz="4318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4318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4318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4318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4318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31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31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31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31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1"/>
                <a:t>     ptr</a:t>
              </a:r>
              <a:endParaRPr lang="en-US" altLang="en-US" sz="1700" b="1"/>
            </a:p>
          </p:txBody>
        </p:sp>
        <p:sp>
          <p:nvSpPr>
            <p:cNvPr id="14" name="Line 12"/>
            <p:cNvSpPr>
              <a:spLocks noChangeShapeType="1"/>
            </p:cNvSpPr>
            <p:nvPr/>
          </p:nvSpPr>
          <p:spPr bwMode="auto">
            <a:xfrm>
              <a:off x="2461" y="1856"/>
              <a:ext cx="624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oval" w="med" len="med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733550" y="3721100"/>
            <a:ext cx="590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 err="1"/>
              <a:t>ptr</a:t>
            </a:r>
            <a:endParaRPr lang="en-US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7078426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ourier New" pitchFamily="49" charset="0"/>
              </a:rPr>
              <a:t>*</a:t>
            </a:r>
            <a:r>
              <a:rPr lang="en-US" altLang="en-US" dirty="0" err="1">
                <a:latin typeface="Courier New" pitchFamily="49" charset="0"/>
              </a:rPr>
              <a:t>ptr</a:t>
            </a:r>
            <a:r>
              <a:rPr lang="en-US" altLang="en-US" dirty="0"/>
              <a:t> is the entire node </a:t>
            </a:r>
            <a:br>
              <a:rPr lang="en-US" altLang="en-US" dirty="0"/>
            </a:br>
            <a:r>
              <a:rPr lang="en-US" altLang="en-US" dirty="0"/>
              <a:t>pointed to by </a:t>
            </a:r>
            <a:r>
              <a:rPr lang="en-US" altLang="en-US" dirty="0" err="1"/>
              <a:t>ptr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7848600" y="62484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fld id="{BE3D72AE-2AB8-4A77-BC20-367C956E45CB}" type="slidenum">
              <a:rPr lang="en-US" altLang="en-US" sz="1400"/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en-US" sz="140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003300" y="2185988"/>
            <a:ext cx="7119938" cy="2274887"/>
          </a:xfrm>
          <a:prstGeom prst="rect">
            <a:avLst/>
          </a:prstGeom>
          <a:solidFill>
            <a:srgbClr val="FFFFFF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3608388" y="2674938"/>
            <a:ext cx="409575" cy="490537"/>
          </a:xfrm>
          <a:prstGeom prst="rect">
            <a:avLst/>
          </a:prstGeom>
          <a:solidFill>
            <a:schemeClr val="accent1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pSp>
        <p:nvGrpSpPr>
          <p:cNvPr id="9" name="Group 8"/>
          <p:cNvGrpSpPr>
            <a:grpSpLocks/>
          </p:cNvGrpSpPr>
          <p:nvPr/>
        </p:nvGrpSpPr>
        <p:grpSpPr bwMode="auto">
          <a:xfrm>
            <a:off x="2611438" y="2720975"/>
            <a:ext cx="2219325" cy="338138"/>
            <a:chOff x="1645" y="1714"/>
            <a:chExt cx="1398" cy="213"/>
          </a:xfrm>
        </p:grpSpPr>
        <p:sp>
          <p:nvSpPr>
            <p:cNvPr id="10" name="Rectangle 6"/>
            <p:cNvSpPr>
              <a:spLocks noChangeArrowheads="1"/>
            </p:cNvSpPr>
            <p:nvPr/>
          </p:nvSpPr>
          <p:spPr bwMode="auto">
            <a:xfrm>
              <a:off x="1645" y="1714"/>
              <a:ext cx="43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31750" rIns="63500" bIns="31750">
              <a:spAutoFit/>
            </a:bodyPr>
            <a:lstStyle>
              <a:lvl1pPr defTabSz="4318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4318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4318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4318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4318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31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31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31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31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1"/>
                <a:t>    ptr</a:t>
              </a:r>
              <a:endParaRPr lang="en-US" altLang="en-US" sz="1700" b="1"/>
            </a:p>
          </p:txBody>
        </p:sp>
        <p:sp>
          <p:nvSpPr>
            <p:cNvPr id="11" name="Line 7"/>
            <p:cNvSpPr>
              <a:spLocks noChangeShapeType="1"/>
            </p:cNvSpPr>
            <p:nvPr/>
          </p:nvSpPr>
          <p:spPr bwMode="auto">
            <a:xfrm>
              <a:off x="2419" y="1835"/>
              <a:ext cx="624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oval" w="med" len="med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4833938" y="2698750"/>
            <a:ext cx="1739900" cy="519113"/>
          </a:xfrm>
          <a:prstGeom prst="rect">
            <a:avLst/>
          </a:prstGeom>
          <a:solidFill>
            <a:srgbClr val="FF99CC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4864100" y="3224213"/>
            <a:ext cx="1701800" cy="3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31750" rIns="63500" bIns="31750">
            <a:spAutoFit/>
          </a:bodyPr>
          <a:lstStyle>
            <a:lvl1pPr defTabSz="4318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18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18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18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18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1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1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1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1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700" b="1">
                <a:latin typeface="Arial Black" pitchFamily="34" charset="0"/>
              </a:rPr>
              <a:t>.</a:t>
            </a:r>
            <a:r>
              <a:rPr lang="en-US" altLang="en-US" sz="700">
                <a:latin typeface="Arial Black" pitchFamily="34" charset="0"/>
              </a:rPr>
              <a:t> </a:t>
            </a:r>
            <a:r>
              <a:rPr lang="en-US" altLang="en-US" sz="1700" b="1"/>
              <a:t>info          </a:t>
            </a:r>
            <a:r>
              <a:rPr lang="en-US" altLang="en-US" sz="1700" b="1">
                <a:latin typeface="Arial Black" pitchFamily="34" charset="0"/>
              </a:rPr>
              <a:t>.</a:t>
            </a:r>
            <a:r>
              <a:rPr lang="en-US" altLang="en-US" sz="700">
                <a:latin typeface="Arial Black" pitchFamily="34" charset="0"/>
              </a:rPr>
              <a:t> </a:t>
            </a:r>
            <a:r>
              <a:rPr lang="en-US" altLang="en-US" sz="1700" b="1"/>
              <a:t>link</a:t>
            </a:r>
          </a:p>
        </p:txBody>
      </p:sp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4995863" y="2735263"/>
            <a:ext cx="1544637" cy="3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31750" rIns="63500" bIns="31750">
            <a:spAutoFit/>
          </a:bodyPr>
          <a:lstStyle>
            <a:lvl1pPr defTabSz="4318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18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18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18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18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1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1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1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1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700" b="1">
                <a:solidFill>
                  <a:srgbClr val="CC0000"/>
                </a:solidFill>
              </a:rPr>
              <a:t>  </a:t>
            </a:r>
            <a:r>
              <a:rPr lang="en-US" altLang="en-US" sz="1700" b="1"/>
              <a:t>‘A’         </a:t>
            </a:r>
            <a:r>
              <a:rPr lang="en-US" altLang="en-US" sz="1700" b="1">
                <a:solidFill>
                  <a:srgbClr val="CC0000"/>
                </a:solidFill>
              </a:rPr>
              <a:t>6000</a:t>
            </a:r>
          </a:p>
        </p:txBody>
      </p:sp>
      <p:sp>
        <p:nvSpPr>
          <p:cNvPr id="15" name="Line 12"/>
          <p:cNvSpPr>
            <a:spLocks noChangeShapeType="1"/>
          </p:cNvSpPr>
          <p:nvPr/>
        </p:nvSpPr>
        <p:spPr bwMode="auto">
          <a:xfrm>
            <a:off x="5875338" y="2693988"/>
            <a:ext cx="0" cy="538162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Rectangle 13"/>
          <p:cNvSpPr>
            <a:spLocks noChangeArrowheads="1"/>
          </p:cNvSpPr>
          <p:nvPr/>
        </p:nvSpPr>
        <p:spPr bwMode="auto">
          <a:xfrm>
            <a:off x="1549400" y="3549650"/>
            <a:ext cx="709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/>
              <a:t>*ptr</a:t>
            </a:r>
          </a:p>
        </p:txBody>
      </p:sp>
    </p:spTree>
    <p:extLst>
      <p:ext uri="{BB962C8B-B14F-4D97-AF65-F5344CB8AC3E}">
        <p14:creationId xmlns:p14="http://schemas.microsoft.com/office/powerpoint/2010/main" val="17996154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>
                <a:latin typeface="Courier New" pitchFamily="49" charset="0"/>
              </a:rPr>
              <a:t>ptr</a:t>
            </a:r>
            <a:r>
              <a:rPr lang="en-US" altLang="en-US" dirty="0">
                <a:latin typeface="Courier New" pitchFamily="49" charset="0"/>
              </a:rPr>
              <a:t>-&gt;info</a:t>
            </a:r>
            <a:r>
              <a:rPr lang="en-US" altLang="en-US" dirty="0"/>
              <a:t> </a:t>
            </a:r>
            <a:br>
              <a:rPr lang="en-US" altLang="en-US" dirty="0"/>
            </a:br>
            <a:r>
              <a:rPr lang="en-US" altLang="en-US" dirty="0"/>
              <a:t>is a node member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03300" y="2290763"/>
            <a:ext cx="7119938" cy="2951162"/>
          </a:xfrm>
          <a:prstGeom prst="rect">
            <a:avLst/>
          </a:prstGeom>
          <a:solidFill>
            <a:srgbClr val="FFFFFF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630613" y="2606675"/>
            <a:ext cx="411162" cy="449263"/>
          </a:xfrm>
          <a:prstGeom prst="rect">
            <a:avLst/>
          </a:prstGeom>
          <a:solidFill>
            <a:schemeClr val="accent1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pSp>
        <p:nvGrpSpPr>
          <p:cNvPr id="7" name="Group 8"/>
          <p:cNvGrpSpPr>
            <a:grpSpLocks/>
          </p:cNvGrpSpPr>
          <p:nvPr/>
        </p:nvGrpSpPr>
        <p:grpSpPr bwMode="auto">
          <a:xfrm>
            <a:off x="2633663" y="2649538"/>
            <a:ext cx="2220912" cy="338137"/>
            <a:chOff x="1659" y="1669"/>
            <a:chExt cx="1399" cy="213"/>
          </a:xfrm>
        </p:grpSpPr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1659" y="1669"/>
              <a:ext cx="43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31750" rIns="63500" bIns="31750">
              <a:spAutoFit/>
            </a:bodyPr>
            <a:lstStyle>
              <a:lvl1pPr defTabSz="4318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4318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4318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4318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4318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31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31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31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31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1"/>
                <a:t>    ptr</a:t>
              </a:r>
              <a:endParaRPr lang="en-US" altLang="en-US" sz="1700" b="1"/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>
              <a:off x="2434" y="1779"/>
              <a:ext cx="624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oval" w="med" len="med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" name="Group 11"/>
          <p:cNvGrpSpPr>
            <a:grpSpLocks/>
          </p:cNvGrpSpPr>
          <p:nvPr/>
        </p:nvGrpSpPr>
        <p:grpSpPr bwMode="auto">
          <a:xfrm>
            <a:off x="4857750" y="2609850"/>
            <a:ext cx="1738313" cy="830263"/>
            <a:chOff x="3060" y="1644"/>
            <a:chExt cx="1095" cy="523"/>
          </a:xfrm>
        </p:grpSpPr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3060" y="1644"/>
              <a:ext cx="1095" cy="317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3079" y="1964"/>
              <a:ext cx="1072" cy="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31750" rIns="63500" bIns="31750">
              <a:spAutoFit/>
            </a:bodyPr>
            <a:lstStyle>
              <a:lvl1pPr defTabSz="4318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4318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4318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4318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4318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31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31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31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31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700" b="1">
                  <a:latin typeface="Arial Black" pitchFamily="34" charset="0"/>
                </a:rPr>
                <a:t>.</a:t>
              </a:r>
              <a:r>
                <a:rPr lang="en-US" altLang="en-US" sz="700">
                  <a:latin typeface="Arial Black" pitchFamily="34" charset="0"/>
                </a:rPr>
                <a:t> </a:t>
              </a:r>
              <a:r>
                <a:rPr lang="en-US" altLang="en-US" sz="1700" b="1"/>
                <a:t>info          </a:t>
              </a:r>
              <a:r>
                <a:rPr lang="en-US" altLang="en-US" sz="1700" b="1">
                  <a:latin typeface="Arial Black" pitchFamily="34" charset="0"/>
                </a:rPr>
                <a:t>.</a:t>
              </a:r>
              <a:r>
                <a:rPr lang="en-US" altLang="en-US" sz="700">
                  <a:latin typeface="Arial Black" pitchFamily="34" charset="0"/>
                </a:rPr>
                <a:t> </a:t>
              </a:r>
              <a:r>
                <a:rPr lang="en-US" altLang="en-US" sz="1700" b="1"/>
                <a:t>link</a:t>
              </a:r>
            </a:p>
          </p:txBody>
        </p:sp>
      </p:grpSp>
      <p:sp>
        <p:nvSpPr>
          <p:cNvPr id="13" name="Line 12"/>
          <p:cNvSpPr>
            <a:spLocks noChangeShapeType="1"/>
          </p:cNvSpPr>
          <p:nvPr/>
        </p:nvSpPr>
        <p:spPr bwMode="auto">
          <a:xfrm>
            <a:off x="5897563" y="2625725"/>
            <a:ext cx="0" cy="490538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4852988" y="2614613"/>
            <a:ext cx="1046162" cy="490537"/>
          </a:xfrm>
          <a:prstGeom prst="rect">
            <a:avLst/>
          </a:prstGeom>
          <a:solidFill>
            <a:srgbClr val="FF99CC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79563" y="3371850"/>
            <a:ext cx="4575175" cy="167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b="1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800" b="1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/>
              <a:t>ptr-&gt;info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b="1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/>
              <a:t>(*ptr).info               </a:t>
            </a:r>
            <a:r>
              <a:rPr lang="en-US" altLang="en-US" sz="2400" b="1">
                <a:solidFill>
                  <a:srgbClr val="990000"/>
                </a:solidFill>
              </a:rPr>
              <a:t>// equivalent</a:t>
            </a: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5019675" y="2663825"/>
            <a:ext cx="1544638" cy="32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31750" rIns="63500" bIns="31750">
            <a:spAutoFit/>
          </a:bodyPr>
          <a:lstStyle>
            <a:lvl1pPr defTabSz="4318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18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18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18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18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1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1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1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1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700" b="1">
                <a:solidFill>
                  <a:srgbClr val="CC0000"/>
                </a:solidFill>
              </a:rPr>
              <a:t>  </a:t>
            </a:r>
            <a:r>
              <a:rPr lang="en-US" altLang="en-US" sz="1700" b="1"/>
              <a:t>‘A’         </a:t>
            </a:r>
            <a:r>
              <a:rPr lang="en-US" altLang="en-US" sz="1700" b="1">
                <a:solidFill>
                  <a:srgbClr val="CC0000"/>
                </a:solidFill>
              </a:rPr>
              <a:t>6000</a:t>
            </a:r>
          </a:p>
        </p:txBody>
      </p:sp>
    </p:spTree>
    <p:extLst>
      <p:ext uri="{BB962C8B-B14F-4D97-AF65-F5344CB8AC3E}">
        <p14:creationId xmlns:p14="http://schemas.microsoft.com/office/powerpoint/2010/main" val="9774527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>
                <a:latin typeface="Courier New" pitchFamily="49" charset="0"/>
              </a:rPr>
              <a:t>ptr</a:t>
            </a:r>
            <a:r>
              <a:rPr lang="en-US" altLang="en-US" dirty="0">
                <a:latin typeface="Courier New" pitchFamily="49" charset="0"/>
              </a:rPr>
              <a:t>-&gt;link</a:t>
            </a:r>
            <a:r>
              <a:rPr lang="en-US" altLang="en-US" dirty="0"/>
              <a:t> </a:t>
            </a:r>
            <a:br>
              <a:rPr lang="en-US" altLang="en-US" dirty="0"/>
            </a:br>
            <a:r>
              <a:rPr lang="en-US" altLang="en-US" dirty="0"/>
              <a:t>is a node member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03300" y="2290763"/>
            <a:ext cx="7119938" cy="2951162"/>
          </a:xfrm>
          <a:prstGeom prst="rect">
            <a:avLst/>
          </a:prstGeom>
          <a:solidFill>
            <a:srgbClr val="FFFFFF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630613" y="2606675"/>
            <a:ext cx="411162" cy="449263"/>
          </a:xfrm>
          <a:prstGeom prst="rect">
            <a:avLst/>
          </a:prstGeom>
          <a:solidFill>
            <a:schemeClr val="accent1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pSp>
        <p:nvGrpSpPr>
          <p:cNvPr id="7" name="Group 8"/>
          <p:cNvGrpSpPr>
            <a:grpSpLocks/>
          </p:cNvGrpSpPr>
          <p:nvPr/>
        </p:nvGrpSpPr>
        <p:grpSpPr bwMode="auto">
          <a:xfrm>
            <a:off x="2633663" y="2649538"/>
            <a:ext cx="2220912" cy="338137"/>
            <a:chOff x="1659" y="1669"/>
            <a:chExt cx="1399" cy="213"/>
          </a:xfrm>
        </p:grpSpPr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1659" y="1669"/>
              <a:ext cx="424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31750" rIns="63500" bIns="31750">
              <a:spAutoFit/>
            </a:bodyPr>
            <a:lstStyle>
              <a:lvl1pPr defTabSz="4318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4318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4318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4318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4318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31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31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31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31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700" b="1"/>
                <a:t>    </a:t>
              </a:r>
              <a:r>
                <a:rPr lang="en-US" altLang="en-US" sz="1800" b="1"/>
                <a:t>ptr</a:t>
              </a:r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>
              <a:off x="2434" y="1779"/>
              <a:ext cx="624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oval" w="med" len="med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" name="Group 11"/>
          <p:cNvGrpSpPr>
            <a:grpSpLocks/>
          </p:cNvGrpSpPr>
          <p:nvPr/>
        </p:nvGrpSpPr>
        <p:grpSpPr bwMode="auto">
          <a:xfrm>
            <a:off x="4857750" y="2609850"/>
            <a:ext cx="1738313" cy="830263"/>
            <a:chOff x="3060" y="1644"/>
            <a:chExt cx="1095" cy="523"/>
          </a:xfrm>
        </p:grpSpPr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3060" y="1644"/>
              <a:ext cx="1095" cy="317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3079" y="1964"/>
              <a:ext cx="1072" cy="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31750" rIns="63500" bIns="31750">
              <a:spAutoFit/>
            </a:bodyPr>
            <a:lstStyle>
              <a:lvl1pPr defTabSz="43180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4318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4318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4318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4318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431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431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431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431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700" b="1">
                  <a:latin typeface="Arial Black" pitchFamily="34" charset="0"/>
                </a:rPr>
                <a:t>.</a:t>
              </a:r>
              <a:r>
                <a:rPr lang="en-US" altLang="en-US" sz="700">
                  <a:latin typeface="Arial Black" pitchFamily="34" charset="0"/>
                </a:rPr>
                <a:t> </a:t>
              </a:r>
              <a:r>
                <a:rPr lang="en-US" altLang="en-US" sz="1700" b="1"/>
                <a:t>info          </a:t>
              </a:r>
              <a:r>
                <a:rPr lang="en-US" altLang="en-US" sz="1700" b="1">
                  <a:latin typeface="Arial Black" pitchFamily="34" charset="0"/>
                </a:rPr>
                <a:t>.</a:t>
              </a:r>
              <a:r>
                <a:rPr lang="en-US" altLang="en-US" sz="700">
                  <a:latin typeface="Arial Black" pitchFamily="34" charset="0"/>
                </a:rPr>
                <a:t> </a:t>
              </a:r>
              <a:r>
                <a:rPr lang="en-US" altLang="en-US" sz="1700" b="1"/>
                <a:t>link</a:t>
              </a:r>
            </a:p>
          </p:txBody>
        </p:sp>
      </p:grpSp>
      <p:sp>
        <p:nvSpPr>
          <p:cNvPr id="13" name="Line 12"/>
          <p:cNvSpPr>
            <a:spLocks noChangeShapeType="1"/>
          </p:cNvSpPr>
          <p:nvPr/>
        </p:nvSpPr>
        <p:spPr bwMode="auto">
          <a:xfrm>
            <a:off x="5897563" y="2625725"/>
            <a:ext cx="0" cy="490538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5891213" y="2614613"/>
            <a:ext cx="709612" cy="490537"/>
          </a:xfrm>
          <a:prstGeom prst="rect">
            <a:avLst/>
          </a:prstGeom>
          <a:solidFill>
            <a:srgbClr val="FF99CC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79563" y="3371850"/>
            <a:ext cx="4373562" cy="167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b="1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800" b="1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/>
              <a:t>ptr-&gt;link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b="1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/>
              <a:t>(*ptr).link             </a:t>
            </a:r>
            <a:r>
              <a:rPr lang="en-US" altLang="en-US" sz="2400" b="1">
                <a:solidFill>
                  <a:srgbClr val="990000"/>
                </a:solidFill>
              </a:rPr>
              <a:t>// equivalent</a:t>
            </a: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5019675" y="2663825"/>
            <a:ext cx="1544638" cy="32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31750" rIns="63500" bIns="31750">
            <a:spAutoFit/>
          </a:bodyPr>
          <a:lstStyle>
            <a:lvl1pPr defTabSz="4318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18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18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18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18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1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1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1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18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700" b="1">
                <a:solidFill>
                  <a:srgbClr val="CC0000"/>
                </a:solidFill>
              </a:rPr>
              <a:t>  </a:t>
            </a:r>
            <a:r>
              <a:rPr lang="en-US" altLang="en-US" sz="1700" b="1"/>
              <a:t>‘A’         </a:t>
            </a:r>
            <a:r>
              <a:rPr lang="en-US" altLang="en-US" sz="1700" b="1">
                <a:solidFill>
                  <a:srgbClr val="CC0000"/>
                </a:solidFill>
              </a:rPr>
              <a:t>6000</a:t>
            </a:r>
          </a:p>
        </p:txBody>
      </p:sp>
    </p:spTree>
    <p:extLst>
      <p:ext uri="{BB962C8B-B14F-4D97-AF65-F5344CB8AC3E}">
        <p14:creationId xmlns:p14="http://schemas.microsoft.com/office/powerpoint/2010/main" val="19453482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Consider the following class and code.  Draw a picture showing the final configuration.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5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152400" y="1371600"/>
            <a:ext cx="5295900" cy="5334000"/>
          </a:xfrm>
        </p:spPr>
        <p:txBody>
          <a:bodyPr/>
          <a:lstStyle/>
          <a:p>
            <a:pPr marL="0" indent="0">
              <a:buFont typeface="Monotype Sorts" pitchFamily="2" charset="2"/>
              <a:buNone/>
            </a:pPr>
            <a:r>
              <a:rPr lang="en-US" altLang="en-US" sz="2000" b="1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altLang="en-US" sz="2000" b="1" dirty="0">
                <a:latin typeface="Courier New" pitchFamily="49" charset="0"/>
                <a:cs typeface="Courier New" pitchFamily="49" charset="0"/>
              </a:rPr>
              <a:t> Node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20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20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en-US" sz="2000" b="1" dirty="0">
                <a:latin typeface="Courier New" pitchFamily="49" charset="0"/>
                <a:cs typeface="Courier New" pitchFamily="49" charset="0"/>
              </a:rPr>
              <a:t> data;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2000" b="1" dirty="0">
                <a:latin typeface="Courier New" pitchFamily="49" charset="0"/>
                <a:cs typeface="Courier New" pitchFamily="49" charset="0"/>
              </a:rPr>
              <a:t>  Node * next;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2000" b="1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2000" b="1" dirty="0">
                <a:latin typeface="Courier New" pitchFamily="49" charset="0"/>
                <a:cs typeface="Courier New" pitchFamily="49" charset="0"/>
              </a:rPr>
              <a:t>Node </a:t>
            </a:r>
            <a:r>
              <a:rPr lang="en-US" altLang="en-US" sz="2000" b="1">
                <a:latin typeface="Courier New" pitchFamily="49" charset="0"/>
                <a:cs typeface="Courier New" pitchFamily="49" charset="0"/>
              </a:rPr>
              <a:t>* ptr1; Node </a:t>
            </a:r>
            <a:r>
              <a:rPr lang="en-US" altLang="en-US" sz="2000" b="1" dirty="0">
                <a:latin typeface="Courier New" pitchFamily="49" charset="0"/>
                <a:cs typeface="Courier New" pitchFamily="49" charset="0"/>
              </a:rPr>
              <a:t>* ptr2;    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2000" b="1" dirty="0">
                <a:latin typeface="Courier New" pitchFamily="49" charset="0"/>
                <a:cs typeface="Courier New" pitchFamily="49" charset="0"/>
              </a:rPr>
              <a:t>ptr1 = new Node;             ptr1-&gt;data = 3;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2000" b="1" dirty="0">
                <a:latin typeface="Courier New" pitchFamily="49" charset="0"/>
                <a:cs typeface="Courier New" pitchFamily="49" charset="0"/>
              </a:rPr>
              <a:t>ptr2 = new Node;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2000" b="1" dirty="0">
                <a:latin typeface="Courier New" pitchFamily="49" charset="0"/>
                <a:cs typeface="Courier New" pitchFamily="49" charset="0"/>
              </a:rPr>
              <a:t>ptr2-&gt;data = 2;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2000" b="1" dirty="0">
                <a:latin typeface="Courier New" pitchFamily="49" charset="0"/>
                <a:cs typeface="Courier New" pitchFamily="49" charset="0"/>
              </a:rPr>
              <a:t>ptr2 -&gt; next = ptr1;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2000" b="1" dirty="0">
                <a:latin typeface="Courier New" pitchFamily="49" charset="0"/>
                <a:cs typeface="Courier New" pitchFamily="49" charset="0"/>
              </a:rPr>
              <a:t>ptr2 -&gt; next -&gt; next = new Node;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2000" b="1" dirty="0">
                <a:latin typeface="Courier New" pitchFamily="49" charset="0"/>
                <a:cs typeface="Courier New" pitchFamily="49" charset="0"/>
              </a:rPr>
              <a:t>ptr2 -&gt; next -&gt; data = 4;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2000" b="1" dirty="0">
                <a:latin typeface="Courier New" pitchFamily="49" charset="0"/>
                <a:cs typeface="Courier New" pitchFamily="49" charset="0"/>
              </a:rPr>
              <a:t>ptr2 -&gt; next -&gt; next -&gt; data = 1;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2000" b="1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 marL="0" indent="0">
              <a:buFont typeface="Monotype Sorts" pitchFamily="2" charset="2"/>
              <a:buNone/>
            </a:pPr>
            <a:endParaRPr lang="en-US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829300" y="1981200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Ptr1</a:t>
            </a:r>
            <a:r>
              <a:rPr lang="en-US" dirty="0">
                <a:sym typeface="Wingdings" panose="05000000000000000000" pitchFamily="2" charset="2"/>
              </a:rPr>
              <a:t>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829300" y="2641562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Ptr2</a:t>
            </a:r>
            <a:r>
              <a:rPr lang="en-US" dirty="0">
                <a:sym typeface="Wingdings" panose="05000000000000000000" pitchFamily="2" charset="2"/>
              </a:rPr>
              <a:t>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591300" y="1924547"/>
            <a:ext cx="533400" cy="381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4 </a:t>
            </a:r>
            <a:r>
              <a:rPr lang="en-US" dirty="0">
                <a:solidFill>
                  <a:schemeClr val="tx1"/>
                </a:solidFill>
              </a:rPr>
              <a:t>|</a:t>
            </a:r>
          </a:p>
        </p:txBody>
      </p:sp>
      <p:sp>
        <p:nvSpPr>
          <p:cNvPr id="9" name="Rectangle 8"/>
          <p:cNvSpPr/>
          <p:nvPr/>
        </p:nvSpPr>
        <p:spPr>
          <a:xfrm>
            <a:off x="6591300" y="2616124"/>
            <a:ext cx="533400" cy="381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 |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6591300" y="2350532"/>
            <a:ext cx="381000" cy="468868"/>
          </a:xfrm>
          <a:prstGeom prst="straightConnector1">
            <a:avLst/>
          </a:prstGeom>
          <a:ln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3"/>
          </p:cNvCxnSpPr>
          <p:nvPr/>
        </p:nvCxnSpPr>
        <p:spPr>
          <a:xfrm>
            <a:off x="7124700" y="2115047"/>
            <a:ext cx="381000" cy="0"/>
          </a:xfrm>
          <a:prstGeom prst="straightConnector1">
            <a:avLst/>
          </a:prstGeom>
          <a:ln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7505700" y="1975347"/>
            <a:ext cx="533400" cy="381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 1|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829300" y="3733800"/>
            <a:ext cx="335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print out 4</a:t>
            </a:r>
          </a:p>
          <a:p>
            <a:r>
              <a:rPr lang="en-US" dirty="0"/>
              <a:t>   </a:t>
            </a:r>
            <a:r>
              <a:rPr lang="en-US" dirty="0" err="1"/>
              <a:t>cout</a:t>
            </a:r>
            <a:r>
              <a:rPr lang="en-US" dirty="0"/>
              <a:t>&lt;&lt;ptr1-&gt;data;</a:t>
            </a:r>
          </a:p>
          <a:p>
            <a:r>
              <a:rPr lang="en-US" dirty="0"/>
              <a:t>   </a:t>
            </a:r>
            <a:r>
              <a:rPr lang="en-US" dirty="0" err="1"/>
              <a:t>cout</a:t>
            </a:r>
            <a:r>
              <a:rPr lang="en-US" dirty="0"/>
              <a:t>&lt;&lt;ptr2</a:t>
            </a:r>
            <a:r>
              <a:rPr lang="en-US" dirty="0">
                <a:sym typeface="Wingdings" panose="05000000000000000000" pitchFamily="2" charset="2"/>
              </a:rPr>
              <a:t>-&gt;next-&gt;data;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84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Traversing a </a:t>
            </a:r>
            <a:br>
              <a:rPr lang="en-US" altLang="en-US" dirty="0"/>
            </a:br>
            <a:r>
              <a:rPr lang="en-US" altLang="en-US" dirty="0"/>
              <a:t>Dynamic Linked List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5" name="Slide Number Placeholder 4"/>
          <p:cNvSpPr txBox="1">
            <a:spLocks/>
          </p:cNvSpPr>
          <p:nvPr/>
        </p:nvSpPr>
        <p:spPr>
          <a:xfrm>
            <a:off x="7848600" y="6248400"/>
            <a:ext cx="609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3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pitchFamily="2" charset="2"/>
              <a:buChar char="l"/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769984F-049E-4410-9F4E-EC1985EA6A3C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US" altLang="en-US" sz="140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609600" y="3886200"/>
            <a:ext cx="7162800" cy="2743200"/>
          </a:xfrm>
          <a:prstGeom prst="rect">
            <a:avLst/>
          </a:prstGeom>
          <a:solidFill>
            <a:srgbClr val="FFFFFF"/>
          </a:solidFill>
          <a:ln w="12699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838200" y="4038600"/>
            <a:ext cx="716280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altLang="en-US" sz="1800" b="1">
                <a:solidFill>
                  <a:srgbClr val="CC0000"/>
                </a:solidFill>
              </a:rPr>
              <a:t>//PRE:  head points to a dynamic linked list</a:t>
            </a:r>
            <a:r>
              <a:rPr lang="en-US" altLang="en-US" sz="2000" b="1"/>
              <a:t> </a:t>
            </a:r>
          </a:p>
          <a:p>
            <a:pPr>
              <a:buFont typeface="Monotype Sorts" pitchFamily="2" charset="2"/>
              <a:buNone/>
            </a:pPr>
            <a:endParaRPr lang="en-US" altLang="en-US" sz="1000" b="1"/>
          </a:p>
          <a:p>
            <a:pPr>
              <a:buFont typeface="Monotype Sorts" pitchFamily="2" charset="2"/>
              <a:buNone/>
            </a:pPr>
            <a:r>
              <a:rPr lang="en-US" altLang="en-US" sz="1800" b="1"/>
              <a:t>ptr  =  head ;</a:t>
            </a:r>
          </a:p>
          <a:p>
            <a:pPr>
              <a:buFont typeface="Monotype Sorts" pitchFamily="2" charset="2"/>
              <a:buNone/>
            </a:pPr>
            <a:r>
              <a:rPr lang="en-US" altLang="en-US" sz="1800" b="1"/>
              <a:t>while (ptr != nullptr)  {</a:t>
            </a:r>
          </a:p>
          <a:p>
            <a:pPr>
              <a:buFont typeface="Monotype Sorts" pitchFamily="2" charset="2"/>
              <a:buNone/>
            </a:pPr>
            <a:r>
              <a:rPr lang="en-US" altLang="en-US" sz="1800" b="1"/>
              <a:t>	cout  &lt;&lt;  ptr-&gt;info ;	</a:t>
            </a:r>
          </a:p>
          <a:p>
            <a:pPr>
              <a:buFont typeface="Monotype Sorts" pitchFamily="2" charset="2"/>
              <a:buNone/>
            </a:pPr>
            <a:r>
              <a:rPr lang="en-US" altLang="en-US" sz="1800" b="1"/>
              <a:t>			</a:t>
            </a:r>
            <a:r>
              <a:rPr lang="en-US" altLang="en-US" sz="1800" b="1">
                <a:solidFill>
                  <a:srgbClr val="CC0000"/>
                </a:solidFill>
              </a:rPr>
              <a:t>// Or, do something else with node *ptr</a:t>
            </a:r>
          </a:p>
          <a:p>
            <a:pPr>
              <a:buFont typeface="Monotype Sorts" pitchFamily="2" charset="2"/>
              <a:buNone/>
            </a:pPr>
            <a:r>
              <a:rPr lang="en-US" altLang="en-US" sz="1800" b="1"/>
              <a:t>	ptr  =  ptr-&gt;link ;</a:t>
            </a:r>
          </a:p>
          <a:p>
            <a:pPr>
              <a:buFont typeface="Monotype Sorts" pitchFamily="2" charset="2"/>
              <a:buNone/>
            </a:pPr>
            <a:r>
              <a:rPr lang="en-US" altLang="en-US" sz="1800" b="1"/>
              <a:t>}</a:t>
            </a:r>
            <a:endParaRPr lang="en-US" altLang="en-US" sz="2400" b="1"/>
          </a:p>
        </p:txBody>
      </p:sp>
      <p:grpSp>
        <p:nvGrpSpPr>
          <p:cNvPr id="8" name="Group 5"/>
          <p:cNvGrpSpPr>
            <a:grpSpLocks/>
          </p:cNvGrpSpPr>
          <p:nvPr/>
        </p:nvGrpSpPr>
        <p:grpSpPr bwMode="auto">
          <a:xfrm>
            <a:off x="304800" y="1752600"/>
            <a:ext cx="1676400" cy="609600"/>
            <a:chOff x="1104" y="1056"/>
            <a:chExt cx="1056" cy="384"/>
          </a:xfrm>
        </p:grpSpPr>
        <p:sp>
          <p:nvSpPr>
            <p:cNvPr id="9" name="Rectangle 6"/>
            <p:cNvSpPr>
              <a:spLocks noChangeArrowheads="1"/>
            </p:cNvSpPr>
            <p:nvPr/>
          </p:nvSpPr>
          <p:spPr bwMode="auto">
            <a:xfrm>
              <a:off x="1632" y="1056"/>
              <a:ext cx="528" cy="384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0" name="Rectangle 7"/>
            <p:cNvSpPr>
              <a:spLocks noChangeArrowheads="1"/>
            </p:cNvSpPr>
            <p:nvPr/>
          </p:nvSpPr>
          <p:spPr bwMode="auto">
            <a:xfrm>
              <a:off x="1104" y="1170"/>
              <a:ext cx="44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latin typeface="Times New Roman" charset="0"/>
                </a:rPr>
                <a:t>   ptr</a:t>
              </a:r>
            </a:p>
          </p:txBody>
        </p:sp>
      </p:grpSp>
      <p:grpSp>
        <p:nvGrpSpPr>
          <p:cNvPr id="11" name="Group 8"/>
          <p:cNvGrpSpPr>
            <a:grpSpLocks/>
          </p:cNvGrpSpPr>
          <p:nvPr/>
        </p:nvGrpSpPr>
        <p:grpSpPr bwMode="auto">
          <a:xfrm>
            <a:off x="304800" y="2651125"/>
            <a:ext cx="8467725" cy="1006475"/>
            <a:chOff x="192" y="1670"/>
            <a:chExt cx="5334" cy="634"/>
          </a:xfrm>
        </p:grpSpPr>
        <p:sp>
          <p:nvSpPr>
            <p:cNvPr id="12" name="Line 9"/>
            <p:cNvSpPr>
              <a:spLocks noChangeShapeType="1"/>
            </p:cNvSpPr>
            <p:nvPr/>
          </p:nvSpPr>
          <p:spPr bwMode="auto">
            <a:xfrm>
              <a:off x="3418" y="2111"/>
              <a:ext cx="403" cy="1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" name="Group 10"/>
            <p:cNvGrpSpPr>
              <a:grpSpLocks/>
            </p:cNvGrpSpPr>
            <p:nvPr/>
          </p:nvGrpSpPr>
          <p:grpSpPr bwMode="auto">
            <a:xfrm>
              <a:off x="4209" y="1910"/>
              <a:ext cx="1181" cy="394"/>
              <a:chOff x="4003" y="2400"/>
              <a:chExt cx="1181" cy="394"/>
            </a:xfrm>
          </p:grpSpPr>
          <p:sp>
            <p:nvSpPr>
              <p:cNvPr id="26" name="Rectangle 11"/>
              <p:cNvSpPr>
                <a:spLocks noChangeArrowheads="1"/>
              </p:cNvSpPr>
              <p:nvPr/>
            </p:nvSpPr>
            <p:spPr bwMode="auto">
              <a:xfrm>
                <a:off x="4003" y="2400"/>
                <a:ext cx="1181" cy="376"/>
              </a:xfrm>
              <a:prstGeom prst="rect">
                <a:avLst/>
              </a:prstGeom>
              <a:solidFill>
                <a:schemeClr val="accent1"/>
              </a:solidFill>
              <a:ln w="12699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2" charset="2"/>
                  <a:buChar char="l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27" name="Line 12"/>
              <p:cNvSpPr>
                <a:spLocks noChangeShapeType="1"/>
              </p:cNvSpPr>
              <p:nvPr/>
            </p:nvSpPr>
            <p:spPr bwMode="auto">
              <a:xfrm>
                <a:off x="4656" y="2400"/>
                <a:ext cx="0" cy="394"/>
              </a:xfrm>
              <a:prstGeom prst="line">
                <a:avLst/>
              </a:prstGeom>
              <a:noFill/>
              <a:ln w="12699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2750" y="1910"/>
              <a:ext cx="1181" cy="376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5" name="Line 14"/>
            <p:cNvSpPr>
              <a:spLocks noChangeShapeType="1"/>
            </p:cNvSpPr>
            <p:nvPr/>
          </p:nvSpPr>
          <p:spPr bwMode="auto">
            <a:xfrm>
              <a:off x="3403" y="1910"/>
              <a:ext cx="0" cy="394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1358" y="1910"/>
              <a:ext cx="1181" cy="384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7" name="Line 16"/>
            <p:cNvSpPr>
              <a:spLocks noChangeShapeType="1"/>
            </p:cNvSpPr>
            <p:nvPr/>
          </p:nvSpPr>
          <p:spPr bwMode="auto">
            <a:xfrm>
              <a:off x="4862" y="1910"/>
              <a:ext cx="0" cy="394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686" y="1910"/>
              <a:ext cx="536" cy="384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9" name="Line 18"/>
            <p:cNvSpPr>
              <a:spLocks noChangeShapeType="1"/>
            </p:cNvSpPr>
            <p:nvPr/>
          </p:nvSpPr>
          <p:spPr bwMode="auto">
            <a:xfrm>
              <a:off x="3854" y="2102"/>
              <a:ext cx="355" cy="1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19"/>
            <p:cNvSpPr>
              <a:spLocks noChangeShapeType="1"/>
            </p:cNvSpPr>
            <p:nvPr/>
          </p:nvSpPr>
          <p:spPr bwMode="auto">
            <a:xfrm>
              <a:off x="2462" y="2102"/>
              <a:ext cx="307" cy="1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Line 20"/>
            <p:cNvSpPr>
              <a:spLocks noChangeShapeType="1"/>
            </p:cNvSpPr>
            <p:nvPr/>
          </p:nvSpPr>
          <p:spPr bwMode="auto">
            <a:xfrm>
              <a:off x="1118" y="2102"/>
              <a:ext cx="259" cy="1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Line 21"/>
            <p:cNvSpPr>
              <a:spLocks noChangeShapeType="1"/>
            </p:cNvSpPr>
            <p:nvPr/>
          </p:nvSpPr>
          <p:spPr bwMode="auto">
            <a:xfrm>
              <a:off x="1982" y="1910"/>
              <a:ext cx="0" cy="394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Rectangle 22"/>
            <p:cNvSpPr>
              <a:spLocks noChangeArrowheads="1"/>
            </p:cNvSpPr>
            <p:nvPr/>
          </p:nvSpPr>
          <p:spPr bwMode="auto">
            <a:xfrm>
              <a:off x="686" y="1958"/>
              <a:ext cx="484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solidFill>
                    <a:srgbClr val="CC0000"/>
                  </a:solidFill>
                </a:rPr>
                <a:t>3000</a:t>
              </a:r>
              <a:r>
                <a:rPr lang="en-US" altLang="en-US" sz="2400" b="1"/>
                <a:t>      “Ted”   </a:t>
              </a:r>
              <a:r>
                <a:rPr lang="en-US" altLang="en-US" sz="2000" b="1">
                  <a:solidFill>
                    <a:srgbClr val="CC0000"/>
                  </a:solidFill>
                </a:rPr>
                <a:t>5000</a:t>
              </a:r>
              <a:r>
                <a:rPr lang="en-US" altLang="en-US" sz="2400" b="1"/>
                <a:t>        “Irv”   </a:t>
              </a:r>
              <a:r>
                <a:rPr lang="en-US" altLang="en-US" sz="2000" b="1">
                  <a:solidFill>
                    <a:srgbClr val="CC0000"/>
                  </a:solidFill>
                </a:rPr>
                <a:t>2000</a:t>
              </a:r>
              <a:r>
                <a:rPr lang="en-US" altLang="en-US" sz="2400" b="1"/>
                <a:t>        “Lee”   </a:t>
              </a:r>
              <a:r>
                <a:rPr lang="en-US" altLang="en-US" sz="2000" b="1">
                  <a:solidFill>
                    <a:srgbClr val="CC0000"/>
                  </a:solidFill>
                </a:rPr>
                <a:t>nullptr</a:t>
              </a:r>
              <a:endParaRPr lang="en-US" altLang="en-US" sz="2400" b="1"/>
            </a:p>
          </p:txBody>
        </p:sp>
        <p:sp>
          <p:nvSpPr>
            <p:cNvPr id="24" name="Rectangle 23"/>
            <p:cNvSpPr>
              <a:spLocks noChangeArrowheads="1"/>
            </p:cNvSpPr>
            <p:nvPr/>
          </p:nvSpPr>
          <p:spPr bwMode="auto">
            <a:xfrm>
              <a:off x="1358" y="1670"/>
              <a:ext cx="334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solidFill>
                    <a:srgbClr val="CC0000"/>
                  </a:solidFill>
                  <a:latin typeface="Courier New" pitchFamily="49" charset="0"/>
                </a:rPr>
                <a:t>3000         </a:t>
              </a:r>
              <a:r>
                <a:rPr lang="en-US" altLang="en-US" sz="1600" b="1">
                  <a:solidFill>
                    <a:srgbClr val="CC0000"/>
                  </a:solidFill>
                  <a:latin typeface="Courier New" pitchFamily="49" charset="0"/>
                </a:rPr>
                <a:t>  </a:t>
              </a:r>
              <a:r>
                <a:rPr lang="en-US" altLang="en-US" sz="2000" b="1">
                  <a:solidFill>
                    <a:srgbClr val="CC0000"/>
                  </a:solidFill>
                  <a:latin typeface="Courier New" pitchFamily="49" charset="0"/>
                </a:rPr>
                <a:t>5000           2000</a:t>
              </a:r>
            </a:p>
          </p:txBody>
        </p:sp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192" y="1968"/>
              <a:ext cx="50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latin typeface="Courier New" pitchFamily="49" charset="0"/>
                </a:rPr>
                <a:t>head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16370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What is a List?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7" name="Rectangle 1027"/>
          <p:cNvSpPr txBox="1">
            <a:spLocks noChangeArrowheads="1"/>
          </p:cNvSpPr>
          <p:nvPr/>
        </p:nvSpPr>
        <p:spPr>
          <a:xfrm>
            <a:off x="739140" y="1676400"/>
            <a:ext cx="7696200" cy="4114800"/>
          </a:xfrm>
          <a:prstGeom prst="rect">
            <a:avLst/>
          </a:prstGeom>
          <a:noFill/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altLang="en-US" sz="2800" dirty="0"/>
              <a:t>A list is a varying-length, </a:t>
            </a:r>
            <a:r>
              <a:rPr lang="en-US" altLang="en-US" sz="2800" dirty="0">
                <a:solidFill>
                  <a:srgbClr val="990066"/>
                </a:solidFill>
              </a:rPr>
              <a:t>linear </a:t>
            </a:r>
            <a:r>
              <a:rPr lang="en-US" altLang="en-US" sz="2800" dirty="0"/>
              <a:t>collection of homogeneous elements.</a:t>
            </a:r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endParaRPr lang="en-US" altLang="en-US" sz="2800" dirty="0"/>
          </a:p>
          <a:p>
            <a:pPr fontAlgn="auto">
              <a:spcAft>
                <a:spcPts val="0"/>
              </a:spcAft>
            </a:pPr>
            <a:r>
              <a:rPr lang="en-US" altLang="en-US" sz="2800" dirty="0"/>
              <a:t>linear means each list element (except the first) has a </a:t>
            </a:r>
            <a:r>
              <a:rPr lang="en-US" altLang="en-US" sz="2800" dirty="0">
                <a:solidFill>
                  <a:srgbClr val="990066"/>
                </a:solidFill>
              </a:rPr>
              <a:t>unique predecessor</a:t>
            </a:r>
            <a:r>
              <a:rPr lang="en-US" altLang="en-US" sz="2800" dirty="0"/>
              <a:t>, and each element (except the last) has a </a:t>
            </a:r>
            <a:r>
              <a:rPr lang="en-US" altLang="en-US" sz="2800" dirty="0">
                <a:solidFill>
                  <a:srgbClr val="990066"/>
                </a:solidFill>
              </a:rPr>
              <a:t>unique successor</a:t>
            </a:r>
            <a:r>
              <a:rPr lang="en-US" altLang="en-US" sz="2800" dirty="0"/>
              <a:t> </a:t>
            </a:r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24989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Traversing a </a:t>
            </a:r>
            <a:br>
              <a:rPr lang="en-US" altLang="en-US" dirty="0"/>
            </a:br>
            <a:r>
              <a:rPr lang="en-US" altLang="en-US" dirty="0"/>
              <a:t>Dynamic Linked List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609600" y="3886200"/>
            <a:ext cx="7162800" cy="2743200"/>
          </a:xfrm>
          <a:prstGeom prst="rect">
            <a:avLst/>
          </a:prstGeom>
          <a:solidFill>
            <a:srgbClr val="FFFFFF"/>
          </a:solidFill>
          <a:ln w="12699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609600" y="4572000"/>
            <a:ext cx="7162800" cy="381000"/>
          </a:xfrm>
          <a:prstGeom prst="rect">
            <a:avLst/>
          </a:prstGeom>
          <a:solidFill>
            <a:srgbClr val="FFCC66"/>
          </a:solidFill>
          <a:ln w="12699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838200" y="4038600"/>
            <a:ext cx="716280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altLang="en-US" sz="1800" b="1">
                <a:solidFill>
                  <a:srgbClr val="CC0000"/>
                </a:solidFill>
              </a:rPr>
              <a:t>//PRE:  head points to a dynamic linked list</a:t>
            </a:r>
            <a:r>
              <a:rPr lang="en-US" altLang="en-US" sz="2000" b="1"/>
              <a:t> </a:t>
            </a:r>
          </a:p>
          <a:p>
            <a:pPr>
              <a:buFont typeface="Monotype Sorts" pitchFamily="2" charset="2"/>
              <a:buNone/>
            </a:pPr>
            <a:endParaRPr lang="en-US" altLang="en-US" sz="1000" b="1"/>
          </a:p>
          <a:p>
            <a:pPr>
              <a:buFont typeface="Monotype Sorts" pitchFamily="2" charset="2"/>
              <a:buNone/>
            </a:pPr>
            <a:r>
              <a:rPr lang="en-US" altLang="en-US" sz="1800" b="1"/>
              <a:t>ptr  =  head ;</a:t>
            </a:r>
          </a:p>
          <a:p>
            <a:pPr>
              <a:buFont typeface="Monotype Sorts" pitchFamily="2" charset="2"/>
              <a:buNone/>
            </a:pPr>
            <a:r>
              <a:rPr lang="en-US" altLang="en-US" sz="1800" b="1"/>
              <a:t>while (ptr != nullptr)  {</a:t>
            </a:r>
          </a:p>
          <a:p>
            <a:pPr>
              <a:buFont typeface="Monotype Sorts" pitchFamily="2" charset="2"/>
              <a:buNone/>
            </a:pPr>
            <a:r>
              <a:rPr lang="en-US" altLang="en-US" sz="1800" b="1"/>
              <a:t>	cout  &lt;&lt;  ptr-&gt;info ;	</a:t>
            </a:r>
          </a:p>
          <a:p>
            <a:pPr>
              <a:buFont typeface="Monotype Sorts" pitchFamily="2" charset="2"/>
              <a:buNone/>
            </a:pPr>
            <a:r>
              <a:rPr lang="en-US" altLang="en-US" sz="1800" b="1"/>
              <a:t>			</a:t>
            </a:r>
            <a:r>
              <a:rPr lang="en-US" altLang="en-US" sz="1800" b="1">
                <a:solidFill>
                  <a:srgbClr val="CC0000"/>
                </a:solidFill>
              </a:rPr>
              <a:t>// Or, do something else with node *ptr</a:t>
            </a:r>
          </a:p>
          <a:p>
            <a:pPr>
              <a:buFont typeface="Monotype Sorts" pitchFamily="2" charset="2"/>
              <a:buNone/>
            </a:pPr>
            <a:r>
              <a:rPr lang="en-US" altLang="en-US" sz="1800" b="1"/>
              <a:t>	ptr  =  ptr-&gt;link ;</a:t>
            </a:r>
          </a:p>
          <a:p>
            <a:pPr>
              <a:buFont typeface="Monotype Sorts" pitchFamily="2" charset="2"/>
              <a:buNone/>
            </a:pPr>
            <a:r>
              <a:rPr lang="en-US" altLang="en-US" sz="1800" b="1"/>
              <a:t>}</a:t>
            </a:r>
            <a:endParaRPr lang="en-US" altLang="en-US" sz="2400" b="1"/>
          </a:p>
        </p:txBody>
      </p:sp>
      <p:grpSp>
        <p:nvGrpSpPr>
          <p:cNvPr id="9" name="Group 6"/>
          <p:cNvGrpSpPr>
            <a:grpSpLocks/>
          </p:cNvGrpSpPr>
          <p:nvPr/>
        </p:nvGrpSpPr>
        <p:grpSpPr bwMode="auto">
          <a:xfrm>
            <a:off x="304800" y="1752600"/>
            <a:ext cx="1676400" cy="609600"/>
            <a:chOff x="1104" y="1056"/>
            <a:chExt cx="1056" cy="384"/>
          </a:xfrm>
        </p:grpSpPr>
        <p:sp>
          <p:nvSpPr>
            <p:cNvPr id="10" name="Rectangle 7"/>
            <p:cNvSpPr>
              <a:spLocks noChangeArrowheads="1"/>
            </p:cNvSpPr>
            <p:nvPr/>
          </p:nvSpPr>
          <p:spPr bwMode="auto">
            <a:xfrm>
              <a:off x="1632" y="1056"/>
              <a:ext cx="528" cy="384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1" name="Rectangle 8"/>
            <p:cNvSpPr>
              <a:spLocks noChangeArrowheads="1"/>
            </p:cNvSpPr>
            <p:nvPr/>
          </p:nvSpPr>
          <p:spPr bwMode="auto">
            <a:xfrm>
              <a:off x="1104" y="1169"/>
              <a:ext cx="104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latin typeface="Times New Roman" charset="0"/>
                </a:rPr>
                <a:t>   ptr     </a:t>
              </a:r>
              <a:r>
                <a:rPr lang="en-US" altLang="en-US" sz="2000" b="1"/>
                <a:t> 3000</a:t>
              </a:r>
              <a:endParaRPr lang="en-US" altLang="en-US" sz="2000" b="1">
                <a:latin typeface="Times New Roman" charset="0"/>
              </a:endParaRPr>
            </a:p>
          </p:txBody>
        </p:sp>
      </p:grpSp>
      <p:grpSp>
        <p:nvGrpSpPr>
          <p:cNvPr id="12" name="Group 9"/>
          <p:cNvGrpSpPr>
            <a:grpSpLocks/>
          </p:cNvGrpSpPr>
          <p:nvPr/>
        </p:nvGrpSpPr>
        <p:grpSpPr bwMode="auto">
          <a:xfrm>
            <a:off x="304800" y="2651125"/>
            <a:ext cx="8467725" cy="1006475"/>
            <a:chOff x="192" y="1670"/>
            <a:chExt cx="5334" cy="634"/>
          </a:xfrm>
        </p:grpSpPr>
        <p:sp>
          <p:nvSpPr>
            <p:cNvPr id="13" name="Line 10"/>
            <p:cNvSpPr>
              <a:spLocks noChangeShapeType="1"/>
            </p:cNvSpPr>
            <p:nvPr/>
          </p:nvSpPr>
          <p:spPr bwMode="auto">
            <a:xfrm>
              <a:off x="3418" y="2111"/>
              <a:ext cx="403" cy="1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4" name="Group 11"/>
            <p:cNvGrpSpPr>
              <a:grpSpLocks/>
            </p:cNvGrpSpPr>
            <p:nvPr/>
          </p:nvGrpSpPr>
          <p:grpSpPr bwMode="auto">
            <a:xfrm>
              <a:off x="4209" y="1910"/>
              <a:ext cx="1181" cy="394"/>
              <a:chOff x="4003" y="2400"/>
              <a:chExt cx="1181" cy="394"/>
            </a:xfrm>
          </p:grpSpPr>
          <p:sp>
            <p:nvSpPr>
              <p:cNvPr id="27" name="Rectangle 12"/>
              <p:cNvSpPr>
                <a:spLocks noChangeArrowheads="1"/>
              </p:cNvSpPr>
              <p:nvPr/>
            </p:nvSpPr>
            <p:spPr bwMode="auto">
              <a:xfrm>
                <a:off x="4003" y="2400"/>
                <a:ext cx="1181" cy="376"/>
              </a:xfrm>
              <a:prstGeom prst="rect">
                <a:avLst/>
              </a:prstGeom>
              <a:solidFill>
                <a:schemeClr val="accent1"/>
              </a:solidFill>
              <a:ln w="12699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2" charset="2"/>
                  <a:buChar char="l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28" name="Line 13"/>
              <p:cNvSpPr>
                <a:spLocks noChangeShapeType="1"/>
              </p:cNvSpPr>
              <p:nvPr/>
            </p:nvSpPr>
            <p:spPr bwMode="auto">
              <a:xfrm>
                <a:off x="4656" y="2400"/>
                <a:ext cx="0" cy="394"/>
              </a:xfrm>
              <a:prstGeom prst="line">
                <a:avLst/>
              </a:prstGeom>
              <a:noFill/>
              <a:ln w="12699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2750" y="1910"/>
              <a:ext cx="1181" cy="376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6" name="Line 15"/>
            <p:cNvSpPr>
              <a:spLocks noChangeShapeType="1"/>
            </p:cNvSpPr>
            <p:nvPr/>
          </p:nvSpPr>
          <p:spPr bwMode="auto">
            <a:xfrm>
              <a:off x="3403" y="1910"/>
              <a:ext cx="0" cy="394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1358" y="1910"/>
              <a:ext cx="1181" cy="384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8" name="Line 17"/>
            <p:cNvSpPr>
              <a:spLocks noChangeShapeType="1"/>
            </p:cNvSpPr>
            <p:nvPr/>
          </p:nvSpPr>
          <p:spPr bwMode="auto">
            <a:xfrm>
              <a:off x="4862" y="1910"/>
              <a:ext cx="0" cy="394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686" y="1910"/>
              <a:ext cx="536" cy="384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20" name="Line 19"/>
            <p:cNvSpPr>
              <a:spLocks noChangeShapeType="1"/>
            </p:cNvSpPr>
            <p:nvPr/>
          </p:nvSpPr>
          <p:spPr bwMode="auto">
            <a:xfrm>
              <a:off x="3854" y="2102"/>
              <a:ext cx="355" cy="1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Line 20"/>
            <p:cNvSpPr>
              <a:spLocks noChangeShapeType="1"/>
            </p:cNvSpPr>
            <p:nvPr/>
          </p:nvSpPr>
          <p:spPr bwMode="auto">
            <a:xfrm>
              <a:off x="2462" y="2102"/>
              <a:ext cx="307" cy="1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Line 21"/>
            <p:cNvSpPr>
              <a:spLocks noChangeShapeType="1"/>
            </p:cNvSpPr>
            <p:nvPr/>
          </p:nvSpPr>
          <p:spPr bwMode="auto">
            <a:xfrm>
              <a:off x="1118" y="2102"/>
              <a:ext cx="259" cy="1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Line 22"/>
            <p:cNvSpPr>
              <a:spLocks noChangeShapeType="1"/>
            </p:cNvSpPr>
            <p:nvPr/>
          </p:nvSpPr>
          <p:spPr bwMode="auto">
            <a:xfrm>
              <a:off x="1982" y="1910"/>
              <a:ext cx="0" cy="394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Rectangle 23"/>
            <p:cNvSpPr>
              <a:spLocks noChangeArrowheads="1"/>
            </p:cNvSpPr>
            <p:nvPr/>
          </p:nvSpPr>
          <p:spPr bwMode="auto">
            <a:xfrm>
              <a:off x="686" y="1958"/>
              <a:ext cx="484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solidFill>
                    <a:srgbClr val="CC0000"/>
                  </a:solidFill>
                </a:rPr>
                <a:t>3000</a:t>
              </a:r>
              <a:r>
                <a:rPr lang="en-US" altLang="en-US" sz="2400" b="1"/>
                <a:t>      “Ted”   </a:t>
              </a:r>
              <a:r>
                <a:rPr lang="en-US" altLang="en-US" sz="2000" b="1">
                  <a:solidFill>
                    <a:srgbClr val="CC0000"/>
                  </a:solidFill>
                </a:rPr>
                <a:t>5000</a:t>
              </a:r>
              <a:r>
                <a:rPr lang="en-US" altLang="en-US" sz="2400" b="1"/>
                <a:t>        “Irv”   </a:t>
              </a:r>
              <a:r>
                <a:rPr lang="en-US" altLang="en-US" sz="2000" b="1">
                  <a:solidFill>
                    <a:srgbClr val="CC0000"/>
                  </a:solidFill>
                </a:rPr>
                <a:t>2000</a:t>
              </a:r>
              <a:r>
                <a:rPr lang="en-US" altLang="en-US" sz="2400" b="1"/>
                <a:t>        “Lee”   </a:t>
              </a:r>
              <a:r>
                <a:rPr lang="en-US" altLang="en-US" sz="2000" b="1">
                  <a:solidFill>
                    <a:srgbClr val="CC0000"/>
                  </a:solidFill>
                </a:rPr>
                <a:t>nullptr</a:t>
              </a:r>
              <a:endParaRPr lang="en-US" altLang="en-US" sz="2400" b="1"/>
            </a:p>
          </p:txBody>
        </p:sp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1358" y="1670"/>
              <a:ext cx="334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solidFill>
                    <a:srgbClr val="CC0000"/>
                  </a:solidFill>
                  <a:latin typeface="Courier New" pitchFamily="49" charset="0"/>
                </a:rPr>
                <a:t>3000         </a:t>
              </a:r>
              <a:r>
                <a:rPr lang="en-US" altLang="en-US" sz="1600" b="1">
                  <a:solidFill>
                    <a:srgbClr val="CC0000"/>
                  </a:solidFill>
                  <a:latin typeface="Courier New" pitchFamily="49" charset="0"/>
                </a:rPr>
                <a:t>  </a:t>
              </a:r>
              <a:r>
                <a:rPr lang="en-US" altLang="en-US" sz="2000" b="1">
                  <a:solidFill>
                    <a:srgbClr val="CC0000"/>
                  </a:solidFill>
                  <a:latin typeface="Courier New" pitchFamily="49" charset="0"/>
                </a:rPr>
                <a:t>5000           2000</a:t>
              </a:r>
            </a:p>
          </p:txBody>
        </p:sp>
        <p:sp>
          <p:nvSpPr>
            <p:cNvPr id="26" name="Rectangle 25"/>
            <p:cNvSpPr>
              <a:spLocks noChangeArrowheads="1"/>
            </p:cNvSpPr>
            <p:nvPr/>
          </p:nvSpPr>
          <p:spPr bwMode="auto">
            <a:xfrm>
              <a:off x="192" y="1968"/>
              <a:ext cx="50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latin typeface="Courier New" pitchFamily="49" charset="0"/>
                </a:rPr>
                <a:t>head</a:t>
              </a:r>
            </a:p>
          </p:txBody>
        </p:sp>
      </p:grpSp>
      <p:sp>
        <p:nvSpPr>
          <p:cNvPr id="29" name="Line 26"/>
          <p:cNvSpPr>
            <a:spLocks noChangeShapeType="1"/>
          </p:cNvSpPr>
          <p:nvPr/>
        </p:nvSpPr>
        <p:spPr bwMode="auto">
          <a:xfrm>
            <a:off x="1905000" y="2286000"/>
            <a:ext cx="30480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2558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Traversing a </a:t>
            </a:r>
            <a:br>
              <a:rPr lang="en-US" altLang="en-US" dirty="0"/>
            </a:br>
            <a:r>
              <a:rPr lang="en-US" altLang="en-US" dirty="0"/>
              <a:t>Dynamic Linked List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09600" y="3886200"/>
            <a:ext cx="7162800" cy="2743200"/>
          </a:xfrm>
          <a:prstGeom prst="rect">
            <a:avLst/>
          </a:prstGeom>
          <a:solidFill>
            <a:srgbClr val="FFFFFF"/>
          </a:solidFill>
          <a:ln w="12699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609600" y="4876800"/>
            <a:ext cx="7162800" cy="381000"/>
          </a:xfrm>
          <a:prstGeom prst="rect">
            <a:avLst/>
          </a:prstGeom>
          <a:solidFill>
            <a:srgbClr val="FFCC66"/>
          </a:solidFill>
          <a:ln w="12699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838200" y="4038600"/>
            <a:ext cx="716280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altLang="en-US" sz="1800" b="1">
                <a:solidFill>
                  <a:srgbClr val="CC0000"/>
                </a:solidFill>
              </a:rPr>
              <a:t>//PRE:  head points to a dynamic linked list</a:t>
            </a:r>
            <a:r>
              <a:rPr lang="en-US" altLang="en-US" sz="2000" b="1"/>
              <a:t> </a:t>
            </a:r>
          </a:p>
          <a:p>
            <a:pPr>
              <a:buFont typeface="Monotype Sorts" pitchFamily="2" charset="2"/>
              <a:buNone/>
            </a:pPr>
            <a:endParaRPr lang="en-US" altLang="en-US" sz="1000" b="1"/>
          </a:p>
          <a:p>
            <a:pPr>
              <a:buFont typeface="Monotype Sorts" pitchFamily="2" charset="2"/>
              <a:buNone/>
            </a:pPr>
            <a:r>
              <a:rPr lang="en-US" altLang="en-US" sz="1800" b="1"/>
              <a:t>ptr  =  head ;</a:t>
            </a:r>
          </a:p>
          <a:p>
            <a:pPr>
              <a:buFont typeface="Monotype Sorts" pitchFamily="2" charset="2"/>
              <a:buNone/>
            </a:pPr>
            <a:r>
              <a:rPr lang="en-US" altLang="en-US" sz="1800" b="1"/>
              <a:t>while (ptr != nullptr)  {</a:t>
            </a:r>
          </a:p>
          <a:p>
            <a:pPr>
              <a:buFont typeface="Monotype Sorts" pitchFamily="2" charset="2"/>
              <a:buNone/>
            </a:pPr>
            <a:r>
              <a:rPr lang="en-US" altLang="en-US" sz="1800" b="1"/>
              <a:t>	cout  &lt;&lt;  ptr-&gt;info ;	</a:t>
            </a:r>
          </a:p>
          <a:p>
            <a:pPr>
              <a:buFont typeface="Monotype Sorts" pitchFamily="2" charset="2"/>
              <a:buNone/>
            </a:pPr>
            <a:r>
              <a:rPr lang="en-US" altLang="en-US" sz="1800" b="1"/>
              <a:t>			</a:t>
            </a:r>
            <a:r>
              <a:rPr lang="en-US" altLang="en-US" sz="1800" b="1">
                <a:solidFill>
                  <a:srgbClr val="CC0000"/>
                </a:solidFill>
              </a:rPr>
              <a:t>// Or, do something else with node *ptr</a:t>
            </a:r>
          </a:p>
          <a:p>
            <a:pPr>
              <a:buFont typeface="Monotype Sorts" pitchFamily="2" charset="2"/>
              <a:buNone/>
            </a:pPr>
            <a:r>
              <a:rPr lang="en-US" altLang="en-US" sz="1800" b="1"/>
              <a:t>	ptr  =  ptr-&gt;link ;</a:t>
            </a:r>
          </a:p>
          <a:p>
            <a:pPr>
              <a:buFont typeface="Monotype Sorts" pitchFamily="2" charset="2"/>
              <a:buNone/>
            </a:pPr>
            <a:r>
              <a:rPr lang="en-US" altLang="en-US" sz="1800" b="1"/>
              <a:t>}</a:t>
            </a:r>
            <a:endParaRPr lang="en-US" altLang="en-US" sz="2400" b="1"/>
          </a:p>
        </p:txBody>
      </p:sp>
      <p:grpSp>
        <p:nvGrpSpPr>
          <p:cNvPr id="8" name="Group 6"/>
          <p:cNvGrpSpPr>
            <a:grpSpLocks/>
          </p:cNvGrpSpPr>
          <p:nvPr/>
        </p:nvGrpSpPr>
        <p:grpSpPr bwMode="auto">
          <a:xfrm>
            <a:off x="304800" y="1752600"/>
            <a:ext cx="1676400" cy="609600"/>
            <a:chOff x="1104" y="1056"/>
            <a:chExt cx="1056" cy="384"/>
          </a:xfrm>
        </p:grpSpPr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1632" y="1056"/>
              <a:ext cx="528" cy="384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1104" y="1169"/>
              <a:ext cx="104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latin typeface="Times New Roman" charset="0"/>
                </a:rPr>
                <a:t>   ptr      </a:t>
              </a:r>
              <a:r>
                <a:rPr lang="en-US" altLang="en-US" sz="2000" b="1"/>
                <a:t>3000</a:t>
              </a:r>
            </a:p>
          </p:txBody>
        </p:sp>
      </p:grpSp>
      <p:grpSp>
        <p:nvGrpSpPr>
          <p:cNvPr id="11" name="Group 9"/>
          <p:cNvGrpSpPr>
            <a:grpSpLocks/>
          </p:cNvGrpSpPr>
          <p:nvPr/>
        </p:nvGrpSpPr>
        <p:grpSpPr bwMode="auto">
          <a:xfrm>
            <a:off x="304800" y="2651125"/>
            <a:ext cx="8367713" cy="1006475"/>
            <a:chOff x="192" y="1670"/>
            <a:chExt cx="5271" cy="634"/>
          </a:xfrm>
        </p:grpSpPr>
        <p:sp>
          <p:nvSpPr>
            <p:cNvPr id="12" name="Line 10"/>
            <p:cNvSpPr>
              <a:spLocks noChangeShapeType="1"/>
            </p:cNvSpPr>
            <p:nvPr/>
          </p:nvSpPr>
          <p:spPr bwMode="auto">
            <a:xfrm>
              <a:off x="3418" y="2111"/>
              <a:ext cx="403" cy="1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" name="Group 11"/>
            <p:cNvGrpSpPr>
              <a:grpSpLocks/>
            </p:cNvGrpSpPr>
            <p:nvPr/>
          </p:nvGrpSpPr>
          <p:grpSpPr bwMode="auto">
            <a:xfrm>
              <a:off x="4209" y="1910"/>
              <a:ext cx="1181" cy="394"/>
              <a:chOff x="4003" y="2400"/>
              <a:chExt cx="1181" cy="394"/>
            </a:xfrm>
          </p:grpSpPr>
          <p:sp>
            <p:nvSpPr>
              <p:cNvPr id="26" name="Rectangle 12"/>
              <p:cNvSpPr>
                <a:spLocks noChangeArrowheads="1"/>
              </p:cNvSpPr>
              <p:nvPr/>
            </p:nvSpPr>
            <p:spPr bwMode="auto">
              <a:xfrm>
                <a:off x="4003" y="2400"/>
                <a:ext cx="1181" cy="376"/>
              </a:xfrm>
              <a:prstGeom prst="rect">
                <a:avLst/>
              </a:prstGeom>
              <a:solidFill>
                <a:schemeClr val="accent1"/>
              </a:solidFill>
              <a:ln w="12699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2" charset="2"/>
                  <a:buChar char="l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27" name="Line 13"/>
              <p:cNvSpPr>
                <a:spLocks noChangeShapeType="1"/>
              </p:cNvSpPr>
              <p:nvPr/>
            </p:nvSpPr>
            <p:spPr bwMode="auto">
              <a:xfrm>
                <a:off x="4656" y="2400"/>
                <a:ext cx="0" cy="394"/>
              </a:xfrm>
              <a:prstGeom prst="line">
                <a:avLst/>
              </a:prstGeom>
              <a:noFill/>
              <a:ln w="12699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4" name="Rectangle 14"/>
            <p:cNvSpPr>
              <a:spLocks noChangeArrowheads="1"/>
            </p:cNvSpPr>
            <p:nvPr/>
          </p:nvSpPr>
          <p:spPr bwMode="auto">
            <a:xfrm>
              <a:off x="2750" y="1910"/>
              <a:ext cx="1181" cy="376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5" name="Line 15"/>
            <p:cNvSpPr>
              <a:spLocks noChangeShapeType="1"/>
            </p:cNvSpPr>
            <p:nvPr/>
          </p:nvSpPr>
          <p:spPr bwMode="auto">
            <a:xfrm>
              <a:off x="3403" y="1910"/>
              <a:ext cx="0" cy="394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Rectangle 16"/>
            <p:cNvSpPr>
              <a:spLocks noChangeArrowheads="1"/>
            </p:cNvSpPr>
            <p:nvPr/>
          </p:nvSpPr>
          <p:spPr bwMode="auto">
            <a:xfrm>
              <a:off x="1358" y="1910"/>
              <a:ext cx="1181" cy="384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7" name="Line 17"/>
            <p:cNvSpPr>
              <a:spLocks noChangeShapeType="1"/>
            </p:cNvSpPr>
            <p:nvPr/>
          </p:nvSpPr>
          <p:spPr bwMode="auto">
            <a:xfrm>
              <a:off x="4862" y="1910"/>
              <a:ext cx="0" cy="394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Rectangle 18"/>
            <p:cNvSpPr>
              <a:spLocks noChangeArrowheads="1"/>
            </p:cNvSpPr>
            <p:nvPr/>
          </p:nvSpPr>
          <p:spPr bwMode="auto">
            <a:xfrm>
              <a:off x="686" y="1910"/>
              <a:ext cx="536" cy="384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9" name="Line 19"/>
            <p:cNvSpPr>
              <a:spLocks noChangeShapeType="1"/>
            </p:cNvSpPr>
            <p:nvPr/>
          </p:nvSpPr>
          <p:spPr bwMode="auto">
            <a:xfrm>
              <a:off x="3854" y="2102"/>
              <a:ext cx="355" cy="1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20"/>
            <p:cNvSpPr>
              <a:spLocks noChangeShapeType="1"/>
            </p:cNvSpPr>
            <p:nvPr/>
          </p:nvSpPr>
          <p:spPr bwMode="auto">
            <a:xfrm>
              <a:off x="2462" y="2102"/>
              <a:ext cx="307" cy="1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Line 21"/>
            <p:cNvSpPr>
              <a:spLocks noChangeShapeType="1"/>
            </p:cNvSpPr>
            <p:nvPr/>
          </p:nvSpPr>
          <p:spPr bwMode="auto">
            <a:xfrm>
              <a:off x="1118" y="2102"/>
              <a:ext cx="259" cy="1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Line 22"/>
            <p:cNvSpPr>
              <a:spLocks noChangeShapeType="1"/>
            </p:cNvSpPr>
            <p:nvPr/>
          </p:nvSpPr>
          <p:spPr bwMode="auto">
            <a:xfrm>
              <a:off x="1982" y="1910"/>
              <a:ext cx="0" cy="394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Rectangle 23"/>
            <p:cNvSpPr>
              <a:spLocks noChangeArrowheads="1"/>
            </p:cNvSpPr>
            <p:nvPr/>
          </p:nvSpPr>
          <p:spPr bwMode="auto">
            <a:xfrm>
              <a:off x="686" y="1958"/>
              <a:ext cx="4777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solidFill>
                    <a:srgbClr val="CC0000"/>
                  </a:solidFill>
                </a:rPr>
                <a:t>3000</a:t>
              </a:r>
              <a:r>
                <a:rPr lang="en-US" altLang="en-US" sz="2400" b="1"/>
                <a:t>      “Ted”   </a:t>
              </a:r>
              <a:r>
                <a:rPr lang="en-US" altLang="en-US" sz="2000" b="1">
                  <a:solidFill>
                    <a:srgbClr val="CC0000"/>
                  </a:solidFill>
                </a:rPr>
                <a:t>5000</a:t>
              </a:r>
              <a:r>
                <a:rPr lang="en-US" altLang="en-US" sz="2400" b="1"/>
                <a:t>        “Irv”   </a:t>
              </a:r>
              <a:r>
                <a:rPr lang="en-US" altLang="en-US" sz="2000" b="1">
                  <a:solidFill>
                    <a:srgbClr val="CC0000"/>
                  </a:solidFill>
                </a:rPr>
                <a:t>2000</a:t>
              </a:r>
              <a:r>
                <a:rPr lang="en-US" altLang="en-US" sz="2400" b="1"/>
                <a:t>        “Lee” </a:t>
              </a:r>
              <a:r>
                <a:rPr lang="en-US" altLang="en-US" sz="2000" b="1">
                  <a:solidFill>
                    <a:srgbClr val="CC0000"/>
                  </a:solidFill>
                </a:rPr>
                <a:t>  nullptr</a:t>
              </a:r>
              <a:endParaRPr lang="en-US" altLang="en-US" sz="2400" b="1"/>
            </a:p>
          </p:txBody>
        </p:sp>
        <p:sp>
          <p:nvSpPr>
            <p:cNvPr id="24" name="Rectangle 24"/>
            <p:cNvSpPr>
              <a:spLocks noChangeArrowheads="1"/>
            </p:cNvSpPr>
            <p:nvPr/>
          </p:nvSpPr>
          <p:spPr bwMode="auto">
            <a:xfrm>
              <a:off x="1358" y="1670"/>
              <a:ext cx="334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solidFill>
                    <a:srgbClr val="CC0000"/>
                  </a:solidFill>
                  <a:latin typeface="Courier New" pitchFamily="49" charset="0"/>
                </a:rPr>
                <a:t>3000         </a:t>
              </a:r>
              <a:r>
                <a:rPr lang="en-US" altLang="en-US" sz="1600" b="1">
                  <a:solidFill>
                    <a:srgbClr val="CC0000"/>
                  </a:solidFill>
                  <a:latin typeface="Courier New" pitchFamily="49" charset="0"/>
                </a:rPr>
                <a:t>  </a:t>
              </a:r>
              <a:r>
                <a:rPr lang="en-US" altLang="en-US" sz="2000" b="1">
                  <a:solidFill>
                    <a:srgbClr val="CC0000"/>
                  </a:solidFill>
                  <a:latin typeface="Courier New" pitchFamily="49" charset="0"/>
                </a:rPr>
                <a:t>5000           2000</a:t>
              </a:r>
            </a:p>
          </p:txBody>
        </p:sp>
        <p:sp>
          <p:nvSpPr>
            <p:cNvPr id="25" name="Rectangle 25"/>
            <p:cNvSpPr>
              <a:spLocks noChangeArrowheads="1"/>
            </p:cNvSpPr>
            <p:nvPr/>
          </p:nvSpPr>
          <p:spPr bwMode="auto">
            <a:xfrm>
              <a:off x="192" y="1968"/>
              <a:ext cx="50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latin typeface="Courier New" pitchFamily="49" charset="0"/>
                </a:rPr>
                <a:t>head</a:t>
              </a:r>
            </a:p>
          </p:txBody>
        </p:sp>
      </p:grpSp>
      <p:sp>
        <p:nvSpPr>
          <p:cNvPr id="28" name="Line 26"/>
          <p:cNvSpPr>
            <a:spLocks noChangeShapeType="1"/>
          </p:cNvSpPr>
          <p:nvPr/>
        </p:nvSpPr>
        <p:spPr bwMode="auto">
          <a:xfrm>
            <a:off x="1905000" y="2286000"/>
            <a:ext cx="30480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860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Traversing a </a:t>
            </a:r>
            <a:br>
              <a:rPr lang="en-US" altLang="en-US" dirty="0"/>
            </a:br>
            <a:r>
              <a:rPr lang="en-US" altLang="en-US" dirty="0"/>
              <a:t>Dynamic Linked List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609600" y="3886200"/>
            <a:ext cx="7162800" cy="2743200"/>
          </a:xfrm>
          <a:prstGeom prst="rect">
            <a:avLst/>
          </a:prstGeom>
          <a:solidFill>
            <a:srgbClr val="FFFFFF"/>
          </a:solidFill>
          <a:ln w="12699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609600" y="5181600"/>
            <a:ext cx="7162800" cy="381000"/>
          </a:xfrm>
          <a:prstGeom prst="rect">
            <a:avLst/>
          </a:prstGeom>
          <a:solidFill>
            <a:srgbClr val="FFCC66"/>
          </a:solidFill>
          <a:ln w="12699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838200" y="4038600"/>
            <a:ext cx="716280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altLang="en-US" sz="1800" b="1">
                <a:solidFill>
                  <a:srgbClr val="CC0000"/>
                </a:solidFill>
              </a:rPr>
              <a:t>//PRE:  head points to a dynamic linked list</a:t>
            </a:r>
            <a:r>
              <a:rPr lang="en-US" altLang="en-US" sz="2000" b="1"/>
              <a:t> </a:t>
            </a:r>
          </a:p>
          <a:p>
            <a:pPr>
              <a:buFont typeface="Monotype Sorts" pitchFamily="2" charset="2"/>
              <a:buNone/>
            </a:pPr>
            <a:endParaRPr lang="en-US" altLang="en-US" sz="1000" b="1"/>
          </a:p>
          <a:p>
            <a:pPr>
              <a:buFont typeface="Monotype Sorts" pitchFamily="2" charset="2"/>
              <a:buNone/>
            </a:pPr>
            <a:r>
              <a:rPr lang="en-US" altLang="en-US" sz="1800" b="1"/>
              <a:t>ptr  =  head ;</a:t>
            </a:r>
          </a:p>
          <a:p>
            <a:pPr>
              <a:buFont typeface="Monotype Sorts" pitchFamily="2" charset="2"/>
              <a:buNone/>
            </a:pPr>
            <a:r>
              <a:rPr lang="en-US" altLang="en-US" sz="1800" b="1"/>
              <a:t>while (ptr != nullptr)  {</a:t>
            </a:r>
          </a:p>
          <a:p>
            <a:pPr>
              <a:buFont typeface="Monotype Sorts" pitchFamily="2" charset="2"/>
              <a:buNone/>
            </a:pPr>
            <a:r>
              <a:rPr lang="en-US" altLang="en-US" sz="1800" b="1"/>
              <a:t>	cout  &lt;&lt;  ptr-&gt;info ;	</a:t>
            </a:r>
          </a:p>
          <a:p>
            <a:pPr>
              <a:buFont typeface="Monotype Sorts" pitchFamily="2" charset="2"/>
              <a:buNone/>
            </a:pPr>
            <a:r>
              <a:rPr lang="en-US" altLang="en-US" sz="1800" b="1"/>
              <a:t>			</a:t>
            </a:r>
            <a:r>
              <a:rPr lang="en-US" altLang="en-US" sz="1800" b="1">
                <a:solidFill>
                  <a:srgbClr val="CC0000"/>
                </a:solidFill>
              </a:rPr>
              <a:t>// Or, do something else with node *ptr</a:t>
            </a:r>
          </a:p>
          <a:p>
            <a:pPr>
              <a:buFont typeface="Monotype Sorts" pitchFamily="2" charset="2"/>
              <a:buNone/>
            </a:pPr>
            <a:r>
              <a:rPr lang="en-US" altLang="en-US" sz="1800" b="1"/>
              <a:t>	ptr  =  ptr-&gt;link ;</a:t>
            </a:r>
          </a:p>
          <a:p>
            <a:pPr>
              <a:buFont typeface="Monotype Sorts" pitchFamily="2" charset="2"/>
              <a:buNone/>
            </a:pPr>
            <a:r>
              <a:rPr lang="en-US" altLang="en-US" sz="1800" b="1"/>
              <a:t>}</a:t>
            </a:r>
            <a:endParaRPr lang="en-US" altLang="en-US" sz="2400" b="1"/>
          </a:p>
        </p:txBody>
      </p:sp>
      <p:grpSp>
        <p:nvGrpSpPr>
          <p:cNvPr id="10" name="Group 6"/>
          <p:cNvGrpSpPr>
            <a:grpSpLocks/>
          </p:cNvGrpSpPr>
          <p:nvPr/>
        </p:nvGrpSpPr>
        <p:grpSpPr bwMode="auto">
          <a:xfrm>
            <a:off x="304800" y="1752600"/>
            <a:ext cx="1676400" cy="609600"/>
            <a:chOff x="1104" y="1056"/>
            <a:chExt cx="1056" cy="384"/>
          </a:xfrm>
        </p:grpSpPr>
        <p:sp>
          <p:nvSpPr>
            <p:cNvPr id="11" name="Rectangle 7"/>
            <p:cNvSpPr>
              <a:spLocks noChangeArrowheads="1"/>
            </p:cNvSpPr>
            <p:nvPr/>
          </p:nvSpPr>
          <p:spPr bwMode="auto">
            <a:xfrm>
              <a:off x="1632" y="1056"/>
              <a:ext cx="528" cy="384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2" name="Rectangle 8"/>
            <p:cNvSpPr>
              <a:spLocks noChangeArrowheads="1"/>
            </p:cNvSpPr>
            <p:nvPr/>
          </p:nvSpPr>
          <p:spPr bwMode="auto">
            <a:xfrm>
              <a:off x="1104" y="1169"/>
              <a:ext cx="104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latin typeface="Times New Roman" charset="0"/>
                </a:rPr>
                <a:t>   ptr      </a:t>
              </a:r>
              <a:r>
                <a:rPr lang="en-US" altLang="en-US" sz="2000" b="1"/>
                <a:t>3000</a:t>
              </a:r>
            </a:p>
          </p:txBody>
        </p:sp>
      </p:grpSp>
      <p:grpSp>
        <p:nvGrpSpPr>
          <p:cNvPr id="13" name="Group 9"/>
          <p:cNvGrpSpPr>
            <a:grpSpLocks/>
          </p:cNvGrpSpPr>
          <p:nvPr/>
        </p:nvGrpSpPr>
        <p:grpSpPr bwMode="auto">
          <a:xfrm>
            <a:off x="304800" y="2651125"/>
            <a:ext cx="8467725" cy="1006475"/>
            <a:chOff x="192" y="1670"/>
            <a:chExt cx="5334" cy="634"/>
          </a:xfrm>
        </p:grpSpPr>
        <p:sp>
          <p:nvSpPr>
            <p:cNvPr id="14" name="Line 10"/>
            <p:cNvSpPr>
              <a:spLocks noChangeShapeType="1"/>
            </p:cNvSpPr>
            <p:nvPr/>
          </p:nvSpPr>
          <p:spPr bwMode="auto">
            <a:xfrm>
              <a:off x="3418" y="2111"/>
              <a:ext cx="403" cy="1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5" name="Group 11"/>
            <p:cNvGrpSpPr>
              <a:grpSpLocks/>
            </p:cNvGrpSpPr>
            <p:nvPr/>
          </p:nvGrpSpPr>
          <p:grpSpPr bwMode="auto">
            <a:xfrm>
              <a:off x="4209" y="1910"/>
              <a:ext cx="1181" cy="394"/>
              <a:chOff x="4003" y="2400"/>
              <a:chExt cx="1181" cy="394"/>
            </a:xfrm>
          </p:grpSpPr>
          <p:sp>
            <p:nvSpPr>
              <p:cNvPr id="28" name="Rectangle 12"/>
              <p:cNvSpPr>
                <a:spLocks noChangeArrowheads="1"/>
              </p:cNvSpPr>
              <p:nvPr/>
            </p:nvSpPr>
            <p:spPr bwMode="auto">
              <a:xfrm>
                <a:off x="4003" y="2400"/>
                <a:ext cx="1181" cy="376"/>
              </a:xfrm>
              <a:prstGeom prst="rect">
                <a:avLst/>
              </a:prstGeom>
              <a:solidFill>
                <a:schemeClr val="accent1"/>
              </a:solidFill>
              <a:ln w="12699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2" charset="2"/>
                  <a:buChar char="l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29" name="Line 13"/>
              <p:cNvSpPr>
                <a:spLocks noChangeShapeType="1"/>
              </p:cNvSpPr>
              <p:nvPr/>
            </p:nvSpPr>
            <p:spPr bwMode="auto">
              <a:xfrm>
                <a:off x="4656" y="2400"/>
                <a:ext cx="0" cy="394"/>
              </a:xfrm>
              <a:prstGeom prst="line">
                <a:avLst/>
              </a:prstGeom>
              <a:noFill/>
              <a:ln w="12699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6" name="Rectangle 14"/>
            <p:cNvSpPr>
              <a:spLocks noChangeArrowheads="1"/>
            </p:cNvSpPr>
            <p:nvPr/>
          </p:nvSpPr>
          <p:spPr bwMode="auto">
            <a:xfrm>
              <a:off x="2750" y="1910"/>
              <a:ext cx="1181" cy="376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7" name="Line 15"/>
            <p:cNvSpPr>
              <a:spLocks noChangeShapeType="1"/>
            </p:cNvSpPr>
            <p:nvPr/>
          </p:nvSpPr>
          <p:spPr bwMode="auto">
            <a:xfrm>
              <a:off x="3403" y="1910"/>
              <a:ext cx="0" cy="394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Rectangle 16"/>
            <p:cNvSpPr>
              <a:spLocks noChangeArrowheads="1"/>
            </p:cNvSpPr>
            <p:nvPr/>
          </p:nvSpPr>
          <p:spPr bwMode="auto">
            <a:xfrm>
              <a:off x="1358" y="1910"/>
              <a:ext cx="1181" cy="384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9" name="Line 17"/>
            <p:cNvSpPr>
              <a:spLocks noChangeShapeType="1"/>
            </p:cNvSpPr>
            <p:nvPr/>
          </p:nvSpPr>
          <p:spPr bwMode="auto">
            <a:xfrm>
              <a:off x="4862" y="1910"/>
              <a:ext cx="0" cy="394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Rectangle 18"/>
            <p:cNvSpPr>
              <a:spLocks noChangeArrowheads="1"/>
            </p:cNvSpPr>
            <p:nvPr/>
          </p:nvSpPr>
          <p:spPr bwMode="auto">
            <a:xfrm>
              <a:off x="686" y="1910"/>
              <a:ext cx="536" cy="384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21" name="Line 19"/>
            <p:cNvSpPr>
              <a:spLocks noChangeShapeType="1"/>
            </p:cNvSpPr>
            <p:nvPr/>
          </p:nvSpPr>
          <p:spPr bwMode="auto">
            <a:xfrm>
              <a:off x="3854" y="2102"/>
              <a:ext cx="355" cy="1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Line 20"/>
            <p:cNvSpPr>
              <a:spLocks noChangeShapeType="1"/>
            </p:cNvSpPr>
            <p:nvPr/>
          </p:nvSpPr>
          <p:spPr bwMode="auto">
            <a:xfrm>
              <a:off x="2462" y="2102"/>
              <a:ext cx="307" cy="1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Line 21"/>
            <p:cNvSpPr>
              <a:spLocks noChangeShapeType="1"/>
            </p:cNvSpPr>
            <p:nvPr/>
          </p:nvSpPr>
          <p:spPr bwMode="auto">
            <a:xfrm>
              <a:off x="1118" y="2102"/>
              <a:ext cx="259" cy="1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Line 22"/>
            <p:cNvSpPr>
              <a:spLocks noChangeShapeType="1"/>
            </p:cNvSpPr>
            <p:nvPr/>
          </p:nvSpPr>
          <p:spPr bwMode="auto">
            <a:xfrm>
              <a:off x="1982" y="1910"/>
              <a:ext cx="0" cy="394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Rectangle 23"/>
            <p:cNvSpPr>
              <a:spLocks noChangeArrowheads="1"/>
            </p:cNvSpPr>
            <p:nvPr/>
          </p:nvSpPr>
          <p:spPr bwMode="auto">
            <a:xfrm>
              <a:off x="686" y="1958"/>
              <a:ext cx="484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solidFill>
                    <a:srgbClr val="CC0000"/>
                  </a:solidFill>
                </a:rPr>
                <a:t>3000</a:t>
              </a:r>
              <a:r>
                <a:rPr lang="en-US" altLang="en-US" sz="2400" b="1"/>
                <a:t>      “Ted”   </a:t>
              </a:r>
              <a:r>
                <a:rPr lang="en-US" altLang="en-US" sz="2000" b="1">
                  <a:solidFill>
                    <a:srgbClr val="CC0000"/>
                  </a:solidFill>
                </a:rPr>
                <a:t>5000</a:t>
              </a:r>
              <a:r>
                <a:rPr lang="en-US" altLang="en-US" sz="2400" b="1"/>
                <a:t>        “Irv”   </a:t>
              </a:r>
              <a:r>
                <a:rPr lang="en-US" altLang="en-US" sz="2000" b="1">
                  <a:solidFill>
                    <a:srgbClr val="CC0000"/>
                  </a:solidFill>
                </a:rPr>
                <a:t>2000</a:t>
              </a:r>
              <a:r>
                <a:rPr lang="en-US" altLang="en-US" sz="2400" b="1"/>
                <a:t>        “Lee”   </a:t>
              </a:r>
              <a:r>
                <a:rPr lang="en-US" altLang="en-US" sz="2000" b="1">
                  <a:solidFill>
                    <a:srgbClr val="CC0000"/>
                  </a:solidFill>
                </a:rPr>
                <a:t>nullptr</a:t>
              </a:r>
              <a:endParaRPr lang="en-US" altLang="en-US" sz="2400" b="1"/>
            </a:p>
          </p:txBody>
        </p:sp>
        <p:sp>
          <p:nvSpPr>
            <p:cNvPr id="26" name="Rectangle 24"/>
            <p:cNvSpPr>
              <a:spLocks noChangeArrowheads="1"/>
            </p:cNvSpPr>
            <p:nvPr/>
          </p:nvSpPr>
          <p:spPr bwMode="auto">
            <a:xfrm>
              <a:off x="1358" y="1670"/>
              <a:ext cx="334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solidFill>
                    <a:srgbClr val="CC0000"/>
                  </a:solidFill>
                  <a:latin typeface="Courier New" pitchFamily="49" charset="0"/>
                </a:rPr>
                <a:t>3000         </a:t>
              </a:r>
              <a:r>
                <a:rPr lang="en-US" altLang="en-US" sz="1600" b="1">
                  <a:solidFill>
                    <a:srgbClr val="CC0000"/>
                  </a:solidFill>
                  <a:latin typeface="Courier New" pitchFamily="49" charset="0"/>
                </a:rPr>
                <a:t>  </a:t>
              </a:r>
              <a:r>
                <a:rPr lang="en-US" altLang="en-US" sz="2000" b="1">
                  <a:solidFill>
                    <a:srgbClr val="CC0000"/>
                  </a:solidFill>
                  <a:latin typeface="Courier New" pitchFamily="49" charset="0"/>
                </a:rPr>
                <a:t>5000           2000</a:t>
              </a:r>
            </a:p>
          </p:txBody>
        </p:sp>
        <p:sp>
          <p:nvSpPr>
            <p:cNvPr id="27" name="Rectangle 25"/>
            <p:cNvSpPr>
              <a:spLocks noChangeArrowheads="1"/>
            </p:cNvSpPr>
            <p:nvPr/>
          </p:nvSpPr>
          <p:spPr bwMode="auto">
            <a:xfrm>
              <a:off x="192" y="1968"/>
              <a:ext cx="50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latin typeface="Courier New" pitchFamily="49" charset="0"/>
                </a:rPr>
                <a:t>head</a:t>
              </a:r>
            </a:p>
          </p:txBody>
        </p:sp>
      </p:grpSp>
      <p:sp>
        <p:nvSpPr>
          <p:cNvPr id="30" name="Line 26"/>
          <p:cNvSpPr>
            <a:spLocks noChangeShapeType="1"/>
          </p:cNvSpPr>
          <p:nvPr/>
        </p:nvSpPr>
        <p:spPr bwMode="auto">
          <a:xfrm>
            <a:off x="1905000" y="2286000"/>
            <a:ext cx="30480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6464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Traversing a </a:t>
            </a:r>
            <a:br>
              <a:rPr lang="en-US" altLang="en-US" dirty="0"/>
            </a:br>
            <a:r>
              <a:rPr lang="en-US" altLang="en-US" dirty="0"/>
              <a:t>Dynamic Linked List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09600" y="3886200"/>
            <a:ext cx="7162800" cy="2743200"/>
          </a:xfrm>
          <a:prstGeom prst="rect">
            <a:avLst/>
          </a:prstGeom>
          <a:solidFill>
            <a:srgbClr val="FFFFFF"/>
          </a:solidFill>
          <a:ln w="12699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609600" y="5867400"/>
            <a:ext cx="7162800" cy="381000"/>
          </a:xfrm>
          <a:prstGeom prst="rect">
            <a:avLst/>
          </a:prstGeom>
          <a:solidFill>
            <a:srgbClr val="FFCC66"/>
          </a:solidFill>
          <a:ln w="12699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838200" y="4038600"/>
            <a:ext cx="716280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altLang="en-US" sz="1800" b="1">
                <a:solidFill>
                  <a:srgbClr val="CC0000"/>
                </a:solidFill>
              </a:rPr>
              <a:t>//PRE:  head points to a dynamic linked list</a:t>
            </a:r>
            <a:r>
              <a:rPr lang="en-US" altLang="en-US" sz="2000" b="1"/>
              <a:t> </a:t>
            </a:r>
          </a:p>
          <a:p>
            <a:pPr>
              <a:buFont typeface="Monotype Sorts" pitchFamily="2" charset="2"/>
              <a:buNone/>
            </a:pPr>
            <a:endParaRPr lang="en-US" altLang="en-US" sz="1000" b="1"/>
          </a:p>
          <a:p>
            <a:pPr>
              <a:buFont typeface="Monotype Sorts" pitchFamily="2" charset="2"/>
              <a:buNone/>
            </a:pPr>
            <a:r>
              <a:rPr lang="en-US" altLang="en-US" sz="1800" b="1"/>
              <a:t>ptr  =  head ;</a:t>
            </a:r>
          </a:p>
          <a:p>
            <a:pPr>
              <a:buFont typeface="Monotype Sorts" pitchFamily="2" charset="2"/>
              <a:buNone/>
            </a:pPr>
            <a:r>
              <a:rPr lang="en-US" altLang="en-US" sz="1800" b="1"/>
              <a:t>while (ptr != nullptr)  {</a:t>
            </a:r>
          </a:p>
          <a:p>
            <a:pPr>
              <a:buFont typeface="Monotype Sorts" pitchFamily="2" charset="2"/>
              <a:buNone/>
            </a:pPr>
            <a:r>
              <a:rPr lang="en-US" altLang="en-US" sz="1800" b="1"/>
              <a:t>	cout  &lt;&lt;  ptr-&gt;info ;	</a:t>
            </a:r>
          </a:p>
          <a:p>
            <a:pPr>
              <a:buFont typeface="Monotype Sorts" pitchFamily="2" charset="2"/>
              <a:buNone/>
            </a:pPr>
            <a:r>
              <a:rPr lang="en-US" altLang="en-US" sz="1800" b="1"/>
              <a:t>			</a:t>
            </a:r>
            <a:r>
              <a:rPr lang="en-US" altLang="en-US" sz="1800" b="1">
                <a:solidFill>
                  <a:srgbClr val="CC0000"/>
                </a:solidFill>
              </a:rPr>
              <a:t>// Or, do something else with node *ptr</a:t>
            </a:r>
          </a:p>
          <a:p>
            <a:pPr>
              <a:buFont typeface="Monotype Sorts" pitchFamily="2" charset="2"/>
              <a:buNone/>
            </a:pPr>
            <a:r>
              <a:rPr lang="en-US" altLang="en-US" sz="1800" b="1"/>
              <a:t>	ptr  =  ptr-&gt;link ;</a:t>
            </a:r>
          </a:p>
          <a:p>
            <a:pPr>
              <a:buFont typeface="Monotype Sorts" pitchFamily="2" charset="2"/>
              <a:buNone/>
            </a:pPr>
            <a:r>
              <a:rPr lang="en-US" altLang="en-US" sz="1800" b="1"/>
              <a:t>}</a:t>
            </a:r>
            <a:endParaRPr lang="en-US" altLang="en-US" sz="2400" b="1"/>
          </a:p>
        </p:txBody>
      </p:sp>
      <p:grpSp>
        <p:nvGrpSpPr>
          <p:cNvPr id="8" name="Group 6"/>
          <p:cNvGrpSpPr>
            <a:grpSpLocks/>
          </p:cNvGrpSpPr>
          <p:nvPr/>
        </p:nvGrpSpPr>
        <p:grpSpPr bwMode="auto">
          <a:xfrm>
            <a:off x="304800" y="1752600"/>
            <a:ext cx="1676400" cy="609600"/>
            <a:chOff x="1104" y="1056"/>
            <a:chExt cx="1056" cy="384"/>
          </a:xfrm>
        </p:grpSpPr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1632" y="1056"/>
              <a:ext cx="528" cy="384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1104" y="1169"/>
              <a:ext cx="104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latin typeface="Times New Roman" charset="0"/>
                </a:rPr>
                <a:t>   ptr     </a:t>
              </a:r>
              <a:r>
                <a:rPr lang="en-US" altLang="en-US" sz="2000" b="1"/>
                <a:t> 5000</a:t>
              </a:r>
              <a:endParaRPr lang="en-US" altLang="en-US" sz="2000" b="1">
                <a:latin typeface="Times New Roman" charset="0"/>
              </a:endParaRPr>
            </a:p>
          </p:txBody>
        </p:sp>
      </p:grpSp>
      <p:grpSp>
        <p:nvGrpSpPr>
          <p:cNvPr id="11" name="Group 9"/>
          <p:cNvGrpSpPr>
            <a:grpSpLocks/>
          </p:cNvGrpSpPr>
          <p:nvPr/>
        </p:nvGrpSpPr>
        <p:grpSpPr bwMode="auto">
          <a:xfrm>
            <a:off x="304800" y="2651125"/>
            <a:ext cx="8467725" cy="1006475"/>
            <a:chOff x="192" y="1670"/>
            <a:chExt cx="5334" cy="634"/>
          </a:xfrm>
        </p:grpSpPr>
        <p:sp>
          <p:nvSpPr>
            <p:cNvPr id="12" name="Line 10"/>
            <p:cNvSpPr>
              <a:spLocks noChangeShapeType="1"/>
            </p:cNvSpPr>
            <p:nvPr/>
          </p:nvSpPr>
          <p:spPr bwMode="auto">
            <a:xfrm>
              <a:off x="3418" y="2111"/>
              <a:ext cx="403" cy="1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" name="Group 11"/>
            <p:cNvGrpSpPr>
              <a:grpSpLocks/>
            </p:cNvGrpSpPr>
            <p:nvPr/>
          </p:nvGrpSpPr>
          <p:grpSpPr bwMode="auto">
            <a:xfrm>
              <a:off x="4209" y="1910"/>
              <a:ext cx="1181" cy="394"/>
              <a:chOff x="4003" y="2400"/>
              <a:chExt cx="1181" cy="394"/>
            </a:xfrm>
          </p:grpSpPr>
          <p:sp>
            <p:nvSpPr>
              <p:cNvPr id="26" name="Rectangle 12"/>
              <p:cNvSpPr>
                <a:spLocks noChangeArrowheads="1"/>
              </p:cNvSpPr>
              <p:nvPr/>
            </p:nvSpPr>
            <p:spPr bwMode="auto">
              <a:xfrm>
                <a:off x="4003" y="2400"/>
                <a:ext cx="1181" cy="376"/>
              </a:xfrm>
              <a:prstGeom prst="rect">
                <a:avLst/>
              </a:prstGeom>
              <a:solidFill>
                <a:schemeClr val="accent1"/>
              </a:solidFill>
              <a:ln w="12699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2" charset="2"/>
                  <a:buChar char="l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27" name="Line 13"/>
              <p:cNvSpPr>
                <a:spLocks noChangeShapeType="1"/>
              </p:cNvSpPr>
              <p:nvPr/>
            </p:nvSpPr>
            <p:spPr bwMode="auto">
              <a:xfrm>
                <a:off x="4656" y="2400"/>
                <a:ext cx="0" cy="394"/>
              </a:xfrm>
              <a:prstGeom prst="line">
                <a:avLst/>
              </a:prstGeom>
              <a:noFill/>
              <a:ln w="12699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4" name="Rectangle 14"/>
            <p:cNvSpPr>
              <a:spLocks noChangeArrowheads="1"/>
            </p:cNvSpPr>
            <p:nvPr/>
          </p:nvSpPr>
          <p:spPr bwMode="auto">
            <a:xfrm>
              <a:off x="2750" y="1910"/>
              <a:ext cx="1181" cy="376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5" name="Line 15"/>
            <p:cNvSpPr>
              <a:spLocks noChangeShapeType="1"/>
            </p:cNvSpPr>
            <p:nvPr/>
          </p:nvSpPr>
          <p:spPr bwMode="auto">
            <a:xfrm>
              <a:off x="3403" y="1910"/>
              <a:ext cx="0" cy="394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Rectangle 16"/>
            <p:cNvSpPr>
              <a:spLocks noChangeArrowheads="1"/>
            </p:cNvSpPr>
            <p:nvPr/>
          </p:nvSpPr>
          <p:spPr bwMode="auto">
            <a:xfrm>
              <a:off x="1358" y="1910"/>
              <a:ext cx="1181" cy="384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7" name="Line 17"/>
            <p:cNvSpPr>
              <a:spLocks noChangeShapeType="1"/>
            </p:cNvSpPr>
            <p:nvPr/>
          </p:nvSpPr>
          <p:spPr bwMode="auto">
            <a:xfrm>
              <a:off x="4862" y="1910"/>
              <a:ext cx="0" cy="394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Rectangle 18"/>
            <p:cNvSpPr>
              <a:spLocks noChangeArrowheads="1"/>
            </p:cNvSpPr>
            <p:nvPr/>
          </p:nvSpPr>
          <p:spPr bwMode="auto">
            <a:xfrm>
              <a:off x="686" y="1910"/>
              <a:ext cx="536" cy="384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9" name="Line 19"/>
            <p:cNvSpPr>
              <a:spLocks noChangeShapeType="1"/>
            </p:cNvSpPr>
            <p:nvPr/>
          </p:nvSpPr>
          <p:spPr bwMode="auto">
            <a:xfrm>
              <a:off x="3854" y="2102"/>
              <a:ext cx="355" cy="1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20"/>
            <p:cNvSpPr>
              <a:spLocks noChangeShapeType="1"/>
            </p:cNvSpPr>
            <p:nvPr/>
          </p:nvSpPr>
          <p:spPr bwMode="auto">
            <a:xfrm>
              <a:off x="2462" y="2102"/>
              <a:ext cx="307" cy="1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Line 21"/>
            <p:cNvSpPr>
              <a:spLocks noChangeShapeType="1"/>
            </p:cNvSpPr>
            <p:nvPr/>
          </p:nvSpPr>
          <p:spPr bwMode="auto">
            <a:xfrm>
              <a:off x="1118" y="2102"/>
              <a:ext cx="259" cy="1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Line 22"/>
            <p:cNvSpPr>
              <a:spLocks noChangeShapeType="1"/>
            </p:cNvSpPr>
            <p:nvPr/>
          </p:nvSpPr>
          <p:spPr bwMode="auto">
            <a:xfrm>
              <a:off x="1982" y="1910"/>
              <a:ext cx="0" cy="394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Rectangle 23"/>
            <p:cNvSpPr>
              <a:spLocks noChangeArrowheads="1"/>
            </p:cNvSpPr>
            <p:nvPr/>
          </p:nvSpPr>
          <p:spPr bwMode="auto">
            <a:xfrm>
              <a:off x="686" y="1958"/>
              <a:ext cx="484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solidFill>
                    <a:srgbClr val="CC0000"/>
                  </a:solidFill>
                </a:rPr>
                <a:t>3000</a:t>
              </a:r>
              <a:r>
                <a:rPr lang="en-US" altLang="en-US" sz="2400" b="1"/>
                <a:t>      “Ted”   </a:t>
              </a:r>
              <a:r>
                <a:rPr lang="en-US" altLang="en-US" sz="2000" b="1">
                  <a:solidFill>
                    <a:srgbClr val="CC0000"/>
                  </a:solidFill>
                </a:rPr>
                <a:t>5000</a:t>
              </a:r>
              <a:r>
                <a:rPr lang="en-US" altLang="en-US" sz="2400" b="1"/>
                <a:t>        “Irv”   </a:t>
              </a:r>
              <a:r>
                <a:rPr lang="en-US" altLang="en-US" sz="2000" b="1">
                  <a:solidFill>
                    <a:srgbClr val="CC0000"/>
                  </a:solidFill>
                </a:rPr>
                <a:t>2000</a:t>
              </a:r>
              <a:r>
                <a:rPr lang="en-US" altLang="en-US" sz="2400" b="1"/>
                <a:t>        “Lee”   </a:t>
              </a:r>
              <a:r>
                <a:rPr lang="en-US" altLang="en-US" sz="2000" b="1">
                  <a:solidFill>
                    <a:srgbClr val="CC0000"/>
                  </a:solidFill>
                </a:rPr>
                <a:t>nullptr</a:t>
              </a:r>
              <a:endParaRPr lang="en-US" altLang="en-US" sz="2400" b="1"/>
            </a:p>
          </p:txBody>
        </p:sp>
        <p:sp>
          <p:nvSpPr>
            <p:cNvPr id="24" name="Rectangle 24"/>
            <p:cNvSpPr>
              <a:spLocks noChangeArrowheads="1"/>
            </p:cNvSpPr>
            <p:nvPr/>
          </p:nvSpPr>
          <p:spPr bwMode="auto">
            <a:xfrm>
              <a:off x="1358" y="1670"/>
              <a:ext cx="334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solidFill>
                    <a:srgbClr val="CC0000"/>
                  </a:solidFill>
                  <a:latin typeface="Courier New" pitchFamily="49" charset="0"/>
                </a:rPr>
                <a:t>3000         </a:t>
              </a:r>
              <a:r>
                <a:rPr lang="en-US" altLang="en-US" sz="1600" b="1">
                  <a:solidFill>
                    <a:srgbClr val="CC0000"/>
                  </a:solidFill>
                  <a:latin typeface="Courier New" pitchFamily="49" charset="0"/>
                </a:rPr>
                <a:t>  </a:t>
              </a:r>
              <a:r>
                <a:rPr lang="en-US" altLang="en-US" sz="2000" b="1">
                  <a:solidFill>
                    <a:srgbClr val="CC0000"/>
                  </a:solidFill>
                  <a:latin typeface="Courier New" pitchFamily="49" charset="0"/>
                </a:rPr>
                <a:t>5000           2000</a:t>
              </a:r>
            </a:p>
          </p:txBody>
        </p:sp>
        <p:sp>
          <p:nvSpPr>
            <p:cNvPr id="25" name="Rectangle 25"/>
            <p:cNvSpPr>
              <a:spLocks noChangeArrowheads="1"/>
            </p:cNvSpPr>
            <p:nvPr/>
          </p:nvSpPr>
          <p:spPr bwMode="auto">
            <a:xfrm>
              <a:off x="192" y="1968"/>
              <a:ext cx="50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latin typeface="Courier New" pitchFamily="49" charset="0"/>
                </a:rPr>
                <a:t>head</a:t>
              </a:r>
            </a:p>
          </p:txBody>
        </p:sp>
      </p:grpSp>
      <p:sp>
        <p:nvSpPr>
          <p:cNvPr id="28" name="Line 26"/>
          <p:cNvSpPr>
            <a:spLocks noChangeShapeType="1"/>
          </p:cNvSpPr>
          <p:nvPr/>
        </p:nvSpPr>
        <p:spPr bwMode="auto">
          <a:xfrm>
            <a:off x="1905000" y="2133600"/>
            <a:ext cx="251460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5585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Traversing a </a:t>
            </a:r>
            <a:br>
              <a:rPr lang="en-US" altLang="en-US" dirty="0"/>
            </a:br>
            <a:r>
              <a:rPr lang="en-US" altLang="en-US" dirty="0"/>
              <a:t>Dynamic Linked List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609600" y="3886200"/>
            <a:ext cx="7162800" cy="2743200"/>
          </a:xfrm>
          <a:prstGeom prst="rect">
            <a:avLst/>
          </a:prstGeom>
          <a:solidFill>
            <a:srgbClr val="FFFFFF"/>
          </a:solidFill>
          <a:ln w="12699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609600" y="4876800"/>
            <a:ext cx="7162800" cy="381000"/>
          </a:xfrm>
          <a:prstGeom prst="rect">
            <a:avLst/>
          </a:prstGeom>
          <a:solidFill>
            <a:srgbClr val="FFCC66"/>
          </a:solidFill>
          <a:ln w="12699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838200" y="4038600"/>
            <a:ext cx="716280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altLang="en-US" sz="1800" b="1">
                <a:solidFill>
                  <a:srgbClr val="CC0000"/>
                </a:solidFill>
              </a:rPr>
              <a:t>//PRE:  head points to a dynamic linked list</a:t>
            </a:r>
            <a:r>
              <a:rPr lang="en-US" altLang="en-US" sz="2000" b="1"/>
              <a:t> </a:t>
            </a:r>
          </a:p>
          <a:p>
            <a:pPr>
              <a:buFont typeface="Monotype Sorts" pitchFamily="2" charset="2"/>
              <a:buNone/>
            </a:pPr>
            <a:endParaRPr lang="en-US" altLang="en-US" sz="1000" b="1"/>
          </a:p>
          <a:p>
            <a:pPr>
              <a:buFont typeface="Monotype Sorts" pitchFamily="2" charset="2"/>
              <a:buNone/>
            </a:pPr>
            <a:r>
              <a:rPr lang="en-US" altLang="en-US" sz="1800" b="1"/>
              <a:t>ptr  =  head ;</a:t>
            </a:r>
          </a:p>
          <a:p>
            <a:pPr>
              <a:buFont typeface="Monotype Sorts" pitchFamily="2" charset="2"/>
              <a:buNone/>
            </a:pPr>
            <a:r>
              <a:rPr lang="en-US" altLang="en-US" sz="1800" b="1"/>
              <a:t>while (ptr != nullptr)  {</a:t>
            </a:r>
          </a:p>
          <a:p>
            <a:pPr>
              <a:buFont typeface="Monotype Sorts" pitchFamily="2" charset="2"/>
              <a:buNone/>
            </a:pPr>
            <a:r>
              <a:rPr lang="en-US" altLang="en-US" sz="1800" b="1"/>
              <a:t>	cout  &lt;&lt;  ptr-&gt;info ;	</a:t>
            </a:r>
          </a:p>
          <a:p>
            <a:pPr>
              <a:buFont typeface="Monotype Sorts" pitchFamily="2" charset="2"/>
              <a:buNone/>
            </a:pPr>
            <a:r>
              <a:rPr lang="en-US" altLang="en-US" sz="1800" b="1"/>
              <a:t>			</a:t>
            </a:r>
            <a:r>
              <a:rPr lang="en-US" altLang="en-US" sz="1800" b="1">
                <a:solidFill>
                  <a:srgbClr val="CC0000"/>
                </a:solidFill>
              </a:rPr>
              <a:t>// Or, do something else with node *ptr</a:t>
            </a:r>
          </a:p>
          <a:p>
            <a:pPr>
              <a:buFont typeface="Monotype Sorts" pitchFamily="2" charset="2"/>
              <a:buNone/>
            </a:pPr>
            <a:r>
              <a:rPr lang="en-US" altLang="en-US" sz="1800" b="1"/>
              <a:t>	ptr  =  ptr-&gt;link ;</a:t>
            </a:r>
          </a:p>
          <a:p>
            <a:pPr>
              <a:buFont typeface="Monotype Sorts" pitchFamily="2" charset="2"/>
              <a:buNone/>
            </a:pPr>
            <a:r>
              <a:rPr lang="en-US" altLang="en-US" sz="1800" b="1"/>
              <a:t>}</a:t>
            </a:r>
            <a:endParaRPr lang="en-US" altLang="en-US" sz="2400" b="1"/>
          </a:p>
        </p:txBody>
      </p:sp>
      <p:grpSp>
        <p:nvGrpSpPr>
          <p:cNvPr id="9" name="Group 6"/>
          <p:cNvGrpSpPr>
            <a:grpSpLocks/>
          </p:cNvGrpSpPr>
          <p:nvPr/>
        </p:nvGrpSpPr>
        <p:grpSpPr bwMode="auto">
          <a:xfrm>
            <a:off x="304800" y="1752600"/>
            <a:ext cx="1676400" cy="609600"/>
            <a:chOff x="1104" y="1056"/>
            <a:chExt cx="1056" cy="384"/>
          </a:xfrm>
        </p:grpSpPr>
        <p:sp>
          <p:nvSpPr>
            <p:cNvPr id="10" name="Rectangle 7"/>
            <p:cNvSpPr>
              <a:spLocks noChangeArrowheads="1"/>
            </p:cNvSpPr>
            <p:nvPr/>
          </p:nvSpPr>
          <p:spPr bwMode="auto">
            <a:xfrm>
              <a:off x="1632" y="1056"/>
              <a:ext cx="528" cy="384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1" name="Rectangle 8"/>
            <p:cNvSpPr>
              <a:spLocks noChangeArrowheads="1"/>
            </p:cNvSpPr>
            <p:nvPr/>
          </p:nvSpPr>
          <p:spPr bwMode="auto">
            <a:xfrm>
              <a:off x="1104" y="1169"/>
              <a:ext cx="104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latin typeface="Times New Roman" charset="0"/>
                </a:rPr>
                <a:t>   ptr      </a:t>
              </a:r>
              <a:r>
                <a:rPr lang="en-US" altLang="en-US" sz="2000" b="1"/>
                <a:t>5000</a:t>
              </a:r>
            </a:p>
          </p:txBody>
        </p:sp>
      </p:grpSp>
      <p:grpSp>
        <p:nvGrpSpPr>
          <p:cNvPr id="12" name="Group 9"/>
          <p:cNvGrpSpPr>
            <a:grpSpLocks/>
          </p:cNvGrpSpPr>
          <p:nvPr/>
        </p:nvGrpSpPr>
        <p:grpSpPr bwMode="auto">
          <a:xfrm>
            <a:off x="304800" y="2651125"/>
            <a:ext cx="8467725" cy="1006475"/>
            <a:chOff x="192" y="1670"/>
            <a:chExt cx="5334" cy="634"/>
          </a:xfrm>
        </p:grpSpPr>
        <p:sp>
          <p:nvSpPr>
            <p:cNvPr id="13" name="Line 10"/>
            <p:cNvSpPr>
              <a:spLocks noChangeShapeType="1"/>
            </p:cNvSpPr>
            <p:nvPr/>
          </p:nvSpPr>
          <p:spPr bwMode="auto">
            <a:xfrm>
              <a:off x="3418" y="2111"/>
              <a:ext cx="403" cy="1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4" name="Group 11"/>
            <p:cNvGrpSpPr>
              <a:grpSpLocks/>
            </p:cNvGrpSpPr>
            <p:nvPr/>
          </p:nvGrpSpPr>
          <p:grpSpPr bwMode="auto">
            <a:xfrm>
              <a:off x="4209" y="1910"/>
              <a:ext cx="1181" cy="394"/>
              <a:chOff x="4003" y="2400"/>
              <a:chExt cx="1181" cy="394"/>
            </a:xfrm>
          </p:grpSpPr>
          <p:sp>
            <p:nvSpPr>
              <p:cNvPr id="27" name="Rectangle 12"/>
              <p:cNvSpPr>
                <a:spLocks noChangeArrowheads="1"/>
              </p:cNvSpPr>
              <p:nvPr/>
            </p:nvSpPr>
            <p:spPr bwMode="auto">
              <a:xfrm>
                <a:off x="4003" y="2400"/>
                <a:ext cx="1181" cy="376"/>
              </a:xfrm>
              <a:prstGeom prst="rect">
                <a:avLst/>
              </a:prstGeom>
              <a:solidFill>
                <a:schemeClr val="accent1"/>
              </a:solidFill>
              <a:ln w="12699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2" charset="2"/>
                  <a:buChar char="l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28" name="Line 13"/>
              <p:cNvSpPr>
                <a:spLocks noChangeShapeType="1"/>
              </p:cNvSpPr>
              <p:nvPr/>
            </p:nvSpPr>
            <p:spPr bwMode="auto">
              <a:xfrm>
                <a:off x="4656" y="2400"/>
                <a:ext cx="0" cy="394"/>
              </a:xfrm>
              <a:prstGeom prst="line">
                <a:avLst/>
              </a:prstGeom>
              <a:noFill/>
              <a:ln w="12699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2750" y="1910"/>
              <a:ext cx="1181" cy="376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6" name="Line 15"/>
            <p:cNvSpPr>
              <a:spLocks noChangeShapeType="1"/>
            </p:cNvSpPr>
            <p:nvPr/>
          </p:nvSpPr>
          <p:spPr bwMode="auto">
            <a:xfrm>
              <a:off x="3403" y="1910"/>
              <a:ext cx="0" cy="394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1358" y="1910"/>
              <a:ext cx="1181" cy="384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8" name="Line 17"/>
            <p:cNvSpPr>
              <a:spLocks noChangeShapeType="1"/>
            </p:cNvSpPr>
            <p:nvPr/>
          </p:nvSpPr>
          <p:spPr bwMode="auto">
            <a:xfrm>
              <a:off x="4862" y="1910"/>
              <a:ext cx="0" cy="394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686" y="1910"/>
              <a:ext cx="536" cy="384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20" name="Line 19"/>
            <p:cNvSpPr>
              <a:spLocks noChangeShapeType="1"/>
            </p:cNvSpPr>
            <p:nvPr/>
          </p:nvSpPr>
          <p:spPr bwMode="auto">
            <a:xfrm>
              <a:off x="3854" y="2102"/>
              <a:ext cx="355" cy="1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Line 20"/>
            <p:cNvSpPr>
              <a:spLocks noChangeShapeType="1"/>
            </p:cNvSpPr>
            <p:nvPr/>
          </p:nvSpPr>
          <p:spPr bwMode="auto">
            <a:xfrm>
              <a:off x="2462" y="2102"/>
              <a:ext cx="307" cy="1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Line 21"/>
            <p:cNvSpPr>
              <a:spLocks noChangeShapeType="1"/>
            </p:cNvSpPr>
            <p:nvPr/>
          </p:nvSpPr>
          <p:spPr bwMode="auto">
            <a:xfrm>
              <a:off x="1118" y="2102"/>
              <a:ext cx="259" cy="1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Line 22"/>
            <p:cNvSpPr>
              <a:spLocks noChangeShapeType="1"/>
            </p:cNvSpPr>
            <p:nvPr/>
          </p:nvSpPr>
          <p:spPr bwMode="auto">
            <a:xfrm>
              <a:off x="1982" y="1910"/>
              <a:ext cx="0" cy="394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Rectangle 23"/>
            <p:cNvSpPr>
              <a:spLocks noChangeArrowheads="1"/>
            </p:cNvSpPr>
            <p:nvPr/>
          </p:nvSpPr>
          <p:spPr bwMode="auto">
            <a:xfrm>
              <a:off x="686" y="1958"/>
              <a:ext cx="484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solidFill>
                    <a:srgbClr val="CC0000"/>
                  </a:solidFill>
                </a:rPr>
                <a:t>3000</a:t>
              </a:r>
              <a:r>
                <a:rPr lang="en-US" altLang="en-US" sz="2400" b="1"/>
                <a:t>      “Ted”   </a:t>
              </a:r>
              <a:r>
                <a:rPr lang="en-US" altLang="en-US" sz="2000" b="1">
                  <a:solidFill>
                    <a:srgbClr val="CC0000"/>
                  </a:solidFill>
                </a:rPr>
                <a:t>5000</a:t>
              </a:r>
              <a:r>
                <a:rPr lang="en-US" altLang="en-US" sz="2400" b="1"/>
                <a:t>        “Irv”   </a:t>
              </a:r>
              <a:r>
                <a:rPr lang="en-US" altLang="en-US" sz="2000" b="1">
                  <a:solidFill>
                    <a:srgbClr val="CC0000"/>
                  </a:solidFill>
                </a:rPr>
                <a:t>2000</a:t>
              </a:r>
              <a:r>
                <a:rPr lang="en-US" altLang="en-US" sz="2400" b="1"/>
                <a:t>        “Lee”   </a:t>
              </a:r>
              <a:r>
                <a:rPr lang="en-US" altLang="en-US" sz="2000" b="1">
                  <a:solidFill>
                    <a:srgbClr val="CC0000"/>
                  </a:solidFill>
                </a:rPr>
                <a:t>nullptr</a:t>
              </a:r>
              <a:endParaRPr lang="en-US" altLang="en-US" sz="2400" b="1"/>
            </a:p>
          </p:txBody>
        </p:sp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1358" y="1670"/>
              <a:ext cx="334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solidFill>
                    <a:srgbClr val="CC0000"/>
                  </a:solidFill>
                  <a:latin typeface="Courier New" pitchFamily="49" charset="0"/>
                </a:rPr>
                <a:t>3000         </a:t>
              </a:r>
              <a:r>
                <a:rPr lang="en-US" altLang="en-US" sz="1600" b="1">
                  <a:solidFill>
                    <a:srgbClr val="CC0000"/>
                  </a:solidFill>
                  <a:latin typeface="Courier New" pitchFamily="49" charset="0"/>
                </a:rPr>
                <a:t>  </a:t>
              </a:r>
              <a:r>
                <a:rPr lang="en-US" altLang="en-US" sz="2000" b="1">
                  <a:solidFill>
                    <a:srgbClr val="CC0000"/>
                  </a:solidFill>
                  <a:latin typeface="Courier New" pitchFamily="49" charset="0"/>
                </a:rPr>
                <a:t>5000           2000</a:t>
              </a:r>
            </a:p>
          </p:txBody>
        </p:sp>
        <p:sp>
          <p:nvSpPr>
            <p:cNvPr id="26" name="Rectangle 25"/>
            <p:cNvSpPr>
              <a:spLocks noChangeArrowheads="1"/>
            </p:cNvSpPr>
            <p:nvPr/>
          </p:nvSpPr>
          <p:spPr bwMode="auto">
            <a:xfrm>
              <a:off x="192" y="1968"/>
              <a:ext cx="50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latin typeface="Courier New" pitchFamily="49" charset="0"/>
                </a:rPr>
                <a:t>head</a:t>
              </a:r>
            </a:p>
          </p:txBody>
        </p:sp>
      </p:grpSp>
      <p:sp>
        <p:nvSpPr>
          <p:cNvPr id="29" name="Line 26"/>
          <p:cNvSpPr>
            <a:spLocks noChangeShapeType="1"/>
          </p:cNvSpPr>
          <p:nvPr/>
        </p:nvSpPr>
        <p:spPr bwMode="auto">
          <a:xfrm>
            <a:off x="1905000" y="2133600"/>
            <a:ext cx="251460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4570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Traversing a </a:t>
            </a:r>
            <a:br>
              <a:rPr lang="en-US" altLang="en-US" dirty="0"/>
            </a:br>
            <a:r>
              <a:rPr lang="en-US" altLang="en-US" dirty="0"/>
              <a:t>Dynamic Linked List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609600" y="3886200"/>
            <a:ext cx="7162800" cy="2743200"/>
          </a:xfrm>
          <a:prstGeom prst="rect">
            <a:avLst/>
          </a:prstGeom>
          <a:solidFill>
            <a:srgbClr val="FFFFFF"/>
          </a:solidFill>
          <a:ln w="12699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609600" y="5181600"/>
            <a:ext cx="7162800" cy="381000"/>
          </a:xfrm>
          <a:prstGeom prst="rect">
            <a:avLst/>
          </a:prstGeom>
          <a:solidFill>
            <a:srgbClr val="FFCC66"/>
          </a:solidFill>
          <a:ln w="12699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838200" y="4038600"/>
            <a:ext cx="716280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altLang="en-US" sz="1800" b="1" dirty="0">
                <a:solidFill>
                  <a:srgbClr val="CC0000"/>
                </a:solidFill>
              </a:rPr>
              <a:t>//PRE:  head points to a dynamic linked list</a:t>
            </a:r>
            <a:r>
              <a:rPr lang="en-US" altLang="en-US" sz="2000" b="1" dirty="0"/>
              <a:t> </a:t>
            </a:r>
          </a:p>
          <a:p>
            <a:pPr>
              <a:buFont typeface="Monotype Sorts" pitchFamily="2" charset="2"/>
              <a:buNone/>
            </a:pPr>
            <a:endParaRPr lang="en-US" altLang="en-US" sz="1000" b="1" dirty="0"/>
          </a:p>
          <a:p>
            <a:pPr>
              <a:buFont typeface="Monotype Sorts" pitchFamily="2" charset="2"/>
              <a:buNone/>
            </a:pPr>
            <a:r>
              <a:rPr lang="en-US" altLang="en-US" sz="1800" b="1" dirty="0" err="1"/>
              <a:t>ptr</a:t>
            </a:r>
            <a:r>
              <a:rPr lang="en-US" altLang="en-US" sz="1800" b="1" dirty="0"/>
              <a:t>  =  head ;</a:t>
            </a:r>
          </a:p>
          <a:p>
            <a:pPr>
              <a:buFont typeface="Monotype Sorts" pitchFamily="2" charset="2"/>
              <a:buNone/>
            </a:pPr>
            <a:r>
              <a:rPr lang="en-US" altLang="en-US" sz="1800" b="1" dirty="0"/>
              <a:t>while (</a:t>
            </a:r>
            <a:r>
              <a:rPr lang="en-US" altLang="en-US" sz="1800" b="1" dirty="0" err="1"/>
              <a:t>ptr</a:t>
            </a:r>
            <a:r>
              <a:rPr lang="en-US" altLang="en-US" sz="1800" b="1" dirty="0"/>
              <a:t> != </a:t>
            </a:r>
            <a:r>
              <a:rPr lang="en-US" altLang="en-US" sz="1800" b="1" dirty="0" err="1"/>
              <a:t>nullptr</a:t>
            </a:r>
            <a:r>
              <a:rPr lang="en-US" altLang="en-US" sz="1800" b="1" dirty="0"/>
              <a:t>)  {</a:t>
            </a:r>
          </a:p>
          <a:p>
            <a:pPr>
              <a:buFont typeface="Monotype Sorts" pitchFamily="2" charset="2"/>
              <a:buNone/>
            </a:pPr>
            <a:r>
              <a:rPr lang="en-US" altLang="en-US" sz="1800" b="1" dirty="0"/>
              <a:t>	cout  &lt;&lt;  </a:t>
            </a:r>
            <a:r>
              <a:rPr lang="en-US" altLang="en-US" sz="1800" b="1" dirty="0" err="1"/>
              <a:t>ptr</a:t>
            </a:r>
            <a:r>
              <a:rPr lang="en-US" altLang="en-US" sz="1800" b="1" dirty="0"/>
              <a:t>-&gt;info ;	</a:t>
            </a:r>
          </a:p>
          <a:p>
            <a:pPr>
              <a:buFont typeface="Monotype Sorts" pitchFamily="2" charset="2"/>
              <a:buNone/>
            </a:pPr>
            <a:r>
              <a:rPr lang="en-US" altLang="en-US" sz="1800" b="1" dirty="0"/>
              <a:t>			</a:t>
            </a:r>
            <a:r>
              <a:rPr lang="en-US" altLang="en-US" sz="1800" b="1" dirty="0">
                <a:solidFill>
                  <a:srgbClr val="CC0000"/>
                </a:solidFill>
              </a:rPr>
              <a:t>// Or, do something else with node *</a:t>
            </a:r>
            <a:r>
              <a:rPr lang="en-US" altLang="en-US" sz="1800" b="1" dirty="0" err="1">
                <a:solidFill>
                  <a:srgbClr val="CC0000"/>
                </a:solidFill>
              </a:rPr>
              <a:t>ptr</a:t>
            </a:r>
            <a:endParaRPr lang="en-US" altLang="en-US" sz="1800" b="1" dirty="0">
              <a:solidFill>
                <a:srgbClr val="CC0000"/>
              </a:solidFill>
            </a:endParaRPr>
          </a:p>
          <a:p>
            <a:pPr>
              <a:buFont typeface="Monotype Sorts" pitchFamily="2" charset="2"/>
              <a:buNone/>
            </a:pPr>
            <a:r>
              <a:rPr lang="en-US" altLang="en-US" sz="1800" b="1" dirty="0"/>
              <a:t>	</a:t>
            </a:r>
            <a:r>
              <a:rPr lang="en-US" altLang="en-US" sz="1800" b="1" dirty="0" err="1"/>
              <a:t>ptr</a:t>
            </a:r>
            <a:r>
              <a:rPr lang="en-US" altLang="en-US" sz="1800" b="1" dirty="0"/>
              <a:t>  =  </a:t>
            </a:r>
            <a:r>
              <a:rPr lang="en-US" altLang="en-US" sz="1800" b="1" dirty="0" err="1"/>
              <a:t>ptr</a:t>
            </a:r>
            <a:r>
              <a:rPr lang="en-US" altLang="en-US" sz="1800" b="1" dirty="0"/>
              <a:t>-&gt;link ;</a:t>
            </a:r>
          </a:p>
          <a:p>
            <a:pPr>
              <a:buFont typeface="Monotype Sorts" pitchFamily="2" charset="2"/>
              <a:buNone/>
            </a:pPr>
            <a:r>
              <a:rPr lang="en-US" altLang="en-US" sz="1800" b="1" dirty="0"/>
              <a:t>}</a:t>
            </a:r>
            <a:endParaRPr lang="en-US" altLang="en-US" sz="2400" b="1" dirty="0"/>
          </a:p>
        </p:txBody>
      </p:sp>
      <p:grpSp>
        <p:nvGrpSpPr>
          <p:cNvPr id="9" name="Group 6"/>
          <p:cNvGrpSpPr>
            <a:grpSpLocks/>
          </p:cNvGrpSpPr>
          <p:nvPr/>
        </p:nvGrpSpPr>
        <p:grpSpPr bwMode="auto">
          <a:xfrm>
            <a:off x="304800" y="1752600"/>
            <a:ext cx="1676400" cy="609600"/>
            <a:chOff x="1104" y="1056"/>
            <a:chExt cx="1056" cy="384"/>
          </a:xfrm>
        </p:grpSpPr>
        <p:sp>
          <p:nvSpPr>
            <p:cNvPr id="10" name="Rectangle 7"/>
            <p:cNvSpPr>
              <a:spLocks noChangeArrowheads="1"/>
            </p:cNvSpPr>
            <p:nvPr/>
          </p:nvSpPr>
          <p:spPr bwMode="auto">
            <a:xfrm>
              <a:off x="1632" y="1056"/>
              <a:ext cx="528" cy="384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1" name="Rectangle 8"/>
            <p:cNvSpPr>
              <a:spLocks noChangeArrowheads="1"/>
            </p:cNvSpPr>
            <p:nvPr/>
          </p:nvSpPr>
          <p:spPr bwMode="auto">
            <a:xfrm>
              <a:off x="1104" y="1169"/>
              <a:ext cx="104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latin typeface="Times New Roman" charset="0"/>
                </a:rPr>
                <a:t>   ptr      </a:t>
              </a:r>
              <a:r>
                <a:rPr lang="en-US" altLang="en-US" sz="2000" b="1"/>
                <a:t>5000</a:t>
              </a:r>
              <a:endParaRPr lang="en-US" altLang="en-US" sz="2000" b="1">
                <a:latin typeface="Times New Roman" charset="0"/>
              </a:endParaRPr>
            </a:p>
          </p:txBody>
        </p:sp>
      </p:grpSp>
      <p:grpSp>
        <p:nvGrpSpPr>
          <p:cNvPr id="12" name="Group 9"/>
          <p:cNvGrpSpPr>
            <a:grpSpLocks/>
          </p:cNvGrpSpPr>
          <p:nvPr/>
        </p:nvGrpSpPr>
        <p:grpSpPr bwMode="auto">
          <a:xfrm>
            <a:off x="304800" y="2651125"/>
            <a:ext cx="8305800" cy="1006475"/>
            <a:chOff x="192" y="1670"/>
            <a:chExt cx="5232" cy="634"/>
          </a:xfrm>
        </p:grpSpPr>
        <p:sp>
          <p:nvSpPr>
            <p:cNvPr id="13" name="Line 10"/>
            <p:cNvSpPr>
              <a:spLocks noChangeShapeType="1"/>
            </p:cNvSpPr>
            <p:nvPr/>
          </p:nvSpPr>
          <p:spPr bwMode="auto">
            <a:xfrm>
              <a:off x="3418" y="2111"/>
              <a:ext cx="403" cy="1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4" name="Group 11"/>
            <p:cNvGrpSpPr>
              <a:grpSpLocks/>
            </p:cNvGrpSpPr>
            <p:nvPr/>
          </p:nvGrpSpPr>
          <p:grpSpPr bwMode="auto">
            <a:xfrm>
              <a:off x="4209" y="1910"/>
              <a:ext cx="1181" cy="394"/>
              <a:chOff x="4003" y="2400"/>
              <a:chExt cx="1181" cy="394"/>
            </a:xfrm>
          </p:grpSpPr>
          <p:sp>
            <p:nvSpPr>
              <p:cNvPr id="27" name="Rectangle 12"/>
              <p:cNvSpPr>
                <a:spLocks noChangeArrowheads="1"/>
              </p:cNvSpPr>
              <p:nvPr/>
            </p:nvSpPr>
            <p:spPr bwMode="auto">
              <a:xfrm>
                <a:off x="4003" y="2400"/>
                <a:ext cx="1181" cy="376"/>
              </a:xfrm>
              <a:prstGeom prst="rect">
                <a:avLst/>
              </a:prstGeom>
              <a:solidFill>
                <a:schemeClr val="accent1"/>
              </a:solidFill>
              <a:ln w="12699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2" charset="2"/>
                  <a:buChar char="l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28" name="Line 13"/>
              <p:cNvSpPr>
                <a:spLocks noChangeShapeType="1"/>
              </p:cNvSpPr>
              <p:nvPr/>
            </p:nvSpPr>
            <p:spPr bwMode="auto">
              <a:xfrm>
                <a:off x="4656" y="2400"/>
                <a:ext cx="0" cy="394"/>
              </a:xfrm>
              <a:prstGeom prst="line">
                <a:avLst/>
              </a:prstGeom>
              <a:noFill/>
              <a:ln w="12699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2750" y="1910"/>
              <a:ext cx="1181" cy="376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6" name="Line 15"/>
            <p:cNvSpPr>
              <a:spLocks noChangeShapeType="1"/>
            </p:cNvSpPr>
            <p:nvPr/>
          </p:nvSpPr>
          <p:spPr bwMode="auto">
            <a:xfrm>
              <a:off x="3403" y="1910"/>
              <a:ext cx="0" cy="394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1358" y="1910"/>
              <a:ext cx="1181" cy="384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8" name="Line 17"/>
            <p:cNvSpPr>
              <a:spLocks noChangeShapeType="1"/>
            </p:cNvSpPr>
            <p:nvPr/>
          </p:nvSpPr>
          <p:spPr bwMode="auto">
            <a:xfrm>
              <a:off x="4862" y="1910"/>
              <a:ext cx="0" cy="394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686" y="1910"/>
              <a:ext cx="536" cy="384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20" name="Line 19"/>
            <p:cNvSpPr>
              <a:spLocks noChangeShapeType="1"/>
            </p:cNvSpPr>
            <p:nvPr/>
          </p:nvSpPr>
          <p:spPr bwMode="auto">
            <a:xfrm>
              <a:off x="3854" y="2102"/>
              <a:ext cx="355" cy="1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Line 20"/>
            <p:cNvSpPr>
              <a:spLocks noChangeShapeType="1"/>
            </p:cNvSpPr>
            <p:nvPr/>
          </p:nvSpPr>
          <p:spPr bwMode="auto">
            <a:xfrm>
              <a:off x="2462" y="2102"/>
              <a:ext cx="307" cy="1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Line 21"/>
            <p:cNvSpPr>
              <a:spLocks noChangeShapeType="1"/>
            </p:cNvSpPr>
            <p:nvPr/>
          </p:nvSpPr>
          <p:spPr bwMode="auto">
            <a:xfrm>
              <a:off x="1118" y="2102"/>
              <a:ext cx="259" cy="1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Line 22"/>
            <p:cNvSpPr>
              <a:spLocks noChangeShapeType="1"/>
            </p:cNvSpPr>
            <p:nvPr/>
          </p:nvSpPr>
          <p:spPr bwMode="auto">
            <a:xfrm>
              <a:off x="1982" y="1910"/>
              <a:ext cx="0" cy="394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Rectangle 23"/>
            <p:cNvSpPr>
              <a:spLocks noChangeArrowheads="1"/>
            </p:cNvSpPr>
            <p:nvPr/>
          </p:nvSpPr>
          <p:spPr bwMode="auto">
            <a:xfrm>
              <a:off x="686" y="1958"/>
              <a:ext cx="473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solidFill>
                    <a:srgbClr val="CC0000"/>
                  </a:solidFill>
                </a:rPr>
                <a:t>3000</a:t>
              </a:r>
              <a:r>
                <a:rPr lang="en-US" altLang="en-US" sz="2400" b="1"/>
                <a:t>      “Ted”   </a:t>
              </a:r>
              <a:r>
                <a:rPr lang="en-US" altLang="en-US" sz="2000" b="1">
                  <a:solidFill>
                    <a:srgbClr val="CC0000"/>
                  </a:solidFill>
                </a:rPr>
                <a:t>5000</a:t>
              </a:r>
              <a:r>
                <a:rPr lang="en-US" altLang="en-US" sz="2400" b="1"/>
                <a:t>        “Irv”   </a:t>
              </a:r>
              <a:r>
                <a:rPr lang="en-US" altLang="en-US" sz="2000" b="1">
                  <a:solidFill>
                    <a:srgbClr val="CC0000"/>
                  </a:solidFill>
                </a:rPr>
                <a:t>2000</a:t>
              </a:r>
              <a:r>
                <a:rPr lang="en-US" altLang="en-US" sz="2400" b="1"/>
                <a:t>        “Lee”   </a:t>
              </a:r>
              <a:r>
                <a:rPr lang="en-US" altLang="en-US" sz="2000" b="1">
                  <a:solidFill>
                    <a:srgbClr val="CC0000"/>
                  </a:solidFill>
                </a:rPr>
                <a:t>NULL</a:t>
              </a:r>
              <a:endParaRPr lang="en-US" altLang="en-US" sz="2400" b="1"/>
            </a:p>
          </p:txBody>
        </p:sp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1358" y="1670"/>
              <a:ext cx="334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solidFill>
                    <a:srgbClr val="CC0000"/>
                  </a:solidFill>
                  <a:latin typeface="Courier New" pitchFamily="49" charset="0"/>
                </a:rPr>
                <a:t>3000         </a:t>
              </a:r>
              <a:r>
                <a:rPr lang="en-US" altLang="en-US" sz="1600" b="1">
                  <a:solidFill>
                    <a:srgbClr val="CC0000"/>
                  </a:solidFill>
                  <a:latin typeface="Courier New" pitchFamily="49" charset="0"/>
                </a:rPr>
                <a:t>  </a:t>
              </a:r>
              <a:r>
                <a:rPr lang="en-US" altLang="en-US" sz="2000" b="1">
                  <a:solidFill>
                    <a:srgbClr val="CC0000"/>
                  </a:solidFill>
                  <a:latin typeface="Courier New" pitchFamily="49" charset="0"/>
                </a:rPr>
                <a:t>5000           2000</a:t>
              </a:r>
            </a:p>
          </p:txBody>
        </p:sp>
        <p:sp>
          <p:nvSpPr>
            <p:cNvPr id="26" name="Rectangle 25"/>
            <p:cNvSpPr>
              <a:spLocks noChangeArrowheads="1"/>
            </p:cNvSpPr>
            <p:nvPr/>
          </p:nvSpPr>
          <p:spPr bwMode="auto">
            <a:xfrm>
              <a:off x="192" y="1968"/>
              <a:ext cx="50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latin typeface="Courier New" pitchFamily="49" charset="0"/>
                </a:rPr>
                <a:t>head</a:t>
              </a:r>
            </a:p>
          </p:txBody>
        </p:sp>
      </p:grpSp>
      <p:sp>
        <p:nvSpPr>
          <p:cNvPr id="29" name="Line 26"/>
          <p:cNvSpPr>
            <a:spLocks noChangeShapeType="1"/>
          </p:cNvSpPr>
          <p:nvPr/>
        </p:nvSpPr>
        <p:spPr bwMode="auto">
          <a:xfrm>
            <a:off x="1905000" y="2133600"/>
            <a:ext cx="251460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9536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Traversing a </a:t>
            </a:r>
            <a:br>
              <a:rPr lang="en-US" altLang="en-US" dirty="0"/>
            </a:br>
            <a:r>
              <a:rPr lang="en-US" altLang="en-US" dirty="0"/>
              <a:t>Dynamic Linked List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609600" y="3886200"/>
            <a:ext cx="7162800" cy="2743200"/>
          </a:xfrm>
          <a:prstGeom prst="rect">
            <a:avLst/>
          </a:prstGeom>
          <a:solidFill>
            <a:srgbClr val="FFFFFF"/>
          </a:solidFill>
          <a:ln w="12699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609600" y="5867400"/>
            <a:ext cx="7162800" cy="381000"/>
          </a:xfrm>
          <a:prstGeom prst="rect">
            <a:avLst/>
          </a:prstGeom>
          <a:solidFill>
            <a:srgbClr val="FFCC66"/>
          </a:solidFill>
          <a:ln w="12699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838200" y="4038600"/>
            <a:ext cx="716280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altLang="en-US" sz="1800" b="1">
                <a:solidFill>
                  <a:srgbClr val="CC0000"/>
                </a:solidFill>
              </a:rPr>
              <a:t>//PRE:  head points to a dynamic linked list</a:t>
            </a:r>
            <a:r>
              <a:rPr lang="en-US" altLang="en-US" sz="2000" b="1"/>
              <a:t> </a:t>
            </a:r>
          </a:p>
          <a:p>
            <a:pPr>
              <a:buFont typeface="Monotype Sorts" pitchFamily="2" charset="2"/>
              <a:buNone/>
            </a:pPr>
            <a:endParaRPr lang="en-US" altLang="en-US" sz="1000" b="1"/>
          </a:p>
          <a:p>
            <a:pPr>
              <a:buFont typeface="Monotype Sorts" pitchFamily="2" charset="2"/>
              <a:buNone/>
            </a:pPr>
            <a:r>
              <a:rPr lang="en-US" altLang="en-US" sz="1800" b="1"/>
              <a:t>ptr  =  head ;</a:t>
            </a:r>
          </a:p>
          <a:p>
            <a:pPr>
              <a:buFont typeface="Monotype Sorts" pitchFamily="2" charset="2"/>
              <a:buNone/>
            </a:pPr>
            <a:r>
              <a:rPr lang="en-US" altLang="en-US" sz="1800" b="1"/>
              <a:t>while (ptr != nullptr)  {</a:t>
            </a:r>
          </a:p>
          <a:p>
            <a:pPr>
              <a:buFont typeface="Monotype Sorts" pitchFamily="2" charset="2"/>
              <a:buNone/>
            </a:pPr>
            <a:r>
              <a:rPr lang="en-US" altLang="en-US" sz="1800" b="1"/>
              <a:t>	cout  &lt;&lt;  ptr-&gt;info ;	</a:t>
            </a:r>
          </a:p>
          <a:p>
            <a:pPr>
              <a:buFont typeface="Monotype Sorts" pitchFamily="2" charset="2"/>
              <a:buNone/>
            </a:pPr>
            <a:r>
              <a:rPr lang="en-US" altLang="en-US" sz="1800" b="1"/>
              <a:t>			</a:t>
            </a:r>
            <a:r>
              <a:rPr lang="en-US" altLang="en-US" sz="1800" b="1">
                <a:solidFill>
                  <a:srgbClr val="CC0000"/>
                </a:solidFill>
              </a:rPr>
              <a:t>// Or, do something else with node *ptr</a:t>
            </a:r>
          </a:p>
          <a:p>
            <a:pPr>
              <a:buFont typeface="Monotype Sorts" pitchFamily="2" charset="2"/>
              <a:buNone/>
            </a:pPr>
            <a:r>
              <a:rPr lang="en-US" altLang="en-US" sz="1800" b="1"/>
              <a:t>	ptr  =  ptr-&gt;link ;</a:t>
            </a:r>
          </a:p>
          <a:p>
            <a:pPr>
              <a:buFont typeface="Monotype Sorts" pitchFamily="2" charset="2"/>
              <a:buNone/>
            </a:pPr>
            <a:r>
              <a:rPr lang="en-US" altLang="en-US" sz="1800" b="1"/>
              <a:t>}</a:t>
            </a:r>
            <a:endParaRPr lang="en-US" altLang="en-US" sz="2400" b="1"/>
          </a:p>
        </p:txBody>
      </p:sp>
      <p:grpSp>
        <p:nvGrpSpPr>
          <p:cNvPr id="9" name="Group 6"/>
          <p:cNvGrpSpPr>
            <a:grpSpLocks/>
          </p:cNvGrpSpPr>
          <p:nvPr/>
        </p:nvGrpSpPr>
        <p:grpSpPr bwMode="auto">
          <a:xfrm>
            <a:off x="304800" y="1752600"/>
            <a:ext cx="1676400" cy="609600"/>
            <a:chOff x="1104" y="1056"/>
            <a:chExt cx="1056" cy="384"/>
          </a:xfrm>
        </p:grpSpPr>
        <p:sp>
          <p:nvSpPr>
            <p:cNvPr id="10" name="Rectangle 7"/>
            <p:cNvSpPr>
              <a:spLocks noChangeArrowheads="1"/>
            </p:cNvSpPr>
            <p:nvPr/>
          </p:nvSpPr>
          <p:spPr bwMode="auto">
            <a:xfrm>
              <a:off x="1632" y="1056"/>
              <a:ext cx="528" cy="384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1" name="Rectangle 8"/>
            <p:cNvSpPr>
              <a:spLocks noChangeArrowheads="1"/>
            </p:cNvSpPr>
            <p:nvPr/>
          </p:nvSpPr>
          <p:spPr bwMode="auto">
            <a:xfrm>
              <a:off x="1104" y="1169"/>
              <a:ext cx="104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latin typeface="Times New Roman" charset="0"/>
                </a:rPr>
                <a:t>   ptr      </a:t>
              </a:r>
              <a:r>
                <a:rPr lang="en-US" altLang="en-US" sz="2000" b="1"/>
                <a:t>2000</a:t>
              </a:r>
            </a:p>
          </p:txBody>
        </p:sp>
      </p:grpSp>
      <p:grpSp>
        <p:nvGrpSpPr>
          <p:cNvPr id="12" name="Group 9"/>
          <p:cNvGrpSpPr>
            <a:grpSpLocks/>
          </p:cNvGrpSpPr>
          <p:nvPr/>
        </p:nvGrpSpPr>
        <p:grpSpPr bwMode="auto">
          <a:xfrm>
            <a:off x="304800" y="2651125"/>
            <a:ext cx="8467725" cy="1006475"/>
            <a:chOff x="192" y="1670"/>
            <a:chExt cx="5334" cy="634"/>
          </a:xfrm>
        </p:grpSpPr>
        <p:sp>
          <p:nvSpPr>
            <p:cNvPr id="13" name="Line 10"/>
            <p:cNvSpPr>
              <a:spLocks noChangeShapeType="1"/>
            </p:cNvSpPr>
            <p:nvPr/>
          </p:nvSpPr>
          <p:spPr bwMode="auto">
            <a:xfrm>
              <a:off x="3418" y="2111"/>
              <a:ext cx="403" cy="1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4" name="Group 11"/>
            <p:cNvGrpSpPr>
              <a:grpSpLocks/>
            </p:cNvGrpSpPr>
            <p:nvPr/>
          </p:nvGrpSpPr>
          <p:grpSpPr bwMode="auto">
            <a:xfrm>
              <a:off x="4209" y="1910"/>
              <a:ext cx="1181" cy="394"/>
              <a:chOff x="4003" y="2400"/>
              <a:chExt cx="1181" cy="394"/>
            </a:xfrm>
          </p:grpSpPr>
          <p:sp>
            <p:nvSpPr>
              <p:cNvPr id="27" name="Rectangle 12"/>
              <p:cNvSpPr>
                <a:spLocks noChangeArrowheads="1"/>
              </p:cNvSpPr>
              <p:nvPr/>
            </p:nvSpPr>
            <p:spPr bwMode="auto">
              <a:xfrm>
                <a:off x="4003" y="2400"/>
                <a:ext cx="1181" cy="376"/>
              </a:xfrm>
              <a:prstGeom prst="rect">
                <a:avLst/>
              </a:prstGeom>
              <a:solidFill>
                <a:schemeClr val="accent1"/>
              </a:solidFill>
              <a:ln w="12699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2" charset="2"/>
                  <a:buChar char="l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28" name="Line 13"/>
              <p:cNvSpPr>
                <a:spLocks noChangeShapeType="1"/>
              </p:cNvSpPr>
              <p:nvPr/>
            </p:nvSpPr>
            <p:spPr bwMode="auto">
              <a:xfrm>
                <a:off x="4656" y="2400"/>
                <a:ext cx="0" cy="394"/>
              </a:xfrm>
              <a:prstGeom prst="line">
                <a:avLst/>
              </a:prstGeom>
              <a:noFill/>
              <a:ln w="12699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2750" y="1910"/>
              <a:ext cx="1181" cy="376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6" name="Line 15"/>
            <p:cNvSpPr>
              <a:spLocks noChangeShapeType="1"/>
            </p:cNvSpPr>
            <p:nvPr/>
          </p:nvSpPr>
          <p:spPr bwMode="auto">
            <a:xfrm>
              <a:off x="3403" y="1910"/>
              <a:ext cx="0" cy="394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1358" y="1910"/>
              <a:ext cx="1181" cy="384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8" name="Line 17"/>
            <p:cNvSpPr>
              <a:spLocks noChangeShapeType="1"/>
            </p:cNvSpPr>
            <p:nvPr/>
          </p:nvSpPr>
          <p:spPr bwMode="auto">
            <a:xfrm>
              <a:off x="4862" y="1910"/>
              <a:ext cx="0" cy="394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686" y="1910"/>
              <a:ext cx="536" cy="384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20" name="Line 19"/>
            <p:cNvSpPr>
              <a:spLocks noChangeShapeType="1"/>
            </p:cNvSpPr>
            <p:nvPr/>
          </p:nvSpPr>
          <p:spPr bwMode="auto">
            <a:xfrm>
              <a:off x="3854" y="2102"/>
              <a:ext cx="355" cy="1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Line 20"/>
            <p:cNvSpPr>
              <a:spLocks noChangeShapeType="1"/>
            </p:cNvSpPr>
            <p:nvPr/>
          </p:nvSpPr>
          <p:spPr bwMode="auto">
            <a:xfrm>
              <a:off x="2462" y="2102"/>
              <a:ext cx="307" cy="1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Line 21"/>
            <p:cNvSpPr>
              <a:spLocks noChangeShapeType="1"/>
            </p:cNvSpPr>
            <p:nvPr/>
          </p:nvSpPr>
          <p:spPr bwMode="auto">
            <a:xfrm>
              <a:off x="1118" y="2102"/>
              <a:ext cx="259" cy="1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Line 22"/>
            <p:cNvSpPr>
              <a:spLocks noChangeShapeType="1"/>
            </p:cNvSpPr>
            <p:nvPr/>
          </p:nvSpPr>
          <p:spPr bwMode="auto">
            <a:xfrm>
              <a:off x="1982" y="1910"/>
              <a:ext cx="0" cy="394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Rectangle 23"/>
            <p:cNvSpPr>
              <a:spLocks noChangeArrowheads="1"/>
            </p:cNvSpPr>
            <p:nvPr/>
          </p:nvSpPr>
          <p:spPr bwMode="auto">
            <a:xfrm>
              <a:off x="686" y="1958"/>
              <a:ext cx="484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solidFill>
                    <a:srgbClr val="CC0000"/>
                  </a:solidFill>
                </a:rPr>
                <a:t>3000</a:t>
              </a:r>
              <a:r>
                <a:rPr lang="en-US" altLang="en-US" sz="2400" b="1"/>
                <a:t>      “Ted”   </a:t>
              </a:r>
              <a:r>
                <a:rPr lang="en-US" altLang="en-US" sz="2000" b="1">
                  <a:solidFill>
                    <a:srgbClr val="CC0000"/>
                  </a:solidFill>
                </a:rPr>
                <a:t>5000</a:t>
              </a:r>
              <a:r>
                <a:rPr lang="en-US" altLang="en-US" sz="2400" b="1"/>
                <a:t>        “Irv”   </a:t>
              </a:r>
              <a:r>
                <a:rPr lang="en-US" altLang="en-US" sz="2000" b="1">
                  <a:solidFill>
                    <a:srgbClr val="CC0000"/>
                  </a:solidFill>
                </a:rPr>
                <a:t>2000</a:t>
              </a:r>
              <a:r>
                <a:rPr lang="en-US" altLang="en-US" sz="2400" b="1"/>
                <a:t>        “Lee”   </a:t>
              </a:r>
              <a:r>
                <a:rPr lang="en-US" altLang="en-US" sz="2000" b="1">
                  <a:solidFill>
                    <a:srgbClr val="CC0000"/>
                  </a:solidFill>
                </a:rPr>
                <a:t>nullptr</a:t>
              </a:r>
              <a:endParaRPr lang="en-US" altLang="en-US" sz="2400" b="1"/>
            </a:p>
          </p:txBody>
        </p:sp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1358" y="1670"/>
              <a:ext cx="334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solidFill>
                    <a:srgbClr val="CC0000"/>
                  </a:solidFill>
                  <a:latin typeface="Courier New" pitchFamily="49" charset="0"/>
                </a:rPr>
                <a:t>3000         </a:t>
              </a:r>
              <a:r>
                <a:rPr lang="en-US" altLang="en-US" sz="1600" b="1">
                  <a:solidFill>
                    <a:srgbClr val="CC0000"/>
                  </a:solidFill>
                  <a:latin typeface="Courier New" pitchFamily="49" charset="0"/>
                </a:rPr>
                <a:t>  </a:t>
              </a:r>
              <a:r>
                <a:rPr lang="en-US" altLang="en-US" sz="2000" b="1">
                  <a:solidFill>
                    <a:srgbClr val="CC0000"/>
                  </a:solidFill>
                  <a:latin typeface="Courier New" pitchFamily="49" charset="0"/>
                </a:rPr>
                <a:t>5000           2000</a:t>
              </a:r>
            </a:p>
          </p:txBody>
        </p:sp>
        <p:sp>
          <p:nvSpPr>
            <p:cNvPr id="26" name="Rectangle 25"/>
            <p:cNvSpPr>
              <a:spLocks noChangeArrowheads="1"/>
            </p:cNvSpPr>
            <p:nvPr/>
          </p:nvSpPr>
          <p:spPr bwMode="auto">
            <a:xfrm>
              <a:off x="192" y="1968"/>
              <a:ext cx="50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latin typeface="Courier New" pitchFamily="49" charset="0"/>
                </a:rPr>
                <a:t>head</a:t>
              </a:r>
            </a:p>
          </p:txBody>
        </p:sp>
      </p:grpSp>
      <p:sp>
        <p:nvSpPr>
          <p:cNvPr id="29" name="Line 26"/>
          <p:cNvSpPr>
            <a:spLocks noChangeShapeType="1"/>
          </p:cNvSpPr>
          <p:nvPr/>
        </p:nvSpPr>
        <p:spPr bwMode="auto">
          <a:xfrm>
            <a:off x="1905000" y="2133600"/>
            <a:ext cx="480060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5959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Traversing a </a:t>
            </a:r>
            <a:br>
              <a:rPr lang="en-US" altLang="en-US" dirty="0"/>
            </a:br>
            <a:r>
              <a:rPr lang="en-US" altLang="en-US" dirty="0"/>
              <a:t>Dynamic Linked List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609600" y="3886200"/>
            <a:ext cx="7162800" cy="2743200"/>
          </a:xfrm>
          <a:prstGeom prst="rect">
            <a:avLst/>
          </a:prstGeom>
          <a:solidFill>
            <a:srgbClr val="FFFFFF"/>
          </a:solidFill>
          <a:ln w="12699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609600" y="4876800"/>
            <a:ext cx="7162800" cy="381000"/>
          </a:xfrm>
          <a:prstGeom prst="rect">
            <a:avLst/>
          </a:prstGeom>
          <a:solidFill>
            <a:srgbClr val="FFCC66"/>
          </a:solidFill>
          <a:ln w="12699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838200" y="4038600"/>
            <a:ext cx="716280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altLang="en-US" sz="1800" b="1">
                <a:solidFill>
                  <a:srgbClr val="CC0000"/>
                </a:solidFill>
              </a:rPr>
              <a:t>//PRE:  head points to a dynamic linked list</a:t>
            </a:r>
            <a:r>
              <a:rPr lang="en-US" altLang="en-US" sz="2000" b="1"/>
              <a:t> </a:t>
            </a:r>
          </a:p>
          <a:p>
            <a:pPr>
              <a:buFont typeface="Monotype Sorts" pitchFamily="2" charset="2"/>
              <a:buNone/>
            </a:pPr>
            <a:endParaRPr lang="en-US" altLang="en-US" sz="1000" b="1"/>
          </a:p>
          <a:p>
            <a:pPr>
              <a:buFont typeface="Monotype Sorts" pitchFamily="2" charset="2"/>
              <a:buNone/>
            </a:pPr>
            <a:r>
              <a:rPr lang="en-US" altLang="en-US" sz="1800" b="1"/>
              <a:t>ptr  =  head ;</a:t>
            </a:r>
          </a:p>
          <a:p>
            <a:pPr>
              <a:buFont typeface="Monotype Sorts" pitchFamily="2" charset="2"/>
              <a:buNone/>
            </a:pPr>
            <a:r>
              <a:rPr lang="en-US" altLang="en-US" sz="1800" b="1"/>
              <a:t>while (ptr != nullptr)  {</a:t>
            </a:r>
          </a:p>
          <a:p>
            <a:pPr>
              <a:buFont typeface="Monotype Sorts" pitchFamily="2" charset="2"/>
              <a:buNone/>
            </a:pPr>
            <a:r>
              <a:rPr lang="en-US" altLang="en-US" sz="1800" b="1"/>
              <a:t>	cout  &lt;&lt;  ptr-&gt;info ;	</a:t>
            </a:r>
          </a:p>
          <a:p>
            <a:pPr>
              <a:buFont typeface="Monotype Sorts" pitchFamily="2" charset="2"/>
              <a:buNone/>
            </a:pPr>
            <a:r>
              <a:rPr lang="en-US" altLang="en-US" sz="1800" b="1"/>
              <a:t>			</a:t>
            </a:r>
            <a:r>
              <a:rPr lang="en-US" altLang="en-US" sz="1800" b="1">
                <a:solidFill>
                  <a:srgbClr val="CC0000"/>
                </a:solidFill>
              </a:rPr>
              <a:t>// Or, do something else with node *ptr</a:t>
            </a:r>
          </a:p>
          <a:p>
            <a:pPr>
              <a:buFont typeface="Monotype Sorts" pitchFamily="2" charset="2"/>
              <a:buNone/>
            </a:pPr>
            <a:r>
              <a:rPr lang="en-US" altLang="en-US" sz="1800" b="1"/>
              <a:t>	ptr  =  ptr-&gt;link ;</a:t>
            </a:r>
          </a:p>
          <a:p>
            <a:pPr>
              <a:buFont typeface="Monotype Sorts" pitchFamily="2" charset="2"/>
              <a:buNone/>
            </a:pPr>
            <a:r>
              <a:rPr lang="en-US" altLang="en-US" sz="1800" b="1"/>
              <a:t>}</a:t>
            </a:r>
            <a:endParaRPr lang="en-US" altLang="en-US" sz="2400" b="1"/>
          </a:p>
        </p:txBody>
      </p:sp>
      <p:grpSp>
        <p:nvGrpSpPr>
          <p:cNvPr id="9" name="Group 6"/>
          <p:cNvGrpSpPr>
            <a:grpSpLocks/>
          </p:cNvGrpSpPr>
          <p:nvPr/>
        </p:nvGrpSpPr>
        <p:grpSpPr bwMode="auto">
          <a:xfrm>
            <a:off x="304800" y="1752600"/>
            <a:ext cx="1676400" cy="609600"/>
            <a:chOff x="1104" y="1056"/>
            <a:chExt cx="1056" cy="384"/>
          </a:xfrm>
        </p:grpSpPr>
        <p:sp>
          <p:nvSpPr>
            <p:cNvPr id="10" name="Rectangle 7"/>
            <p:cNvSpPr>
              <a:spLocks noChangeArrowheads="1"/>
            </p:cNvSpPr>
            <p:nvPr/>
          </p:nvSpPr>
          <p:spPr bwMode="auto">
            <a:xfrm>
              <a:off x="1632" y="1056"/>
              <a:ext cx="528" cy="384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1" name="Rectangle 8"/>
            <p:cNvSpPr>
              <a:spLocks noChangeArrowheads="1"/>
            </p:cNvSpPr>
            <p:nvPr/>
          </p:nvSpPr>
          <p:spPr bwMode="auto">
            <a:xfrm>
              <a:off x="1104" y="1169"/>
              <a:ext cx="104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latin typeface="Times New Roman" charset="0"/>
                </a:rPr>
                <a:t>   ptr     </a:t>
              </a:r>
              <a:r>
                <a:rPr lang="en-US" altLang="en-US" sz="2000" b="1"/>
                <a:t> 2000</a:t>
              </a:r>
              <a:endParaRPr lang="en-US" altLang="en-US" sz="2000" b="1">
                <a:latin typeface="Times New Roman" charset="0"/>
              </a:endParaRPr>
            </a:p>
          </p:txBody>
        </p:sp>
      </p:grpSp>
      <p:grpSp>
        <p:nvGrpSpPr>
          <p:cNvPr id="12" name="Group 9"/>
          <p:cNvGrpSpPr>
            <a:grpSpLocks/>
          </p:cNvGrpSpPr>
          <p:nvPr/>
        </p:nvGrpSpPr>
        <p:grpSpPr bwMode="auto">
          <a:xfrm>
            <a:off x="304800" y="2651125"/>
            <a:ext cx="8467725" cy="1006475"/>
            <a:chOff x="192" y="1670"/>
            <a:chExt cx="5334" cy="634"/>
          </a:xfrm>
        </p:grpSpPr>
        <p:sp>
          <p:nvSpPr>
            <p:cNvPr id="13" name="Line 10"/>
            <p:cNvSpPr>
              <a:spLocks noChangeShapeType="1"/>
            </p:cNvSpPr>
            <p:nvPr/>
          </p:nvSpPr>
          <p:spPr bwMode="auto">
            <a:xfrm>
              <a:off x="3418" y="2111"/>
              <a:ext cx="403" cy="1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4" name="Group 11"/>
            <p:cNvGrpSpPr>
              <a:grpSpLocks/>
            </p:cNvGrpSpPr>
            <p:nvPr/>
          </p:nvGrpSpPr>
          <p:grpSpPr bwMode="auto">
            <a:xfrm>
              <a:off x="4209" y="1910"/>
              <a:ext cx="1181" cy="394"/>
              <a:chOff x="4003" y="2400"/>
              <a:chExt cx="1181" cy="394"/>
            </a:xfrm>
          </p:grpSpPr>
          <p:sp>
            <p:nvSpPr>
              <p:cNvPr id="27" name="Rectangle 12"/>
              <p:cNvSpPr>
                <a:spLocks noChangeArrowheads="1"/>
              </p:cNvSpPr>
              <p:nvPr/>
            </p:nvSpPr>
            <p:spPr bwMode="auto">
              <a:xfrm>
                <a:off x="4003" y="2400"/>
                <a:ext cx="1181" cy="376"/>
              </a:xfrm>
              <a:prstGeom prst="rect">
                <a:avLst/>
              </a:prstGeom>
              <a:solidFill>
                <a:schemeClr val="accent1"/>
              </a:solidFill>
              <a:ln w="12699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2" charset="2"/>
                  <a:buChar char="l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28" name="Line 13"/>
              <p:cNvSpPr>
                <a:spLocks noChangeShapeType="1"/>
              </p:cNvSpPr>
              <p:nvPr/>
            </p:nvSpPr>
            <p:spPr bwMode="auto">
              <a:xfrm>
                <a:off x="4656" y="2400"/>
                <a:ext cx="0" cy="394"/>
              </a:xfrm>
              <a:prstGeom prst="line">
                <a:avLst/>
              </a:prstGeom>
              <a:noFill/>
              <a:ln w="12699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2750" y="1910"/>
              <a:ext cx="1181" cy="376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6" name="Line 15"/>
            <p:cNvSpPr>
              <a:spLocks noChangeShapeType="1"/>
            </p:cNvSpPr>
            <p:nvPr/>
          </p:nvSpPr>
          <p:spPr bwMode="auto">
            <a:xfrm>
              <a:off x="3403" y="1910"/>
              <a:ext cx="0" cy="394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1358" y="1910"/>
              <a:ext cx="1181" cy="384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8" name="Line 17"/>
            <p:cNvSpPr>
              <a:spLocks noChangeShapeType="1"/>
            </p:cNvSpPr>
            <p:nvPr/>
          </p:nvSpPr>
          <p:spPr bwMode="auto">
            <a:xfrm>
              <a:off x="4862" y="1910"/>
              <a:ext cx="0" cy="394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686" y="1910"/>
              <a:ext cx="536" cy="384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20" name="Line 19"/>
            <p:cNvSpPr>
              <a:spLocks noChangeShapeType="1"/>
            </p:cNvSpPr>
            <p:nvPr/>
          </p:nvSpPr>
          <p:spPr bwMode="auto">
            <a:xfrm>
              <a:off x="3854" y="2102"/>
              <a:ext cx="355" cy="1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Line 20"/>
            <p:cNvSpPr>
              <a:spLocks noChangeShapeType="1"/>
            </p:cNvSpPr>
            <p:nvPr/>
          </p:nvSpPr>
          <p:spPr bwMode="auto">
            <a:xfrm>
              <a:off x="2462" y="2102"/>
              <a:ext cx="307" cy="1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Line 21"/>
            <p:cNvSpPr>
              <a:spLocks noChangeShapeType="1"/>
            </p:cNvSpPr>
            <p:nvPr/>
          </p:nvSpPr>
          <p:spPr bwMode="auto">
            <a:xfrm>
              <a:off x="1118" y="2102"/>
              <a:ext cx="259" cy="1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Line 22"/>
            <p:cNvSpPr>
              <a:spLocks noChangeShapeType="1"/>
            </p:cNvSpPr>
            <p:nvPr/>
          </p:nvSpPr>
          <p:spPr bwMode="auto">
            <a:xfrm>
              <a:off x="1982" y="1910"/>
              <a:ext cx="0" cy="394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Rectangle 23"/>
            <p:cNvSpPr>
              <a:spLocks noChangeArrowheads="1"/>
            </p:cNvSpPr>
            <p:nvPr/>
          </p:nvSpPr>
          <p:spPr bwMode="auto">
            <a:xfrm>
              <a:off x="686" y="1958"/>
              <a:ext cx="484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solidFill>
                    <a:srgbClr val="CC0000"/>
                  </a:solidFill>
                </a:rPr>
                <a:t>3000</a:t>
              </a:r>
              <a:r>
                <a:rPr lang="en-US" altLang="en-US" sz="2400" b="1"/>
                <a:t>      “Ted”   </a:t>
              </a:r>
              <a:r>
                <a:rPr lang="en-US" altLang="en-US" sz="2000" b="1">
                  <a:solidFill>
                    <a:srgbClr val="CC0000"/>
                  </a:solidFill>
                </a:rPr>
                <a:t>5000</a:t>
              </a:r>
              <a:r>
                <a:rPr lang="en-US" altLang="en-US" sz="2400" b="1"/>
                <a:t>        “Irv”   </a:t>
              </a:r>
              <a:r>
                <a:rPr lang="en-US" altLang="en-US" sz="2000" b="1">
                  <a:solidFill>
                    <a:srgbClr val="CC0000"/>
                  </a:solidFill>
                </a:rPr>
                <a:t>2000</a:t>
              </a:r>
              <a:r>
                <a:rPr lang="en-US" altLang="en-US" sz="2400" b="1"/>
                <a:t>        “Lee”   </a:t>
              </a:r>
              <a:r>
                <a:rPr lang="en-US" altLang="en-US" sz="2000" b="1">
                  <a:solidFill>
                    <a:srgbClr val="CC0000"/>
                  </a:solidFill>
                </a:rPr>
                <a:t>nullptr</a:t>
              </a:r>
              <a:endParaRPr lang="en-US" altLang="en-US" sz="2400" b="1"/>
            </a:p>
          </p:txBody>
        </p:sp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1358" y="1670"/>
              <a:ext cx="334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solidFill>
                    <a:srgbClr val="CC0000"/>
                  </a:solidFill>
                  <a:latin typeface="Courier New" pitchFamily="49" charset="0"/>
                </a:rPr>
                <a:t>3000         </a:t>
              </a:r>
              <a:r>
                <a:rPr lang="en-US" altLang="en-US" sz="1600" b="1">
                  <a:solidFill>
                    <a:srgbClr val="CC0000"/>
                  </a:solidFill>
                  <a:latin typeface="Courier New" pitchFamily="49" charset="0"/>
                </a:rPr>
                <a:t>  </a:t>
              </a:r>
              <a:r>
                <a:rPr lang="en-US" altLang="en-US" sz="2000" b="1">
                  <a:solidFill>
                    <a:srgbClr val="CC0000"/>
                  </a:solidFill>
                  <a:latin typeface="Courier New" pitchFamily="49" charset="0"/>
                </a:rPr>
                <a:t>5000           2000</a:t>
              </a:r>
            </a:p>
          </p:txBody>
        </p:sp>
        <p:sp>
          <p:nvSpPr>
            <p:cNvPr id="26" name="Rectangle 25"/>
            <p:cNvSpPr>
              <a:spLocks noChangeArrowheads="1"/>
            </p:cNvSpPr>
            <p:nvPr/>
          </p:nvSpPr>
          <p:spPr bwMode="auto">
            <a:xfrm>
              <a:off x="192" y="1968"/>
              <a:ext cx="50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latin typeface="Courier New" pitchFamily="49" charset="0"/>
                </a:rPr>
                <a:t>head</a:t>
              </a:r>
            </a:p>
          </p:txBody>
        </p:sp>
      </p:grpSp>
      <p:sp>
        <p:nvSpPr>
          <p:cNvPr id="29" name="Line 26"/>
          <p:cNvSpPr>
            <a:spLocks noChangeShapeType="1"/>
          </p:cNvSpPr>
          <p:nvPr/>
        </p:nvSpPr>
        <p:spPr bwMode="auto">
          <a:xfrm>
            <a:off x="1905000" y="2133600"/>
            <a:ext cx="480060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0926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Traversing a </a:t>
            </a:r>
            <a:br>
              <a:rPr lang="en-US" altLang="en-US" dirty="0"/>
            </a:br>
            <a:r>
              <a:rPr lang="en-US" altLang="en-US" dirty="0"/>
              <a:t>Dynamic Linked List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6" name="Rectangle 1026"/>
          <p:cNvSpPr>
            <a:spLocks noChangeArrowheads="1"/>
          </p:cNvSpPr>
          <p:nvPr/>
        </p:nvSpPr>
        <p:spPr bwMode="auto">
          <a:xfrm>
            <a:off x="609600" y="3886200"/>
            <a:ext cx="7162800" cy="2743200"/>
          </a:xfrm>
          <a:prstGeom prst="rect">
            <a:avLst/>
          </a:prstGeom>
          <a:solidFill>
            <a:srgbClr val="FFFFFF"/>
          </a:solidFill>
          <a:ln w="12699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7" name="Rectangle 1053"/>
          <p:cNvSpPr>
            <a:spLocks noChangeArrowheads="1"/>
          </p:cNvSpPr>
          <p:nvPr/>
        </p:nvSpPr>
        <p:spPr bwMode="auto">
          <a:xfrm>
            <a:off x="609600" y="5181600"/>
            <a:ext cx="7162800" cy="381000"/>
          </a:xfrm>
          <a:prstGeom prst="rect">
            <a:avLst/>
          </a:prstGeom>
          <a:solidFill>
            <a:srgbClr val="FFCC66"/>
          </a:solidFill>
          <a:ln w="12699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8" name="Rectangle 1029"/>
          <p:cNvSpPr>
            <a:spLocks noChangeArrowheads="1"/>
          </p:cNvSpPr>
          <p:nvPr/>
        </p:nvSpPr>
        <p:spPr bwMode="auto">
          <a:xfrm>
            <a:off x="838200" y="4038600"/>
            <a:ext cx="716280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altLang="en-US" sz="1800" b="1" dirty="0">
                <a:solidFill>
                  <a:srgbClr val="CC0000"/>
                </a:solidFill>
              </a:rPr>
              <a:t>//PRE:  head points to a dynamic linked list</a:t>
            </a:r>
            <a:r>
              <a:rPr lang="en-US" altLang="en-US" sz="2000" b="1" dirty="0"/>
              <a:t> </a:t>
            </a:r>
          </a:p>
          <a:p>
            <a:pPr>
              <a:buFont typeface="Monotype Sorts" pitchFamily="2" charset="2"/>
              <a:buNone/>
            </a:pPr>
            <a:endParaRPr lang="en-US" altLang="en-US" sz="1000" b="1" dirty="0"/>
          </a:p>
          <a:p>
            <a:pPr>
              <a:buFont typeface="Monotype Sorts" pitchFamily="2" charset="2"/>
              <a:buNone/>
            </a:pPr>
            <a:r>
              <a:rPr lang="en-US" altLang="en-US" sz="1800" b="1" dirty="0" err="1"/>
              <a:t>ptr</a:t>
            </a:r>
            <a:r>
              <a:rPr lang="en-US" altLang="en-US" sz="1800" b="1" dirty="0"/>
              <a:t>  =  head ;</a:t>
            </a:r>
          </a:p>
          <a:p>
            <a:pPr>
              <a:buFont typeface="Monotype Sorts" pitchFamily="2" charset="2"/>
              <a:buNone/>
            </a:pPr>
            <a:r>
              <a:rPr lang="en-US" altLang="en-US" sz="1800" b="1" dirty="0"/>
              <a:t>while (</a:t>
            </a:r>
            <a:r>
              <a:rPr lang="en-US" altLang="en-US" sz="1800" b="1" dirty="0" err="1"/>
              <a:t>ptr</a:t>
            </a:r>
            <a:r>
              <a:rPr lang="en-US" altLang="en-US" sz="1800" b="1" dirty="0"/>
              <a:t> != </a:t>
            </a:r>
            <a:r>
              <a:rPr lang="en-US" altLang="en-US" sz="1800" b="1" dirty="0" err="1"/>
              <a:t>nullptr</a:t>
            </a:r>
            <a:r>
              <a:rPr lang="en-US" altLang="en-US" sz="1800" b="1" dirty="0"/>
              <a:t>)  {</a:t>
            </a:r>
          </a:p>
          <a:p>
            <a:pPr>
              <a:buFont typeface="Monotype Sorts" pitchFamily="2" charset="2"/>
              <a:buNone/>
            </a:pPr>
            <a:r>
              <a:rPr lang="en-US" altLang="en-US" sz="1800" b="1" dirty="0"/>
              <a:t>	cout  &lt;&lt;  </a:t>
            </a:r>
            <a:r>
              <a:rPr lang="en-US" altLang="en-US" sz="1800" b="1" dirty="0" err="1"/>
              <a:t>ptr</a:t>
            </a:r>
            <a:r>
              <a:rPr lang="en-US" altLang="en-US" sz="1800" b="1" dirty="0"/>
              <a:t>-&gt;info ;	</a:t>
            </a:r>
          </a:p>
          <a:p>
            <a:pPr>
              <a:buFont typeface="Monotype Sorts" pitchFamily="2" charset="2"/>
              <a:buNone/>
            </a:pPr>
            <a:r>
              <a:rPr lang="en-US" altLang="en-US" sz="1800" b="1" dirty="0"/>
              <a:t>			</a:t>
            </a:r>
            <a:r>
              <a:rPr lang="en-US" altLang="en-US" sz="1800" b="1" dirty="0">
                <a:solidFill>
                  <a:srgbClr val="CC0000"/>
                </a:solidFill>
              </a:rPr>
              <a:t>// Or, do something else with node *</a:t>
            </a:r>
            <a:r>
              <a:rPr lang="en-US" altLang="en-US" sz="1800" b="1" dirty="0" err="1">
                <a:solidFill>
                  <a:srgbClr val="CC0000"/>
                </a:solidFill>
              </a:rPr>
              <a:t>ptr</a:t>
            </a:r>
            <a:endParaRPr lang="en-US" altLang="en-US" sz="1800" b="1" dirty="0">
              <a:solidFill>
                <a:srgbClr val="CC0000"/>
              </a:solidFill>
            </a:endParaRPr>
          </a:p>
          <a:p>
            <a:pPr>
              <a:buFont typeface="Monotype Sorts" pitchFamily="2" charset="2"/>
              <a:buNone/>
            </a:pPr>
            <a:r>
              <a:rPr lang="en-US" altLang="en-US" sz="1800" b="1" dirty="0"/>
              <a:t>	</a:t>
            </a:r>
            <a:r>
              <a:rPr lang="en-US" altLang="en-US" sz="1800" b="1" dirty="0" err="1"/>
              <a:t>ptr</a:t>
            </a:r>
            <a:r>
              <a:rPr lang="en-US" altLang="en-US" sz="1800" b="1" dirty="0"/>
              <a:t>  =  </a:t>
            </a:r>
            <a:r>
              <a:rPr lang="en-US" altLang="en-US" sz="1800" b="1" dirty="0" err="1"/>
              <a:t>ptr</a:t>
            </a:r>
            <a:r>
              <a:rPr lang="en-US" altLang="en-US" sz="1800" b="1" dirty="0"/>
              <a:t>-&gt;link ;</a:t>
            </a:r>
          </a:p>
          <a:p>
            <a:pPr>
              <a:buFont typeface="Monotype Sorts" pitchFamily="2" charset="2"/>
              <a:buNone/>
            </a:pPr>
            <a:r>
              <a:rPr lang="en-US" altLang="en-US" sz="1800" b="1" dirty="0"/>
              <a:t>}</a:t>
            </a:r>
            <a:endParaRPr lang="en-US" altLang="en-US" sz="2400" b="1" dirty="0"/>
          </a:p>
        </p:txBody>
      </p:sp>
      <p:grpSp>
        <p:nvGrpSpPr>
          <p:cNvPr id="9" name="Group 1030"/>
          <p:cNvGrpSpPr>
            <a:grpSpLocks/>
          </p:cNvGrpSpPr>
          <p:nvPr/>
        </p:nvGrpSpPr>
        <p:grpSpPr bwMode="auto">
          <a:xfrm>
            <a:off x="304800" y="1752600"/>
            <a:ext cx="1676400" cy="609600"/>
            <a:chOff x="1104" y="1056"/>
            <a:chExt cx="1056" cy="384"/>
          </a:xfrm>
        </p:grpSpPr>
        <p:sp>
          <p:nvSpPr>
            <p:cNvPr id="10" name="Rectangle 1031"/>
            <p:cNvSpPr>
              <a:spLocks noChangeArrowheads="1"/>
            </p:cNvSpPr>
            <p:nvPr/>
          </p:nvSpPr>
          <p:spPr bwMode="auto">
            <a:xfrm>
              <a:off x="1632" y="1056"/>
              <a:ext cx="528" cy="384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1" name="Rectangle 1032"/>
            <p:cNvSpPr>
              <a:spLocks noChangeArrowheads="1"/>
            </p:cNvSpPr>
            <p:nvPr/>
          </p:nvSpPr>
          <p:spPr bwMode="auto">
            <a:xfrm>
              <a:off x="1104" y="1169"/>
              <a:ext cx="104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latin typeface="Times New Roman" charset="0"/>
                </a:rPr>
                <a:t>   ptr      </a:t>
              </a:r>
              <a:r>
                <a:rPr lang="en-US" altLang="en-US" sz="2000" b="1"/>
                <a:t>2000</a:t>
              </a:r>
            </a:p>
          </p:txBody>
        </p:sp>
      </p:grpSp>
      <p:grpSp>
        <p:nvGrpSpPr>
          <p:cNvPr id="12" name="Group 1033"/>
          <p:cNvGrpSpPr>
            <a:grpSpLocks/>
          </p:cNvGrpSpPr>
          <p:nvPr/>
        </p:nvGrpSpPr>
        <p:grpSpPr bwMode="auto">
          <a:xfrm>
            <a:off x="304800" y="2651125"/>
            <a:ext cx="8305800" cy="1006475"/>
            <a:chOff x="192" y="1670"/>
            <a:chExt cx="5232" cy="634"/>
          </a:xfrm>
        </p:grpSpPr>
        <p:sp>
          <p:nvSpPr>
            <p:cNvPr id="13" name="Line 1034"/>
            <p:cNvSpPr>
              <a:spLocks noChangeShapeType="1"/>
            </p:cNvSpPr>
            <p:nvPr/>
          </p:nvSpPr>
          <p:spPr bwMode="auto">
            <a:xfrm>
              <a:off x="3418" y="2111"/>
              <a:ext cx="403" cy="1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4" name="Group 1035"/>
            <p:cNvGrpSpPr>
              <a:grpSpLocks/>
            </p:cNvGrpSpPr>
            <p:nvPr/>
          </p:nvGrpSpPr>
          <p:grpSpPr bwMode="auto">
            <a:xfrm>
              <a:off x="4209" y="1910"/>
              <a:ext cx="1181" cy="394"/>
              <a:chOff x="4003" y="2400"/>
              <a:chExt cx="1181" cy="394"/>
            </a:xfrm>
          </p:grpSpPr>
          <p:sp>
            <p:nvSpPr>
              <p:cNvPr id="27" name="Rectangle 1036"/>
              <p:cNvSpPr>
                <a:spLocks noChangeArrowheads="1"/>
              </p:cNvSpPr>
              <p:nvPr/>
            </p:nvSpPr>
            <p:spPr bwMode="auto">
              <a:xfrm>
                <a:off x="4003" y="2400"/>
                <a:ext cx="1181" cy="376"/>
              </a:xfrm>
              <a:prstGeom prst="rect">
                <a:avLst/>
              </a:prstGeom>
              <a:solidFill>
                <a:schemeClr val="accent1"/>
              </a:solidFill>
              <a:ln w="12699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2" charset="2"/>
                  <a:buChar char="l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28" name="Line 1037"/>
              <p:cNvSpPr>
                <a:spLocks noChangeShapeType="1"/>
              </p:cNvSpPr>
              <p:nvPr/>
            </p:nvSpPr>
            <p:spPr bwMode="auto">
              <a:xfrm>
                <a:off x="4656" y="2400"/>
                <a:ext cx="0" cy="394"/>
              </a:xfrm>
              <a:prstGeom prst="line">
                <a:avLst/>
              </a:prstGeom>
              <a:noFill/>
              <a:ln w="12699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5" name="Rectangle 1038"/>
            <p:cNvSpPr>
              <a:spLocks noChangeArrowheads="1"/>
            </p:cNvSpPr>
            <p:nvPr/>
          </p:nvSpPr>
          <p:spPr bwMode="auto">
            <a:xfrm>
              <a:off x="2750" y="1910"/>
              <a:ext cx="1181" cy="376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6" name="Line 1039"/>
            <p:cNvSpPr>
              <a:spLocks noChangeShapeType="1"/>
            </p:cNvSpPr>
            <p:nvPr/>
          </p:nvSpPr>
          <p:spPr bwMode="auto">
            <a:xfrm>
              <a:off x="3403" y="1910"/>
              <a:ext cx="0" cy="394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Rectangle 1040"/>
            <p:cNvSpPr>
              <a:spLocks noChangeArrowheads="1"/>
            </p:cNvSpPr>
            <p:nvPr/>
          </p:nvSpPr>
          <p:spPr bwMode="auto">
            <a:xfrm>
              <a:off x="1358" y="1910"/>
              <a:ext cx="1181" cy="384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8" name="Line 1041"/>
            <p:cNvSpPr>
              <a:spLocks noChangeShapeType="1"/>
            </p:cNvSpPr>
            <p:nvPr/>
          </p:nvSpPr>
          <p:spPr bwMode="auto">
            <a:xfrm>
              <a:off x="4862" y="1910"/>
              <a:ext cx="0" cy="394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Rectangle 1042"/>
            <p:cNvSpPr>
              <a:spLocks noChangeArrowheads="1"/>
            </p:cNvSpPr>
            <p:nvPr/>
          </p:nvSpPr>
          <p:spPr bwMode="auto">
            <a:xfrm>
              <a:off x="686" y="1910"/>
              <a:ext cx="536" cy="384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20" name="Line 1043"/>
            <p:cNvSpPr>
              <a:spLocks noChangeShapeType="1"/>
            </p:cNvSpPr>
            <p:nvPr/>
          </p:nvSpPr>
          <p:spPr bwMode="auto">
            <a:xfrm>
              <a:off x="3854" y="2102"/>
              <a:ext cx="355" cy="1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Line 1044"/>
            <p:cNvSpPr>
              <a:spLocks noChangeShapeType="1"/>
            </p:cNvSpPr>
            <p:nvPr/>
          </p:nvSpPr>
          <p:spPr bwMode="auto">
            <a:xfrm>
              <a:off x="2462" y="2102"/>
              <a:ext cx="307" cy="1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Line 1045"/>
            <p:cNvSpPr>
              <a:spLocks noChangeShapeType="1"/>
            </p:cNvSpPr>
            <p:nvPr/>
          </p:nvSpPr>
          <p:spPr bwMode="auto">
            <a:xfrm>
              <a:off x="1118" y="2102"/>
              <a:ext cx="259" cy="1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Line 1046"/>
            <p:cNvSpPr>
              <a:spLocks noChangeShapeType="1"/>
            </p:cNvSpPr>
            <p:nvPr/>
          </p:nvSpPr>
          <p:spPr bwMode="auto">
            <a:xfrm>
              <a:off x="1982" y="1910"/>
              <a:ext cx="0" cy="394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Rectangle 1047"/>
            <p:cNvSpPr>
              <a:spLocks noChangeArrowheads="1"/>
            </p:cNvSpPr>
            <p:nvPr/>
          </p:nvSpPr>
          <p:spPr bwMode="auto">
            <a:xfrm>
              <a:off x="686" y="1958"/>
              <a:ext cx="473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solidFill>
                    <a:srgbClr val="CC0000"/>
                  </a:solidFill>
                </a:rPr>
                <a:t>3000</a:t>
              </a:r>
              <a:r>
                <a:rPr lang="en-US" altLang="en-US" sz="2400" b="1"/>
                <a:t>      “Ted”   </a:t>
              </a:r>
              <a:r>
                <a:rPr lang="en-US" altLang="en-US" sz="2000" b="1">
                  <a:solidFill>
                    <a:srgbClr val="CC0000"/>
                  </a:solidFill>
                </a:rPr>
                <a:t>5000</a:t>
              </a:r>
              <a:r>
                <a:rPr lang="en-US" altLang="en-US" sz="2400" b="1"/>
                <a:t>        “Irv”   </a:t>
              </a:r>
              <a:r>
                <a:rPr lang="en-US" altLang="en-US" sz="2000" b="1">
                  <a:solidFill>
                    <a:srgbClr val="CC0000"/>
                  </a:solidFill>
                </a:rPr>
                <a:t>2000</a:t>
              </a:r>
              <a:r>
                <a:rPr lang="en-US" altLang="en-US" sz="2400" b="1"/>
                <a:t>        “Lee”   </a:t>
              </a:r>
              <a:r>
                <a:rPr lang="en-US" altLang="en-US" sz="2000" b="1">
                  <a:solidFill>
                    <a:srgbClr val="CC0000"/>
                  </a:solidFill>
                </a:rPr>
                <a:t>NULL</a:t>
              </a:r>
              <a:endParaRPr lang="en-US" altLang="en-US" sz="2400" b="1"/>
            </a:p>
          </p:txBody>
        </p:sp>
        <p:sp>
          <p:nvSpPr>
            <p:cNvPr id="25" name="Rectangle 1048"/>
            <p:cNvSpPr>
              <a:spLocks noChangeArrowheads="1"/>
            </p:cNvSpPr>
            <p:nvPr/>
          </p:nvSpPr>
          <p:spPr bwMode="auto">
            <a:xfrm>
              <a:off x="1358" y="1670"/>
              <a:ext cx="334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solidFill>
                    <a:srgbClr val="CC0000"/>
                  </a:solidFill>
                  <a:latin typeface="Courier New" pitchFamily="49" charset="0"/>
                </a:rPr>
                <a:t>3000         </a:t>
              </a:r>
              <a:r>
                <a:rPr lang="en-US" altLang="en-US" sz="1600" b="1">
                  <a:solidFill>
                    <a:srgbClr val="CC0000"/>
                  </a:solidFill>
                  <a:latin typeface="Courier New" pitchFamily="49" charset="0"/>
                </a:rPr>
                <a:t>  </a:t>
              </a:r>
              <a:r>
                <a:rPr lang="en-US" altLang="en-US" sz="2000" b="1">
                  <a:solidFill>
                    <a:srgbClr val="CC0000"/>
                  </a:solidFill>
                  <a:latin typeface="Courier New" pitchFamily="49" charset="0"/>
                </a:rPr>
                <a:t>5000           2000</a:t>
              </a:r>
            </a:p>
          </p:txBody>
        </p:sp>
        <p:sp>
          <p:nvSpPr>
            <p:cNvPr id="26" name="Rectangle 1049"/>
            <p:cNvSpPr>
              <a:spLocks noChangeArrowheads="1"/>
            </p:cNvSpPr>
            <p:nvPr/>
          </p:nvSpPr>
          <p:spPr bwMode="auto">
            <a:xfrm>
              <a:off x="192" y="1968"/>
              <a:ext cx="50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latin typeface="Courier New" pitchFamily="49" charset="0"/>
                </a:rPr>
                <a:t>head</a:t>
              </a:r>
            </a:p>
          </p:txBody>
        </p:sp>
      </p:grpSp>
      <p:sp>
        <p:nvSpPr>
          <p:cNvPr id="29" name="Line 1050"/>
          <p:cNvSpPr>
            <a:spLocks noChangeShapeType="1"/>
          </p:cNvSpPr>
          <p:nvPr/>
        </p:nvSpPr>
        <p:spPr bwMode="auto">
          <a:xfrm>
            <a:off x="1905000" y="2133600"/>
            <a:ext cx="480060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3463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Traversing a </a:t>
            </a:r>
            <a:br>
              <a:rPr lang="en-US" altLang="en-US" dirty="0"/>
            </a:br>
            <a:r>
              <a:rPr lang="en-US" altLang="en-US" dirty="0"/>
              <a:t>Dynamic Linked List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6" name="Rectangle 1026"/>
          <p:cNvSpPr>
            <a:spLocks noChangeArrowheads="1"/>
          </p:cNvSpPr>
          <p:nvPr/>
        </p:nvSpPr>
        <p:spPr bwMode="auto">
          <a:xfrm>
            <a:off x="609600" y="3886200"/>
            <a:ext cx="7162800" cy="2743200"/>
          </a:xfrm>
          <a:prstGeom prst="rect">
            <a:avLst/>
          </a:prstGeom>
          <a:solidFill>
            <a:srgbClr val="FFFFFF"/>
          </a:solidFill>
          <a:ln w="12699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7" name="Rectangle 1027"/>
          <p:cNvSpPr>
            <a:spLocks noChangeArrowheads="1"/>
          </p:cNvSpPr>
          <p:nvPr/>
        </p:nvSpPr>
        <p:spPr bwMode="auto">
          <a:xfrm>
            <a:off x="609600" y="5867400"/>
            <a:ext cx="7162800" cy="381000"/>
          </a:xfrm>
          <a:prstGeom prst="rect">
            <a:avLst/>
          </a:prstGeom>
          <a:solidFill>
            <a:srgbClr val="FFCC66"/>
          </a:solidFill>
          <a:ln w="12699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8" name="Rectangle 1029"/>
          <p:cNvSpPr>
            <a:spLocks noChangeArrowheads="1"/>
          </p:cNvSpPr>
          <p:nvPr/>
        </p:nvSpPr>
        <p:spPr bwMode="auto">
          <a:xfrm>
            <a:off x="838200" y="4038600"/>
            <a:ext cx="716280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altLang="en-US" sz="1800" b="1" dirty="0">
                <a:solidFill>
                  <a:srgbClr val="CC0000"/>
                </a:solidFill>
              </a:rPr>
              <a:t>//PRE:  head points to a dynamic linked list</a:t>
            </a:r>
            <a:r>
              <a:rPr lang="en-US" altLang="en-US" sz="2000" b="1" dirty="0"/>
              <a:t> </a:t>
            </a:r>
          </a:p>
          <a:p>
            <a:pPr>
              <a:buFont typeface="Monotype Sorts" pitchFamily="2" charset="2"/>
              <a:buNone/>
            </a:pPr>
            <a:endParaRPr lang="en-US" altLang="en-US" sz="1000" b="1" dirty="0"/>
          </a:p>
          <a:p>
            <a:pPr>
              <a:buFont typeface="Monotype Sorts" pitchFamily="2" charset="2"/>
              <a:buNone/>
            </a:pPr>
            <a:r>
              <a:rPr lang="en-US" altLang="en-US" sz="1800" b="1" dirty="0" err="1"/>
              <a:t>ptr</a:t>
            </a:r>
            <a:r>
              <a:rPr lang="en-US" altLang="en-US" sz="1800" b="1" dirty="0"/>
              <a:t>  =  head ;</a:t>
            </a:r>
          </a:p>
          <a:p>
            <a:pPr>
              <a:buFont typeface="Monotype Sorts" pitchFamily="2" charset="2"/>
              <a:buNone/>
            </a:pPr>
            <a:r>
              <a:rPr lang="en-US" altLang="en-US" sz="1800" b="1" dirty="0"/>
              <a:t>while (</a:t>
            </a:r>
            <a:r>
              <a:rPr lang="en-US" altLang="en-US" sz="1800" b="1" dirty="0" err="1"/>
              <a:t>ptr</a:t>
            </a:r>
            <a:r>
              <a:rPr lang="en-US" altLang="en-US" sz="1800" b="1" dirty="0"/>
              <a:t> != </a:t>
            </a:r>
            <a:r>
              <a:rPr lang="en-US" altLang="en-US" sz="1800" b="1" dirty="0" err="1"/>
              <a:t>nullptr</a:t>
            </a:r>
            <a:r>
              <a:rPr lang="en-US" altLang="en-US" sz="1800" b="1" dirty="0"/>
              <a:t>)  {</a:t>
            </a:r>
          </a:p>
          <a:p>
            <a:pPr>
              <a:buFont typeface="Monotype Sorts" pitchFamily="2" charset="2"/>
              <a:buNone/>
            </a:pPr>
            <a:r>
              <a:rPr lang="en-US" altLang="en-US" sz="1800" b="1" dirty="0"/>
              <a:t>	cout  &lt;&lt;  </a:t>
            </a:r>
            <a:r>
              <a:rPr lang="en-US" altLang="en-US" sz="1800" b="1" dirty="0" err="1"/>
              <a:t>ptr</a:t>
            </a:r>
            <a:r>
              <a:rPr lang="en-US" altLang="en-US" sz="1800" b="1" dirty="0"/>
              <a:t>-&gt;info ;	</a:t>
            </a:r>
          </a:p>
          <a:p>
            <a:pPr>
              <a:buFont typeface="Monotype Sorts" pitchFamily="2" charset="2"/>
              <a:buNone/>
            </a:pPr>
            <a:r>
              <a:rPr lang="en-US" altLang="en-US" sz="1800" b="1" dirty="0"/>
              <a:t>			</a:t>
            </a:r>
            <a:r>
              <a:rPr lang="en-US" altLang="en-US" sz="1800" b="1" dirty="0">
                <a:solidFill>
                  <a:srgbClr val="CC0000"/>
                </a:solidFill>
              </a:rPr>
              <a:t>// Or, do something else with node *</a:t>
            </a:r>
            <a:r>
              <a:rPr lang="en-US" altLang="en-US" sz="1800" b="1" dirty="0" err="1">
                <a:solidFill>
                  <a:srgbClr val="CC0000"/>
                </a:solidFill>
              </a:rPr>
              <a:t>ptr</a:t>
            </a:r>
            <a:endParaRPr lang="en-US" altLang="en-US" sz="1800" b="1" dirty="0">
              <a:solidFill>
                <a:srgbClr val="CC0000"/>
              </a:solidFill>
            </a:endParaRPr>
          </a:p>
          <a:p>
            <a:pPr>
              <a:buFont typeface="Monotype Sorts" pitchFamily="2" charset="2"/>
              <a:buNone/>
            </a:pPr>
            <a:r>
              <a:rPr lang="en-US" altLang="en-US" sz="1800" b="1" dirty="0"/>
              <a:t>	</a:t>
            </a:r>
            <a:r>
              <a:rPr lang="en-US" altLang="en-US" sz="1800" b="1" dirty="0" err="1"/>
              <a:t>ptr</a:t>
            </a:r>
            <a:r>
              <a:rPr lang="en-US" altLang="en-US" sz="1800" b="1" dirty="0"/>
              <a:t>  =  </a:t>
            </a:r>
            <a:r>
              <a:rPr lang="en-US" altLang="en-US" sz="1800" b="1" dirty="0" err="1"/>
              <a:t>ptr</a:t>
            </a:r>
            <a:r>
              <a:rPr lang="en-US" altLang="en-US" sz="1800" b="1" dirty="0"/>
              <a:t>-&gt;link ;</a:t>
            </a:r>
          </a:p>
          <a:p>
            <a:pPr>
              <a:buFont typeface="Monotype Sorts" pitchFamily="2" charset="2"/>
              <a:buNone/>
            </a:pPr>
            <a:r>
              <a:rPr lang="en-US" altLang="en-US" sz="1800" b="1" dirty="0"/>
              <a:t>}</a:t>
            </a:r>
            <a:endParaRPr lang="en-US" altLang="en-US" sz="2400" b="1" dirty="0"/>
          </a:p>
        </p:txBody>
      </p:sp>
      <p:grpSp>
        <p:nvGrpSpPr>
          <p:cNvPr id="9" name="Group 1030"/>
          <p:cNvGrpSpPr>
            <a:grpSpLocks/>
          </p:cNvGrpSpPr>
          <p:nvPr/>
        </p:nvGrpSpPr>
        <p:grpSpPr bwMode="auto">
          <a:xfrm>
            <a:off x="304800" y="1752600"/>
            <a:ext cx="1709738" cy="609600"/>
            <a:chOff x="1104" y="1056"/>
            <a:chExt cx="1077" cy="384"/>
          </a:xfrm>
        </p:grpSpPr>
        <p:sp>
          <p:nvSpPr>
            <p:cNvPr id="10" name="Rectangle 1031"/>
            <p:cNvSpPr>
              <a:spLocks noChangeArrowheads="1"/>
            </p:cNvSpPr>
            <p:nvPr/>
          </p:nvSpPr>
          <p:spPr bwMode="auto">
            <a:xfrm>
              <a:off x="1632" y="1056"/>
              <a:ext cx="528" cy="384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1" name="Rectangle 1032"/>
            <p:cNvSpPr>
              <a:spLocks noChangeArrowheads="1"/>
            </p:cNvSpPr>
            <p:nvPr/>
          </p:nvSpPr>
          <p:spPr bwMode="auto">
            <a:xfrm>
              <a:off x="1104" y="1169"/>
              <a:ext cx="107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latin typeface="Times New Roman" charset="0"/>
                </a:rPr>
                <a:t>   ptr     </a:t>
              </a:r>
              <a:r>
                <a:rPr lang="en-US" altLang="en-US" sz="2000" b="1"/>
                <a:t>NULL</a:t>
              </a:r>
              <a:endParaRPr lang="en-US" altLang="en-US" sz="2000" b="1">
                <a:latin typeface="Times New Roman" charset="0"/>
              </a:endParaRPr>
            </a:p>
          </p:txBody>
        </p:sp>
      </p:grpSp>
      <p:grpSp>
        <p:nvGrpSpPr>
          <p:cNvPr id="12" name="Group 1033"/>
          <p:cNvGrpSpPr>
            <a:grpSpLocks/>
          </p:cNvGrpSpPr>
          <p:nvPr/>
        </p:nvGrpSpPr>
        <p:grpSpPr bwMode="auto">
          <a:xfrm>
            <a:off x="304800" y="2651125"/>
            <a:ext cx="8305800" cy="1006475"/>
            <a:chOff x="192" y="1670"/>
            <a:chExt cx="5232" cy="634"/>
          </a:xfrm>
        </p:grpSpPr>
        <p:sp>
          <p:nvSpPr>
            <p:cNvPr id="13" name="Line 1034"/>
            <p:cNvSpPr>
              <a:spLocks noChangeShapeType="1"/>
            </p:cNvSpPr>
            <p:nvPr/>
          </p:nvSpPr>
          <p:spPr bwMode="auto">
            <a:xfrm>
              <a:off x="3418" y="2111"/>
              <a:ext cx="403" cy="1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4" name="Group 1035"/>
            <p:cNvGrpSpPr>
              <a:grpSpLocks/>
            </p:cNvGrpSpPr>
            <p:nvPr/>
          </p:nvGrpSpPr>
          <p:grpSpPr bwMode="auto">
            <a:xfrm>
              <a:off x="4209" y="1910"/>
              <a:ext cx="1181" cy="394"/>
              <a:chOff x="4003" y="2400"/>
              <a:chExt cx="1181" cy="394"/>
            </a:xfrm>
          </p:grpSpPr>
          <p:sp>
            <p:nvSpPr>
              <p:cNvPr id="27" name="Rectangle 1036"/>
              <p:cNvSpPr>
                <a:spLocks noChangeArrowheads="1"/>
              </p:cNvSpPr>
              <p:nvPr/>
            </p:nvSpPr>
            <p:spPr bwMode="auto">
              <a:xfrm>
                <a:off x="4003" y="2400"/>
                <a:ext cx="1181" cy="376"/>
              </a:xfrm>
              <a:prstGeom prst="rect">
                <a:avLst/>
              </a:prstGeom>
              <a:solidFill>
                <a:schemeClr val="accent1"/>
              </a:solidFill>
              <a:ln w="12699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2" charset="2"/>
                  <a:buChar char="l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28" name="Line 1037"/>
              <p:cNvSpPr>
                <a:spLocks noChangeShapeType="1"/>
              </p:cNvSpPr>
              <p:nvPr/>
            </p:nvSpPr>
            <p:spPr bwMode="auto">
              <a:xfrm>
                <a:off x="4656" y="2400"/>
                <a:ext cx="0" cy="394"/>
              </a:xfrm>
              <a:prstGeom prst="line">
                <a:avLst/>
              </a:prstGeom>
              <a:noFill/>
              <a:ln w="12699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5" name="Rectangle 1038"/>
            <p:cNvSpPr>
              <a:spLocks noChangeArrowheads="1"/>
            </p:cNvSpPr>
            <p:nvPr/>
          </p:nvSpPr>
          <p:spPr bwMode="auto">
            <a:xfrm>
              <a:off x="2750" y="1910"/>
              <a:ext cx="1181" cy="376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6" name="Line 1039"/>
            <p:cNvSpPr>
              <a:spLocks noChangeShapeType="1"/>
            </p:cNvSpPr>
            <p:nvPr/>
          </p:nvSpPr>
          <p:spPr bwMode="auto">
            <a:xfrm>
              <a:off x="3403" y="1910"/>
              <a:ext cx="0" cy="394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Rectangle 1040"/>
            <p:cNvSpPr>
              <a:spLocks noChangeArrowheads="1"/>
            </p:cNvSpPr>
            <p:nvPr/>
          </p:nvSpPr>
          <p:spPr bwMode="auto">
            <a:xfrm>
              <a:off x="1358" y="1910"/>
              <a:ext cx="1181" cy="384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8" name="Line 1041"/>
            <p:cNvSpPr>
              <a:spLocks noChangeShapeType="1"/>
            </p:cNvSpPr>
            <p:nvPr/>
          </p:nvSpPr>
          <p:spPr bwMode="auto">
            <a:xfrm>
              <a:off x="4862" y="1910"/>
              <a:ext cx="0" cy="394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Rectangle 1042"/>
            <p:cNvSpPr>
              <a:spLocks noChangeArrowheads="1"/>
            </p:cNvSpPr>
            <p:nvPr/>
          </p:nvSpPr>
          <p:spPr bwMode="auto">
            <a:xfrm>
              <a:off x="686" y="1910"/>
              <a:ext cx="536" cy="384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20" name="Line 1043"/>
            <p:cNvSpPr>
              <a:spLocks noChangeShapeType="1"/>
            </p:cNvSpPr>
            <p:nvPr/>
          </p:nvSpPr>
          <p:spPr bwMode="auto">
            <a:xfrm>
              <a:off x="3854" y="2102"/>
              <a:ext cx="355" cy="1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Line 1044"/>
            <p:cNvSpPr>
              <a:spLocks noChangeShapeType="1"/>
            </p:cNvSpPr>
            <p:nvPr/>
          </p:nvSpPr>
          <p:spPr bwMode="auto">
            <a:xfrm>
              <a:off x="2462" y="2102"/>
              <a:ext cx="307" cy="1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Line 1045"/>
            <p:cNvSpPr>
              <a:spLocks noChangeShapeType="1"/>
            </p:cNvSpPr>
            <p:nvPr/>
          </p:nvSpPr>
          <p:spPr bwMode="auto">
            <a:xfrm>
              <a:off x="1118" y="2102"/>
              <a:ext cx="259" cy="1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Line 1046"/>
            <p:cNvSpPr>
              <a:spLocks noChangeShapeType="1"/>
            </p:cNvSpPr>
            <p:nvPr/>
          </p:nvSpPr>
          <p:spPr bwMode="auto">
            <a:xfrm>
              <a:off x="1982" y="1910"/>
              <a:ext cx="0" cy="394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Rectangle 1047"/>
            <p:cNvSpPr>
              <a:spLocks noChangeArrowheads="1"/>
            </p:cNvSpPr>
            <p:nvPr/>
          </p:nvSpPr>
          <p:spPr bwMode="auto">
            <a:xfrm>
              <a:off x="686" y="1958"/>
              <a:ext cx="473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solidFill>
                    <a:srgbClr val="CC0000"/>
                  </a:solidFill>
                </a:rPr>
                <a:t>3000</a:t>
              </a:r>
              <a:r>
                <a:rPr lang="en-US" altLang="en-US" sz="2400" b="1"/>
                <a:t>      “Ted”   </a:t>
              </a:r>
              <a:r>
                <a:rPr lang="en-US" altLang="en-US" sz="2000" b="1">
                  <a:solidFill>
                    <a:srgbClr val="CC0000"/>
                  </a:solidFill>
                </a:rPr>
                <a:t>5000</a:t>
              </a:r>
              <a:r>
                <a:rPr lang="en-US" altLang="en-US" sz="2400" b="1"/>
                <a:t>        “Irv”   </a:t>
              </a:r>
              <a:r>
                <a:rPr lang="en-US" altLang="en-US" sz="2000" b="1">
                  <a:solidFill>
                    <a:srgbClr val="CC0000"/>
                  </a:solidFill>
                </a:rPr>
                <a:t>2000</a:t>
              </a:r>
              <a:r>
                <a:rPr lang="en-US" altLang="en-US" sz="2400" b="1"/>
                <a:t>        “Lee”   </a:t>
              </a:r>
              <a:r>
                <a:rPr lang="en-US" altLang="en-US" sz="2000" b="1">
                  <a:solidFill>
                    <a:srgbClr val="CC0000"/>
                  </a:solidFill>
                </a:rPr>
                <a:t>NULL</a:t>
              </a:r>
              <a:endParaRPr lang="en-US" altLang="en-US" sz="2400" b="1"/>
            </a:p>
          </p:txBody>
        </p:sp>
        <p:sp>
          <p:nvSpPr>
            <p:cNvPr id="25" name="Rectangle 1048"/>
            <p:cNvSpPr>
              <a:spLocks noChangeArrowheads="1"/>
            </p:cNvSpPr>
            <p:nvPr/>
          </p:nvSpPr>
          <p:spPr bwMode="auto">
            <a:xfrm>
              <a:off x="1358" y="1670"/>
              <a:ext cx="334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solidFill>
                    <a:srgbClr val="CC0000"/>
                  </a:solidFill>
                  <a:latin typeface="Courier New" pitchFamily="49" charset="0"/>
                </a:rPr>
                <a:t>3000         </a:t>
              </a:r>
              <a:r>
                <a:rPr lang="en-US" altLang="en-US" sz="1600" b="1">
                  <a:solidFill>
                    <a:srgbClr val="CC0000"/>
                  </a:solidFill>
                  <a:latin typeface="Courier New" pitchFamily="49" charset="0"/>
                </a:rPr>
                <a:t>  </a:t>
              </a:r>
              <a:r>
                <a:rPr lang="en-US" altLang="en-US" sz="2000" b="1">
                  <a:solidFill>
                    <a:srgbClr val="CC0000"/>
                  </a:solidFill>
                  <a:latin typeface="Courier New" pitchFamily="49" charset="0"/>
                </a:rPr>
                <a:t>5000           2000</a:t>
              </a:r>
            </a:p>
          </p:txBody>
        </p:sp>
        <p:sp>
          <p:nvSpPr>
            <p:cNvPr id="26" name="Rectangle 1049"/>
            <p:cNvSpPr>
              <a:spLocks noChangeArrowheads="1"/>
            </p:cNvSpPr>
            <p:nvPr/>
          </p:nvSpPr>
          <p:spPr bwMode="auto">
            <a:xfrm>
              <a:off x="192" y="1968"/>
              <a:ext cx="50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latin typeface="Courier New" pitchFamily="49" charset="0"/>
                </a:rPr>
                <a:t>head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12577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To implement the List ADT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135380" y="1600200"/>
            <a:ext cx="6858000" cy="41148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endParaRPr lang="en-US" altLang="en-US" sz="2800" dirty="0"/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sz="2800" b="1" dirty="0"/>
              <a:t>The programmer must</a:t>
            </a:r>
          </a:p>
          <a:p>
            <a:pPr lvl="1" fontAlgn="auto">
              <a:spcAft>
                <a:spcPts val="0"/>
              </a:spcAft>
            </a:pPr>
            <a:endParaRPr lang="en-US" altLang="en-US" sz="2800" b="1" dirty="0"/>
          </a:p>
          <a:p>
            <a:pPr lvl="1"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sz="2800" b="1" dirty="0"/>
              <a:t>1)  choose a concrete data representation for the list, and</a:t>
            </a:r>
          </a:p>
          <a:p>
            <a:pPr lvl="1" fontAlgn="auto">
              <a:spcAft>
                <a:spcPts val="0"/>
              </a:spcAft>
              <a:buFont typeface="Monotype Sorts" pitchFamily="2" charset="2"/>
              <a:buNone/>
            </a:pPr>
            <a:endParaRPr lang="en-US" altLang="en-US" sz="2800" b="1" dirty="0"/>
          </a:p>
          <a:p>
            <a:pPr lvl="1"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sz="2800" b="1" dirty="0"/>
              <a:t>2)  implement the list operations </a:t>
            </a:r>
            <a:r>
              <a:rPr lang="en-US" altLang="en-US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158403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Traversing a </a:t>
            </a:r>
            <a:br>
              <a:rPr lang="en-US" altLang="en-US" dirty="0"/>
            </a:br>
            <a:r>
              <a:rPr lang="en-US" altLang="en-US" dirty="0"/>
              <a:t>Dynamic Linked List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6" name="Rectangle 2050"/>
          <p:cNvSpPr>
            <a:spLocks noChangeArrowheads="1"/>
          </p:cNvSpPr>
          <p:nvPr/>
        </p:nvSpPr>
        <p:spPr bwMode="auto">
          <a:xfrm>
            <a:off x="609600" y="3886200"/>
            <a:ext cx="7162800" cy="2743200"/>
          </a:xfrm>
          <a:prstGeom prst="rect">
            <a:avLst/>
          </a:prstGeom>
          <a:solidFill>
            <a:srgbClr val="FFFFFF"/>
          </a:solidFill>
          <a:ln w="12699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7" name="Rectangle 2051"/>
          <p:cNvSpPr>
            <a:spLocks noChangeArrowheads="1"/>
          </p:cNvSpPr>
          <p:nvPr/>
        </p:nvSpPr>
        <p:spPr bwMode="auto">
          <a:xfrm>
            <a:off x="609600" y="4876800"/>
            <a:ext cx="7162800" cy="381000"/>
          </a:xfrm>
          <a:prstGeom prst="rect">
            <a:avLst/>
          </a:prstGeom>
          <a:solidFill>
            <a:srgbClr val="FFCC66"/>
          </a:solidFill>
          <a:ln w="12699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8" name="Rectangle 2053"/>
          <p:cNvSpPr>
            <a:spLocks noChangeArrowheads="1"/>
          </p:cNvSpPr>
          <p:nvPr/>
        </p:nvSpPr>
        <p:spPr bwMode="auto">
          <a:xfrm>
            <a:off x="838200" y="4038600"/>
            <a:ext cx="716280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altLang="en-US" sz="1800" b="1">
                <a:solidFill>
                  <a:srgbClr val="CC0000"/>
                </a:solidFill>
              </a:rPr>
              <a:t>//PRE:  head points to a dynamic linked list</a:t>
            </a:r>
            <a:r>
              <a:rPr lang="en-US" altLang="en-US" sz="2000" b="1"/>
              <a:t> </a:t>
            </a:r>
          </a:p>
          <a:p>
            <a:pPr>
              <a:buFont typeface="Monotype Sorts" pitchFamily="2" charset="2"/>
              <a:buNone/>
            </a:pPr>
            <a:endParaRPr lang="en-US" altLang="en-US" sz="1000" b="1"/>
          </a:p>
          <a:p>
            <a:pPr>
              <a:buFont typeface="Monotype Sorts" pitchFamily="2" charset="2"/>
              <a:buNone/>
            </a:pPr>
            <a:r>
              <a:rPr lang="en-US" altLang="en-US" sz="1800" b="1"/>
              <a:t>ptr  =  head ;</a:t>
            </a:r>
          </a:p>
          <a:p>
            <a:pPr>
              <a:buFont typeface="Monotype Sorts" pitchFamily="2" charset="2"/>
              <a:buNone/>
            </a:pPr>
            <a:r>
              <a:rPr lang="en-US" altLang="en-US" sz="1800" b="1"/>
              <a:t>while (ptr != nullptr)  {</a:t>
            </a:r>
          </a:p>
          <a:p>
            <a:pPr>
              <a:buFont typeface="Monotype Sorts" pitchFamily="2" charset="2"/>
              <a:buNone/>
            </a:pPr>
            <a:r>
              <a:rPr lang="en-US" altLang="en-US" sz="1800" b="1"/>
              <a:t>	cout  &lt;&lt;  ptr-&gt;info ;	</a:t>
            </a:r>
          </a:p>
          <a:p>
            <a:pPr>
              <a:buFont typeface="Monotype Sorts" pitchFamily="2" charset="2"/>
              <a:buNone/>
            </a:pPr>
            <a:r>
              <a:rPr lang="en-US" altLang="en-US" sz="1800" b="1"/>
              <a:t>			</a:t>
            </a:r>
            <a:r>
              <a:rPr lang="en-US" altLang="en-US" sz="1800" b="1">
                <a:solidFill>
                  <a:srgbClr val="CC0000"/>
                </a:solidFill>
              </a:rPr>
              <a:t>// Or, do something else with node *ptr</a:t>
            </a:r>
          </a:p>
          <a:p>
            <a:pPr>
              <a:buFont typeface="Monotype Sorts" pitchFamily="2" charset="2"/>
              <a:buNone/>
            </a:pPr>
            <a:r>
              <a:rPr lang="en-US" altLang="en-US" sz="1800" b="1"/>
              <a:t>	ptr  =  ptr-&gt;link ;</a:t>
            </a:r>
          </a:p>
          <a:p>
            <a:pPr>
              <a:buFont typeface="Monotype Sorts" pitchFamily="2" charset="2"/>
              <a:buNone/>
            </a:pPr>
            <a:r>
              <a:rPr lang="en-US" altLang="en-US" sz="1800" b="1"/>
              <a:t>}</a:t>
            </a:r>
            <a:endParaRPr lang="en-US" altLang="en-US" sz="2400" b="1"/>
          </a:p>
        </p:txBody>
      </p:sp>
      <p:grpSp>
        <p:nvGrpSpPr>
          <p:cNvPr id="9" name="Group 2054"/>
          <p:cNvGrpSpPr>
            <a:grpSpLocks/>
          </p:cNvGrpSpPr>
          <p:nvPr/>
        </p:nvGrpSpPr>
        <p:grpSpPr bwMode="auto">
          <a:xfrm>
            <a:off x="304800" y="1752600"/>
            <a:ext cx="1709738" cy="609600"/>
            <a:chOff x="1104" y="1056"/>
            <a:chExt cx="1077" cy="384"/>
          </a:xfrm>
        </p:grpSpPr>
        <p:sp>
          <p:nvSpPr>
            <p:cNvPr id="10" name="Rectangle 2055"/>
            <p:cNvSpPr>
              <a:spLocks noChangeArrowheads="1"/>
            </p:cNvSpPr>
            <p:nvPr/>
          </p:nvSpPr>
          <p:spPr bwMode="auto">
            <a:xfrm>
              <a:off x="1632" y="1056"/>
              <a:ext cx="528" cy="384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1" name="Rectangle 2056"/>
            <p:cNvSpPr>
              <a:spLocks noChangeArrowheads="1"/>
            </p:cNvSpPr>
            <p:nvPr/>
          </p:nvSpPr>
          <p:spPr bwMode="auto">
            <a:xfrm>
              <a:off x="1104" y="1169"/>
              <a:ext cx="107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latin typeface="Times New Roman" charset="0"/>
                </a:rPr>
                <a:t>   ptr     </a:t>
              </a:r>
              <a:r>
                <a:rPr lang="en-US" altLang="en-US" sz="2000" b="1"/>
                <a:t>NULL</a:t>
              </a:r>
              <a:endParaRPr lang="en-US" altLang="en-US" sz="2000" b="1">
                <a:latin typeface="Times New Roman" charset="0"/>
              </a:endParaRPr>
            </a:p>
          </p:txBody>
        </p:sp>
      </p:grpSp>
      <p:grpSp>
        <p:nvGrpSpPr>
          <p:cNvPr id="12" name="Group 2057"/>
          <p:cNvGrpSpPr>
            <a:grpSpLocks/>
          </p:cNvGrpSpPr>
          <p:nvPr/>
        </p:nvGrpSpPr>
        <p:grpSpPr bwMode="auto">
          <a:xfrm>
            <a:off x="304800" y="2651125"/>
            <a:ext cx="8467725" cy="1006475"/>
            <a:chOff x="192" y="1670"/>
            <a:chExt cx="5334" cy="634"/>
          </a:xfrm>
        </p:grpSpPr>
        <p:sp>
          <p:nvSpPr>
            <p:cNvPr id="13" name="Line 2058"/>
            <p:cNvSpPr>
              <a:spLocks noChangeShapeType="1"/>
            </p:cNvSpPr>
            <p:nvPr/>
          </p:nvSpPr>
          <p:spPr bwMode="auto">
            <a:xfrm>
              <a:off x="3418" y="2111"/>
              <a:ext cx="403" cy="1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4" name="Group 2059"/>
            <p:cNvGrpSpPr>
              <a:grpSpLocks/>
            </p:cNvGrpSpPr>
            <p:nvPr/>
          </p:nvGrpSpPr>
          <p:grpSpPr bwMode="auto">
            <a:xfrm>
              <a:off x="4209" y="1910"/>
              <a:ext cx="1181" cy="394"/>
              <a:chOff x="4003" y="2400"/>
              <a:chExt cx="1181" cy="394"/>
            </a:xfrm>
          </p:grpSpPr>
          <p:sp>
            <p:nvSpPr>
              <p:cNvPr id="27" name="Rectangle 2060"/>
              <p:cNvSpPr>
                <a:spLocks noChangeArrowheads="1"/>
              </p:cNvSpPr>
              <p:nvPr/>
            </p:nvSpPr>
            <p:spPr bwMode="auto">
              <a:xfrm>
                <a:off x="4003" y="2400"/>
                <a:ext cx="1181" cy="376"/>
              </a:xfrm>
              <a:prstGeom prst="rect">
                <a:avLst/>
              </a:prstGeom>
              <a:solidFill>
                <a:schemeClr val="accent1"/>
              </a:solidFill>
              <a:ln w="12699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2" charset="2"/>
                  <a:buChar char="l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28" name="Line 2061"/>
              <p:cNvSpPr>
                <a:spLocks noChangeShapeType="1"/>
              </p:cNvSpPr>
              <p:nvPr/>
            </p:nvSpPr>
            <p:spPr bwMode="auto">
              <a:xfrm>
                <a:off x="4656" y="2400"/>
                <a:ext cx="0" cy="394"/>
              </a:xfrm>
              <a:prstGeom prst="line">
                <a:avLst/>
              </a:prstGeom>
              <a:noFill/>
              <a:ln w="12699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5" name="Rectangle 2062"/>
            <p:cNvSpPr>
              <a:spLocks noChangeArrowheads="1"/>
            </p:cNvSpPr>
            <p:nvPr/>
          </p:nvSpPr>
          <p:spPr bwMode="auto">
            <a:xfrm>
              <a:off x="2750" y="1910"/>
              <a:ext cx="1181" cy="376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6" name="Line 2063"/>
            <p:cNvSpPr>
              <a:spLocks noChangeShapeType="1"/>
            </p:cNvSpPr>
            <p:nvPr/>
          </p:nvSpPr>
          <p:spPr bwMode="auto">
            <a:xfrm>
              <a:off x="3403" y="1910"/>
              <a:ext cx="0" cy="394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Rectangle 2064"/>
            <p:cNvSpPr>
              <a:spLocks noChangeArrowheads="1"/>
            </p:cNvSpPr>
            <p:nvPr/>
          </p:nvSpPr>
          <p:spPr bwMode="auto">
            <a:xfrm>
              <a:off x="1358" y="1910"/>
              <a:ext cx="1181" cy="384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8" name="Line 2065"/>
            <p:cNvSpPr>
              <a:spLocks noChangeShapeType="1"/>
            </p:cNvSpPr>
            <p:nvPr/>
          </p:nvSpPr>
          <p:spPr bwMode="auto">
            <a:xfrm>
              <a:off x="4862" y="1910"/>
              <a:ext cx="0" cy="394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Rectangle 2066"/>
            <p:cNvSpPr>
              <a:spLocks noChangeArrowheads="1"/>
            </p:cNvSpPr>
            <p:nvPr/>
          </p:nvSpPr>
          <p:spPr bwMode="auto">
            <a:xfrm>
              <a:off x="686" y="1910"/>
              <a:ext cx="536" cy="384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20" name="Line 2067"/>
            <p:cNvSpPr>
              <a:spLocks noChangeShapeType="1"/>
            </p:cNvSpPr>
            <p:nvPr/>
          </p:nvSpPr>
          <p:spPr bwMode="auto">
            <a:xfrm>
              <a:off x="3854" y="2102"/>
              <a:ext cx="355" cy="1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Line 2068"/>
            <p:cNvSpPr>
              <a:spLocks noChangeShapeType="1"/>
            </p:cNvSpPr>
            <p:nvPr/>
          </p:nvSpPr>
          <p:spPr bwMode="auto">
            <a:xfrm>
              <a:off x="2462" y="2102"/>
              <a:ext cx="307" cy="1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Line 2069"/>
            <p:cNvSpPr>
              <a:spLocks noChangeShapeType="1"/>
            </p:cNvSpPr>
            <p:nvPr/>
          </p:nvSpPr>
          <p:spPr bwMode="auto">
            <a:xfrm>
              <a:off x="1118" y="2102"/>
              <a:ext cx="259" cy="1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Line 2070"/>
            <p:cNvSpPr>
              <a:spLocks noChangeShapeType="1"/>
            </p:cNvSpPr>
            <p:nvPr/>
          </p:nvSpPr>
          <p:spPr bwMode="auto">
            <a:xfrm>
              <a:off x="1982" y="1910"/>
              <a:ext cx="0" cy="394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Rectangle 2071"/>
            <p:cNvSpPr>
              <a:spLocks noChangeArrowheads="1"/>
            </p:cNvSpPr>
            <p:nvPr/>
          </p:nvSpPr>
          <p:spPr bwMode="auto">
            <a:xfrm>
              <a:off x="686" y="1958"/>
              <a:ext cx="484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solidFill>
                    <a:srgbClr val="CC0000"/>
                  </a:solidFill>
                </a:rPr>
                <a:t>3000</a:t>
              </a:r>
              <a:r>
                <a:rPr lang="en-US" altLang="en-US" sz="2400" b="1"/>
                <a:t>      “Ted”   </a:t>
              </a:r>
              <a:r>
                <a:rPr lang="en-US" altLang="en-US" sz="2000" b="1">
                  <a:solidFill>
                    <a:srgbClr val="CC0000"/>
                  </a:solidFill>
                </a:rPr>
                <a:t>5000</a:t>
              </a:r>
              <a:r>
                <a:rPr lang="en-US" altLang="en-US" sz="2400" b="1"/>
                <a:t>        “Irv”   </a:t>
              </a:r>
              <a:r>
                <a:rPr lang="en-US" altLang="en-US" sz="2000" b="1">
                  <a:solidFill>
                    <a:srgbClr val="CC0000"/>
                  </a:solidFill>
                </a:rPr>
                <a:t>2000</a:t>
              </a:r>
              <a:r>
                <a:rPr lang="en-US" altLang="en-US" sz="2400" b="1"/>
                <a:t>        “Lee”   </a:t>
              </a:r>
              <a:r>
                <a:rPr lang="en-US" altLang="en-US" sz="2000" b="1">
                  <a:solidFill>
                    <a:srgbClr val="CC0000"/>
                  </a:solidFill>
                </a:rPr>
                <a:t>nullptr</a:t>
              </a:r>
              <a:endParaRPr lang="en-US" altLang="en-US" sz="2400" b="1"/>
            </a:p>
          </p:txBody>
        </p:sp>
        <p:sp>
          <p:nvSpPr>
            <p:cNvPr id="25" name="Rectangle 2072"/>
            <p:cNvSpPr>
              <a:spLocks noChangeArrowheads="1"/>
            </p:cNvSpPr>
            <p:nvPr/>
          </p:nvSpPr>
          <p:spPr bwMode="auto">
            <a:xfrm>
              <a:off x="1358" y="1670"/>
              <a:ext cx="334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solidFill>
                    <a:srgbClr val="CC0000"/>
                  </a:solidFill>
                  <a:latin typeface="Courier New" pitchFamily="49" charset="0"/>
                </a:rPr>
                <a:t>3000         </a:t>
              </a:r>
              <a:r>
                <a:rPr lang="en-US" altLang="en-US" sz="1600" b="1">
                  <a:solidFill>
                    <a:srgbClr val="CC0000"/>
                  </a:solidFill>
                  <a:latin typeface="Courier New" pitchFamily="49" charset="0"/>
                </a:rPr>
                <a:t>  </a:t>
              </a:r>
              <a:r>
                <a:rPr lang="en-US" altLang="en-US" sz="2000" b="1">
                  <a:solidFill>
                    <a:srgbClr val="CC0000"/>
                  </a:solidFill>
                  <a:latin typeface="Courier New" pitchFamily="49" charset="0"/>
                </a:rPr>
                <a:t>5000           2000</a:t>
              </a:r>
            </a:p>
          </p:txBody>
        </p:sp>
        <p:sp>
          <p:nvSpPr>
            <p:cNvPr id="26" name="Rectangle 2073"/>
            <p:cNvSpPr>
              <a:spLocks noChangeArrowheads="1"/>
            </p:cNvSpPr>
            <p:nvPr/>
          </p:nvSpPr>
          <p:spPr bwMode="auto">
            <a:xfrm>
              <a:off x="192" y="1968"/>
              <a:ext cx="50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latin typeface="Courier New" pitchFamily="49" charset="0"/>
                </a:rPr>
                <a:t>head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664528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Using Operator </a:t>
            </a:r>
            <a:r>
              <a:rPr lang="en-US" altLang="en-US" dirty="0">
                <a:latin typeface="Courier New" pitchFamily="49" charset="0"/>
              </a:rPr>
              <a:t>new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5" name="Rectangle 1027"/>
          <p:cNvSpPr txBox="1">
            <a:spLocks noChangeArrowheads="1"/>
          </p:cNvSpPr>
          <p:nvPr/>
        </p:nvSpPr>
        <p:spPr>
          <a:xfrm>
            <a:off x="615950" y="1905000"/>
            <a:ext cx="7753350" cy="4021138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sz="2400" b="1"/>
              <a:t>If memory is available in an area called the free store (or heap), operator new </a:t>
            </a:r>
            <a:r>
              <a:rPr lang="en-US" altLang="en-US" sz="2400" b="1">
                <a:solidFill>
                  <a:srgbClr val="990066"/>
                </a:solidFill>
              </a:rPr>
              <a:t>allocates the requested object, and returns a pointer</a:t>
            </a:r>
            <a:r>
              <a:rPr lang="en-US" altLang="en-US" sz="2400" b="1"/>
              <a:t> to the memory allocated.</a:t>
            </a:r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endParaRPr lang="en-US" altLang="en-US" sz="1600" b="1"/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sz="2400" b="1"/>
              <a:t>The dynamically allocated object exists until the delete operator destroys it.</a:t>
            </a:r>
            <a:endParaRPr lang="en-US" altLang="en-US" sz="1800" b="1"/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endParaRPr lang="en-US" alt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5779923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Inserting a Node at the Front of a List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781050" y="2401888"/>
            <a:ext cx="6888163" cy="2314575"/>
          </a:xfrm>
          <a:prstGeom prst="rect">
            <a:avLst/>
          </a:prstGeom>
          <a:solidFill>
            <a:srgbClr val="FFFFFF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781050" y="2401888"/>
            <a:ext cx="6865938" cy="388937"/>
          </a:xfrm>
          <a:prstGeom prst="rect">
            <a:avLst/>
          </a:prstGeom>
          <a:solidFill>
            <a:srgbClr val="FFCC66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7" name="Rectangle 5"/>
          <p:cNvSpPr txBox="1">
            <a:spLocks noChangeArrowheads="1"/>
          </p:cNvSpPr>
          <p:nvPr/>
        </p:nvSpPr>
        <p:spPr>
          <a:xfrm>
            <a:off x="996950" y="2455863"/>
            <a:ext cx="5295900" cy="2347912"/>
          </a:xfrm>
          <a:prstGeom prst="rect">
            <a:avLst/>
          </a:prstGeom>
          <a:noFill/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b="1" dirty="0">
                <a:latin typeface="Courier New" pitchFamily="49" charset="0"/>
              </a:rPr>
              <a:t>	char     item = ‘B’;</a:t>
            </a:r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b="1" dirty="0">
                <a:latin typeface="Courier New" pitchFamily="49" charset="0"/>
              </a:rPr>
              <a:t>	</a:t>
            </a:r>
            <a:r>
              <a:rPr lang="en-US" altLang="en-US" b="1" dirty="0" err="1">
                <a:latin typeface="Courier New" pitchFamily="49" charset="0"/>
              </a:rPr>
              <a:t>NodePtr</a:t>
            </a:r>
            <a:r>
              <a:rPr lang="en-US" altLang="en-US" b="1" dirty="0">
                <a:latin typeface="Courier New" pitchFamily="49" charset="0"/>
              </a:rPr>
              <a:t> location;</a:t>
            </a:r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b="1" dirty="0">
                <a:latin typeface="Courier New" pitchFamily="49" charset="0"/>
              </a:rPr>
              <a:t>	location = new  </a:t>
            </a:r>
            <a:r>
              <a:rPr lang="en-US" altLang="en-US" b="1" dirty="0" err="1">
                <a:latin typeface="Courier New" pitchFamily="49" charset="0"/>
              </a:rPr>
              <a:t>NodeType</a:t>
            </a:r>
            <a:r>
              <a:rPr lang="en-US" altLang="en-US" b="1" dirty="0">
                <a:latin typeface="Courier New" pitchFamily="49" charset="0"/>
              </a:rPr>
              <a:t>;</a:t>
            </a:r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b="1" dirty="0">
                <a:latin typeface="Courier New" pitchFamily="49" charset="0"/>
              </a:rPr>
              <a:t>	location-&gt;info = item;</a:t>
            </a:r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b="1" dirty="0">
                <a:latin typeface="Courier New" pitchFamily="49" charset="0"/>
              </a:rPr>
              <a:t>	location-&gt;link = head;</a:t>
            </a:r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b="1" dirty="0">
                <a:latin typeface="Courier New" pitchFamily="49" charset="0"/>
              </a:rPr>
              <a:t>	head = location;</a:t>
            </a:r>
            <a:endParaRPr lang="en-US" altLang="en-US" sz="2400" b="1" dirty="0">
              <a:latin typeface="Courier New" pitchFamily="49" charset="0"/>
            </a:endParaRPr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endParaRPr lang="en-US" altLang="en-US" sz="2400" b="1" dirty="0">
              <a:latin typeface="Courier New" pitchFamily="49" charset="0"/>
            </a:endParaRPr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b="1" dirty="0">
                <a:latin typeface="Courier New" pitchFamily="49" charset="0"/>
              </a:rPr>
              <a:t>  </a:t>
            </a:r>
            <a:r>
              <a:rPr lang="en-US" altLang="en-US" sz="2400" b="1" dirty="0">
                <a:latin typeface="Courier New" pitchFamily="49" charset="0"/>
              </a:rPr>
              <a:t>  </a:t>
            </a:r>
          </a:p>
        </p:txBody>
      </p:sp>
      <p:grpSp>
        <p:nvGrpSpPr>
          <p:cNvPr id="8" name="Group 23"/>
          <p:cNvGrpSpPr>
            <a:grpSpLocks/>
          </p:cNvGrpSpPr>
          <p:nvPr/>
        </p:nvGrpSpPr>
        <p:grpSpPr bwMode="auto">
          <a:xfrm>
            <a:off x="1201738" y="5241925"/>
            <a:ext cx="5110162" cy="590550"/>
            <a:chOff x="909" y="2807"/>
            <a:chExt cx="3219" cy="372"/>
          </a:xfrm>
        </p:grpSpPr>
        <p:grpSp>
          <p:nvGrpSpPr>
            <p:cNvPr id="9" name="Group 8"/>
            <p:cNvGrpSpPr>
              <a:grpSpLocks/>
            </p:cNvGrpSpPr>
            <p:nvPr/>
          </p:nvGrpSpPr>
          <p:grpSpPr bwMode="auto">
            <a:xfrm>
              <a:off x="909" y="2807"/>
              <a:ext cx="877" cy="357"/>
              <a:chOff x="909" y="2807"/>
              <a:chExt cx="877" cy="357"/>
            </a:xfrm>
          </p:grpSpPr>
          <p:sp>
            <p:nvSpPr>
              <p:cNvPr id="24" name="Rectangle 6"/>
              <p:cNvSpPr>
                <a:spLocks noChangeArrowheads="1"/>
              </p:cNvSpPr>
              <p:nvPr/>
            </p:nvSpPr>
            <p:spPr bwMode="auto">
              <a:xfrm>
                <a:off x="909" y="2891"/>
                <a:ext cx="5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2" charset="2"/>
                  <a:buChar char="l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 b="1">
                    <a:latin typeface="Courier New" pitchFamily="49" charset="0"/>
                  </a:rPr>
                  <a:t> head</a:t>
                </a:r>
              </a:p>
            </p:txBody>
          </p:sp>
          <p:sp>
            <p:nvSpPr>
              <p:cNvPr id="25" name="Rectangle 7"/>
              <p:cNvSpPr>
                <a:spLocks noChangeArrowheads="1"/>
              </p:cNvSpPr>
              <p:nvPr/>
            </p:nvSpPr>
            <p:spPr bwMode="auto">
              <a:xfrm>
                <a:off x="1591" y="2807"/>
                <a:ext cx="195" cy="357"/>
              </a:xfrm>
              <a:prstGeom prst="rect">
                <a:avLst/>
              </a:prstGeom>
              <a:solidFill>
                <a:schemeClr val="accent1"/>
              </a:solidFill>
              <a:ln w="12699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2" charset="2"/>
                  <a:buChar char="l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</p:grpSp>
        <p:grpSp>
          <p:nvGrpSpPr>
            <p:cNvPr id="10" name="Group 12"/>
            <p:cNvGrpSpPr>
              <a:grpSpLocks/>
            </p:cNvGrpSpPr>
            <p:nvPr/>
          </p:nvGrpSpPr>
          <p:grpSpPr bwMode="auto">
            <a:xfrm>
              <a:off x="1671" y="2817"/>
              <a:ext cx="874" cy="357"/>
              <a:chOff x="1671" y="2817"/>
              <a:chExt cx="874" cy="357"/>
            </a:xfrm>
          </p:grpSpPr>
          <p:sp>
            <p:nvSpPr>
              <p:cNvPr id="21" name="Line 9"/>
              <p:cNvSpPr>
                <a:spLocks noChangeShapeType="1"/>
              </p:cNvSpPr>
              <p:nvPr/>
            </p:nvSpPr>
            <p:spPr bwMode="auto">
              <a:xfrm>
                <a:off x="1671" y="2999"/>
                <a:ext cx="318" cy="1"/>
              </a:xfrm>
              <a:prstGeom prst="line">
                <a:avLst/>
              </a:prstGeom>
              <a:noFill/>
              <a:ln w="12699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" name="Rectangle 10"/>
              <p:cNvSpPr>
                <a:spLocks noChangeArrowheads="1"/>
              </p:cNvSpPr>
              <p:nvPr/>
            </p:nvSpPr>
            <p:spPr bwMode="auto">
              <a:xfrm>
                <a:off x="1992" y="2817"/>
                <a:ext cx="553" cy="357"/>
              </a:xfrm>
              <a:prstGeom prst="rect">
                <a:avLst/>
              </a:prstGeom>
              <a:solidFill>
                <a:schemeClr val="accent1"/>
              </a:solidFill>
              <a:ln w="12699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2" charset="2"/>
                  <a:buChar char="l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23" name="Line 11"/>
              <p:cNvSpPr>
                <a:spLocks noChangeShapeType="1"/>
              </p:cNvSpPr>
              <p:nvPr/>
            </p:nvSpPr>
            <p:spPr bwMode="auto">
              <a:xfrm>
                <a:off x="2375" y="2827"/>
                <a:ext cx="0" cy="346"/>
              </a:xfrm>
              <a:prstGeom prst="line">
                <a:avLst/>
              </a:prstGeom>
              <a:noFill/>
              <a:ln w="12699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1" name="Group 16"/>
            <p:cNvGrpSpPr>
              <a:grpSpLocks/>
            </p:cNvGrpSpPr>
            <p:nvPr/>
          </p:nvGrpSpPr>
          <p:grpSpPr bwMode="auto">
            <a:xfrm>
              <a:off x="2469" y="2822"/>
              <a:ext cx="874" cy="357"/>
              <a:chOff x="2469" y="2822"/>
              <a:chExt cx="874" cy="357"/>
            </a:xfrm>
          </p:grpSpPr>
          <p:sp>
            <p:nvSpPr>
              <p:cNvPr id="18" name="Line 13"/>
              <p:cNvSpPr>
                <a:spLocks noChangeShapeType="1"/>
              </p:cNvSpPr>
              <p:nvPr/>
            </p:nvSpPr>
            <p:spPr bwMode="auto">
              <a:xfrm>
                <a:off x="2469" y="3004"/>
                <a:ext cx="318" cy="1"/>
              </a:xfrm>
              <a:prstGeom prst="line">
                <a:avLst/>
              </a:prstGeom>
              <a:noFill/>
              <a:ln w="12699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" name="Rectangle 14"/>
              <p:cNvSpPr>
                <a:spLocks noChangeArrowheads="1"/>
              </p:cNvSpPr>
              <p:nvPr/>
            </p:nvSpPr>
            <p:spPr bwMode="auto">
              <a:xfrm>
                <a:off x="2790" y="2822"/>
                <a:ext cx="553" cy="357"/>
              </a:xfrm>
              <a:prstGeom prst="rect">
                <a:avLst/>
              </a:prstGeom>
              <a:solidFill>
                <a:schemeClr val="accent1"/>
              </a:solidFill>
              <a:ln w="12699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2" charset="2"/>
                  <a:buChar char="l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20" name="Line 15"/>
              <p:cNvSpPr>
                <a:spLocks noChangeShapeType="1"/>
              </p:cNvSpPr>
              <p:nvPr/>
            </p:nvSpPr>
            <p:spPr bwMode="auto">
              <a:xfrm>
                <a:off x="3173" y="2832"/>
                <a:ext cx="0" cy="346"/>
              </a:xfrm>
              <a:prstGeom prst="line">
                <a:avLst/>
              </a:prstGeom>
              <a:noFill/>
              <a:ln w="12699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" name="Group 20"/>
            <p:cNvGrpSpPr>
              <a:grpSpLocks/>
            </p:cNvGrpSpPr>
            <p:nvPr/>
          </p:nvGrpSpPr>
          <p:grpSpPr bwMode="auto">
            <a:xfrm>
              <a:off x="3254" y="2814"/>
              <a:ext cx="874" cy="357"/>
              <a:chOff x="3254" y="2814"/>
              <a:chExt cx="874" cy="357"/>
            </a:xfrm>
          </p:grpSpPr>
          <p:sp>
            <p:nvSpPr>
              <p:cNvPr id="15" name="Line 17"/>
              <p:cNvSpPr>
                <a:spLocks noChangeShapeType="1"/>
              </p:cNvSpPr>
              <p:nvPr/>
            </p:nvSpPr>
            <p:spPr bwMode="auto">
              <a:xfrm>
                <a:off x="3254" y="2996"/>
                <a:ext cx="318" cy="1"/>
              </a:xfrm>
              <a:prstGeom prst="line">
                <a:avLst/>
              </a:prstGeom>
              <a:noFill/>
              <a:ln w="12699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" name="Rectangle 18"/>
              <p:cNvSpPr>
                <a:spLocks noChangeArrowheads="1"/>
              </p:cNvSpPr>
              <p:nvPr/>
            </p:nvSpPr>
            <p:spPr bwMode="auto">
              <a:xfrm>
                <a:off x="3575" y="2814"/>
                <a:ext cx="553" cy="357"/>
              </a:xfrm>
              <a:prstGeom prst="rect">
                <a:avLst/>
              </a:prstGeom>
              <a:solidFill>
                <a:schemeClr val="accent1"/>
              </a:solidFill>
              <a:ln w="12699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2" charset="2"/>
                  <a:buChar char="l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17" name="Line 19"/>
              <p:cNvSpPr>
                <a:spLocks noChangeShapeType="1"/>
              </p:cNvSpPr>
              <p:nvPr/>
            </p:nvSpPr>
            <p:spPr bwMode="auto">
              <a:xfrm>
                <a:off x="3958" y="2824"/>
                <a:ext cx="0" cy="346"/>
              </a:xfrm>
              <a:prstGeom prst="line">
                <a:avLst/>
              </a:prstGeom>
              <a:noFill/>
              <a:ln w="12699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3" name="Rectangle 21"/>
            <p:cNvSpPr>
              <a:spLocks noChangeArrowheads="1"/>
            </p:cNvSpPr>
            <p:nvPr/>
          </p:nvSpPr>
          <p:spPr bwMode="auto">
            <a:xfrm>
              <a:off x="2010" y="2851"/>
              <a:ext cx="193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/>
                <a:t>‘X’          ‘C’           ‘L’</a:t>
              </a:r>
            </a:p>
          </p:txBody>
        </p:sp>
        <p:sp>
          <p:nvSpPr>
            <p:cNvPr id="14" name="Line 22"/>
            <p:cNvSpPr>
              <a:spLocks noChangeShapeType="1"/>
            </p:cNvSpPr>
            <p:nvPr/>
          </p:nvSpPr>
          <p:spPr bwMode="auto">
            <a:xfrm flipH="1">
              <a:off x="3962" y="2813"/>
              <a:ext cx="160" cy="347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6" name="Rectangle 24"/>
          <p:cNvSpPr>
            <a:spLocks noChangeArrowheads="1"/>
          </p:cNvSpPr>
          <p:nvPr/>
        </p:nvSpPr>
        <p:spPr bwMode="auto">
          <a:xfrm>
            <a:off x="1184275" y="1276350"/>
            <a:ext cx="681038" cy="665163"/>
          </a:xfrm>
          <a:prstGeom prst="rect">
            <a:avLst/>
          </a:prstGeom>
          <a:solidFill>
            <a:srgbClr val="FFCC00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7" name="Rectangle 25"/>
          <p:cNvSpPr>
            <a:spLocks noChangeArrowheads="1"/>
          </p:cNvSpPr>
          <p:nvPr/>
        </p:nvSpPr>
        <p:spPr bwMode="auto">
          <a:xfrm>
            <a:off x="1247775" y="1414463"/>
            <a:ext cx="573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/>
              <a:t>‘B’</a:t>
            </a:r>
          </a:p>
        </p:txBody>
      </p:sp>
      <p:sp>
        <p:nvSpPr>
          <p:cNvPr id="28" name="Rectangle 26"/>
          <p:cNvSpPr>
            <a:spLocks noChangeArrowheads="1"/>
          </p:cNvSpPr>
          <p:nvPr/>
        </p:nvSpPr>
        <p:spPr bwMode="auto">
          <a:xfrm>
            <a:off x="260350" y="1462088"/>
            <a:ext cx="79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rgbClr val="800000"/>
                </a:solidFill>
                <a:latin typeface="Courier New" pitchFamily="49" charset="0"/>
              </a:rPr>
              <a:t>item</a:t>
            </a:r>
          </a:p>
        </p:txBody>
      </p:sp>
    </p:spTree>
    <p:extLst>
      <p:ext uri="{BB962C8B-B14F-4D97-AF65-F5344CB8AC3E}">
        <p14:creationId xmlns:p14="http://schemas.microsoft.com/office/powerpoint/2010/main" val="12493616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Inserting a Node at the Front of a List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781050" y="2325688"/>
            <a:ext cx="6888163" cy="2314575"/>
          </a:xfrm>
          <a:prstGeom prst="rect">
            <a:avLst/>
          </a:prstGeom>
          <a:solidFill>
            <a:srgbClr val="FFFFFF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781050" y="2759075"/>
            <a:ext cx="6865938" cy="388938"/>
          </a:xfrm>
          <a:prstGeom prst="rect">
            <a:avLst/>
          </a:prstGeom>
          <a:solidFill>
            <a:srgbClr val="FFCC66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7" name="Rectangle 5"/>
          <p:cNvSpPr txBox="1">
            <a:spLocks noChangeArrowheads="1"/>
          </p:cNvSpPr>
          <p:nvPr/>
        </p:nvSpPr>
        <p:spPr>
          <a:xfrm>
            <a:off x="996950" y="2379663"/>
            <a:ext cx="5295900" cy="2347912"/>
          </a:xfrm>
          <a:prstGeom prst="rect">
            <a:avLst/>
          </a:prstGeom>
          <a:noFill/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b="1" dirty="0">
                <a:latin typeface="Courier New" pitchFamily="49" charset="0"/>
              </a:rPr>
              <a:t>	char     item = ‘B’;</a:t>
            </a:r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b="1" dirty="0">
                <a:latin typeface="Courier New" pitchFamily="49" charset="0"/>
              </a:rPr>
              <a:t>	</a:t>
            </a:r>
            <a:r>
              <a:rPr lang="en-US" altLang="en-US" b="1" err="1">
                <a:latin typeface="Courier New" pitchFamily="49" charset="0"/>
              </a:rPr>
              <a:t>NodePtr</a:t>
            </a:r>
            <a:r>
              <a:rPr lang="en-US" altLang="en-US" b="1">
                <a:latin typeface="Courier New" pitchFamily="49" charset="0"/>
              </a:rPr>
              <a:t> location = nullptr;</a:t>
            </a:r>
            <a:endParaRPr lang="en-US" altLang="en-US" b="1" dirty="0">
              <a:latin typeface="Courier New" pitchFamily="49" charset="0"/>
            </a:endParaRPr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b="1" dirty="0">
                <a:latin typeface="Courier New" pitchFamily="49" charset="0"/>
              </a:rPr>
              <a:t>	location = new  </a:t>
            </a:r>
            <a:r>
              <a:rPr lang="en-US" altLang="en-US" b="1" dirty="0" err="1">
                <a:latin typeface="Courier New" pitchFamily="49" charset="0"/>
              </a:rPr>
              <a:t>NodeType</a:t>
            </a:r>
            <a:r>
              <a:rPr lang="en-US" altLang="en-US" b="1" dirty="0">
                <a:latin typeface="Courier New" pitchFamily="49" charset="0"/>
              </a:rPr>
              <a:t>;</a:t>
            </a:r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b="1" dirty="0">
                <a:latin typeface="Courier New" pitchFamily="49" charset="0"/>
              </a:rPr>
              <a:t>	location-&gt;info = item;</a:t>
            </a:r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b="1" dirty="0">
                <a:latin typeface="Courier New" pitchFamily="49" charset="0"/>
              </a:rPr>
              <a:t>	location-&gt;link = head;</a:t>
            </a:r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b="1" dirty="0">
                <a:latin typeface="Courier New" pitchFamily="49" charset="0"/>
              </a:rPr>
              <a:t>	head = location;</a:t>
            </a:r>
            <a:endParaRPr lang="en-US" altLang="en-US" sz="2400" b="1" dirty="0">
              <a:latin typeface="Courier New" pitchFamily="49" charset="0"/>
            </a:endParaRPr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endParaRPr lang="en-US" altLang="en-US" sz="2400" b="1" dirty="0">
              <a:latin typeface="Courier New" pitchFamily="49" charset="0"/>
            </a:endParaRPr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b="1" dirty="0">
                <a:latin typeface="Courier New" pitchFamily="49" charset="0"/>
              </a:rPr>
              <a:t>  </a:t>
            </a:r>
            <a:r>
              <a:rPr lang="en-US" altLang="en-US" sz="2400" b="1" dirty="0">
                <a:latin typeface="Courier New" pitchFamily="49" charset="0"/>
              </a:rPr>
              <a:t>  </a:t>
            </a:r>
          </a:p>
        </p:txBody>
      </p:sp>
      <p:grpSp>
        <p:nvGrpSpPr>
          <p:cNvPr id="8" name="Group 23"/>
          <p:cNvGrpSpPr>
            <a:grpSpLocks/>
          </p:cNvGrpSpPr>
          <p:nvPr/>
        </p:nvGrpSpPr>
        <p:grpSpPr bwMode="auto">
          <a:xfrm>
            <a:off x="1201738" y="5165725"/>
            <a:ext cx="5110162" cy="590550"/>
            <a:chOff x="909" y="2807"/>
            <a:chExt cx="3219" cy="372"/>
          </a:xfrm>
        </p:grpSpPr>
        <p:grpSp>
          <p:nvGrpSpPr>
            <p:cNvPr id="9" name="Group 8"/>
            <p:cNvGrpSpPr>
              <a:grpSpLocks/>
            </p:cNvGrpSpPr>
            <p:nvPr/>
          </p:nvGrpSpPr>
          <p:grpSpPr bwMode="auto">
            <a:xfrm>
              <a:off x="909" y="2807"/>
              <a:ext cx="877" cy="357"/>
              <a:chOff x="909" y="2807"/>
              <a:chExt cx="877" cy="357"/>
            </a:xfrm>
          </p:grpSpPr>
          <p:sp>
            <p:nvSpPr>
              <p:cNvPr id="24" name="Rectangle 6"/>
              <p:cNvSpPr>
                <a:spLocks noChangeArrowheads="1"/>
              </p:cNvSpPr>
              <p:nvPr/>
            </p:nvSpPr>
            <p:spPr bwMode="auto">
              <a:xfrm>
                <a:off x="909" y="2891"/>
                <a:ext cx="5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2" charset="2"/>
                  <a:buChar char="l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 b="1">
                    <a:latin typeface="Courier New" pitchFamily="49" charset="0"/>
                  </a:rPr>
                  <a:t> head</a:t>
                </a:r>
              </a:p>
            </p:txBody>
          </p:sp>
          <p:sp>
            <p:nvSpPr>
              <p:cNvPr id="25" name="Rectangle 7"/>
              <p:cNvSpPr>
                <a:spLocks noChangeArrowheads="1"/>
              </p:cNvSpPr>
              <p:nvPr/>
            </p:nvSpPr>
            <p:spPr bwMode="auto">
              <a:xfrm>
                <a:off x="1591" y="2807"/>
                <a:ext cx="195" cy="357"/>
              </a:xfrm>
              <a:prstGeom prst="rect">
                <a:avLst/>
              </a:prstGeom>
              <a:solidFill>
                <a:schemeClr val="accent1"/>
              </a:solidFill>
              <a:ln w="12699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2" charset="2"/>
                  <a:buChar char="l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</p:grpSp>
        <p:grpSp>
          <p:nvGrpSpPr>
            <p:cNvPr id="10" name="Group 12"/>
            <p:cNvGrpSpPr>
              <a:grpSpLocks/>
            </p:cNvGrpSpPr>
            <p:nvPr/>
          </p:nvGrpSpPr>
          <p:grpSpPr bwMode="auto">
            <a:xfrm>
              <a:off x="1671" y="2817"/>
              <a:ext cx="874" cy="357"/>
              <a:chOff x="1671" y="2817"/>
              <a:chExt cx="874" cy="357"/>
            </a:xfrm>
          </p:grpSpPr>
          <p:sp>
            <p:nvSpPr>
              <p:cNvPr id="21" name="Line 9"/>
              <p:cNvSpPr>
                <a:spLocks noChangeShapeType="1"/>
              </p:cNvSpPr>
              <p:nvPr/>
            </p:nvSpPr>
            <p:spPr bwMode="auto">
              <a:xfrm>
                <a:off x="1671" y="2999"/>
                <a:ext cx="318" cy="1"/>
              </a:xfrm>
              <a:prstGeom prst="line">
                <a:avLst/>
              </a:prstGeom>
              <a:noFill/>
              <a:ln w="12699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" name="Rectangle 10"/>
              <p:cNvSpPr>
                <a:spLocks noChangeArrowheads="1"/>
              </p:cNvSpPr>
              <p:nvPr/>
            </p:nvSpPr>
            <p:spPr bwMode="auto">
              <a:xfrm>
                <a:off x="1992" y="2817"/>
                <a:ext cx="553" cy="357"/>
              </a:xfrm>
              <a:prstGeom prst="rect">
                <a:avLst/>
              </a:prstGeom>
              <a:solidFill>
                <a:schemeClr val="accent1"/>
              </a:solidFill>
              <a:ln w="12699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2" charset="2"/>
                  <a:buChar char="l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23" name="Line 11"/>
              <p:cNvSpPr>
                <a:spLocks noChangeShapeType="1"/>
              </p:cNvSpPr>
              <p:nvPr/>
            </p:nvSpPr>
            <p:spPr bwMode="auto">
              <a:xfrm>
                <a:off x="2375" y="2827"/>
                <a:ext cx="0" cy="346"/>
              </a:xfrm>
              <a:prstGeom prst="line">
                <a:avLst/>
              </a:prstGeom>
              <a:noFill/>
              <a:ln w="12699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1" name="Group 16"/>
            <p:cNvGrpSpPr>
              <a:grpSpLocks/>
            </p:cNvGrpSpPr>
            <p:nvPr/>
          </p:nvGrpSpPr>
          <p:grpSpPr bwMode="auto">
            <a:xfrm>
              <a:off x="2469" y="2822"/>
              <a:ext cx="874" cy="357"/>
              <a:chOff x="2469" y="2822"/>
              <a:chExt cx="874" cy="357"/>
            </a:xfrm>
          </p:grpSpPr>
          <p:sp>
            <p:nvSpPr>
              <p:cNvPr id="18" name="Line 13"/>
              <p:cNvSpPr>
                <a:spLocks noChangeShapeType="1"/>
              </p:cNvSpPr>
              <p:nvPr/>
            </p:nvSpPr>
            <p:spPr bwMode="auto">
              <a:xfrm>
                <a:off x="2469" y="3004"/>
                <a:ext cx="318" cy="1"/>
              </a:xfrm>
              <a:prstGeom prst="line">
                <a:avLst/>
              </a:prstGeom>
              <a:noFill/>
              <a:ln w="12699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" name="Rectangle 14"/>
              <p:cNvSpPr>
                <a:spLocks noChangeArrowheads="1"/>
              </p:cNvSpPr>
              <p:nvPr/>
            </p:nvSpPr>
            <p:spPr bwMode="auto">
              <a:xfrm>
                <a:off x="2790" y="2822"/>
                <a:ext cx="553" cy="357"/>
              </a:xfrm>
              <a:prstGeom prst="rect">
                <a:avLst/>
              </a:prstGeom>
              <a:solidFill>
                <a:schemeClr val="accent1"/>
              </a:solidFill>
              <a:ln w="12699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2" charset="2"/>
                  <a:buChar char="l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20" name="Line 15"/>
              <p:cNvSpPr>
                <a:spLocks noChangeShapeType="1"/>
              </p:cNvSpPr>
              <p:nvPr/>
            </p:nvSpPr>
            <p:spPr bwMode="auto">
              <a:xfrm>
                <a:off x="3173" y="2832"/>
                <a:ext cx="0" cy="346"/>
              </a:xfrm>
              <a:prstGeom prst="line">
                <a:avLst/>
              </a:prstGeom>
              <a:noFill/>
              <a:ln w="12699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" name="Group 20"/>
            <p:cNvGrpSpPr>
              <a:grpSpLocks/>
            </p:cNvGrpSpPr>
            <p:nvPr/>
          </p:nvGrpSpPr>
          <p:grpSpPr bwMode="auto">
            <a:xfrm>
              <a:off x="3254" y="2814"/>
              <a:ext cx="874" cy="357"/>
              <a:chOff x="3254" y="2814"/>
              <a:chExt cx="874" cy="357"/>
            </a:xfrm>
          </p:grpSpPr>
          <p:sp>
            <p:nvSpPr>
              <p:cNvPr id="15" name="Line 17"/>
              <p:cNvSpPr>
                <a:spLocks noChangeShapeType="1"/>
              </p:cNvSpPr>
              <p:nvPr/>
            </p:nvSpPr>
            <p:spPr bwMode="auto">
              <a:xfrm>
                <a:off x="3254" y="2996"/>
                <a:ext cx="318" cy="1"/>
              </a:xfrm>
              <a:prstGeom prst="line">
                <a:avLst/>
              </a:prstGeom>
              <a:noFill/>
              <a:ln w="12699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" name="Rectangle 18"/>
              <p:cNvSpPr>
                <a:spLocks noChangeArrowheads="1"/>
              </p:cNvSpPr>
              <p:nvPr/>
            </p:nvSpPr>
            <p:spPr bwMode="auto">
              <a:xfrm>
                <a:off x="3575" y="2814"/>
                <a:ext cx="553" cy="357"/>
              </a:xfrm>
              <a:prstGeom prst="rect">
                <a:avLst/>
              </a:prstGeom>
              <a:solidFill>
                <a:schemeClr val="accent1"/>
              </a:solidFill>
              <a:ln w="12699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2" charset="2"/>
                  <a:buChar char="l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17" name="Line 19"/>
              <p:cNvSpPr>
                <a:spLocks noChangeShapeType="1"/>
              </p:cNvSpPr>
              <p:nvPr/>
            </p:nvSpPr>
            <p:spPr bwMode="auto">
              <a:xfrm>
                <a:off x="3958" y="2824"/>
                <a:ext cx="0" cy="346"/>
              </a:xfrm>
              <a:prstGeom prst="line">
                <a:avLst/>
              </a:prstGeom>
              <a:noFill/>
              <a:ln w="12699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3" name="Rectangle 21"/>
            <p:cNvSpPr>
              <a:spLocks noChangeArrowheads="1"/>
            </p:cNvSpPr>
            <p:nvPr/>
          </p:nvSpPr>
          <p:spPr bwMode="auto">
            <a:xfrm>
              <a:off x="2010" y="2851"/>
              <a:ext cx="193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/>
                <a:t>‘X’          ‘C’           ‘L’</a:t>
              </a:r>
            </a:p>
          </p:txBody>
        </p:sp>
        <p:sp>
          <p:nvSpPr>
            <p:cNvPr id="14" name="Line 22"/>
            <p:cNvSpPr>
              <a:spLocks noChangeShapeType="1"/>
            </p:cNvSpPr>
            <p:nvPr/>
          </p:nvSpPr>
          <p:spPr bwMode="auto">
            <a:xfrm flipH="1">
              <a:off x="3962" y="2813"/>
              <a:ext cx="160" cy="347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6" name="Rectangle 24"/>
          <p:cNvSpPr>
            <a:spLocks noChangeArrowheads="1"/>
          </p:cNvSpPr>
          <p:nvPr/>
        </p:nvSpPr>
        <p:spPr bwMode="auto">
          <a:xfrm>
            <a:off x="1184275" y="1200150"/>
            <a:ext cx="681038" cy="665163"/>
          </a:xfrm>
          <a:prstGeom prst="rect">
            <a:avLst/>
          </a:prstGeom>
          <a:solidFill>
            <a:srgbClr val="FFCC00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7" name="Rectangle 25"/>
          <p:cNvSpPr>
            <a:spLocks noChangeArrowheads="1"/>
          </p:cNvSpPr>
          <p:nvPr/>
        </p:nvSpPr>
        <p:spPr bwMode="auto">
          <a:xfrm>
            <a:off x="1247775" y="1338263"/>
            <a:ext cx="573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/>
              <a:t>‘B’</a:t>
            </a:r>
          </a:p>
        </p:txBody>
      </p:sp>
      <p:sp>
        <p:nvSpPr>
          <p:cNvPr id="28" name="Rectangle 26"/>
          <p:cNvSpPr>
            <a:spLocks noChangeArrowheads="1"/>
          </p:cNvSpPr>
          <p:nvPr/>
        </p:nvSpPr>
        <p:spPr bwMode="auto">
          <a:xfrm>
            <a:off x="260350" y="1385888"/>
            <a:ext cx="79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latin typeface="Courier New" pitchFamily="49" charset="0"/>
              </a:rPr>
              <a:t>item</a:t>
            </a:r>
          </a:p>
        </p:txBody>
      </p:sp>
      <p:sp>
        <p:nvSpPr>
          <p:cNvPr id="29" name="Rectangle 27"/>
          <p:cNvSpPr>
            <a:spLocks noChangeArrowheads="1"/>
          </p:cNvSpPr>
          <p:nvPr/>
        </p:nvSpPr>
        <p:spPr bwMode="auto">
          <a:xfrm>
            <a:off x="809625" y="6269038"/>
            <a:ext cx="14033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rgbClr val="800000"/>
                </a:solidFill>
                <a:latin typeface="Courier New" pitchFamily="49" charset="0"/>
              </a:rPr>
              <a:t>location</a:t>
            </a:r>
          </a:p>
        </p:txBody>
      </p:sp>
      <p:sp>
        <p:nvSpPr>
          <p:cNvPr id="30" name="Rectangle 28"/>
          <p:cNvSpPr>
            <a:spLocks noChangeArrowheads="1"/>
          </p:cNvSpPr>
          <p:nvPr/>
        </p:nvSpPr>
        <p:spPr bwMode="auto">
          <a:xfrm>
            <a:off x="2168525" y="6143625"/>
            <a:ext cx="309563" cy="566738"/>
          </a:xfrm>
          <a:prstGeom prst="rect">
            <a:avLst/>
          </a:prstGeom>
          <a:solidFill>
            <a:schemeClr val="accent1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D539AF4-AE4C-4029-8CC1-98EFB053725E}"/>
              </a:ext>
            </a:extLst>
          </p:cNvPr>
          <p:cNvCxnSpPr>
            <a:cxnSpLocks/>
          </p:cNvCxnSpPr>
          <p:nvPr/>
        </p:nvCxnSpPr>
        <p:spPr>
          <a:xfrm flipH="1">
            <a:off x="2256632" y="6128877"/>
            <a:ext cx="154781" cy="56673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38869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Inserting a Node at the Front of a List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520700" y="2249488"/>
            <a:ext cx="6888163" cy="2314575"/>
          </a:xfrm>
          <a:prstGeom prst="rect">
            <a:avLst/>
          </a:prstGeom>
          <a:solidFill>
            <a:srgbClr val="FFFFFF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520700" y="3033713"/>
            <a:ext cx="6865938" cy="388937"/>
          </a:xfrm>
          <a:prstGeom prst="rect">
            <a:avLst/>
          </a:prstGeom>
          <a:solidFill>
            <a:srgbClr val="FFCC66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7" name="Rectangle 5"/>
          <p:cNvSpPr txBox="1">
            <a:spLocks noChangeArrowheads="1"/>
          </p:cNvSpPr>
          <p:nvPr/>
        </p:nvSpPr>
        <p:spPr>
          <a:xfrm>
            <a:off x="736600" y="2303463"/>
            <a:ext cx="5295900" cy="2347912"/>
          </a:xfrm>
          <a:prstGeom prst="rect">
            <a:avLst/>
          </a:prstGeom>
          <a:noFill/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b="1" dirty="0">
                <a:latin typeface="Courier New" pitchFamily="49" charset="0"/>
              </a:rPr>
              <a:t>	char     item = ‘B’;</a:t>
            </a:r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b="1" dirty="0">
                <a:latin typeface="Courier New" pitchFamily="49" charset="0"/>
              </a:rPr>
              <a:t>	</a:t>
            </a:r>
            <a:r>
              <a:rPr lang="en-US" altLang="en-US" b="1" dirty="0" err="1">
                <a:latin typeface="Courier New" pitchFamily="49" charset="0"/>
              </a:rPr>
              <a:t>NodePtr</a:t>
            </a:r>
            <a:r>
              <a:rPr lang="en-US" altLang="en-US" b="1" dirty="0">
                <a:latin typeface="Courier New" pitchFamily="49" charset="0"/>
              </a:rPr>
              <a:t> location;</a:t>
            </a:r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b="1" dirty="0">
                <a:latin typeface="Courier New" pitchFamily="49" charset="0"/>
              </a:rPr>
              <a:t>	location = new  </a:t>
            </a:r>
            <a:r>
              <a:rPr lang="en-US" altLang="en-US" b="1" dirty="0" err="1">
                <a:latin typeface="Courier New" pitchFamily="49" charset="0"/>
              </a:rPr>
              <a:t>NodeType</a:t>
            </a:r>
            <a:r>
              <a:rPr lang="en-US" altLang="en-US" b="1" dirty="0">
                <a:latin typeface="Courier New" pitchFamily="49" charset="0"/>
              </a:rPr>
              <a:t>;</a:t>
            </a:r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b="1" dirty="0">
                <a:latin typeface="Courier New" pitchFamily="49" charset="0"/>
              </a:rPr>
              <a:t>	location-&gt;info = item;</a:t>
            </a:r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b="1" dirty="0">
                <a:latin typeface="Courier New" pitchFamily="49" charset="0"/>
              </a:rPr>
              <a:t>	location-&gt;link = head;</a:t>
            </a:r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b="1" dirty="0">
                <a:latin typeface="Courier New" pitchFamily="49" charset="0"/>
              </a:rPr>
              <a:t>	head = location;</a:t>
            </a:r>
            <a:endParaRPr lang="en-US" altLang="en-US" sz="2400" b="1" dirty="0">
              <a:latin typeface="Courier New" pitchFamily="49" charset="0"/>
            </a:endParaRPr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endParaRPr lang="en-US" altLang="en-US" sz="2400" b="1" dirty="0">
              <a:latin typeface="Courier New" pitchFamily="49" charset="0"/>
            </a:endParaRPr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b="1" dirty="0">
                <a:latin typeface="Courier New" pitchFamily="49" charset="0"/>
              </a:rPr>
              <a:t>  </a:t>
            </a:r>
            <a:r>
              <a:rPr lang="en-US" altLang="en-US" sz="2400" b="1" dirty="0">
                <a:latin typeface="Courier New" pitchFamily="49" charset="0"/>
              </a:rPr>
              <a:t>  </a:t>
            </a:r>
          </a:p>
        </p:txBody>
      </p:sp>
      <p:grpSp>
        <p:nvGrpSpPr>
          <p:cNvPr id="8" name="Group 23"/>
          <p:cNvGrpSpPr>
            <a:grpSpLocks/>
          </p:cNvGrpSpPr>
          <p:nvPr/>
        </p:nvGrpSpPr>
        <p:grpSpPr bwMode="auto">
          <a:xfrm>
            <a:off x="941388" y="5089525"/>
            <a:ext cx="5110162" cy="590550"/>
            <a:chOff x="909" y="2807"/>
            <a:chExt cx="3219" cy="372"/>
          </a:xfrm>
        </p:grpSpPr>
        <p:grpSp>
          <p:nvGrpSpPr>
            <p:cNvPr id="9" name="Group 8"/>
            <p:cNvGrpSpPr>
              <a:grpSpLocks/>
            </p:cNvGrpSpPr>
            <p:nvPr/>
          </p:nvGrpSpPr>
          <p:grpSpPr bwMode="auto">
            <a:xfrm>
              <a:off x="909" y="2807"/>
              <a:ext cx="877" cy="357"/>
              <a:chOff x="909" y="2807"/>
              <a:chExt cx="877" cy="357"/>
            </a:xfrm>
          </p:grpSpPr>
          <p:sp>
            <p:nvSpPr>
              <p:cNvPr id="24" name="Rectangle 6"/>
              <p:cNvSpPr>
                <a:spLocks noChangeArrowheads="1"/>
              </p:cNvSpPr>
              <p:nvPr/>
            </p:nvSpPr>
            <p:spPr bwMode="auto">
              <a:xfrm>
                <a:off x="909" y="2891"/>
                <a:ext cx="5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2" charset="2"/>
                  <a:buChar char="l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 b="1">
                    <a:latin typeface="Courier New" pitchFamily="49" charset="0"/>
                  </a:rPr>
                  <a:t> head</a:t>
                </a:r>
              </a:p>
            </p:txBody>
          </p:sp>
          <p:sp>
            <p:nvSpPr>
              <p:cNvPr id="25" name="Rectangle 7"/>
              <p:cNvSpPr>
                <a:spLocks noChangeArrowheads="1"/>
              </p:cNvSpPr>
              <p:nvPr/>
            </p:nvSpPr>
            <p:spPr bwMode="auto">
              <a:xfrm>
                <a:off x="1591" y="2807"/>
                <a:ext cx="195" cy="357"/>
              </a:xfrm>
              <a:prstGeom prst="rect">
                <a:avLst/>
              </a:prstGeom>
              <a:solidFill>
                <a:schemeClr val="accent1"/>
              </a:solidFill>
              <a:ln w="12699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2" charset="2"/>
                  <a:buChar char="l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</p:grpSp>
        <p:grpSp>
          <p:nvGrpSpPr>
            <p:cNvPr id="10" name="Group 12"/>
            <p:cNvGrpSpPr>
              <a:grpSpLocks/>
            </p:cNvGrpSpPr>
            <p:nvPr/>
          </p:nvGrpSpPr>
          <p:grpSpPr bwMode="auto">
            <a:xfrm>
              <a:off x="1671" y="2817"/>
              <a:ext cx="874" cy="357"/>
              <a:chOff x="1671" y="2817"/>
              <a:chExt cx="874" cy="357"/>
            </a:xfrm>
          </p:grpSpPr>
          <p:sp>
            <p:nvSpPr>
              <p:cNvPr id="21" name="Line 9"/>
              <p:cNvSpPr>
                <a:spLocks noChangeShapeType="1"/>
              </p:cNvSpPr>
              <p:nvPr/>
            </p:nvSpPr>
            <p:spPr bwMode="auto">
              <a:xfrm>
                <a:off x="1671" y="2999"/>
                <a:ext cx="318" cy="1"/>
              </a:xfrm>
              <a:prstGeom prst="line">
                <a:avLst/>
              </a:prstGeom>
              <a:noFill/>
              <a:ln w="12699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" name="Rectangle 10"/>
              <p:cNvSpPr>
                <a:spLocks noChangeArrowheads="1"/>
              </p:cNvSpPr>
              <p:nvPr/>
            </p:nvSpPr>
            <p:spPr bwMode="auto">
              <a:xfrm>
                <a:off x="1992" y="2817"/>
                <a:ext cx="553" cy="357"/>
              </a:xfrm>
              <a:prstGeom prst="rect">
                <a:avLst/>
              </a:prstGeom>
              <a:solidFill>
                <a:schemeClr val="accent1"/>
              </a:solidFill>
              <a:ln w="12699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2" charset="2"/>
                  <a:buChar char="l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23" name="Line 11"/>
              <p:cNvSpPr>
                <a:spLocks noChangeShapeType="1"/>
              </p:cNvSpPr>
              <p:nvPr/>
            </p:nvSpPr>
            <p:spPr bwMode="auto">
              <a:xfrm>
                <a:off x="2375" y="2827"/>
                <a:ext cx="0" cy="346"/>
              </a:xfrm>
              <a:prstGeom prst="line">
                <a:avLst/>
              </a:prstGeom>
              <a:noFill/>
              <a:ln w="12699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1" name="Group 16"/>
            <p:cNvGrpSpPr>
              <a:grpSpLocks/>
            </p:cNvGrpSpPr>
            <p:nvPr/>
          </p:nvGrpSpPr>
          <p:grpSpPr bwMode="auto">
            <a:xfrm>
              <a:off x="2469" y="2822"/>
              <a:ext cx="874" cy="357"/>
              <a:chOff x="2469" y="2822"/>
              <a:chExt cx="874" cy="357"/>
            </a:xfrm>
          </p:grpSpPr>
          <p:sp>
            <p:nvSpPr>
              <p:cNvPr id="18" name="Line 13"/>
              <p:cNvSpPr>
                <a:spLocks noChangeShapeType="1"/>
              </p:cNvSpPr>
              <p:nvPr/>
            </p:nvSpPr>
            <p:spPr bwMode="auto">
              <a:xfrm>
                <a:off x="2469" y="3004"/>
                <a:ext cx="318" cy="1"/>
              </a:xfrm>
              <a:prstGeom prst="line">
                <a:avLst/>
              </a:prstGeom>
              <a:noFill/>
              <a:ln w="12699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" name="Rectangle 14"/>
              <p:cNvSpPr>
                <a:spLocks noChangeArrowheads="1"/>
              </p:cNvSpPr>
              <p:nvPr/>
            </p:nvSpPr>
            <p:spPr bwMode="auto">
              <a:xfrm>
                <a:off x="2790" y="2822"/>
                <a:ext cx="553" cy="357"/>
              </a:xfrm>
              <a:prstGeom prst="rect">
                <a:avLst/>
              </a:prstGeom>
              <a:solidFill>
                <a:schemeClr val="accent1"/>
              </a:solidFill>
              <a:ln w="12699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2" charset="2"/>
                  <a:buChar char="l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20" name="Line 15"/>
              <p:cNvSpPr>
                <a:spLocks noChangeShapeType="1"/>
              </p:cNvSpPr>
              <p:nvPr/>
            </p:nvSpPr>
            <p:spPr bwMode="auto">
              <a:xfrm>
                <a:off x="3173" y="2832"/>
                <a:ext cx="0" cy="346"/>
              </a:xfrm>
              <a:prstGeom prst="line">
                <a:avLst/>
              </a:prstGeom>
              <a:noFill/>
              <a:ln w="12699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" name="Group 20"/>
            <p:cNvGrpSpPr>
              <a:grpSpLocks/>
            </p:cNvGrpSpPr>
            <p:nvPr/>
          </p:nvGrpSpPr>
          <p:grpSpPr bwMode="auto">
            <a:xfrm>
              <a:off x="3254" y="2814"/>
              <a:ext cx="874" cy="357"/>
              <a:chOff x="3254" y="2814"/>
              <a:chExt cx="874" cy="357"/>
            </a:xfrm>
          </p:grpSpPr>
          <p:sp>
            <p:nvSpPr>
              <p:cNvPr id="15" name="Line 17"/>
              <p:cNvSpPr>
                <a:spLocks noChangeShapeType="1"/>
              </p:cNvSpPr>
              <p:nvPr/>
            </p:nvSpPr>
            <p:spPr bwMode="auto">
              <a:xfrm>
                <a:off x="3254" y="2996"/>
                <a:ext cx="318" cy="1"/>
              </a:xfrm>
              <a:prstGeom prst="line">
                <a:avLst/>
              </a:prstGeom>
              <a:noFill/>
              <a:ln w="12699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" name="Rectangle 18"/>
              <p:cNvSpPr>
                <a:spLocks noChangeArrowheads="1"/>
              </p:cNvSpPr>
              <p:nvPr/>
            </p:nvSpPr>
            <p:spPr bwMode="auto">
              <a:xfrm>
                <a:off x="3575" y="2814"/>
                <a:ext cx="553" cy="357"/>
              </a:xfrm>
              <a:prstGeom prst="rect">
                <a:avLst/>
              </a:prstGeom>
              <a:solidFill>
                <a:schemeClr val="accent1"/>
              </a:solidFill>
              <a:ln w="12699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2" charset="2"/>
                  <a:buChar char="l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17" name="Line 19"/>
              <p:cNvSpPr>
                <a:spLocks noChangeShapeType="1"/>
              </p:cNvSpPr>
              <p:nvPr/>
            </p:nvSpPr>
            <p:spPr bwMode="auto">
              <a:xfrm>
                <a:off x="3958" y="2824"/>
                <a:ext cx="0" cy="346"/>
              </a:xfrm>
              <a:prstGeom prst="line">
                <a:avLst/>
              </a:prstGeom>
              <a:noFill/>
              <a:ln w="12699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3" name="Rectangle 21"/>
            <p:cNvSpPr>
              <a:spLocks noChangeArrowheads="1"/>
            </p:cNvSpPr>
            <p:nvPr/>
          </p:nvSpPr>
          <p:spPr bwMode="auto">
            <a:xfrm>
              <a:off x="2010" y="2851"/>
              <a:ext cx="193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/>
                <a:t>‘X’          ‘C’           ‘L’</a:t>
              </a:r>
            </a:p>
          </p:txBody>
        </p:sp>
        <p:sp>
          <p:nvSpPr>
            <p:cNvPr id="14" name="Line 22"/>
            <p:cNvSpPr>
              <a:spLocks noChangeShapeType="1"/>
            </p:cNvSpPr>
            <p:nvPr/>
          </p:nvSpPr>
          <p:spPr bwMode="auto">
            <a:xfrm flipH="1">
              <a:off x="3962" y="2813"/>
              <a:ext cx="160" cy="347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6" name="Rectangle 24"/>
          <p:cNvSpPr>
            <a:spLocks noChangeArrowheads="1"/>
          </p:cNvSpPr>
          <p:nvPr/>
        </p:nvSpPr>
        <p:spPr bwMode="auto">
          <a:xfrm>
            <a:off x="923925" y="1123950"/>
            <a:ext cx="681038" cy="665163"/>
          </a:xfrm>
          <a:prstGeom prst="rect">
            <a:avLst/>
          </a:prstGeom>
          <a:solidFill>
            <a:srgbClr val="FFCC00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7" name="Rectangle 25"/>
          <p:cNvSpPr>
            <a:spLocks noChangeArrowheads="1"/>
          </p:cNvSpPr>
          <p:nvPr/>
        </p:nvSpPr>
        <p:spPr bwMode="auto">
          <a:xfrm>
            <a:off x="987425" y="1262063"/>
            <a:ext cx="573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/>
              <a:t>‘B’</a:t>
            </a:r>
          </a:p>
        </p:txBody>
      </p:sp>
      <p:sp>
        <p:nvSpPr>
          <p:cNvPr id="28" name="Rectangle 26"/>
          <p:cNvSpPr>
            <a:spLocks noChangeArrowheads="1"/>
          </p:cNvSpPr>
          <p:nvPr/>
        </p:nvSpPr>
        <p:spPr bwMode="auto">
          <a:xfrm>
            <a:off x="0" y="1309688"/>
            <a:ext cx="79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latin typeface="Courier New" pitchFamily="49" charset="0"/>
              </a:rPr>
              <a:t>item</a:t>
            </a:r>
          </a:p>
        </p:txBody>
      </p:sp>
      <p:sp>
        <p:nvSpPr>
          <p:cNvPr id="29" name="Rectangle 27"/>
          <p:cNvSpPr>
            <a:spLocks noChangeArrowheads="1"/>
          </p:cNvSpPr>
          <p:nvPr/>
        </p:nvSpPr>
        <p:spPr bwMode="auto">
          <a:xfrm>
            <a:off x="549275" y="6192838"/>
            <a:ext cx="14033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latin typeface="Courier New" pitchFamily="49" charset="0"/>
              </a:rPr>
              <a:t>location</a:t>
            </a:r>
          </a:p>
        </p:txBody>
      </p:sp>
      <p:sp>
        <p:nvSpPr>
          <p:cNvPr id="30" name="Rectangle 28"/>
          <p:cNvSpPr>
            <a:spLocks noChangeArrowheads="1"/>
          </p:cNvSpPr>
          <p:nvPr/>
        </p:nvSpPr>
        <p:spPr bwMode="auto">
          <a:xfrm>
            <a:off x="1908175" y="6067425"/>
            <a:ext cx="309563" cy="566738"/>
          </a:xfrm>
          <a:prstGeom prst="rect">
            <a:avLst/>
          </a:prstGeom>
          <a:solidFill>
            <a:schemeClr val="accent1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1" name="Line 29"/>
          <p:cNvSpPr>
            <a:spLocks noChangeShapeType="1"/>
          </p:cNvSpPr>
          <p:nvPr/>
        </p:nvSpPr>
        <p:spPr bwMode="auto">
          <a:xfrm>
            <a:off x="2076450" y="6392863"/>
            <a:ext cx="504825" cy="1587"/>
          </a:xfrm>
          <a:prstGeom prst="line">
            <a:avLst/>
          </a:prstGeom>
          <a:noFill/>
          <a:ln w="28575">
            <a:solidFill>
              <a:srgbClr val="80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Rectangle 30"/>
          <p:cNvSpPr>
            <a:spLocks noChangeArrowheads="1"/>
          </p:cNvSpPr>
          <p:nvPr/>
        </p:nvSpPr>
        <p:spPr bwMode="auto">
          <a:xfrm>
            <a:off x="2586038" y="6103938"/>
            <a:ext cx="877887" cy="566737"/>
          </a:xfrm>
          <a:prstGeom prst="rect">
            <a:avLst/>
          </a:prstGeom>
          <a:solidFill>
            <a:schemeClr val="accent1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" name="Line 31"/>
          <p:cNvSpPr>
            <a:spLocks noChangeShapeType="1"/>
          </p:cNvSpPr>
          <p:nvPr/>
        </p:nvSpPr>
        <p:spPr bwMode="auto">
          <a:xfrm>
            <a:off x="3194050" y="6119813"/>
            <a:ext cx="0" cy="549275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88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Inserting a Node at the Front of a List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704850" y="2249488"/>
            <a:ext cx="6888163" cy="2314575"/>
          </a:xfrm>
          <a:prstGeom prst="rect">
            <a:avLst/>
          </a:prstGeom>
          <a:solidFill>
            <a:srgbClr val="FFFFFF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704850" y="3363913"/>
            <a:ext cx="6865938" cy="388937"/>
          </a:xfrm>
          <a:prstGeom prst="rect">
            <a:avLst/>
          </a:prstGeom>
          <a:solidFill>
            <a:srgbClr val="FFCC66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8" name="Rectangle 5"/>
          <p:cNvSpPr txBox="1">
            <a:spLocks noChangeArrowheads="1"/>
          </p:cNvSpPr>
          <p:nvPr/>
        </p:nvSpPr>
        <p:spPr>
          <a:xfrm>
            <a:off x="920750" y="2303463"/>
            <a:ext cx="5295900" cy="2347912"/>
          </a:xfrm>
          <a:prstGeom prst="rect">
            <a:avLst/>
          </a:prstGeom>
          <a:noFill/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b="1" dirty="0">
                <a:latin typeface="Courier New" pitchFamily="49" charset="0"/>
              </a:rPr>
              <a:t>	char     item = ‘B’;</a:t>
            </a:r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b="1" dirty="0">
                <a:latin typeface="Courier New" pitchFamily="49" charset="0"/>
              </a:rPr>
              <a:t>	</a:t>
            </a:r>
            <a:r>
              <a:rPr lang="en-US" altLang="en-US" b="1" dirty="0" err="1">
                <a:latin typeface="Courier New" pitchFamily="49" charset="0"/>
              </a:rPr>
              <a:t>NodePtr</a:t>
            </a:r>
            <a:r>
              <a:rPr lang="en-US" altLang="en-US" b="1" dirty="0">
                <a:latin typeface="Courier New" pitchFamily="49" charset="0"/>
              </a:rPr>
              <a:t> location;</a:t>
            </a:r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b="1" dirty="0">
                <a:latin typeface="Courier New" pitchFamily="49" charset="0"/>
              </a:rPr>
              <a:t>	location = new  </a:t>
            </a:r>
            <a:r>
              <a:rPr lang="en-US" altLang="en-US" b="1" dirty="0" err="1">
                <a:latin typeface="Courier New" pitchFamily="49" charset="0"/>
              </a:rPr>
              <a:t>NodeType</a:t>
            </a:r>
            <a:r>
              <a:rPr lang="en-US" altLang="en-US" b="1" dirty="0">
                <a:latin typeface="Courier New" pitchFamily="49" charset="0"/>
              </a:rPr>
              <a:t>;</a:t>
            </a:r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b="1" dirty="0">
                <a:latin typeface="Courier New" pitchFamily="49" charset="0"/>
              </a:rPr>
              <a:t>	location-&gt;info = item;</a:t>
            </a:r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b="1" dirty="0">
                <a:latin typeface="Courier New" pitchFamily="49" charset="0"/>
              </a:rPr>
              <a:t>	location-&gt;link = head;</a:t>
            </a:r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b="1" dirty="0">
                <a:latin typeface="Courier New" pitchFamily="49" charset="0"/>
              </a:rPr>
              <a:t>	head = location;</a:t>
            </a:r>
            <a:endParaRPr lang="en-US" altLang="en-US" sz="2400" b="1" dirty="0">
              <a:latin typeface="Courier New" pitchFamily="49" charset="0"/>
            </a:endParaRPr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endParaRPr lang="en-US" altLang="en-US" sz="2400" b="1" dirty="0">
              <a:latin typeface="Courier New" pitchFamily="49" charset="0"/>
            </a:endParaRPr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b="1" dirty="0">
                <a:latin typeface="Courier New" pitchFamily="49" charset="0"/>
              </a:rPr>
              <a:t>  </a:t>
            </a:r>
            <a:r>
              <a:rPr lang="en-US" altLang="en-US" sz="2400" b="1" dirty="0">
                <a:latin typeface="Courier New" pitchFamily="49" charset="0"/>
              </a:rPr>
              <a:t>  </a:t>
            </a:r>
          </a:p>
        </p:txBody>
      </p:sp>
      <p:grpSp>
        <p:nvGrpSpPr>
          <p:cNvPr id="9" name="Group 23"/>
          <p:cNvGrpSpPr>
            <a:grpSpLocks/>
          </p:cNvGrpSpPr>
          <p:nvPr/>
        </p:nvGrpSpPr>
        <p:grpSpPr bwMode="auto">
          <a:xfrm>
            <a:off x="1125538" y="5089525"/>
            <a:ext cx="5110162" cy="590550"/>
            <a:chOff x="909" y="2807"/>
            <a:chExt cx="3219" cy="372"/>
          </a:xfrm>
        </p:grpSpPr>
        <p:grpSp>
          <p:nvGrpSpPr>
            <p:cNvPr id="10" name="Group 8"/>
            <p:cNvGrpSpPr>
              <a:grpSpLocks/>
            </p:cNvGrpSpPr>
            <p:nvPr/>
          </p:nvGrpSpPr>
          <p:grpSpPr bwMode="auto">
            <a:xfrm>
              <a:off x="909" y="2807"/>
              <a:ext cx="877" cy="357"/>
              <a:chOff x="909" y="2807"/>
              <a:chExt cx="877" cy="357"/>
            </a:xfrm>
          </p:grpSpPr>
          <p:sp>
            <p:nvSpPr>
              <p:cNvPr id="25" name="Rectangle 6"/>
              <p:cNvSpPr>
                <a:spLocks noChangeArrowheads="1"/>
              </p:cNvSpPr>
              <p:nvPr/>
            </p:nvSpPr>
            <p:spPr bwMode="auto">
              <a:xfrm>
                <a:off x="909" y="2891"/>
                <a:ext cx="5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2" charset="2"/>
                  <a:buChar char="l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 b="1">
                    <a:latin typeface="Courier New" pitchFamily="49" charset="0"/>
                  </a:rPr>
                  <a:t> head</a:t>
                </a:r>
              </a:p>
            </p:txBody>
          </p:sp>
          <p:sp>
            <p:nvSpPr>
              <p:cNvPr id="26" name="Rectangle 7"/>
              <p:cNvSpPr>
                <a:spLocks noChangeArrowheads="1"/>
              </p:cNvSpPr>
              <p:nvPr/>
            </p:nvSpPr>
            <p:spPr bwMode="auto">
              <a:xfrm>
                <a:off x="1591" y="2807"/>
                <a:ext cx="195" cy="357"/>
              </a:xfrm>
              <a:prstGeom prst="rect">
                <a:avLst/>
              </a:prstGeom>
              <a:solidFill>
                <a:schemeClr val="accent1"/>
              </a:solidFill>
              <a:ln w="12699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2" charset="2"/>
                  <a:buChar char="l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</p:grpSp>
        <p:grpSp>
          <p:nvGrpSpPr>
            <p:cNvPr id="11" name="Group 12"/>
            <p:cNvGrpSpPr>
              <a:grpSpLocks/>
            </p:cNvGrpSpPr>
            <p:nvPr/>
          </p:nvGrpSpPr>
          <p:grpSpPr bwMode="auto">
            <a:xfrm>
              <a:off x="1671" y="2817"/>
              <a:ext cx="874" cy="357"/>
              <a:chOff x="1671" y="2817"/>
              <a:chExt cx="874" cy="357"/>
            </a:xfrm>
          </p:grpSpPr>
          <p:sp>
            <p:nvSpPr>
              <p:cNvPr id="22" name="Line 9"/>
              <p:cNvSpPr>
                <a:spLocks noChangeShapeType="1"/>
              </p:cNvSpPr>
              <p:nvPr/>
            </p:nvSpPr>
            <p:spPr bwMode="auto">
              <a:xfrm>
                <a:off x="1671" y="2999"/>
                <a:ext cx="318" cy="1"/>
              </a:xfrm>
              <a:prstGeom prst="line">
                <a:avLst/>
              </a:prstGeom>
              <a:noFill/>
              <a:ln w="12699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" name="Rectangle 10"/>
              <p:cNvSpPr>
                <a:spLocks noChangeArrowheads="1"/>
              </p:cNvSpPr>
              <p:nvPr/>
            </p:nvSpPr>
            <p:spPr bwMode="auto">
              <a:xfrm>
                <a:off x="1992" y="2817"/>
                <a:ext cx="553" cy="357"/>
              </a:xfrm>
              <a:prstGeom prst="rect">
                <a:avLst/>
              </a:prstGeom>
              <a:solidFill>
                <a:schemeClr val="accent1"/>
              </a:solidFill>
              <a:ln w="12699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2" charset="2"/>
                  <a:buChar char="l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24" name="Line 11"/>
              <p:cNvSpPr>
                <a:spLocks noChangeShapeType="1"/>
              </p:cNvSpPr>
              <p:nvPr/>
            </p:nvSpPr>
            <p:spPr bwMode="auto">
              <a:xfrm>
                <a:off x="2375" y="2827"/>
                <a:ext cx="0" cy="346"/>
              </a:xfrm>
              <a:prstGeom prst="line">
                <a:avLst/>
              </a:prstGeom>
              <a:noFill/>
              <a:ln w="12699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" name="Group 16"/>
            <p:cNvGrpSpPr>
              <a:grpSpLocks/>
            </p:cNvGrpSpPr>
            <p:nvPr/>
          </p:nvGrpSpPr>
          <p:grpSpPr bwMode="auto">
            <a:xfrm>
              <a:off x="2469" y="2822"/>
              <a:ext cx="874" cy="357"/>
              <a:chOff x="2469" y="2822"/>
              <a:chExt cx="874" cy="357"/>
            </a:xfrm>
          </p:grpSpPr>
          <p:sp>
            <p:nvSpPr>
              <p:cNvPr id="19" name="Line 13"/>
              <p:cNvSpPr>
                <a:spLocks noChangeShapeType="1"/>
              </p:cNvSpPr>
              <p:nvPr/>
            </p:nvSpPr>
            <p:spPr bwMode="auto">
              <a:xfrm>
                <a:off x="2469" y="3004"/>
                <a:ext cx="318" cy="1"/>
              </a:xfrm>
              <a:prstGeom prst="line">
                <a:avLst/>
              </a:prstGeom>
              <a:noFill/>
              <a:ln w="12699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" name="Rectangle 14"/>
              <p:cNvSpPr>
                <a:spLocks noChangeArrowheads="1"/>
              </p:cNvSpPr>
              <p:nvPr/>
            </p:nvSpPr>
            <p:spPr bwMode="auto">
              <a:xfrm>
                <a:off x="2790" y="2822"/>
                <a:ext cx="553" cy="357"/>
              </a:xfrm>
              <a:prstGeom prst="rect">
                <a:avLst/>
              </a:prstGeom>
              <a:solidFill>
                <a:schemeClr val="accent1"/>
              </a:solidFill>
              <a:ln w="12699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2" charset="2"/>
                  <a:buChar char="l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21" name="Line 15"/>
              <p:cNvSpPr>
                <a:spLocks noChangeShapeType="1"/>
              </p:cNvSpPr>
              <p:nvPr/>
            </p:nvSpPr>
            <p:spPr bwMode="auto">
              <a:xfrm>
                <a:off x="3173" y="2832"/>
                <a:ext cx="0" cy="346"/>
              </a:xfrm>
              <a:prstGeom prst="line">
                <a:avLst/>
              </a:prstGeom>
              <a:noFill/>
              <a:ln w="12699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3" name="Group 20"/>
            <p:cNvGrpSpPr>
              <a:grpSpLocks/>
            </p:cNvGrpSpPr>
            <p:nvPr/>
          </p:nvGrpSpPr>
          <p:grpSpPr bwMode="auto">
            <a:xfrm>
              <a:off x="3254" y="2814"/>
              <a:ext cx="874" cy="357"/>
              <a:chOff x="3254" y="2814"/>
              <a:chExt cx="874" cy="357"/>
            </a:xfrm>
          </p:grpSpPr>
          <p:sp>
            <p:nvSpPr>
              <p:cNvPr id="16" name="Line 17"/>
              <p:cNvSpPr>
                <a:spLocks noChangeShapeType="1"/>
              </p:cNvSpPr>
              <p:nvPr/>
            </p:nvSpPr>
            <p:spPr bwMode="auto">
              <a:xfrm>
                <a:off x="3254" y="2996"/>
                <a:ext cx="318" cy="1"/>
              </a:xfrm>
              <a:prstGeom prst="line">
                <a:avLst/>
              </a:prstGeom>
              <a:noFill/>
              <a:ln w="12699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" name="Rectangle 18"/>
              <p:cNvSpPr>
                <a:spLocks noChangeArrowheads="1"/>
              </p:cNvSpPr>
              <p:nvPr/>
            </p:nvSpPr>
            <p:spPr bwMode="auto">
              <a:xfrm>
                <a:off x="3575" y="2814"/>
                <a:ext cx="553" cy="357"/>
              </a:xfrm>
              <a:prstGeom prst="rect">
                <a:avLst/>
              </a:prstGeom>
              <a:solidFill>
                <a:schemeClr val="accent1"/>
              </a:solidFill>
              <a:ln w="12699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2" charset="2"/>
                  <a:buChar char="l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18" name="Line 19"/>
              <p:cNvSpPr>
                <a:spLocks noChangeShapeType="1"/>
              </p:cNvSpPr>
              <p:nvPr/>
            </p:nvSpPr>
            <p:spPr bwMode="auto">
              <a:xfrm>
                <a:off x="3958" y="2824"/>
                <a:ext cx="0" cy="346"/>
              </a:xfrm>
              <a:prstGeom prst="line">
                <a:avLst/>
              </a:prstGeom>
              <a:noFill/>
              <a:ln w="12699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4" name="Rectangle 21"/>
            <p:cNvSpPr>
              <a:spLocks noChangeArrowheads="1"/>
            </p:cNvSpPr>
            <p:nvPr/>
          </p:nvSpPr>
          <p:spPr bwMode="auto">
            <a:xfrm>
              <a:off x="2010" y="2851"/>
              <a:ext cx="193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/>
                <a:t>‘X’          ‘C’           ‘L’</a:t>
              </a:r>
            </a:p>
          </p:txBody>
        </p:sp>
        <p:sp>
          <p:nvSpPr>
            <p:cNvPr id="15" name="Line 22"/>
            <p:cNvSpPr>
              <a:spLocks noChangeShapeType="1"/>
            </p:cNvSpPr>
            <p:nvPr/>
          </p:nvSpPr>
          <p:spPr bwMode="auto">
            <a:xfrm flipH="1">
              <a:off x="3962" y="2813"/>
              <a:ext cx="160" cy="347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7" name="Rectangle 24"/>
          <p:cNvSpPr>
            <a:spLocks noChangeArrowheads="1"/>
          </p:cNvSpPr>
          <p:nvPr/>
        </p:nvSpPr>
        <p:spPr bwMode="auto">
          <a:xfrm>
            <a:off x="1108075" y="1123950"/>
            <a:ext cx="681038" cy="665163"/>
          </a:xfrm>
          <a:prstGeom prst="rect">
            <a:avLst/>
          </a:prstGeom>
          <a:solidFill>
            <a:srgbClr val="FFCC00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8" name="Rectangle 25"/>
          <p:cNvSpPr>
            <a:spLocks noChangeArrowheads="1"/>
          </p:cNvSpPr>
          <p:nvPr/>
        </p:nvSpPr>
        <p:spPr bwMode="auto">
          <a:xfrm>
            <a:off x="1171575" y="1262063"/>
            <a:ext cx="573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/>
              <a:t>‘B’</a:t>
            </a:r>
          </a:p>
        </p:txBody>
      </p:sp>
      <p:sp>
        <p:nvSpPr>
          <p:cNvPr id="29" name="Rectangle 27"/>
          <p:cNvSpPr>
            <a:spLocks noChangeArrowheads="1"/>
          </p:cNvSpPr>
          <p:nvPr/>
        </p:nvSpPr>
        <p:spPr bwMode="auto">
          <a:xfrm>
            <a:off x="733425" y="6192838"/>
            <a:ext cx="14033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latin typeface="Courier New" pitchFamily="49" charset="0"/>
              </a:rPr>
              <a:t>location</a:t>
            </a:r>
          </a:p>
        </p:txBody>
      </p:sp>
      <p:sp>
        <p:nvSpPr>
          <p:cNvPr id="30" name="Rectangle 28"/>
          <p:cNvSpPr>
            <a:spLocks noChangeArrowheads="1"/>
          </p:cNvSpPr>
          <p:nvPr/>
        </p:nvSpPr>
        <p:spPr bwMode="auto">
          <a:xfrm>
            <a:off x="2092325" y="6067425"/>
            <a:ext cx="309563" cy="566738"/>
          </a:xfrm>
          <a:prstGeom prst="rect">
            <a:avLst/>
          </a:prstGeom>
          <a:solidFill>
            <a:schemeClr val="accent1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1" name="Line 29"/>
          <p:cNvSpPr>
            <a:spLocks noChangeShapeType="1"/>
          </p:cNvSpPr>
          <p:nvPr/>
        </p:nvSpPr>
        <p:spPr bwMode="auto">
          <a:xfrm>
            <a:off x="2260600" y="6392863"/>
            <a:ext cx="504825" cy="15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Rectangle 30"/>
          <p:cNvSpPr>
            <a:spLocks noChangeArrowheads="1"/>
          </p:cNvSpPr>
          <p:nvPr/>
        </p:nvSpPr>
        <p:spPr bwMode="auto">
          <a:xfrm>
            <a:off x="2770188" y="6103938"/>
            <a:ext cx="877887" cy="566737"/>
          </a:xfrm>
          <a:prstGeom prst="rect">
            <a:avLst/>
          </a:prstGeom>
          <a:solidFill>
            <a:schemeClr val="accent1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" name="Line 31"/>
          <p:cNvSpPr>
            <a:spLocks noChangeShapeType="1"/>
          </p:cNvSpPr>
          <p:nvPr/>
        </p:nvSpPr>
        <p:spPr bwMode="auto">
          <a:xfrm>
            <a:off x="3378200" y="6119813"/>
            <a:ext cx="0" cy="549275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2805113" y="6156325"/>
            <a:ext cx="5730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rgbClr val="800000"/>
                </a:solidFill>
              </a:rPr>
              <a:t>‘B’</a:t>
            </a:r>
          </a:p>
        </p:txBody>
      </p:sp>
    </p:spTree>
    <p:extLst>
      <p:ext uri="{BB962C8B-B14F-4D97-AF65-F5344CB8AC3E}">
        <p14:creationId xmlns:p14="http://schemas.microsoft.com/office/powerpoint/2010/main" val="9029055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Inserting a Node at the Front of a List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704850" y="2249488"/>
            <a:ext cx="6888163" cy="2314575"/>
          </a:xfrm>
          <a:prstGeom prst="rect">
            <a:avLst/>
          </a:prstGeom>
          <a:solidFill>
            <a:srgbClr val="FFFFFF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704850" y="3756025"/>
            <a:ext cx="6865938" cy="388938"/>
          </a:xfrm>
          <a:prstGeom prst="rect">
            <a:avLst/>
          </a:prstGeom>
          <a:solidFill>
            <a:srgbClr val="FFCC66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8" name="Rectangle 5"/>
          <p:cNvSpPr txBox="1">
            <a:spLocks noChangeArrowheads="1"/>
          </p:cNvSpPr>
          <p:nvPr/>
        </p:nvSpPr>
        <p:spPr>
          <a:xfrm>
            <a:off x="920750" y="2303463"/>
            <a:ext cx="5295900" cy="2347912"/>
          </a:xfrm>
          <a:prstGeom prst="rect">
            <a:avLst/>
          </a:prstGeom>
          <a:noFill/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b="1" dirty="0">
                <a:latin typeface="Courier New" pitchFamily="49" charset="0"/>
              </a:rPr>
              <a:t>	char     item = ‘B’;</a:t>
            </a:r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b="1" dirty="0">
                <a:latin typeface="Courier New" pitchFamily="49" charset="0"/>
              </a:rPr>
              <a:t>	</a:t>
            </a:r>
            <a:r>
              <a:rPr lang="en-US" altLang="en-US" b="1" dirty="0" err="1">
                <a:latin typeface="Courier New" pitchFamily="49" charset="0"/>
              </a:rPr>
              <a:t>NodePtr</a:t>
            </a:r>
            <a:r>
              <a:rPr lang="en-US" altLang="en-US" b="1" dirty="0">
                <a:latin typeface="Courier New" pitchFamily="49" charset="0"/>
              </a:rPr>
              <a:t> location;</a:t>
            </a:r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b="1" dirty="0">
                <a:latin typeface="Courier New" pitchFamily="49" charset="0"/>
              </a:rPr>
              <a:t>	location = new  </a:t>
            </a:r>
            <a:r>
              <a:rPr lang="en-US" altLang="en-US" b="1" dirty="0" err="1">
                <a:latin typeface="Courier New" pitchFamily="49" charset="0"/>
              </a:rPr>
              <a:t>NodeType</a:t>
            </a:r>
            <a:r>
              <a:rPr lang="en-US" altLang="en-US" b="1" dirty="0">
                <a:latin typeface="Courier New" pitchFamily="49" charset="0"/>
              </a:rPr>
              <a:t>;</a:t>
            </a:r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b="1" dirty="0">
                <a:latin typeface="Courier New" pitchFamily="49" charset="0"/>
              </a:rPr>
              <a:t>	location-&gt;info = item;</a:t>
            </a:r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b="1" dirty="0">
                <a:latin typeface="Courier New" pitchFamily="49" charset="0"/>
              </a:rPr>
              <a:t>	location-&gt;link = head;</a:t>
            </a:r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b="1" dirty="0">
                <a:latin typeface="Courier New" pitchFamily="49" charset="0"/>
              </a:rPr>
              <a:t>	head = location;</a:t>
            </a:r>
            <a:endParaRPr lang="en-US" altLang="en-US" sz="2400" b="1" dirty="0">
              <a:latin typeface="Courier New" pitchFamily="49" charset="0"/>
            </a:endParaRPr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endParaRPr lang="en-US" altLang="en-US" sz="2400" b="1" dirty="0">
              <a:latin typeface="Courier New" pitchFamily="49" charset="0"/>
            </a:endParaRPr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b="1" dirty="0">
                <a:latin typeface="Courier New" pitchFamily="49" charset="0"/>
              </a:rPr>
              <a:t>  </a:t>
            </a:r>
            <a:r>
              <a:rPr lang="en-US" altLang="en-US" sz="2400" b="1" dirty="0">
                <a:latin typeface="Courier New" pitchFamily="49" charset="0"/>
              </a:rPr>
              <a:t>  </a:t>
            </a:r>
          </a:p>
        </p:txBody>
      </p:sp>
      <p:grpSp>
        <p:nvGrpSpPr>
          <p:cNvPr id="9" name="Group 23"/>
          <p:cNvGrpSpPr>
            <a:grpSpLocks/>
          </p:cNvGrpSpPr>
          <p:nvPr/>
        </p:nvGrpSpPr>
        <p:grpSpPr bwMode="auto">
          <a:xfrm>
            <a:off x="1125538" y="5089525"/>
            <a:ext cx="5110162" cy="590550"/>
            <a:chOff x="909" y="2807"/>
            <a:chExt cx="3219" cy="372"/>
          </a:xfrm>
        </p:grpSpPr>
        <p:grpSp>
          <p:nvGrpSpPr>
            <p:cNvPr id="10" name="Group 8"/>
            <p:cNvGrpSpPr>
              <a:grpSpLocks/>
            </p:cNvGrpSpPr>
            <p:nvPr/>
          </p:nvGrpSpPr>
          <p:grpSpPr bwMode="auto">
            <a:xfrm>
              <a:off x="909" y="2807"/>
              <a:ext cx="877" cy="357"/>
              <a:chOff x="909" y="2807"/>
              <a:chExt cx="877" cy="357"/>
            </a:xfrm>
          </p:grpSpPr>
          <p:sp>
            <p:nvSpPr>
              <p:cNvPr id="25" name="Rectangle 6"/>
              <p:cNvSpPr>
                <a:spLocks noChangeArrowheads="1"/>
              </p:cNvSpPr>
              <p:nvPr/>
            </p:nvSpPr>
            <p:spPr bwMode="auto">
              <a:xfrm>
                <a:off x="909" y="2891"/>
                <a:ext cx="5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2" charset="2"/>
                  <a:buChar char="l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 b="1">
                    <a:latin typeface="Courier New" pitchFamily="49" charset="0"/>
                  </a:rPr>
                  <a:t> head</a:t>
                </a:r>
              </a:p>
            </p:txBody>
          </p:sp>
          <p:sp>
            <p:nvSpPr>
              <p:cNvPr id="26" name="Rectangle 7"/>
              <p:cNvSpPr>
                <a:spLocks noChangeArrowheads="1"/>
              </p:cNvSpPr>
              <p:nvPr/>
            </p:nvSpPr>
            <p:spPr bwMode="auto">
              <a:xfrm>
                <a:off x="1591" y="2807"/>
                <a:ext cx="195" cy="357"/>
              </a:xfrm>
              <a:prstGeom prst="rect">
                <a:avLst/>
              </a:prstGeom>
              <a:solidFill>
                <a:schemeClr val="accent1"/>
              </a:solidFill>
              <a:ln w="12699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2" charset="2"/>
                  <a:buChar char="l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</p:grpSp>
        <p:grpSp>
          <p:nvGrpSpPr>
            <p:cNvPr id="11" name="Group 12"/>
            <p:cNvGrpSpPr>
              <a:grpSpLocks/>
            </p:cNvGrpSpPr>
            <p:nvPr/>
          </p:nvGrpSpPr>
          <p:grpSpPr bwMode="auto">
            <a:xfrm>
              <a:off x="1671" y="2817"/>
              <a:ext cx="874" cy="357"/>
              <a:chOff x="1671" y="2817"/>
              <a:chExt cx="874" cy="357"/>
            </a:xfrm>
          </p:grpSpPr>
          <p:sp>
            <p:nvSpPr>
              <p:cNvPr id="22" name="Line 9"/>
              <p:cNvSpPr>
                <a:spLocks noChangeShapeType="1"/>
              </p:cNvSpPr>
              <p:nvPr/>
            </p:nvSpPr>
            <p:spPr bwMode="auto">
              <a:xfrm>
                <a:off x="1671" y="2999"/>
                <a:ext cx="318" cy="1"/>
              </a:xfrm>
              <a:prstGeom prst="line">
                <a:avLst/>
              </a:prstGeom>
              <a:noFill/>
              <a:ln w="12699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" name="Rectangle 10"/>
              <p:cNvSpPr>
                <a:spLocks noChangeArrowheads="1"/>
              </p:cNvSpPr>
              <p:nvPr/>
            </p:nvSpPr>
            <p:spPr bwMode="auto">
              <a:xfrm>
                <a:off x="1992" y="2817"/>
                <a:ext cx="553" cy="357"/>
              </a:xfrm>
              <a:prstGeom prst="rect">
                <a:avLst/>
              </a:prstGeom>
              <a:solidFill>
                <a:schemeClr val="accent1"/>
              </a:solidFill>
              <a:ln w="12699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2" charset="2"/>
                  <a:buChar char="l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24" name="Line 11"/>
              <p:cNvSpPr>
                <a:spLocks noChangeShapeType="1"/>
              </p:cNvSpPr>
              <p:nvPr/>
            </p:nvSpPr>
            <p:spPr bwMode="auto">
              <a:xfrm>
                <a:off x="2375" y="2827"/>
                <a:ext cx="0" cy="346"/>
              </a:xfrm>
              <a:prstGeom prst="line">
                <a:avLst/>
              </a:prstGeom>
              <a:noFill/>
              <a:ln w="12699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" name="Group 16"/>
            <p:cNvGrpSpPr>
              <a:grpSpLocks/>
            </p:cNvGrpSpPr>
            <p:nvPr/>
          </p:nvGrpSpPr>
          <p:grpSpPr bwMode="auto">
            <a:xfrm>
              <a:off x="2469" y="2822"/>
              <a:ext cx="874" cy="357"/>
              <a:chOff x="2469" y="2822"/>
              <a:chExt cx="874" cy="357"/>
            </a:xfrm>
          </p:grpSpPr>
          <p:sp>
            <p:nvSpPr>
              <p:cNvPr id="19" name="Line 13"/>
              <p:cNvSpPr>
                <a:spLocks noChangeShapeType="1"/>
              </p:cNvSpPr>
              <p:nvPr/>
            </p:nvSpPr>
            <p:spPr bwMode="auto">
              <a:xfrm>
                <a:off x="2469" y="3004"/>
                <a:ext cx="318" cy="1"/>
              </a:xfrm>
              <a:prstGeom prst="line">
                <a:avLst/>
              </a:prstGeom>
              <a:noFill/>
              <a:ln w="12699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" name="Rectangle 14"/>
              <p:cNvSpPr>
                <a:spLocks noChangeArrowheads="1"/>
              </p:cNvSpPr>
              <p:nvPr/>
            </p:nvSpPr>
            <p:spPr bwMode="auto">
              <a:xfrm>
                <a:off x="2790" y="2822"/>
                <a:ext cx="553" cy="357"/>
              </a:xfrm>
              <a:prstGeom prst="rect">
                <a:avLst/>
              </a:prstGeom>
              <a:solidFill>
                <a:schemeClr val="accent1"/>
              </a:solidFill>
              <a:ln w="12699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2" charset="2"/>
                  <a:buChar char="l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21" name="Line 15"/>
              <p:cNvSpPr>
                <a:spLocks noChangeShapeType="1"/>
              </p:cNvSpPr>
              <p:nvPr/>
            </p:nvSpPr>
            <p:spPr bwMode="auto">
              <a:xfrm>
                <a:off x="3173" y="2832"/>
                <a:ext cx="0" cy="346"/>
              </a:xfrm>
              <a:prstGeom prst="line">
                <a:avLst/>
              </a:prstGeom>
              <a:noFill/>
              <a:ln w="12699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3" name="Group 20"/>
            <p:cNvGrpSpPr>
              <a:grpSpLocks/>
            </p:cNvGrpSpPr>
            <p:nvPr/>
          </p:nvGrpSpPr>
          <p:grpSpPr bwMode="auto">
            <a:xfrm>
              <a:off x="3254" y="2814"/>
              <a:ext cx="874" cy="357"/>
              <a:chOff x="3254" y="2814"/>
              <a:chExt cx="874" cy="357"/>
            </a:xfrm>
          </p:grpSpPr>
          <p:sp>
            <p:nvSpPr>
              <p:cNvPr id="16" name="Line 17"/>
              <p:cNvSpPr>
                <a:spLocks noChangeShapeType="1"/>
              </p:cNvSpPr>
              <p:nvPr/>
            </p:nvSpPr>
            <p:spPr bwMode="auto">
              <a:xfrm>
                <a:off x="3254" y="2996"/>
                <a:ext cx="318" cy="1"/>
              </a:xfrm>
              <a:prstGeom prst="line">
                <a:avLst/>
              </a:prstGeom>
              <a:noFill/>
              <a:ln w="12699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" name="Rectangle 18"/>
              <p:cNvSpPr>
                <a:spLocks noChangeArrowheads="1"/>
              </p:cNvSpPr>
              <p:nvPr/>
            </p:nvSpPr>
            <p:spPr bwMode="auto">
              <a:xfrm>
                <a:off x="3575" y="2814"/>
                <a:ext cx="553" cy="357"/>
              </a:xfrm>
              <a:prstGeom prst="rect">
                <a:avLst/>
              </a:prstGeom>
              <a:solidFill>
                <a:schemeClr val="accent1"/>
              </a:solidFill>
              <a:ln w="12699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2" charset="2"/>
                  <a:buChar char="l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18" name="Line 19"/>
              <p:cNvSpPr>
                <a:spLocks noChangeShapeType="1"/>
              </p:cNvSpPr>
              <p:nvPr/>
            </p:nvSpPr>
            <p:spPr bwMode="auto">
              <a:xfrm>
                <a:off x="3958" y="2824"/>
                <a:ext cx="0" cy="346"/>
              </a:xfrm>
              <a:prstGeom prst="line">
                <a:avLst/>
              </a:prstGeom>
              <a:noFill/>
              <a:ln w="12699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4" name="Rectangle 21"/>
            <p:cNvSpPr>
              <a:spLocks noChangeArrowheads="1"/>
            </p:cNvSpPr>
            <p:nvPr/>
          </p:nvSpPr>
          <p:spPr bwMode="auto">
            <a:xfrm>
              <a:off x="2010" y="2851"/>
              <a:ext cx="193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/>
                <a:t>‘X’          ‘C’           ‘L’</a:t>
              </a:r>
            </a:p>
          </p:txBody>
        </p:sp>
        <p:sp>
          <p:nvSpPr>
            <p:cNvPr id="15" name="Line 22"/>
            <p:cNvSpPr>
              <a:spLocks noChangeShapeType="1"/>
            </p:cNvSpPr>
            <p:nvPr/>
          </p:nvSpPr>
          <p:spPr bwMode="auto">
            <a:xfrm flipH="1">
              <a:off x="3962" y="2813"/>
              <a:ext cx="160" cy="347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7" name="Rectangle 24"/>
          <p:cNvSpPr>
            <a:spLocks noChangeArrowheads="1"/>
          </p:cNvSpPr>
          <p:nvPr/>
        </p:nvSpPr>
        <p:spPr bwMode="auto">
          <a:xfrm>
            <a:off x="1108075" y="1123950"/>
            <a:ext cx="681038" cy="665163"/>
          </a:xfrm>
          <a:prstGeom prst="rect">
            <a:avLst/>
          </a:prstGeom>
          <a:solidFill>
            <a:srgbClr val="FFCC00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8" name="Rectangle 25"/>
          <p:cNvSpPr>
            <a:spLocks noChangeArrowheads="1"/>
          </p:cNvSpPr>
          <p:nvPr/>
        </p:nvSpPr>
        <p:spPr bwMode="auto">
          <a:xfrm>
            <a:off x="1171575" y="1262063"/>
            <a:ext cx="573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/>
              <a:t>‘B’</a:t>
            </a:r>
          </a:p>
        </p:txBody>
      </p:sp>
      <p:sp>
        <p:nvSpPr>
          <p:cNvPr id="29" name="Rectangle 26"/>
          <p:cNvSpPr>
            <a:spLocks noChangeArrowheads="1"/>
          </p:cNvSpPr>
          <p:nvPr/>
        </p:nvSpPr>
        <p:spPr bwMode="auto">
          <a:xfrm>
            <a:off x="184150" y="1309688"/>
            <a:ext cx="79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latin typeface="Courier New" pitchFamily="49" charset="0"/>
              </a:rPr>
              <a:t>item</a:t>
            </a:r>
          </a:p>
        </p:txBody>
      </p:sp>
      <p:sp>
        <p:nvSpPr>
          <p:cNvPr id="30" name="Rectangle 27"/>
          <p:cNvSpPr>
            <a:spLocks noChangeArrowheads="1"/>
          </p:cNvSpPr>
          <p:nvPr/>
        </p:nvSpPr>
        <p:spPr bwMode="auto">
          <a:xfrm>
            <a:off x="733425" y="6192838"/>
            <a:ext cx="14033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latin typeface="Courier New" pitchFamily="49" charset="0"/>
              </a:rPr>
              <a:t>location</a:t>
            </a:r>
          </a:p>
        </p:txBody>
      </p:sp>
      <p:sp>
        <p:nvSpPr>
          <p:cNvPr id="31" name="Rectangle 28"/>
          <p:cNvSpPr>
            <a:spLocks noChangeArrowheads="1"/>
          </p:cNvSpPr>
          <p:nvPr/>
        </p:nvSpPr>
        <p:spPr bwMode="auto">
          <a:xfrm>
            <a:off x="2092325" y="6067425"/>
            <a:ext cx="309563" cy="566738"/>
          </a:xfrm>
          <a:prstGeom prst="rect">
            <a:avLst/>
          </a:prstGeom>
          <a:solidFill>
            <a:schemeClr val="accent1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2" name="Line 29"/>
          <p:cNvSpPr>
            <a:spLocks noChangeShapeType="1"/>
          </p:cNvSpPr>
          <p:nvPr/>
        </p:nvSpPr>
        <p:spPr bwMode="auto">
          <a:xfrm>
            <a:off x="2260600" y="6392863"/>
            <a:ext cx="504825" cy="15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Rectangle 30"/>
          <p:cNvSpPr>
            <a:spLocks noChangeArrowheads="1"/>
          </p:cNvSpPr>
          <p:nvPr/>
        </p:nvSpPr>
        <p:spPr bwMode="auto">
          <a:xfrm>
            <a:off x="2770188" y="6103938"/>
            <a:ext cx="877887" cy="566737"/>
          </a:xfrm>
          <a:prstGeom prst="rect">
            <a:avLst/>
          </a:prstGeom>
          <a:solidFill>
            <a:schemeClr val="accent1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4" name="Line 31"/>
          <p:cNvSpPr>
            <a:spLocks noChangeShapeType="1"/>
          </p:cNvSpPr>
          <p:nvPr/>
        </p:nvSpPr>
        <p:spPr bwMode="auto">
          <a:xfrm>
            <a:off x="3378200" y="6119813"/>
            <a:ext cx="0" cy="549275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Rectangle 33"/>
          <p:cNvSpPr>
            <a:spLocks noChangeArrowheads="1"/>
          </p:cNvSpPr>
          <p:nvPr/>
        </p:nvSpPr>
        <p:spPr bwMode="auto">
          <a:xfrm>
            <a:off x="2805113" y="6156325"/>
            <a:ext cx="5730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/>
              <a:t>‘B’</a:t>
            </a:r>
          </a:p>
        </p:txBody>
      </p:sp>
      <p:sp>
        <p:nvSpPr>
          <p:cNvPr id="36" name="Line 34"/>
          <p:cNvSpPr>
            <a:spLocks noChangeShapeType="1"/>
          </p:cNvSpPr>
          <p:nvPr/>
        </p:nvSpPr>
        <p:spPr bwMode="auto">
          <a:xfrm flipH="1" flipV="1">
            <a:off x="3175000" y="5692775"/>
            <a:ext cx="360363" cy="571500"/>
          </a:xfrm>
          <a:prstGeom prst="line">
            <a:avLst/>
          </a:prstGeom>
          <a:noFill/>
          <a:ln w="28575">
            <a:solidFill>
              <a:srgbClr val="80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3644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Inserting a Node at the Front of a List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704850" y="2249488"/>
            <a:ext cx="6888163" cy="2271712"/>
          </a:xfrm>
          <a:prstGeom prst="rect">
            <a:avLst/>
          </a:prstGeom>
          <a:solidFill>
            <a:srgbClr val="FFFFFF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704850" y="4127500"/>
            <a:ext cx="6865938" cy="388938"/>
          </a:xfrm>
          <a:prstGeom prst="rect">
            <a:avLst/>
          </a:prstGeom>
          <a:solidFill>
            <a:srgbClr val="FFCC66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8" name="Rectangle 5"/>
          <p:cNvSpPr txBox="1">
            <a:spLocks noChangeArrowheads="1"/>
          </p:cNvSpPr>
          <p:nvPr/>
        </p:nvSpPr>
        <p:spPr>
          <a:xfrm>
            <a:off x="920750" y="2303463"/>
            <a:ext cx="5295900" cy="2347912"/>
          </a:xfrm>
          <a:prstGeom prst="rect">
            <a:avLst/>
          </a:prstGeom>
          <a:noFill/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b="1" dirty="0">
                <a:latin typeface="Courier New" pitchFamily="49" charset="0"/>
              </a:rPr>
              <a:t>	char     item = ‘B’;</a:t>
            </a:r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b="1" dirty="0">
                <a:latin typeface="Courier New" pitchFamily="49" charset="0"/>
              </a:rPr>
              <a:t>	</a:t>
            </a:r>
            <a:r>
              <a:rPr lang="en-US" altLang="en-US" b="1" dirty="0" err="1">
                <a:latin typeface="Courier New" pitchFamily="49" charset="0"/>
              </a:rPr>
              <a:t>NodePtr</a:t>
            </a:r>
            <a:r>
              <a:rPr lang="en-US" altLang="en-US" b="1" dirty="0">
                <a:latin typeface="Courier New" pitchFamily="49" charset="0"/>
              </a:rPr>
              <a:t> location;</a:t>
            </a:r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b="1" dirty="0">
                <a:latin typeface="Courier New" pitchFamily="49" charset="0"/>
              </a:rPr>
              <a:t>	location = new  </a:t>
            </a:r>
            <a:r>
              <a:rPr lang="en-US" altLang="en-US" b="1" dirty="0" err="1">
                <a:latin typeface="Courier New" pitchFamily="49" charset="0"/>
              </a:rPr>
              <a:t>NodeType</a:t>
            </a:r>
            <a:r>
              <a:rPr lang="en-US" altLang="en-US" b="1" dirty="0">
                <a:latin typeface="Courier New" pitchFamily="49" charset="0"/>
              </a:rPr>
              <a:t>;</a:t>
            </a:r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b="1" dirty="0">
                <a:latin typeface="Courier New" pitchFamily="49" charset="0"/>
              </a:rPr>
              <a:t>	location-&gt;info = item;</a:t>
            </a:r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b="1" dirty="0">
                <a:latin typeface="Courier New" pitchFamily="49" charset="0"/>
              </a:rPr>
              <a:t>	location-&gt;link = head;</a:t>
            </a:r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b="1" dirty="0">
                <a:latin typeface="Courier New" pitchFamily="49" charset="0"/>
              </a:rPr>
              <a:t>	head = location;</a:t>
            </a:r>
            <a:endParaRPr lang="en-US" altLang="en-US" sz="2400" b="1" dirty="0">
              <a:latin typeface="Courier New" pitchFamily="49" charset="0"/>
            </a:endParaRPr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endParaRPr lang="en-US" altLang="en-US" sz="2400" b="1" dirty="0">
              <a:latin typeface="Courier New" pitchFamily="49" charset="0"/>
            </a:endParaRPr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b="1" dirty="0">
                <a:latin typeface="Courier New" pitchFamily="49" charset="0"/>
              </a:rPr>
              <a:t>  </a:t>
            </a:r>
            <a:r>
              <a:rPr lang="en-US" altLang="en-US" sz="2400" b="1" dirty="0">
                <a:latin typeface="Courier New" pitchFamily="49" charset="0"/>
              </a:rPr>
              <a:t>  </a:t>
            </a:r>
          </a:p>
        </p:txBody>
      </p:sp>
      <p:grpSp>
        <p:nvGrpSpPr>
          <p:cNvPr id="9" name="Group 8"/>
          <p:cNvGrpSpPr>
            <a:grpSpLocks/>
          </p:cNvGrpSpPr>
          <p:nvPr/>
        </p:nvGrpSpPr>
        <p:grpSpPr bwMode="auto">
          <a:xfrm>
            <a:off x="1125538" y="5089525"/>
            <a:ext cx="1392237" cy="566738"/>
            <a:chOff x="909" y="2807"/>
            <a:chExt cx="877" cy="357"/>
          </a:xfrm>
        </p:grpSpPr>
        <p:sp>
          <p:nvSpPr>
            <p:cNvPr id="10" name="Rectangle 6"/>
            <p:cNvSpPr>
              <a:spLocks noChangeArrowheads="1"/>
            </p:cNvSpPr>
            <p:nvPr/>
          </p:nvSpPr>
          <p:spPr bwMode="auto">
            <a:xfrm>
              <a:off x="909" y="2891"/>
              <a:ext cx="5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latin typeface="Courier New" pitchFamily="49" charset="0"/>
                </a:rPr>
                <a:t> head</a:t>
              </a:r>
            </a:p>
          </p:txBody>
        </p:sp>
        <p:sp>
          <p:nvSpPr>
            <p:cNvPr id="11" name="Rectangle 7"/>
            <p:cNvSpPr>
              <a:spLocks noChangeArrowheads="1"/>
            </p:cNvSpPr>
            <p:nvPr/>
          </p:nvSpPr>
          <p:spPr bwMode="auto">
            <a:xfrm>
              <a:off x="1591" y="2807"/>
              <a:ext cx="195" cy="357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</p:grp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2335213" y="5394325"/>
            <a:ext cx="501650" cy="657225"/>
          </a:xfrm>
          <a:prstGeom prst="line">
            <a:avLst/>
          </a:prstGeom>
          <a:noFill/>
          <a:ln w="28575">
            <a:solidFill>
              <a:srgbClr val="80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2844800" y="5105400"/>
            <a:ext cx="877888" cy="566738"/>
          </a:xfrm>
          <a:prstGeom prst="rect">
            <a:avLst/>
          </a:prstGeom>
          <a:solidFill>
            <a:schemeClr val="accent1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4" name="Line 11"/>
          <p:cNvSpPr>
            <a:spLocks noChangeShapeType="1"/>
          </p:cNvSpPr>
          <p:nvPr/>
        </p:nvSpPr>
        <p:spPr bwMode="auto">
          <a:xfrm>
            <a:off x="3452813" y="5121275"/>
            <a:ext cx="0" cy="549275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5" name="Group 15"/>
          <p:cNvGrpSpPr>
            <a:grpSpLocks/>
          </p:cNvGrpSpPr>
          <p:nvPr/>
        </p:nvGrpSpPr>
        <p:grpSpPr bwMode="auto">
          <a:xfrm>
            <a:off x="3602038" y="5113338"/>
            <a:ext cx="1387475" cy="566737"/>
            <a:chOff x="2469" y="2822"/>
            <a:chExt cx="874" cy="357"/>
          </a:xfrm>
        </p:grpSpPr>
        <p:sp>
          <p:nvSpPr>
            <p:cNvPr id="16" name="Line 12"/>
            <p:cNvSpPr>
              <a:spLocks noChangeShapeType="1"/>
            </p:cNvSpPr>
            <p:nvPr/>
          </p:nvSpPr>
          <p:spPr bwMode="auto">
            <a:xfrm>
              <a:off x="2469" y="3004"/>
              <a:ext cx="318" cy="1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Rectangle 13"/>
            <p:cNvSpPr>
              <a:spLocks noChangeArrowheads="1"/>
            </p:cNvSpPr>
            <p:nvPr/>
          </p:nvSpPr>
          <p:spPr bwMode="auto">
            <a:xfrm>
              <a:off x="2790" y="2822"/>
              <a:ext cx="553" cy="357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8" name="Line 14"/>
            <p:cNvSpPr>
              <a:spLocks noChangeShapeType="1"/>
            </p:cNvSpPr>
            <p:nvPr/>
          </p:nvSpPr>
          <p:spPr bwMode="auto">
            <a:xfrm>
              <a:off x="3173" y="2832"/>
              <a:ext cx="0" cy="346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" name="Group 19"/>
          <p:cNvGrpSpPr>
            <a:grpSpLocks/>
          </p:cNvGrpSpPr>
          <p:nvPr/>
        </p:nvGrpSpPr>
        <p:grpSpPr bwMode="auto">
          <a:xfrm>
            <a:off x="4848225" y="5100638"/>
            <a:ext cx="1387475" cy="566737"/>
            <a:chOff x="3254" y="2814"/>
            <a:chExt cx="874" cy="357"/>
          </a:xfrm>
        </p:grpSpPr>
        <p:sp>
          <p:nvSpPr>
            <p:cNvPr id="20" name="Line 16"/>
            <p:cNvSpPr>
              <a:spLocks noChangeShapeType="1"/>
            </p:cNvSpPr>
            <p:nvPr/>
          </p:nvSpPr>
          <p:spPr bwMode="auto">
            <a:xfrm>
              <a:off x="3254" y="2996"/>
              <a:ext cx="318" cy="1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Rectangle 17"/>
            <p:cNvSpPr>
              <a:spLocks noChangeArrowheads="1"/>
            </p:cNvSpPr>
            <p:nvPr/>
          </p:nvSpPr>
          <p:spPr bwMode="auto">
            <a:xfrm>
              <a:off x="3575" y="2814"/>
              <a:ext cx="553" cy="357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22" name="Line 18"/>
            <p:cNvSpPr>
              <a:spLocks noChangeShapeType="1"/>
            </p:cNvSpPr>
            <p:nvPr/>
          </p:nvSpPr>
          <p:spPr bwMode="auto">
            <a:xfrm>
              <a:off x="3958" y="2824"/>
              <a:ext cx="0" cy="346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3" name="Rectangle 20"/>
          <p:cNvSpPr>
            <a:spLocks noChangeArrowheads="1"/>
          </p:cNvSpPr>
          <p:nvPr/>
        </p:nvSpPr>
        <p:spPr bwMode="auto">
          <a:xfrm>
            <a:off x="2873375" y="5159375"/>
            <a:ext cx="30654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/>
              <a:t>‘X’          ‘C’           ‘L’</a:t>
            </a:r>
          </a:p>
        </p:txBody>
      </p:sp>
      <p:sp>
        <p:nvSpPr>
          <p:cNvPr id="24" name="Line 21"/>
          <p:cNvSpPr>
            <a:spLocks noChangeShapeType="1"/>
          </p:cNvSpPr>
          <p:nvPr/>
        </p:nvSpPr>
        <p:spPr bwMode="auto">
          <a:xfrm flipH="1">
            <a:off x="5972175" y="5099050"/>
            <a:ext cx="254000" cy="550863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Rectangle 22"/>
          <p:cNvSpPr>
            <a:spLocks noChangeArrowheads="1"/>
          </p:cNvSpPr>
          <p:nvPr/>
        </p:nvSpPr>
        <p:spPr bwMode="auto">
          <a:xfrm>
            <a:off x="1108075" y="1123950"/>
            <a:ext cx="681038" cy="665163"/>
          </a:xfrm>
          <a:prstGeom prst="rect">
            <a:avLst/>
          </a:prstGeom>
          <a:solidFill>
            <a:srgbClr val="FFCC00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6" name="Rectangle 23"/>
          <p:cNvSpPr>
            <a:spLocks noChangeArrowheads="1"/>
          </p:cNvSpPr>
          <p:nvPr/>
        </p:nvSpPr>
        <p:spPr bwMode="auto">
          <a:xfrm>
            <a:off x="1171575" y="1262063"/>
            <a:ext cx="573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/>
              <a:t>‘B’</a:t>
            </a:r>
          </a:p>
        </p:txBody>
      </p:sp>
      <p:sp>
        <p:nvSpPr>
          <p:cNvPr id="27" name="Rectangle 24"/>
          <p:cNvSpPr>
            <a:spLocks noChangeArrowheads="1"/>
          </p:cNvSpPr>
          <p:nvPr/>
        </p:nvSpPr>
        <p:spPr bwMode="auto">
          <a:xfrm>
            <a:off x="184150" y="1309688"/>
            <a:ext cx="79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latin typeface="Courier New" pitchFamily="49" charset="0"/>
              </a:rPr>
              <a:t>item</a:t>
            </a:r>
          </a:p>
        </p:txBody>
      </p:sp>
      <p:sp>
        <p:nvSpPr>
          <p:cNvPr id="28" name="Rectangle 25"/>
          <p:cNvSpPr>
            <a:spLocks noChangeArrowheads="1"/>
          </p:cNvSpPr>
          <p:nvPr/>
        </p:nvSpPr>
        <p:spPr bwMode="auto">
          <a:xfrm>
            <a:off x="733425" y="6192838"/>
            <a:ext cx="14033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latin typeface="Courier New" pitchFamily="49" charset="0"/>
              </a:rPr>
              <a:t>location</a:t>
            </a:r>
          </a:p>
        </p:txBody>
      </p:sp>
      <p:sp>
        <p:nvSpPr>
          <p:cNvPr id="29" name="Rectangle 26"/>
          <p:cNvSpPr>
            <a:spLocks noChangeArrowheads="1"/>
          </p:cNvSpPr>
          <p:nvPr/>
        </p:nvSpPr>
        <p:spPr bwMode="auto">
          <a:xfrm>
            <a:off x="2092325" y="6067425"/>
            <a:ext cx="309563" cy="566738"/>
          </a:xfrm>
          <a:prstGeom prst="rect">
            <a:avLst/>
          </a:prstGeom>
          <a:solidFill>
            <a:schemeClr val="accent1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0" name="Line 27"/>
          <p:cNvSpPr>
            <a:spLocks noChangeShapeType="1"/>
          </p:cNvSpPr>
          <p:nvPr/>
        </p:nvSpPr>
        <p:spPr bwMode="auto">
          <a:xfrm>
            <a:off x="2260600" y="6392863"/>
            <a:ext cx="504825" cy="15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Rectangle 28"/>
          <p:cNvSpPr>
            <a:spLocks noChangeArrowheads="1"/>
          </p:cNvSpPr>
          <p:nvPr/>
        </p:nvSpPr>
        <p:spPr bwMode="auto">
          <a:xfrm>
            <a:off x="2770188" y="6103938"/>
            <a:ext cx="877887" cy="566737"/>
          </a:xfrm>
          <a:prstGeom prst="rect">
            <a:avLst/>
          </a:prstGeom>
          <a:solidFill>
            <a:schemeClr val="accent1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2" name="Line 29"/>
          <p:cNvSpPr>
            <a:spLocks noChangeShapeType="1"/>
          </p:cNvSpPr>
          <p:nvPr/>
        </p:nvSpPr>
        <p:spPr bwMode="auto">
          <a:xfrm>
            <a:off x="3378200" y="6119813"/>
            <a:ext cx="0" cy="549275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Rectangle 31"/>
          <p:cNvSpPr>
            <a:spLocks noChangeArrowheads="1"/>
          </p:cNvSpPr>
          <p:nvPr/>
        </p:nvSpPr>
        <p:spPr bwMode="auto">
          <a:xfrm>
            <a:off x="2805113" y="6156325"/>
            <a:ext cx="5730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/>
              <a:t>‘B’</a:t>
            </a:r>
          </a:p>
        </p:txBody>
      </p:sp>
      <p:sp>
        <p:nvSpPr>
          <p:cNvPr id="34" name="Line 32"/>
          <p:cNvSpPr>
            <a:spLocks noChangeShapeType="1"/>
          </p:cNvSpPr>
          <p:nvPr/>
        </p:nvSpPr>
        <p:spPr bwMode="auto">
          <a:xfrm flipH="1" flipV="1">
            <a:off x="3175000" y="5692775"/>
            <a:ext cx="360363" cy="5715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05403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Using Operator </a:t>
            </a:r>
            <a:r>
              <a:rPr lang="en-US" altLang="en-US" dirty="0">
                <a:latin typeface="Courier New" pitchFamily="49" charset="0"/>
              </a:rPr>
              <a:t>delete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720725" y="1693863"/>
            <a:ext cx="7491413" cy="3667125"/>
          </a:xfrm>
          <a:prstGeom prst="rect">
            <a:avLst/>
          </a:prstGeom>
          <a:noFill/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endParaRPr lang="en-US" altLang="en-US" sz="2400" b="1"/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sz="2400" b="1"/>
              <a:t>The </a:t>
            </a:r>
            <a:r>
              <a:rPr lang="en-US" altLang="en-US" sz="2400" b="1">
                <a:solidFill>
                  <a:srgbClr val="990066"/>
                </a:solidFill>
              </a:rPr>
              <a:t>object currently pointed to by the pointer is deallocated</a:t>
            </a:r>
            <a:r>
              <a:rPr lang="en-US" altLang="en-US" sz="2400" b="1"/>
              <a:t>, and the pointer is considered undefined.  The object’s memory is returned to the free store.</a:t>
            </a:r>
            <a:endParaRPr lang="en-US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28399806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Deleting the First Node from the List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857250" y="2227263"/>
            <a:ext cx="6888163" cy="1954212"/>
          </a:xfrm>
          <a:prstGeom prst="rect">
            <a:avLst/>
          </a:prstGeom>
          <a:solidFill>
            <a:srgbClr val="FFFFFF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857250" y="2227263"/>
            <a:ext cx="6888163" cy="388937"/>
          </a:xfrm>
          <a:prstGeom prst="rect">
            <a:avLst/>
          </a:prstGeom>
          <a:solidFill>
            <a:srgbClr val="FFCC66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8" name="Rectangle 5"/>
          <p:cNvSpPr txBox="1">
            <a:spLocks noChangeArrowheads="1"/>
          </p:cNvSpPr>
          <p:nvPr/>
        </p:nvSpPr>
        <p:spPr>
          <a:xfrm>
            <a:off x="1073150" y="2281238"/>
            <a:ext cx="5295900" cy="2347912"/>
          </a:xfrm>
          <a:prstGeom prst="rect">
            <a:avLst/>
          </a:prstGeom>
          <a:noFill/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sz="1800" b="1">
                <a:latin typeface="Courier New" pitchFamily="49" charset="0"/>
              </a:rPr>
              <a:t>	Node * tempPtr = nullptr;</a:t>
            </a:r>
            <a:endParaRPr lang="en-US" altLang="en-US" sz="1800" b="1" dirty="0">
              <a:latin typeface="Courier New" pitchFamily="49" charset="0"/>
            </a:endParaRPr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sz="1000" b="1" dirty="0">
                <a:latin typeface="Courier New" pitchFamily="49" charset="0"/>
              </a:rPr>
              <a:t>	</a:t>
            </a:r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sz="1800" b="1" dirty="0">
                <a:latin typeface="Courier New" pitchFamily="49" charset="0"/>
              </a:rPr>
              <a:t>	item = head-&gt;info;</a:t>
            </a:r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sz="1800" b="1" dirty="0">
                <a:latin typeface="Courier New" pitchFamily="49" charset="0"/>
              </a:rPr>
              <a:t>	</a:t>
            </a:r>
            <a:r>
              <a:rPr lang="en-US" altLang="en-US" sz="1800" b="1" dirty="0" err="1">
                <a:latin typeface="Courier New" pitchFamily="49" charset="0"/>
              </a:rPr>
              <a:t>tempPtr</a:t>
            </a:r>
            <a:r>
              <a:rPr lang="en-US" altLang="en-US" sz="1800" b="1" dirty="0">
                <a:latin typeface="Courier New" pitchFamily="49" charset="0"/>
              </a:rPr>
              <a:t> = head;</a:t>
            </a:r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sz="1800" b="1" dirty="0">
                <a:latin typeface="Courier New" pitchFamily="49" charset="0"/>
              </a:rPr>
              <a:t>	head = head-&gt;link;</a:t>
            </a:r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sz="1800" b="1" dirty="0">
                <a:latin typeface="Courier New" pitchFamily="49" charset="0"/>
              </a:rPr>
              <a:t>	delete  </a:t>
            </a:r>
            <a:r>
              <a:rPr lang="en-US" altLang="en-US" sz="1800" b="1" dirty="0" err="1">
                <a:latin typeface="Courier New" pitchFamily="49" charset="0"/>
              </a:rPr>
              <a:t>tempPtr</a:t>
            </a:r>
            <a:r>
              <a:rPr lang="en-US" altLang="en-US" sz="1800" b="1" dirty="0">
                <a:latin typeface="Courier New" pitchFamily="49" charset="0"/>
              </a:rPr>
              <a:t>;</a:t>
            </a:r>
            <a:endParaRPr lang="en-US" altLang="en-US" sz="2400" b="1" dirty="0">
              <a:latin typeface="Courier New" pitchFamily="49" charset="0"/>
            </a:endParaRPr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endParaRPr lang="en-US" altLang="en-US" sz="2400" b="1" dirty="0">
              <a:latin typeface="Courier New" pitchFamily="49" charset="0"/>
            </a:endParaRPr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b="1" dirty="0">
                <a:latin typeface="Courier New" pitchFamily="49" charset="0"/>
              </a:rPr>
              <a:t>  </a:t>
            </a:r>
            <a:r>
              <a:rPr lang="en-US" altLang="en-US" sz="2400" b="1" dirty="0">
                <a:latin typeface="Courier New" pitchFamily="49" charset="0"/>
              </a:rPr>
              <a:t>  </a:t>
            </a:r>
          </a:p>
        </p:txBody>
      </p:sp>
      <p:grpSp>
        <p:nvGrpSpPr>
          <p:cNvPr id="9" name="Group 8"/>
          <p:cNvGrpSpPr>
            <a:grpSpLocks/>
          </p:cNvGrpSpPr>
          <p:nvPr/>
        </p:nvGrpSpPr>
        <p:grpSpPr bwMode="auto">
          <a:xfrm>
            <a:off x="1277938" y="5067300"/>
            <a:ext cx="1392237" cy="566738"/>
            <a:chOff x="909" y="2807"/>
            <a:chExt cx="877" cy="357"/>
          </a:xfrm>
        </p:grpSpPr>
        <p:sp>
          <p:nvSpPr>
            <p:cNvPr id="10" name="Rectangle 6"/>
            <p:cNvSpPr>
              <a:spLocks noChangeArrowheads="1"/>
            </p:cNvSpPr>
            <p:nvPr/>
          </p:nvSpPr>
          <p:spPr bwMode="auto">
            <a:xfrm>
              <a:off x="909" y="2891"/>
              <a:ext cx="50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latin typeface="Courier New" pitchFamily="49" charset="0"/>
                </a:rPr>
                <a:t>head</a:t>
              </a:r>
            </a:p>
          </p:txBody>
        </p:sp>
        <p:sp>
          <p:nvSpPr>
            <p:cNvPr id="11" name="Rectangle 7"/>
            <p:cNvSpPr>
              <a:spLocks noChangeArrowheads="1"/>
            </p:cNvSpPr>
            <p:nvPr/>
          </p:nvSpPr>
          <p:spPr bwMode="auto">
            <a:xfrm>
              <a:off x="1591" y="2807"/>
              <a:ext cx="195" cy="357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</p:grpSp>
      <p:grpSp>
        <p:nvGrpSpPr>
          <p:cNvPr id="12" name="Group 12"/>
          <p:cNvGrpSpPr>
            <a:grpSpLocks/>
          </p:cNvGrpSpPr>
          <p:nvPr/>
        </p:nvGrpSpPr>
        <p:grpSpPr bwMode="auto">
          <a:xfrm>
            <a:off x="2487613" y="5083175"/>
            <a:ext cx="1387475" cy="566738"/>
            <a:chOff x="1671" y="2817"/>
            <a:chExt cx="874" cy="357"/>
          </a:xfrm>
        </p:grpSpPr>
        <p:sp>
          <p:nvSpPr>
            <p:cNvPr id="13" name="Line 9"/>
            <p:cNvSpPr>
              <a:spLocks noChangeShapeType="1"/>
            </p:cNvSpPr>
            <p:nvPr/>
          </p:nvSpPr>
          <p:spPr bwMode="auto">
            <a:xfrm>
              <a:off x="1671" y="2999"/>
              <a:ext cx="318" cy="1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Rectangle 10"/>
            <p:cNvSpPr>
              <a:spLocks noChangeArrowheads="1"/>
            </p:cNvSpPr>
            <p:nvPr/>
          </p:nvSpPr>
          <p:spPr bwMode="auto">
            <a:xfrm>
              <a:off x="1992" y="2817"/>
              <a:ext cx="553" cy="357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5" name="Line 11"/>
            <p:cNvSpPr>
              <a:spLocks noChangeShapeType="1"/>
            </p:cNvSpPr>
            <p:nvPr/>
          </p:nvSpPr>
          <p:spPr bwMode="auto">
            <a:xfrm>
              <a:off x="2375" y="2827"/>
              <a:ext cx="0" cy="346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" name="Group 16"/>
          <p:cNvGrpSpPr>
            <a:grpSpLocks/>
          </p:cNvGrpSpPr>
          <p:nvPr/>
        </p:nvGrpSpPr>
        <p:grpSpPr bwMode="auto">
          <a:xfrm>
            <a:off x="3754438" y="5091113"/>
            <a:ext cx="1387475" cy="566737"/>
            <a:chOff x="2469" y="2822"/>
            <a:chExt cx="874" cy="357"/>
          </a:xfrm>
        </p:grpSpPr>
        <p:sp>
          <p:nvSpPr>
            <p:cNvPr id="17" name="Line 13"/>
            <p:cNvSpPr>
              <a:spLocks noChangeShapeType="1"/>
            </p:cNvSpPr>
            <p:nvPr/>
          </p:nvSpPr>
          <p:spPr bwMode="auto">
            <a:xfrm>
              <a:off x="2469" y="3004"/>
              <a:ext cx="318" cy="1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Rectangle 14"/>
            <p:cNvSpPr>
              <a:spLocks noChangeArrowheads="1"/>
            </p:cNvSpPr>
            <p:nvPr/>
          </p:nvSpPr>
          <p:spPr bwMode="auto">
            <a:xfrm>
              <a:off x="2790" y="2822"/>
              <a:ext cx="553" cy="357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9" name="Line 15"/>
            <p:cNvSpPr>
              <a:spLocks noChangeShapeType="1"/>
            </p:cNvSpPr>
            <p:nvPr/>
          </p:nvSpPr>
          <p:spPr bwMode="auto">
            <a:xfrm>
              <a:off x="3173" y="2832"/>
              <a:ext cx="0" cy="346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0" name="Group 20"/>
          <p:cNvGrpSpPr>
            <a:grpSpLocks/>
          </p:cNvGrpSpPr>
          <p:nvPr/>
        </p:nvGrpSpPr>
        <p:grpSpPr bwMode="auto">
          <a:xfrm>
            <a:off x="5000625" y="5078413"/>
            <a:ext cx="1387475" cy="566737"/>
            <a:chOff x="3254" y="2814"/>
            <a:chExt cx="874" cy="357"/>
          </a:xfrm>
        </p:grpSpPr>
        <p:sp>
          <p:nvSpPr>
            <p:cNvPr id="21" name="Line 17"/>
            <p:cNvSpPr>
              <a:spLocks noChangeShapeType="1"/>
            </p:cNvSpPr>
            <p:nvPr/>
          </p:nvSpPr>
          <p:spPr bwMode="auto">
            <a:xfrm>
              <a:off x="3254" y="2996"/>
              <a:ext cx="318" cy="1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Rectangle 18"/>
            <p:cNvSpPr>
              <a:spLocks noChangeArrowheads="1"/>
            </p:cNvSpPr>
            <p:nvPr/>
          </p:nvSpPr>
          <p:spPr bwMode="auto">
            <a:xfrm>
              <a:off x="3575" y="2814"/>
              <a:ext cx="553" cy="357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23" name="Line 19"/>
            <p:cNvSpPr>
              <a:spLocks noChangeShapeType="1"/>
            </p:cNvSpPr>
            <p:nvPr/>
          </p:nvSpPr>
          <p:spPr bwMode="auto">
            <a:xfrm>
              <a:off x="3958" y="2824"/>
              <a:ext cx="0" cy="346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4" name="Rectangle 21"/>
          <p:cNvSpPr>
            <a:spLocks noChangeArrowheads="1"/>
          </p:cNvSpPr>
          <p:nvPr/>
        </p:nvSpPr>
        <p:spPr bwMode="auto">
          <a:xfrm>
            <a:off x="1177925" y="1101725"/>
            <a:ext cx="681038" cy="665163"/>
          </a:xfrm>
          <a:prstGeom prst="rect">
            <a:avLst/>
          </a:prstGeom>
          <a:solidFill>
            <a:srgbClr val="FFCC00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5" name="Rectangle 22"/>
          <p:cNvSpPr>
            <a:spLocks noChangeArrowheads="1"/>
          </p:cNvSpPr>
          <p:nvPr/>
        </p:nvSpPr>
        <p:spPr bwMode="auto">
          <a:xfrm>
            <a:off x="347663" y="1287463"/>
            <a:ext cx="79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latin typeface="Courier New" pitchFamily="49" charset="0"/>
              </a:rPr>
              <a:t>item</a:t>
            </a:r>
          </a:p>
        </p:txBody>
      </p:sp>
      <p:grpSp>
        <p:nvGrpSpPr>
          <p:cNvPr id="26" name="Group 26"/>
          <p:cNvGrpSpPr>
            <a:grpSpLocks/>
          </p:cNvGrpSpPr>
          <p:nvPr/>
        </p:nvGrpSpPr>
        <p:grpSpPr bwMode="auto">
          <a:xfrm>
            <a:off x="6205538" y="5067300"/>
            <a:ext cx="1387475" cy="566738"/>
            <a:chOff x="4013" y="2807"/>
            <a:chExt cx="874" cy="357"/>
          </a:xfrm>
        </p:grpSpPr>
        <p:sp>
          <p:nvSpPr>
            <p:cNvPr id="27" name="Line 23"/>
            <p:cNvSpPr>
              <a:spLocks noChangeShapeType="1"/>
            </p:cNvSpPr>
            <p:nvPr/>
          </p:nvSpPr>
          <p:spPr bwMode="auto">
            <a:xfrm>
              <a:off x="4013" y="2989"/>
              <a:ext cx="318" cy="1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Rectangle 24"/>
            <p:cNvSpPr>
              <a:spLocks noChangeArrowheads="1"/>
            </p:cNvSpPr>
            <p:nvPr/>
          </p:nvSpPr>
          <p:spPr bwMode="auto">
            <a:xfrm>
              <a:off x="4334" y="2807"/>
              <a:ext cx="553" cy="357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29" name="Line 25"/>
            <p:cNvSpPr>
              <a:spLocks noChangeShapeType="1"/>
            </p:cNvSpPr>
            <p:nvPr/>
          </p:nvSpPr>
          <p:spPr bwMode="auto">
            <a:xfrm>
              <a:off x="4717" y="2817"/>
              <a:ext cx="0" cy="346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0" name="Line 27"/>
          <p:cNvSpPr>
            <a:spLocks noChangeShapeType="1"/>
          </p:cNvSpPr>
          <p:nvPr/>
        </p:nvSpPr>
        <p:spPr bwMode="auto">
          <a:xfrm flipH="1">
            <a:off x="7300913" y="5097463"/>
            <a:ext cx="254000" cy="550862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Rectangle 28"/>
          <p:cNvSpPr>
            <a:spLocks noChangeArrowheads="1"/>
          </p:cNvSpPr>
          <p:nvPr/>
        </p:nvSpPr>
        <p:spPr bwMode="auto">
          <a:xfrm>
            <a:off x="3025775" y="5122863"/>
            <a:ext cx="4295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/>
              <a:t>‘B’           ‘X’          ‘C’          ‘L’</a:t>
            </a:r>
          </a:p>
        </p:txBody>
      </p:sp>
      <p:sp>
        <p:nvSpPr>
          <p:cNvPr id="32" name="Rectangle 29"/>
          <p:cNvSpPr>
            <a:spLocks noChangeArrowheads="1"/>
          </p:cNvSpPr>
          <p:nvPr/>
        </p:nvSpPr>
        <p:spPr bwMode="auto">
          <a:xfrm>
            <a:off x="1265238" y="6199188"/>
            <a:ext cx="1250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rgbClr val="800000"/>
                </a:solidFill>
                <a:latin typeface="Courier New" pitchFamily="49" charset="0"/>
              </a:rPr>
              <a:t>tempPtr</a:t>
            </a:r>
          </a:p>
        </p:txBody>
      </p:sp>
      <p:sp>
        <p:nvSpPr>
          <p:cNvPr id="33" name="Rectangle 30"/>
          <p:cNvSpPr>
            <a:spLocks noChangeArrowheads="1"/>
          </p:cNvSpPr>
          <p:nvPr/>
        </p:nvSpPr>
        <p:spPr bwMode="auto">
          <a:xfrm>
            <a:off x="2513013" y="6065838"/>
            <a:ext cx="309562" cy="566737"/>
          </a:xfrm>
          <a:prstGeom prst="rect">
            <a:avLst/>
          </a:prstGeom>
          <a:solidFill>
            <a:schemeClr val="accent1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27EC47-FA18-4E71-A648-91A7986747B0}"/>
              </a:ext>
            </a:extLst>
          </p:cNvPr>
          <p:cNvCxnSpPr/>
          <p:nvPr/>
        </p:nvCxnSpPr>
        <p:spPr>
          <a:xfrm flipH="1">
            <a:off x="2513013" y="6065838"/>
            <a:ext cx="309562" cy="63976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376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Array-Based Sorted List Operations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95300" y="1600200"/>
            <a:ext cx="6477000" cy="4876800"/>
          </a:xfrm>
          <a:prstGeom prst="rect">
            <a:avLst/>
          </a:prstGeom>
          <a:noFill/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sz="2800" b="1" dirty="0">
                <a:solidFill>
                  <a:srgbClr val="990066"/>
                </a:solidFill>
              </a:rPr>
              <a:t>Transformers</a:t>
            </a:r>
            <a:r>
              <a:rPr lang="en-US" altLang="en-US" sz="2800" b="1" dirty="0"/>
              <a:t> </a:t>
            </a:r>
          </a:p>
          <a:p>
            <a:pPr lvl="1" fontAlgn="auto">
              <a:spcAft>
                <a:spcPts val="0"/>
              </a:spcAft>
            </a:pPr>
            <a:r>
              <a:rPr lang="en-US" altLang="en-US" sz="2400" b="1" dirty="0"/>
              <a:t>Insert </a:t>
            </a:r>
          </a:p>
          <a:p>
            <a:pPr lvl="1" fontAlgn="auto">
              <a:spcAft>
                <a:spcPts val="0"/>
              </a:spcAft>
            </a:pPr>
            <a:r>
              <a:rPr lang="en-US" altLang="en-US" sz="2400" b="1" dirty="0"/>
              <a:t>Delete</a:t>
            </a:r>
            <a:endParaRPr lang="en-US" altLang="en-US" dirty="0"/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endParaRPr lang="en-US" altLang="en-US" sz="1000" b="1" dirty="0">
              <a:solidFill>
                <a:srgbClr val="990066"/>
              </a:solidFill>
            </a:endParaRPr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endParaRPr lang="en-US" altLang="en-US" sz="1000" b="1" dirty="0">
              <a:solidFill>
                <a:srgbClr val="990066"/>
              </a:solidFill>
            </a:endParaRPr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endParaRPr lang="en-US" altLang="en-US" sz="1000" b="1" dirty="0">
              <a:solidFill>
                <a:srgbClr val="990066"/>
              </a:solidFill>
            </a:endParaRPr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sz="2800" b="1" dirty="0">
                <a:solidFill>
                  <a:srgbClr val="990066"/>
                </a:solidFill>
              </a:rPr>
              <a:t>Observers </a:t>
            </a:r>
            <a:endParaRPr lang="en-US" altLang="en-US" sz="2800" b="1" dirty="0"/>
          </a:p>
          <a:p>
            <a:pPr lvl="1" fontAlgn="auto">
              <a:spcAft>
                <a:spcPts val="0"/>
              </a:spcAft>
            </a:pPr>
            <a:r>
              <a:rPr lang="en-US" altLang="en-US" sz="2400" b="1" dirty="0" err="1"/>
              <a:t>IsEmpty</a:t>
            </a:r>
            <a:endParaRPr lang="en-US" altLang="en-US" sz="2400" b="1" dirty="0"/>
          </a:p>
          <a:p>
            <a:pPr lvl="1" fontAlgn="auto">
              <a:spcAft>
                <a:spcPts val="0"/>
              </a:spcAft>
            </a:pPr>
            <a:r>
              <a:rPr lang="en-US" altLang="en-US" sz="2400" b="1" dirty="0" err="1"/>
              <a:t>IsFull</a:t>
            </a:r>
            <a:endParaRPr lang="en-US" altLang="en-US" sz="2400" b="1" dirty="0"/>
          </a:p>
          <a:p>
            <a:pPr lvl="1" fontAlgn="auto">
              <a:spcAft>
                <a:spcPts val="0"/>
              </a:spcAft>
            </a:pPr>
            <a:r>
              <a:rPr lang="en-US" altLang="en-US" sz="2400" b="1" dirty="0"/>
              <a:t>Length</a:t>
            </a:r>
            <a:r>
              <a:rPr lang="en-US" altLang="en-US" dirty="0"/>
              <a:t>	</a:t>
            </a:r>
            <a:endParaRPr lang="en-US" altLang="en-US" sz="2400" b="1" dirty="0"/>
          </a:p>
          <a:p>
            <a:pPr lvl="1" fontAlgn="auto">
              <a:spcAft>
                <a:spcPts val="0"/>
              </a:spcAft>
            </a:pPr>
            <a:r>
              <a:rPr lang="en-US" altLang="en-US" sz="2400" b="1" dirty="0"/>
              <a:t>Print</a:t>
            </a:r>
            <a:endParaRPr lang="en-US" altLang="en-US" sz="2000" b="1" dirty="0"/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4419600" y="4051300"/>
            <a:ext cx="3111500" cy="1358900"/>
          </a:xfrm>
          <a:prstGeom prst="leftArrow">
            <a:avLst>
              <a:gd name="adj1" fmla="val 75009"/>
              <a:gd name="adj2" fmla="val 114475"/>
            </a:avLst>
          </a:prstGeom>
          <a:solidFill>
            <a:srgbClr val="FFFF66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4419600" y="1993900"/>
            <a:ext cx="3111500" cy="1358900"/>
          </a:xfrm>
          <a:prstGeom prst="leftArrow">
            <a:avLst>
              <a:gd name="adj1" fmla="val 75009"/>
              <a:gd name="adj2" fmla="val 114475"/>
            </a:avLst>
          </a:prstGeom>
          <a:solidFill>
            <a:srgbClr val="FFFF66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5464175" y="2474913"/>
            <a:ext cx="1820863" cy="3567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/>
              <a:t>change state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 b="1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 b="1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 b="1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 b="1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 b="1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 b="1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/>
              <a:t>observe state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 b="1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000" b="1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b="1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 b="1"/>
          </a:p>
        </p:txBody>
      </p:sp>
    </p:spTree>
    <p:extLst>
      <p:ext uri="{BB962C8B-B14F-4D97-AF65-F5344CB8AC3E}">
        <p14:creationId xmlns:p14="http://schemas.microsoft.com/office/powerpoint/2010/main" val="33743077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Deleting the First Node from the List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704850" y="2227263"/>
            <a:ext cx="6888163" cy="1954212"/>
          </a:xfrm>
          <a:prstGeom prst="rect">
            <a:avLst/>
          </a:prstGeom>
          <a:solidFill>
            <a:srgbClr val="FFFFFF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704850" y="2763838"/>
            <a:ext cx="6888163" cy="388937"/>
          </a:xfrm>
          <a:prstGeom prst="rect">
            <a:avLst/>
          </a:prstGeom>
          <a:solidFill>
            <a:srgbClr val="FFCC66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8" name="Rectangle 5"/>
          <p:cNvSpPr txBox="1">
            <a:spLocks noChangeArrowheads="1"/>
          </p:cNvSpPr>
          <p:nvPr/>
        </p:nvSpPr>
        <p:spPr>
          <a:xfrm>
            <a:off x="920750" y="2281238"/>
            <a:ext cx="5295900" cy="2347912"/>
          </a:xfrm>
          <a:prstGeom prst="rect">
            <a:avLst/>
          </a:prstGeom>
          <a:noFill/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sz="1800" b="1">
                <a:latin typeface="Courier New" pitchFamily="49" charset="0"/>
              </a:rPr>
              <a:t>	NodeType *  tempPtr;</a:t>
            </a:r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sz="1000" b="1">
                <a:latin typeface="Courier New" pitchFamily="49" charset="0"/>
              </a:rPr>
              <a:t>	</a:t>
            </a:r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sz="1800" b="1">
                <a:latin typeface="Courier New" pitchFamily="49" charset="0"/>
              </a:rPr>
              <a:t>	item = head-&gt;info;</a:t>
            </a:r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sz="1800" b="1">
                <a:latin typeface="Courier New" pitchFamily="49" charset="0"/>
              </a:rPr>
              <a:t>	tempPtr = head;</a:t>
            </a:r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sz="1800" b="1">
                <a:latin typeface="Courier New" pitchFamily="49" charset="0"/>
              </a:rPr>
              <a:t>	head = head-&gt;link;</a:t>
            </a:r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sz="1800" b="1">
                <a:latin typeface="Courier New" pitchFamily="49" charset="0"/>
              </a:rPr>
              <a:t>	delete  tempPtr;</a:t>
            </a:r>
            <a:endParaRPr lang="en-US" altLang="en-US" sz="2400" b="1">
              <a:latin typeface="Courier New" pitchFamily="49" charset="0"/>
            </a:endParaRPr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endParaRPr lang="en-US" altLang="en-US" sz="2400" b="1">
              <a:latin typeface="Courier New" pitchFamily="49" charset="0"/>
            </a:endParaRPr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b="1">
                <a:latin typeface="Courier New" pitchFamily="49" charset="0"/>
              </a:rPr>
              <a:t>  </a:t>
            </a:r>
            <a:r>
              <a:rPr lang="en-US" altLang="en-US" sz="2400" b="1">
                <a:latin typeface="Courier New" pitchFamily="49" charset="0"/>
              </a:rPr>
              <a:t>  </a:t>
            </a:r>
          </a:p>
        </p:txBody>
      </p:sp>
      <p:grpSp>
        <p:nvGrpSpPr>
          <p:cNvPr id="9" name="Group 8"/>
          <p:cNvGrpSpPr>
            <a:grpSpLocks/>
          </p:cNvGrpSpPr>
          <p:nvPr/>
        </p:nvGrpSpPr>
        <p:grpSpPr bwMode="auto">
          <a:xfrm>
            <a:off x="1125538" y="5067300"/>
            <a:ext cx="1392237" cy="566738"/>
            <a:chOff x="909" y="2807"/>
            <a:chExt cx="877" cy="357"/>
          </a:xfrm>
        </p:grpSpPr>
        <p:sp>
          <p:nvSpPr>
            <p:cNvPr id="10" name="Rectangle 6"/>
            <p:cNvSpPr>
              <a:spLocks noChangeArrowheads="1"/>
            </p:cNvSpPr>
            <p:nvPr/>
          </p:nvSpPr>
          <p:spPr bwMode="auto">
            <a:xfrm>
              <a:off x="909" y="2891"/>
              <a:ext cx="50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latin typeface="Courier New" pitchFamily="49" charset="0"/>
                </a:rPr>
                <a:t>head</a:t>
              </a:r>
            </a:p>
          </p:txBody>
        </p:sp>
        <p:sp>
          <p:nvSpPr>
            <p:cNvPr id="11" name="Rectangle 7"/>
            <p:cNvSpPr>
              <a:spLocks noChangeArrowheads="1"/>
            </p:cNvSpPr>
            <p:nvPr/>
          </p:nvSpPr>
          <p:spPr bwMode="auto">
            <a:xfrm>
              <a:off x="1591" y="2807"/>
              <a:ext cx="195" cy="357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</p:grpSp>
      <p:grpSp>
        <p:nvGrpSpPr>
          <p:cNvPr id="12" name="Group 12"/>
          <p:cNvGrpSpPr>
            <a:grpSpLocks/>
          </p:cNvGrpSpPr>
          <p:nvPr/>
        </p:nvGrpSpPr>
        <p:grpSpPr bwMode="auto">
          <a:xfrm>
            <a:off x="2335213" y="5083175"/>
            <a:ext cx="1387475" cy="566738"/>
            <a:chOff x="1671" y="2817"/>
            <a:chExt cx="874" cy="357"/>
          </a:xfrm>
        </p:grpSpPr>
        <p:sp>
          <p:nvSpPr>
            <p:cNvPr id="13" name="Line 9"/>
            <p:cNvSpPr>
              <a:spLocks noChangeShapeType="1"/>
            </p:cNvSpPr>
            <p:nvPr/>
          </p:nvSpPr>
          <p:spPr bwMode="auto">
            <a:xfrm>
              <a:off x="1671" y="2999"/>
              <a:ext cx="318" cy="1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Rectangle 10"/>
            <p:cNvSpPr>
              <a:spLocks noChangeArrowheads="1"/>
            </p:cNvSpPr>
            <p:nvPr/>
          </p:nvSpPr>
          <p:spPr bwMode="auto">
            <a:xfrm>
              <a:off x="1992" y="2817"/>
              <a:ext cx="553" cy="357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5" name="Line 11"/>
            <p:cNvSpPr>
              <a:spLocks noChangeShapeType="1"/>
            </p:cNvSpPr>
            <p:nvPr/>
          </p:nvSpPr>
          <p:spPr bwMode="auto">
            <a:xfrm>
              <a:off x="2375" y="2827"/>
              <a:ext cx="0" cy="346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" name="Group 16"/>
          <p:cNvGrpSpPr>
            <a:grpSpLocks/>
          </p:cNvGrpSpPr>
          <p:nvPr/>
        </p:nvGrpSpPr>
        <p:grpSpPr bwMode="auto">
          <a:xfrm>
            <a:off x="3602038" y="5091113"/>
            <a:ext cx="1387475" cy="566737"/>
            <a:chOff x="2469" y="2822"/>
            <a:chExt cx="874" cy="357"/>
          </a:xfrm>
        </p:grpSpPr>
        <p:sp>
          <p:nvSpPr>
            <p:cNvPr id="17" name="Line 13"/>
            <p:cNvSpPr>
              <a:spLocks noChangeShapeType="1"/>
            </p:cNvSpPr>
            <p:nvPr/>
          </p:nvSpPr>
          <p:spPr bwMode="auto">
            <a:xfrm>
              <a:off x="2469" y="3004"/>
              <a:ext cx="318" cy="1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Rectangle 14"/>
            <p:cNvSpPr>
              <a:spLocks noChangeArrowheads="1"/>
            </p:cNvSpPr>
            <p:nvPr/>
          </p:nvSpPr>
          <p:spPr bwMode="auto">
            <a:xfrm>
              <a:off x="2790" y="2822"/>
              <a:ext cx="553" cy="357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9" name="Line 15"/>
            <p:cNvSpPr>
              <a:spLocks noChangeShapeType="1"/>
            </p:cNvSpPr>
            <p:nvPr/>
          </p:nvSpPr>
          <p:spPr bwMode="auto">
            <a:xfrm>
              <a:off x="3173" y="2832"/>
              <a:ext cx="0" cy="346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0" name="Group 20"/>
          <p:cNvGrpSpPr>
            <a:grpSpLocks/>
          </p:cNvGrpSpPr>
          <p:nvPr/>
        </p:nvGrpSpPr>
        <p:grpSpPr bwMode="auto">
          <a:xfrm>
            <a:off x="4848225" y="5078413"/>
            <a:ext cx="1387475" cy="566737"/>
            <a:chOff x="3254" y="2814"/>
            <a:chExt cx="874" cy="357"/>
          </a:xfrm>
        </p:grpSpPr>
        <p:sp>
          <p:nvSpPr>
            <p:cNvPr id="21" name="Line 17"/>
            <p:cNvSpPr>
              <a:spLocks noChangeShapeType="1"/>
            </p:cNvSpPr>
            <p:nvPr/>
          </p:nvSpPr>
          <p:spPr bwMode="auto">
            <a:xfrm>
              <a:off x="3254" y="2996"/>
              <a:ext cx="318" cy="1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Rectangle 18"/>
            <p:cNvSpPr>
              <a:spLocks noChangeArrowheads="1"/>
            </p:cNvSpPr>
            <p:nvPr/>
          </p:nvSpPr>
          <p:spPr bwMode="auto">
            <a:xfrm>
              <a:off x="3575" y="2814"/>
              <a:ext cx="553" cy="357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23" name="Line 19"/>
            <p:cNvSpPr>
              <a:spLocks noChangeShapeType="1"/>
            </p:cNvSpPr>
            <p:nvPr/>
          </p:nvSpPr>
          <p:spPr bwMode="auto">
            <a:xfrm>
              <a:off x="3958" y="2824"/>
              <a:ext cx="0" cy="346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4" name="Rectangle 21"/>
          <p:cNvSpPr>
            <a:spLocks noChangeArrowheads="1"/>
          </p:cNvSpPr>
          <p:nvPr/>
        </p:nvSpPr>
        <p:spPr bwMode="auto">
          <a:xfrm>
            <a:off x="1025525" y="1101725"/>
            <a:ext cx="681038" cy="665163"/>
          </a:xfrm>
          <a:prstGeom prst="rect">
            <a:avLst/>
          </a:prstGeom>
          <a:solidFill>
            <a:srgbClr val="FFCC00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5" name="Rectangle 22"/>
          <p:cNvSpPr>
            <a:spLocks noChangeArrowheads="1"/>
          </p:cNvSpPr>
          <p:nvPr/>
        </p:nvSpPr>
        <p:spPr bwMode="auto">
          <a:xfrm>
            <a:off x="195263" y="1287463"/>
            <a:ext cx="79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latin typeface="Courier New" pitchFamily="49" charset="0"/>
              </a:rPr>
              <a:t>item</a:t>
            </a:r>
          </a:p>
        </p:txBody>
      </p:sp>
      <p:grpSp>
        <p:nvGrpSpPr>
          <p:cNvPr id="26" name="Group 26"/>
          <p:cNvGrpSpPr>
            <a:grpSpLocks/>
          </p:cNvGrpSpPr>
          <p:nvPr/>
        </p:nvGrpSpPr>
        <p:grpSpPr bwMode="auto">
          <a:xfrm>
            <a:off x="6053138" y="5067300"/>
            <a:ext cx="1387475" cy="566738"/>
            <a:chOff x="4013" y="2807"/>
            <a:chExt cx="874" cy="357"/>
          </a:xfrm>
        </p:grpSpPr>
        <p:sp>
          <p:nvSpPr>
            <p:cNvPr id="27" name="Line 23"/>
            <p:cNvSpPr>
              <a:spLocks noChangeShapeType="1"/>
            </p:cNvSpPr>
            <p:nvPr/>
          </p:nvSpPr>
          <p:spPr bwMode="auto">
            <a:xfrm>
              <a:off x="4013" y="2989"/>
              <a:ext cx="318" cy="1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Rectangle 24"/>
            <p:cNvSpPr>
              <a:spLocks noChangeArrowheads="1"/>
            </p:cNvSpPr>
            <p:nvPr/>
          </p:nvSpPr>
          <p:spPr bwMode="auto">
            <a:xfrm>
              <a:off x="4334" y="2807"/>
              <a:ext cx="553" cy="357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29" name="Line 25"/>
            <p:cNvSpPr>
              <a:spLocks noChangeShapeType="1"/>
            </p:cNvSpPr>
            <p:nvPr/>
          </p:nvSpPr>
          <p:spPr bwMode="auto">
            <a:xfrm>
              <a:off x="4717" y="2817"/>
              <a:ext cx="0" cy="346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0" name="Line 27"/>
          <p:cNvSpPr>
            <a:spLocks noChangeShapeType="1"/>
          </p:cNvSpPr>
          <p:nvPr/>
        </p:nvSpPr>
        <p:spPr bwMode="auto">
          <a:xfrm flipH="1">
            <a:off x="7148513" y="5097463"/>
            <a:ext cx="254000" cy="550862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Rectangle 28"/>
          <p:cNvSpPr>
            <a:spLocks noChangeArrowheads="1"/>
          </p:cNvSpPr>
          <p:nvPr/>
        </p:nvSpPr>
        <p:spPr bwMode="auto">
          <a:xfrm>
            <a:off x="2873375" y="5122863"/>
            <a:ext cx="4295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/>
              <a:t>‘B’           ‘X’          ‘C’          ‘L’</a:t>
            </a:r>
          </a:p>
        </p:txBody>
      </p:sp>
      <p:sp>
        <p:nvSpPr>
          <p:cNvPr id="32" name="Rectangle 29"/>
          <p:cNvSpPr>
            <a:spLocks noChangeArrowheads="1"/>
          </p:cNvSpPr>
          <p:nvPr/>
        </p:nvSpPr>
        <p:spPr bwMode="auto">
          <a:xfrm>
            <a:off x="1112838" y="6199188"/>
            <a:ext cx="1250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latin typeface="Courier New" pitchFamily="49" charset="0"/>
              </a:rPr>
              <a:t>tempPtr</a:t>
            </a:r>
          </a:p>
        </p:txBody>
      </p:sp>
      <p:sp>
        <p:nvSpPr>
          <p:cNvPr id="33" name="Rectangle 30"/>
          <p:cNvSpPr>
            <a:spLocks noChangeArrowheads="1"/>
          </p:cNvSpPr>
          <p:nvPr/>
        </p:nvSpPr>
        <p:spPr bwMode="auto">
          <a:xfrm>
            <a:off x="2360613" y="6065838"/>
            <a:ext cx="309562" cy="566737"/>
          </a:xfrm>
          <a:prstGeom prst="rect">
            <a:avLst/>
          </a:prstGeom>
          <a:solidFill>
            <a:schemeClr val="accent1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4" name="Rectangle 31"/>
          <p:cNvSpPr>
            <a:spLocks noChangeArrowheads="1"/>
          </p:cNvSpPr>
          <p:nvPr/>
        </p:nvSpPr>
        <p:spPr bwMode="auto">
          <a:xfrm>
            <a:off x="1109663" y="1239838"/>
            <a:ext cx="5730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rgbClr val="800000"/>
                </a:solidFill>
              </a:rPr>
              <a:t>‘B’</a:t>
            </a:r>
          </a:p>
        </p:txBody>
      </p:sp>
    </p:spTree>
    <p:extLst>
      <p:ext uri="{BB962C8B-B14F-4D97-AF65-F5344CB8AC3E}">
        <p14:creationId xmlns:p14="http://schemas.microsoft.com/office/powerpoint/2010/main" val="209670972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Deleting the First Node from the List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886700" y="6457950"/>
            <a:ext cx="2400300" cy="476250"/>
          </a:xfrm>
        </p:spPr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704850" y="2227263"/>
            <a:ext cx="6888163" cy="1954212"/>
          </a:xfrm>
          <a:prstGeom prst="rect">
            <a:avLst/>
          </a:prstGeom>
          <a:solidFill>
            <a:srgbClr val="FFFFFF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704850" y="3114675"/>
            <a:ext cx="6888163" cy="388938"/>
          </a:xfrm>
          <a:prstGeom prst="rect">
            <a:avLst/>
          </a:prstGeom>
          <a:solidFill>
            <a:srgbClr val="FFCC66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8" name="Rectangle 5"/>
          <p:cNvSpPr txBox="1">
            <a:spLocks noChangeArrowheads="1"/>
          </p:cNvSpPr>
          <p:nvPr/>
        </p:nvSpPr>
        <p:spPr>
          <a:xfrm>
            <a:off x="920750" y="2281238"/>
            <a:ext cx="5295900" cy="2347912"/>
          </a:xfrm>
          <a:prstGeom prst="rect">
            <a:avLst/>
          </a:prstGeom>
          <a:noFill/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sz="1800" b="1">
                <a:latin typeface="Courier New" pitchFamily="49" charset="0"/>
              </a:rPr>
              <a:t>	NodeType *  tempPtr;</a:t>
            </a:r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sz="1000" b="1">
                <a:latin typeface="Courier New" pitchFamily="49" charset="0"/>
              </a:rPr>
              <a:t>	</a:t>
            </a:r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sz="1800" b="1">
                <a:latin typeface="Courier New" pitchFamily="49" charset="0"/>
              </a:rPr>
              <a:t>	item = head-&gt;info;</a:t>
            </a:r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sz="1800" b="1">
                <a:latin typeface="Courier New" pitchFamily="49" charset="0"/>
              </a:rPr>
              <a:t>	tempPtr = head;</a:t>
            </a:r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sz="1800" b="1">
                <a:latin typeface="Courier New" pitchFamily="49" charset="0"/>
              </a:rPr>
              <a:t>	head = head-&gt;link;</a:t>
            </a:r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sz="1800" b="1">
                <a:latin typeface="Courier New" pitchFamily="49" charset="0"/>
              </a:rPr>
              <a:t>	delete  tempPtr;</a:t>
            </a:r>
            <a:endParaRPr lang="en-US" altLang="en-US" sz="2400" b="1">
              <a:latin typeface="Courier New" pitchFamily="49" charset="0"/>
            </a:endParaRPr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endParaRPr lang="en-US" altLang="en-US" sz="2400" b="1">
              <a:latin typeface="Courier New" pitchFamily="49" charset="0"/>
            </a:endParaRPr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b="1">
                <a:latin typeface="Courier New" pitchFamily="49" charset="0"/>
              </a:rPr>
              <a:t>  </a:t>
            </a:r>
            <a:r>
              <a:rPr lang="en-US" altLang="en-US" sz="2400" b="1">
                <a:latin typeface="Courier New" pitchFamily="49" charset="0"/>
              </a:rPr>
              <a:t>  </a:t>
            </a:r>
          </a:p>
        </p:txBody>
      </p:sp>
      <p:grpSp>
        <p:nvGrpSpPr>
          <p:cNvPr id="9" name="Group 8"/>
          <p:cNvGrpSpPr>
            <a:grpSpLocks/>
          </p:cNvGrpSpPr>
          <p:nvPr/>
        </p:nvGrpSpPr>
        <p:grpSpPr bwMode="auto">
          <a:xfrm>
            <a:off x="1125538" y="5067300"/>
            <a:ext cx="1392237" cy="566738"/>
            <a:chOff x="909" y="2807"/>
            <a:chExt cx="877" cy="357"/>
          </a:xfrm>
        </p:grpSpPr>
        <p:sp>
          <p:nvSpPr>
            <p:cNvPr id="10" name="Rectangle 6"/>
            <p:cNvSpPr>
              <a:spLocks noChangeArrowheads="1"/>
            </p:cNvSpPr>
            <p:nvPr/>
          </p:nvSpPr>
          <p:spPr bwMode="auto">
            <a:xfrm>
              <a:off x="909" y="2891"/>
              <a:ext cx="50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latin typeface="Courier New" pitchFamily="49" charset="0"/>
                </a:rPr>
                <a:t>head</a:t>
              </a:r>
            </a:p>
          </p:txBody>
        </p:sp>
        <p:sp>
          <p:nvSpPr>
            <p:cNvPr id="11" name="Rectangle 7"/>
            <p:cNvSpPr>
              <a:spLocks noChangeArrowheads="1"/>
            </p:cNvSpPr>
            <p:nvPr/>
          </p:nvSpPr>
          <p:spPr bwMode="auto">
            <a:xfrm>
              <a:off x="1591" y="2807"/>
              <a:ext cx="195" cy="357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</p:grpSp>
      <p:grpSp>
        <p:nvGrpSpPr>
          <p:cNvPr id="12" name="Group 12"/>
          <p:cNvGrpSpPr>
            <a:grpSpLocks/>
          </p:cNvGrpSpPr>
          <p:nvPr/>
        </p:nvGrpSpPr>
        <p:grpSpPr bwMode="auto">
          <a:xfrm>
            <a:off x="2335213" y="5083175"/>
            <a:ext cx="1387475" cy="566738"/>
            <a:chOff x="1671" y="2817"/>
            <a:chExt cx="874" cy="357"/>
          </a:xfrm>
        </p:grpSpPr>
        <p:sp>
          <p:nvSpPr>
            <p:cNvPr id="13" name="Line 9"/>
            <p:cNvSpPr>
              <a:spLocks noChangeShapeType="1"/>
            </p:cNvSpPr>
            <p:nvPr/>
          </p:nvSpPr>
          <p:spPr bwMode="auto">
            <a:xfrm>
              <a:off x="1671" y="2999"/>
              <a:ext cx="318" cy="1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Rectangle 10"/>
            <p:cNvSpPr>
              <a:spLocks noChangeArrowheads="1"/>
            </p:cNvSpPr>
            <p:nvPr/>
          </p:nvSpPr>
          <p:spPr bwMode="auto">
            <a:xfrm>
              <a:off x="1992" y="2817"/>
              <a:ext cx="553" cy="357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5" name="Line 11"/>
            <p:cNvSpPr>
              <a:spLocks noChangeShapeType="1"/>
            </p:cNvSpPr>
            <p:nvPr/>
          </p:nvSpPr>
          <p:spPr bwMode="auto">
            <a:xfrm>
              <a:off x="2375" y="2827"/>
              <a:ext cx="0" cy="346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" name="Group 16"/>
          <p:cNvGrpSpPr>
            <a:grpSpLocks/>
          </p:cNvGrpSpPr>
          <p:nvPr/>
        </p:nvGrpSpPr>
        <p:grpSpPr bwMode="auto">
          <a:xfrm>
            <a:off x="3602038" y="5091113"/>
            <a:ext cx="1387475" cy="566737"/>
            <a:chOff x="2469" y="2822"/>
            <a:chExt cx="874" cy="357"/>
          </a:xfrm>
        </p:grpSpPr>
        <p:sp>
          <p:nvSpPr>
            <p:cNvPr id="17" name="Line 13"/>
            <p:cNvSpPr>
              <a:spLocks noChangeShapeType="1"/>
            </p:cNvSpPr>
            <p:nvPr/>
          </p:nvSpPr>
          <p:spPr bwMode="auto">
            <a:xfrm>
              <a:off x="2469" y="3004"/>
              <a:ext cx="318" cy="1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Rectangle 14"/>
            <p:cNvSpPr>
              <a:spLocks noChangeArrowheads="1"/>
            </p:cNvSpPr>
            <p:nvPr/>
          </p:nvSpPr>
          <p:spPr bwMode="auto">
            <a:xfrm>
              <a:off x="2790" y="2822"/>
              <a:ext cx="553" cy="357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9" name="Line 15"/>
            <p:cNvSpPr>
              <a:spLocks noChangeShapeType="1"/>
            </p:cNvSpPr>
            <p:nvPr/>
          </p:nvSpPr>
          <p:spPr bwMode="auto">
            <a:xfrm>
              <a:off x="3173" y="2832"/>
              <a:ext cx="0" cy="346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0" name="Group 20"/>
          <p:cNvGrpSpPr>
            <a:grpSpLocks/>
          </p:cNvGrpSpPr>
          <p:nvPr/>
        </p:nvGrpSpPr>
        <p:grpSpPr bwMode="auto">
          <a:xfrm>
            <a:off x="4848225" y="5078413"/>
            <a:ext cx="1387475" cy="566737"/>
            <a:chOff x="3254" y="2814"/>
            <a:chExt cx="874" cy="357"/>
          </a:xfrm>
        </p:grpSpPr>
        <p:sp>
          <p:nvSpPr>
            <p:cNvPr id="21" name="Line 17"/>
            <p:cNvSpPr>
              <a:spLocks noChangeShapeType="1"/>
            </p:cNvSpPr>
            <p:nvPr/>
          </p:nvSpPr>
          <p:spPr bwMode="auto">
            <a:xfrm>
              <a:off x="3254" y="2996"/>
              <a:ext cx="318" cy="1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Rectangle 18"/>
            <p:cNvSpPr>
              <a:spLocks noChangeArrowheads="1"/>
            </p:cNvSpPr>
            <p:nvPr/>
          </p:nvSpPr>
          <p:spPr bwMode="auto">
            <a:xfrm>
              <a:off x="3575" y="2814"/>
              <a:ext cx="553" cy="357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23" name="Line 19"/>
            <p:cNvSpPr>
              <a:spLocks noChangeShapeType="1"/>
            </p:cNvSpPr>
            <p:nvPr/>
          </p:nvSpPr>
          <p:spPr bwMode="auto">
            <a:xfrm>
              <a:off x="3958" y="2824"/>
              <a:ext cx="0" cy="346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4" name="Rectangle 21"/>
          <p:cNvSpPr>
            <a:spLocks noChangeArrowheads="1"/>
          </p:cNvSpPr>
          <p:nvPr/>
        </p:nvSpPr>
        <p:spPr bwMode="auto">
          <a:xfrm>
            <a:off x="1025525" y="1101725"/>
            <a:ext cx="681038" cy="665163"/>
          </a:xfrm>
          <a:prstGeom prst="rect">
            <a:avLst/>
          </a:prstGeom>
          <a:solidFill>
            <a:srgbClr val="FFCC00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5" name="Rectangle 22"/>
          <p:cNvSpPr>
            <a:spLocks noChangeArrowheads="1"/>
          </p:cNvSpPr>
          <p:nvPr/>
        </p:nvSpPr>
        <p:spPr bwMode="auto">
          <a:xfrm>
            <a:off x="195263" y="1287463"/>
            <a:ext cx="79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latin typeface="Courier New" pitchFamily="49" charset="0"/>
              </a:rPr>
              <a:t>item</a:t>
            </a:r>
          </a:p>
        </p:txBody>
      </p:sp>
      <p:grpSp>
        <p:nvGrpSpPr>
          <p:cNvPr id="26" name="Group 26"/>
          <p:cNvGrpSpPr>
            <a:grpSpLocks/>
          </p:cNvGrpSpPr>
          <p:nvPr/>
        </p:nvGrpSpPr>
        <p:grpSpPr bwMode="auto">
          <a:xfrm>
            <a:off x="6053138" y="5067300"/>
            <a:ext cx="1387475" cy="566738"/>
            <a:chOff x="4013" y="2807"/>
            <a:chExt cx="874" cy="357"/>
          </a:xfrm>
        </p:grpSpPr>
        <p:sp>
          <p:nvSpPr>
            <p:cNvPr id="27" name="Line 23"/>
            <p:cNvSpPr>
              <a:spLocks noChangeShapeType="1"/>
            </p:cNvSpPr>
            <p:nvPr/>
          </p:nvSpPr>
          <p:spPr bwMode="auto">
            <a:xfrm>
              <a:off x="4013" y="2989"/>
              <a:ext cx="318" cy="1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Rectangle 24"/>
            <p:cNvSpPr>
              <a:spLocks noChangeArrowheads="1"/>
            </p:cNvSpPr>
            <p:nvPr/>
          </p:nvSpPr>
          <p:spPr bwMode="auto">
            <a:xfrm>
              <a:off x="4334" y="2807"/>
              <a:ext cx="553" cy="357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29" name="Line 25"/>
            <p:cNvSpPr>
              <a:spLocks noChangeShapeType="1"/>
            </p:cNvSpPr>
            <p:nvPr/>
          </p:nvSpPr>
          <p:spPr bwMode="auto">
            <a:xfrm>
              <a:off x="4717" y="2817"/>
              <a:ext cx="0" cy="346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0" name="Line 27"/>
          <p:cNvSpPr>
            <a:spLocks noChangeShapeType="1"/>
          </p:cNvSpPr>
          <p:nvPr/>
        </p:nvSpPr>
        <p:spPr bwMode="auto">
          <a:xfrm flipH="1">
            <a:off x="7148513" y="5097463"/>
            <a:ext cx="254000" cy="550862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Rectangle 28"/>
          <p:cNvSpPr>
            <a:spLocks noChangeArrowheads="1"/>
          </p:cNvSpPr>
          <p:nvPr/>
        </p:nvSpPr>
        <p:spPr bwMode="auto">
          <a:xfrm>
            <a:off x="2873375" y="5122863"/>
            <a:ext cx="4295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/>
              <a:t>‘B’           ‘X’          ‘C’          ‘L’</a:t>
            </a:r>
          </a:p>
        </p:txBody>
      </p:sp>
      <p:sp>
        <p:nvSpPr>
          <p:cNvPr id="32" name="Rectangle 29"/>
          <p:cNvSpPr>
            <a:spLocks noChangeArrowheads="1"/>
          </p:cNvSpPr>
          <p:nvPr/>
        </p:nvSpPr>
        <p:spPr bwMode="auto">
          <a:xfrm>
            <a:off x="1112838" y="6199188"/>
            <a:ext cx="1250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latin typeface="Courier New" pitchFamily="49" charset="0"/>
              </a:rPr>
              <a:t>tempPtr</a:t>
            </a:r>
          </a:p>
        </p:txBody>
      </p:sp>
      <p:sp>
        <p:nvSpPr>
          <p:cNvPr id="33" name="Rectangle 30"/>
          <p:cNvSpPr>
            <a:spLocks noChangeArrowheads="1"/>
          </p:cNvSpPr>
          <p:nvPr/>
        </p:nvSpPr>
        <p:spPr bwMode="auto">
          <a:xfrm>
            <a:off x="2360613" y="6065838"/>
            <a:ext cx="309562" cy="566737"/>
          </a:xfrm>
          <a:prstGeom prst="rect">
            <a:avLst/>
          </a:prstGeom>
          <a:solidFill>
            <a:schemeClr val="accent1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4" name="Rectangle 31"/>
          <p:cNvSpPr>
            <a:spLocks noChangeArrowheads="1"/>
          </p:cNvSpPr>
          <p:nvPr/>
        </p:nvSpPr>
        <p:spPr bwMode="auto">
          <a:xfrm>
            <a:off x="1109663" y="1239838"/>
            <a:ext cx="5730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rgbClr val="800000"/>
                </a:solidFill>
              </a:rPr>
              <a:t>‘B’</a:t>
            </a:r>
          </a:p>
        </p:txBody>
      </p:sp>
      <p:sp>
        <p:nvSpPr>
          <p:cNvPr id="35" name="Line 32"/>
          <p:cNvSpPr>
            <a:spLocks noChangeShapeType="1"/>
          </p:cNvSpPr>
          <p:nvPr/>
        </p:nvSpPr>
        <p:spPr bwMode="auto">
          <a:xfrm flipV="1">
            <a:off x="2476500" y="5670550"/>
            <a:ext cx="571500" cy="635000"/>
          </a:xfrm>
          <a:prstGeom prst="line">
            <a:avLst/>
          </a:prstGeom>
          <a:noFill/>
          <a:ln w="28575">
            <a:solidFill>
              <a:srgbClr val="80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20125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Deleting the First Node from the List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sp useBgFill="1">
        <p:nvSpPr>
          <p:cNvPr id="5" name="Oval 2"/>
          <p:cNvSpPr>
            <a:spLocks noChangeArrowheads="1"/>
          </p:cNvSpPr>
          <p:nvPr/>
        </p:nvSpPr>
        <p:spPr bwMode="auto">
          <a:xfrm>
            <a:off x="2454275" y="4629150"/>
            <a:ext cx="2146300" cy="960438"/>
          </a:xfrm>
          <a:prstGeom prst="ellipse">
            <a:avLst/>
          </a:prstGeom>
          <a:ln w="38100">
            <a:solidFill>
              <a:srgbClr val="8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 useBgFill="1">
        <p:nvSpPr>
          <p:cNvPr id="6" name="Rectangle 3"/>
          <p:cNvSpPr>
            <a:spLocks noChangeArrowheads="1"/>
          </p:cNvSpPr>
          <p:nvPr/>
        </p:nvSpPr>
        <p:spPr bwMode="auto">
          <a:xfrm>
            <a:off x="2298700" y="5132388"/>
            <a:ext cx="2413000" cy="549275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7" name="Line 4"/>
          <p:cNvSpPr>
            <a:spLocks noChangeShapeType="1"/>
          </p:cNvSpPr>
          <p:nvPr/>
        </p:nvSpPr>
        <p:spPr bwMode="auto">
          <a:xfrm>
            <a:off x="4584700" y="5024438"/>
            <a:ext cx="127000" cy="147637"/>
          </a:xfrm>
          <a:prstGeom prst="line">
            <a:avLst/>
          </a:prstGeom>
          <a:noFill/>
          <a:ln w="12699">
            <a:solidFill>
              <a:srgbClr val="80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781050" y="2303463"/>
            <a:ext cx="6888163" cy="1954212"/>
          </a:xfrm>
          <a:prstGeom prst="rect">
            <a:avLst/>
          </a:prstGeom>
          <a:solidFill>
            <a:srgbClr val="FFFFFF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781050" y="3500438"/>
            <a:ext cx="6888163" cy="388937"/>
          </a:xfrm>
          <a:prstGeom prst="rect">
            <a:avLst/>
          </a:prstGeom>
          <a:solidFill>
            <a:srgbClr val="FFCC66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0" name="Rectangle 8"/>
          <p:cNvSpPr txBox="1">
            <a:spLocks noChangeArrowheads="1"/>
          </p:cNvSpPr>
          <p:nvPr/>
        </p:nvSpPr>
        <p:spPr>
          <a:xfrm>
            <a:off x="996950" y="2357438"/>
            <a:ext cx="5295900" cy="2347912"/>
          </a:xfrm>
          <a:prstGeom prst="rect">
            <a:avLst/>
          </a:prstGeom>
          <a:noFill/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sz="1800" b="1">
                <a:latin typeface="Courier New" pitchFamily="49" charset="0"/>
              </a:rPr>
              <a:t>	NodeType *  tempPtr;</a:t>
            </a:r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sz="1000" b="1">
                <a:latin typeface="Courier New" pitchFamily="49" charset="0"/>
              </a:rPr>
              <a:t>	</a:t>
            </a:r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sz="1800" b="1">
                <a:latin typeface="Courier New" pitchFamily="49" charset="0"/>
              </a:rPr>
              <a:t>	item = head-&gt;info;</a:t>
            </a:r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sz="1800" b="1">
                <a:latin typeface="Courier New" pitchFamily="49" charset="0"/>
              </a:rPr>
              <a:t>	tempPtr = head;</a:t>
            </a:r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sz="1800" b="1">
                <a:latin typeface="Courier New" pitchFamily="49" charset="0"/>
              </a:rPr>
              <a:t>	head = head-&gt;link;</a:t>
            </a:r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sz="1800" b="1">
                <a:latin typeface="Courier New" pitchFamily="49" charset="0"/>
              </a:rPr>
              <a:t>	delete  tempPtr;</a:t>
            </a:r>
            <a:endParaRPr lang="en-US" altLang="en-US" sz="2400" b="1">
              <a:latin typeface="Courier New" pitchFamily="49" charset="0"/>
            </a:endParaRPr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endParaRPr lang="en-US" altLang="en-US" sz="2400" b="1">
              <a:latin typeface="Courier New" pitchFamily="49" charset="0"/>
            </a:endParaRPr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b="1">
                <a:latin typeface="Courier New" pitchFamily="49" charset="0"/>
              </a:rPr>
              <a:t>  </a:t>
            </a:r>
            <a:r>
              <a:rPr lang="en-US" altLang="en-US" sz="2400" b="1">
                <a:latin typeface="Courier New" pitchFamily="49" charset="0"/>
              </a:rPr>
              <a:t>  </a:t>
            </a:r>
          </a:p>
        </p:txBody>
      </p:sp>
      <p:grpSp>
        <p:nvGrpSpPr>
          <p:cNvPr id="11" name="Group 11"/>
          <p:cNvGrpSpPr>
            <a:grpSpLocks/>
          </p:cNvGrpSpPr>
          <p:nvPr/>
        </p:nvGrpSpPr>
        <p:grpSpPr bwMode="auto">
          <a:xfrm>
            <a:off x="1201738" y="5143500"/>
            <a:ext cx="1392237" cy="566738"/>
            <a:chOff x="909" y="2807"/>
            <a:chExt cx="877" cy="357"/>
          </a:xfrm>
        </p:grpSpPr>
        <p:sp>
          <p:nvSpPr>
            <p:cNvPr id="12" name="Rectangle 9"/>
            <p:cNvSpPr>
              <a:spLocks noChangeArrowheads="1"/>
            </p:cNvSpPr>
            <p:nvPr/>
          </p:nvSpPr>
          <p:spPr bwMode="auto">
            <a:xfrm>
              <a:off x="909" y="2891"/>
              <a:ext cx="50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latin typeface="Courier New" pitchFamily="49" charset="0"/>
                </a:rPr>
                <a:t>head</a:t>
              </a:r>
            </a:p>
          </p:txBody>
        </p:sp>
        <p:sp>
          <p:nvSpPr>
            <p:cNvPr id="13" name="Rectangle 10"/>
            <p:cNvSpPr>
              <a:spLocks noChangeArrowheads="1"/>
            </p:cNvSpPr>
            <p:nvPr/>
          </p:nvSpPr>
          <p:spPr bwMode="auto">
            <a:xfrm>
              <a:off x="1591" y="2807"/>
              <a:ext cx="195" cy="357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</p:grp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2921000" y="5159375"/>
            <a:ext cx="877888" cy="566738"/>
          </a:xfrm>
          <a:prstGeom prst="rect">
            <a:avLst/>
          </a:prstGeom>
          <a:solidFill>
            <a:schemeClr val="accent1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5" name="Line 13"/>
          <p:cNvSpPr>
            <a:spLocks noChangeShapeType="1"/>
          </p:cNvSpPr>
          <p:nvPr/>
        </p:nvSpPr>
        <p:spPr bwMode="auto">
          <a:xfrm>
            <a:off x="3529013" y="5175250"/>
            <a:ext cx="0" cy="549275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6" name="Group 17"/>
          <p:cNvGrpSpPr>
            <a:grpSpLocks/>
          </p:cNvGrpSpPr>
          <p:nvPr/>
        </p:nvGrpSpPr>
        <p:grpSpPr bwMode="auto">
          <a:xfrm>
            <a:off x="3678238" y="5167313"/>
            <a:ext cx="1387475" cy="566737"/>
            <a:chOff x="2469" y="2822"/>
            <a:chExt cx="874" cy="357"/>
          </a:xfrm>
        </p:grpSpPr>
        <p:sp>
          <p:nvSpPr>
            <p:cNvPr id="17" name="Line 14"/>
            <p:cNvSpPr>
              <a:spLocks noChangeShapeType="1"/>
            </p:cNvSpPr>
            <p:nvPr/>
          </p:nvSpPr>
          <p:spPr bwMode="auto">
            <a:xfrm>
              <a:off x="2469" y="3004"/>
              <a:ext cx="318" cy="1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Rectangle 15"/>
            <p:cNvSpPr>
              <a:spLocks noChangeArrowheads="1"/>
            </p:cNvSpPr>
            <p:nvPr/>
          </p:nvSpPr>
          <p:spPr bwMode="auto">
            <a:xfrm>
              <a:off x="2790" y="2822"/>
              <a:ext cx="553" cy="357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9" name="Line 16"/>
            <p:cNvSpPr>
              <a:spLocks noChangeShapeType="1"/>
            </p:cNvSpPr>
            <p:nvPr/>
          </p:nvSpPr>
          <p:spPr bwMode="auto">
            <a:xfrm>
              <a:off x="3173" y="2832"/>
              <a:ext cx="0" cy="346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0" name="Group 21"/>
          <p:cNvGrpSpPr>
            <a:grpSpLocks/>
          </p:cNvGrpSpPr>
          <p:nvPr/>
        </p:nvGrpSpPr>
        <p:grpSpPr bwMode="auto">
          <a:xfrm>
            <a:off x="4924425" y="5154613"/>
            <a:ext cx="1387475" cy="566737"/>
            <a:chOff x="3254" y="2814"/>
            <a:chExt cx="874" cy="357"/>
          </a:xfrm>
        </p:grpSpPr>
        <p:sp>
          <p:nvSpPr>
            <p:cNvPr id="21" name="Line 18"/>
            <p:cNvSpPr>
              <a:spLocks noChangeShapeType="1"/>
            </p:cNvSpPr>
            <p:nvPr/>
          </p:nvSpPr>
          <p:spPr bwMode="auto">
            <a:xfrm>
              <a:off x="3254" y="2996"/>
              <a:ext cx="318" cy="1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Rectangle 19"/>
            <p:cNvSpPr>
              <a:spLocks noChangeArrowheads="1"/>
            </p:cNvSpPr>
            <p:nvPr/>
          </p:nvSpPr>
          <p:spPr bwMode="auto">
            <a:xfrm>
              <a:off x="3575" y="2814"/>
              <a:ext cx="553" cy="357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23" name="Line 20"/>
            <p:cNvSpPr>
              <a:spLocks noChangeShapeType="1"/>
            </p:cNvSpPr>
            <p:nvPr/>
          </p:nvSpPr>
          <p:spPr bwMode="auto">
            <a:xfrm>
              <a:off x="3958" y="2824"/>
              <a:ext cx="0" cy="346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4" name="Rectangle 22"/>
          <p:cNvSpPr>
            <a:spLocks noChangeArrowheads="1"/>
          </p:cNvSpPr>
          <p:nvPr/>
        </p:nvSpPr>
        <p:spPr bwMode="auto">
          <a:xfrm>
            <a:off x="1101725" y="1177925"/>
            <a:ext cx="681038" cy="665163"/>
          </a:xfrm>
          <a:prstGeom prst="rect">
            <a:avLst/>
          </a:prstGeom>
          <a:solidFill>
            <a:srgbClr val="FFCC00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5" name="Rectangle 23"/>
          <p:cNvSpPr>
            <a:spLocks noChangeArrowheads="1"/>
          </p:cNvSpPr>
          <p:nvPr/>
        </p:nvSpPr>
        <p:spPr bwMode="auto">
          <a:xfrm>
            <a:off x="271463" y="1363663"/>
            <a:ext cx="79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latin typeface="Courier New" pitchFamily="49" charset="0"/>
              </a:rPr>
              <a:t>item</a:t>
            </a:r>
          </a:p>
        </p:txBody>
      </p:sp>
      <p:grpSp>
        <p:nvGrpSpPr>
          <p:cNvPr id="26" name="Group 27"/>
          <p:cNvGrpSpPr>
            <a:grpSpLocks/>
          </p:cNvGrpSpPr>
          <p:nvPr/>
        </p:nvGrpSpPr>
        <p:grpSpPr bwMode="auto">
          <a:xfrm>
            <a:off x="6129338" y="5143500"/>
            <a:ext cx="1387475" cy="566738"/>
            <a:chOff x="4013" y="2807"/>
            <a:chExt cx="874" cy="357"/>
          </a:xfrm>
        </p:grpSpPr>
        <p:sp>
          <p:nvSpPr>
            <p:cNvPr id="27" name="Line 24"/>
            <p:cNvSpPr>
              <a:spLocks noChangeShapeType="1"/>
            </p:cNvSpPr>
            <p:nvPr/>
          </p:nvSpPr>
          <p:spPr bwMode="auto">
            <a:xfrm>
              <a:off x="4013" y="2989"/>
              <a:ext cx="318" cy="1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Rectangle 25"/>
            <p:cNvSpPr>
              <a:spLocks noChangeArrowheads="1"/>
            </p:cNvSpPr>
            <p:nvPr/>
          </p:nvSpPr>
          <p:spPr bwMode="auto">
            <a:xfrm>
              <a:off x="4334" y="2807"/>
              <a:ext cx="553" cy="357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29" name="Line 26"/>
            <p:cNvSpPr>
              <a:spLocks noChangeShapeType="1"/>
            </p:cNvSpPr>
            <p:nvPr/>
          </p:nvSpPr>
          <p:spPr bwMode="auto">
            <a:xfrm>
              <a:off x="4717" y="2817"/>
              <a:ext cx="0" cy="346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0" name="Line 28"/>
          <p:cNvSpPr>
            <a:spLocks noChangeShapeType="1"/>
          </p:cNvSpPr>
          <p:nvPr/>
        </p:nvSpPr>
        <p:spPr bwMode="auto">
          <a:xfrm flipH="1">
            <a:off x="7224713" y="5173663"/>
            <a:ext cx="254000" cy="550862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Rectangle 29"/>
          <p:cNvSpPr>
            <a:spLocks noChangeArrowheads="1"/>
          </p:cNvSpPr>
          <p:nvPr/>
        </p:nvSpPr>
        <p:spPr bwMode="auto">
          <a:xfrm>
            <a:off x="2949575" y="5199063"/>
            <a:ext cx="4295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/>
              <a:t>‘B’           ‘X’          ‘C’          ‘L’</a:t>
            </a:r>
          </a:p>
        </p:txBody>
      </p:sp>
      <p:sp>
        <p:nvSpPr>
          <p:cNvPr id="32" name="Rectangle 30"/>
          <p:cNvSpPr>
            <a:spLocks noChangeArrowheads="1"/>
          </p:cNvSpPr>
          <p:nvPr/>
        </p:nvSpPr>
        <p:spPr bwMode="auto">
          <a:xfrm>
            <a:off x="1189038" y="6275388"/>
            <a:ext cx="1250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latin typeface="Courier New" pitchFamily="49" charset="0"/>
              </a:rPr>
              <a:t>tempPtr</a:t>
            </a:r>
          </a:p>
        </p:txBody>
      </p:sp>
      <p:sp>
        <p:nvSpPr>
          <p:cNvPr id="33" name="Rectangle 31"/>
          <p:cNvSpPr>
            <a:spLocks noChangeArrowheads="1"/>
          </p:cNvSpPr>
          <p:nvPr/>
        </p:nvSpPr>
        <p:spPr bwMode="auto">
          <a:xfrm>
            <a:off x="2436813" y="6142038"/>
            <a:ext cx="309562" cy="566737"/>
          </a:xfrm>
          <a:prstGeom prst="rect">
            <a:avLst/>
          </a:prstGeom>
          <a:solidFill>
            <a:schemeClr val="accent1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4" name="Rectangle 32"/>
          <p:cNvSpPr>
            <a:spLocks noChangeArrowheads="1"/>
          </p:cNvSpPr>
          <p:nvPr/>
        </p:nvSpPr>
        <p:spPr bwMode="auto">
          <a:xfrm>
            <a:off x="1185863" y="1316038"/>
            <a:ext cx="5730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rgbClr val="800000"/>
                </a:solidFill>
              </a:rPr>
              <a:t>‘B’</a:t>
            </a:r>
          </a:p>
        </p:txBody>
      </p:sp>
      <p:sp>
        <p:nvSpPr>
          <p:cNvPr id="35" name="Line 33"/>
          <p:cNvSpPr>
            <a:spLocks noChangeShapeType="1"/>
          </p:cNvSpPr>
          <p:nvPr/>
        </p:nvSpPr>
        <p:spPr bwMode="auto">
          <a:xfrm flipV="1">
            <a:off x="2552700" y="5746750"/>
            <a:ext cx="571500" cy="635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68670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Deleting the First Node from the List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p:sp useBgFill="1">
        <p:nvSpPr>
          <p:cNvPr id="6" name="Oval 2"/>
          <p:cNvSpPr>
            <a:spLocks noChangeArrowheads="1"/>
          </p:cNvSpPr>
          <p:nvPr/>
        </p:nvSpPr>
        <p:spPr bwMode="auto">
          <a:xfrm>
            <a:off x="2454275" y="4629150"/>
            <a:ext cx="2146300" cy="960438"/>
          </a:xfrm>
          <a:prstGeom prst="ellipse">
            <a:avLst/>
          </a:prstGeom>
          <a:ln w="28575">
            <a:solidFill>
              <a:srgbClr val="8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 useBgFill="1">
        <p:nvSpPr>
          <p:cNvPr id="7" name="Rectangle 3"/>
          <p:cNvSpPr>
            <a:spLocks noChangeArrowheads="1"/>
          </p:cNvSpPr>
          <p:nvPr/>
        </p:nvSpPr>
        <p:spPr bwMode="auto">
          <a:xfrm>
            <a:off x="2298700" y="5132388"/>
            <a:ext cx="2413000" cy="549275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8" name="Line 4"/>
          <p:cNvSpPr>
            <a:spLocks noChangeShapeType="1"/>
          </p:cNvSpPr>
          <p:nvPr/>
        </p:nvSpPr>
        <p:spPr bwMode="auto">
          <a:xfrm>
            <a:off x="4584700" y="5024438"/>
            <a:ext cx="127000" cy="147637"/>
          </a:xfrm>
          <a:prstGeom prst="line">
            <a:avLst/>
          </a:prstGeom>
          <a:noFill/>
          <a:ln w="28575">
            <a:solidFill>
              <a:srgbClr val="80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781050" y="2303463"/>
            <a:ext cx="6888163" cy="1954212"/>
          </a:xfrm>
          <a:prstGeom prst="rect">
            <a:avLst/>
          </a:prstGeom>
          <a:solidFill>
            <a:srgbClr val="FFFFFF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781050" y="3871913"/>
            <a:ext cx="6888163" cy="388937"/>
          </a:xfrm>
          <a:prstGeom prst="rect">
            <a:avLst/>
          </a:prstGeom>
          <a:solidFill>
            <a:srgbClr val="FFCC66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1" name="Rectangle 8"/>
          <p:cNvSpPr txBox="1">
            <a:spLocks noChangeArrowheads="1"/>
          </p:cNvSpPr>
          <p:nvPr/>
        </p:nvSpPr>
        <p:spPr>
          <a:xfrm>
            <a:off x="996950" y="2357438"/>
            <a:ext cx="5295900" cy="2347912"/>
          </a:xfrm>
          <a:prstGeom prst="rect">
            <a:avLst/>
          </a:prstGeom>
          <a:noFill/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sz="1800" b="1">
                <a:latin typeface="Courier New" pitchFamily="49" charset="0"/>
              </a:rPr>
              <a:t>	NodeType *  tempPtr;</a:t>
            </a:r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sz="1000" b="1">
                <a:latin typeface="Courier New" pitchFamily="49" charset="0"/>
              </a:rPr>
              <a:t>	</a:t>
            </a:r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sz="1800" b="1">
                <a:latin typeface="Courier New" pitchFamily="49" charset="0"/>
              </a:rPr>
              <a:t>	item = head-&gt;info;</a:t>
            </a:r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sz="1800" b="1">
                <a:latin typeface="Courier New" pitchFamily="49" charset="0"/>
              </a:rPr>
              <a:t>	tempPtr = head;</a:t>
            </a:r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sz="1800" b="1">
                <a:latin typeface="Courier New" pitchFamily="49" charset="0"/>
              </a:rPr>
              <a:t>	head = head-&gt;link;</a:t>
            </a:r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sz="1800" b="1">
                <a:latin typeface="Courier New" pitchFamily="49" charset="0"/>
              </a:rPr>
              <a:t>	delete  tempPtr;</a:t>
            </a:r>
            <a:endParaRPr lang="en-US" altLang="en-US" sz="2400" b="1">
              <a:latin typeface="Courier New" pitchFamily="49" charset="0"/>
            </a:endParaRPr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endParaRPr lang="en-US" altLang="en-US" sz="2400" b="1">
              <a:latin typeface="Courier New" pitchFamily="49" charset="0"/>
            </a:endParaRPr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b="1">
                <a:latin typeface="Courier New" pitchFamily="49" charset="0"/>
              </a:rPr>
              <a:t>  </a:t>
            </a:r>
            <a:r>
              <a:rPr lang="en-US" altLang="en-US" sz="2400" b="1">
                <a:latin typeface="Courier New" pitchFamily="49" charset="0"/>
              </a:rPr>
              <a:t>  </a:t>
            </a:r>
          </a:p>
        </p:txBody>
      </p:sp>
      <p:grpSp>
        <p:nvGrpSpPr>
          <p:cNvPr id="12" name="Group 11"/>
          <p:cNvGrpSpPr>
            <a:grpSpLocks/>
          </p:cNvGrpSpPr>
          <p:nvPr/>
        </p:nvGrpSpPr>
        <p:grpSpPr bwMode="auto">
          <a:xfrm>
            <a:off x="1201738" y="5143500"/>
            <a:ext cx="1392237" cy="566738"/>
            <a:chOff x="909" y="2807"/>
            <a:chExt cx="877" cy="357"/>
          </a:xfrm>
        </p:grpSpPr>
        <p:sp>
          <p:nvSpPr>
            <p:cNvPr id="13" name="Rectangle 9"/>
            <p:cNvSpPr>
              <a:spLocks noChangeArrowheads="1"/>
            </p:cNvSpPr>
            <p:nvPr/>
          </p:nvSpPr>
          <p:spPr bwMode="auto">
            <a:xfrm>
              <a:off x="909" y="2891"/>
              <a:ext cx="50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latin typeface="Courier New" pitchFamily="49" charset="0"/>
                </a:rPr>
                <a:t>head</a:t>
              </a:r>
            </a:p>
          </p:txBody>
        </p:sp>
        <p:sp>
          <p:nvSpPr>
            <p:cNvPr id="14" name="Rectangle 10"/>
            <p:cNvSpPr>
              <a:spLocks noChangeArrowheads="1"/>
            </p:cNvSpPr>
            <p:nvPr/>
          </p:nvSpPr>
          <p:spPr bwMode="auto">
            <a:xfrm>
              <a:off x="1591" y="2807"/>
              <a:ext cx="195" cy="357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</p:grpSp>
      <p:sp>
        <p:nvSpPr>
          <p:cNvPr id="15" name="Rectangle 12"/>
          <p:cNvSpPr>
            <a:spLocks noChangeArrowheads="1"/>
          </p:cNvSpPr>
          <p:nvPr/>
        </p:nvSpPr>
        <p:spPr bwMode="auto">
          <a:xfrm>
            <a:off x="4187825" y="5167313"/>
            <a:ext cx="877888" cy="566737"/>
          </a:xfrm>
          <a:prstGeom prst="rect">
            <a:avLst/>
          </a:prstGeom>
          <a:solidFill>
            <a:schemeClr val="accent1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6" name="Line 13"/>
          <p:cNvSpPr>
            <a:spLocks noChangeShapeType="1"/>
          </p:cNvSpPr>
          <p:nvPr/>
        </p:nvSpPr>
        <p:spPr bwMode="auto">
          <a:xfrm>
            <a:off x="4795838" y="5183188"/>
            <a:ext cx="0" cy="549275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7" name="Group 17"/>
          <p:cNvGrpSpPr>
            <a:grpSpLocks/>
          </p:cNvGrpSpPr>
          <p:nvPr/>
        </p:nvGrpSpPr>
        <p:grpSpPr bwMode="auto">
          <a:xfrm>
            <a:off x="4924425" y="5154613"/>
            <a:ext cx="1387475" cy="566737"/>
            <a:chOff x="3254" y="2814"/>
            <a:chExt cx="874" cy="357"/>
          </a:xfrm>
        </p:grpSpPr>
        <p:sp>
          <p:nvSpPr>
            <p:cNvPr id="18" name="Line 14"/>
            <p:cNvSpPr>
              <a:spLocks noChangeShapeType="1"/>
            </p:cNvSpPr>
            <p:nvPr/>
          </p:nvSpPr>
          <p:spPr bwMode="auto">
            <a:xfrm>
              <a:off x="3254" y="2996"/>
              <a:ext cx="318" cy="1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Rectangle 15"/>
            <p:cNvSpPr>
              <a:spLocks noChangeArrowheads="1"/>
            </p:cNvSpPr>
            <p:nvPr/>
          </p:nvSpPr>
          <p:spPr bwMode="auto">
            <a:xfrm>
              <a:off x="3575" y="2814"/>
              <a:ext cx="553" cy="357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20" name="Line 16"/>
            <p:cNvSpPr>
              <a:spLocks noChangeShapeType="1"/>
            </p:cNvSpPr>
            <p:nvPr/>
          </p:nvSpPr>
          <p:spPr bwMode="auto">
            <a:xfrm>
              <a:off x="3958" y="2824"/>
              <a:ext cx="0" cy="346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1" name="Rectangle 18"/>
          <p:cNvSpPr>
            <a:spLocks noChangeArrowheads="1"/>
          </p:cNvSpPr>
          <p:nvPr/>
        </p:nvSpPr>
        <p:spPr bwMode="auto">
          <a:xfrm>
            <a:off x="1101725" y="1177925"/>
            <a:ext cx="681038" cy="665163"/>
          </a:xfrm>
          <a:prstGeom prst="rect">
            <a:avLst/>
          </a:prstGeom>
          <a:solidFill>
            <a:srgbClr val="FFCC00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2" name="Rectangle 19"/>
          <p:cNvSpPr>
            <a:spLocks noChangeArrowheads="1"/>
          </p:cNvSpPr>
          <p:nvPr/>
        </p:nvSpPr>
        <p:spPr bwMode="auto">
          <a:xfrm>
            <a:off x="271463" y="1363663"/>
            <a:ext cx="79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latin typeface="Courier New" pitchFamily="49" charset="0"/>
              </a:rPr>
              <a:t>item</a:t>
            </a:r>
          </a:p>
        </p:txBody>
      </p:sp>
      <p:grpSp>
        <p:nvGrpSpPr>
          <p:cNvPr id="23" name="Group 23"/>
          <p:cNvGrpSpPr>
            <a:grpSpLocks/>
          </p:cNvGrpSpPr>
          <p:nvPr/>
        </p:nvGrpSpPr>
        <p:grpSpPr bwMode="auto">
          <a:xfrm>
            <a:off x="6129338" y="5143500"/>
            <a:ext cx="1387475" cy="566738"/>
            <a:chOff x="4013" y="2807"/>
            <a:chExt cx="874" cy="357"/>
          </a:xfrm>
        </p:grpSpPr>
        <p:sp>
          <p:nvSpPr>
            <p:cNvPr id="24" name="Line 20"/>
            <p:cNvSpPr>
              <a:spLocks noChangeShapeType="1"/>
            </p:cNvSpPr>
            <p:nvPr/>
          </p:nvSpPr>
          <p:spPr bwMode="auto">
            <a:xfrm>
              <a:off x="4013" y="2989"/>
              <a:ext cx="318" cy="1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Rectangle 21"/>
            <p:cNvSpPr>
              <a:spLocks noChangeArrowheads="1"/>
            </p:cNvSpPr>
            <p:nvPr/>
          </p:nvSpPr>
          <p:spPr bwMode="auto">
            <a:xfrm>
              <a:off x="4334" y="2807"/>
              <a:ext cx="553" cy="357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26" name="Line 22"/>
            <p:cNvSpPr>
              <a:spLocks noChangeShapeType="1"/>
            </p:cNvSpPr>
            <p:nvPr/>
          </p:nvSpPr>
          <p:spPr bwMode="auto">
            <a:xfrm>
              <a:off x="4717" y="2817"/>
              <a:ext cx="0" cy="346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7" name="Line 24"/>
          <p:cNvSpPr>
            <a:spLocks noChangeShapeType="1"/>
          </p:cNvSpPr>
          <p:nvPr/>
        </p:nvSpPr>
        <p:spPr bwMode="auto">
          <a:xfrm flipH="1">
            <a:off x="7224713" y="5173663"/>
            <a:ext cx="254000" cy="550862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Rectangle 25"/>
          <p:cNvSpPr>
            <a:spLocks noChangeArrowheads="1"/>
          </p:cNvSpPr>
          <p:nvPr/>
        </p:nvSpPr>
        <p:spPr bwMode="auto">
          <a:xfrm>
            <a:off x="3940175" y="5199063"/>
            <a:ext cx="3317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/>
              <a:t>    ‘X’          ‘C’          ‘L’</a:t>
            </a:r>
          </a:p>
        </p:txBody>
      </p:sp>
      <p:sp>
        <p:nvSpPr>
          <p:cNvPr id="29" name="Rectangle 26"/>
          <p:cNvSpPr>
            <a:spLocks noChangeArrowheads="1"/>
          </p:cNvSpPr>
          <p:nvPr/>
        </p:nvSpPr>
        <p:spPr bwMode="auto">
          <a:xfrm>
            <a:off x="1189038" y="6275388"/>
            <a:ext cx="1250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latin typeface="Courier New" pitchFamily="49" charset="0"/>
              </a:rPr>
              <a:t>tempPtr</a:t>
            </a:r>
          </a:p>
        </p:txBody>
      </p:sp>
      <p:sp>
        <p:nvSpPr>
          <p:cNvPr id="30" name="Rectangle 27"/>
          <p:cNvSpPr>
            <a:spLocks noChangeArrowheads="1"/>
          </p:cNvSpPr>
          <p:nvPr/>
        </p:nvSpPr>
        <p:spPr bwMode="auto">
          <a:xfrm>
            <a:off x="2436813" y="6142038"/>
            <a:ext cx="309562" cy="566737"/>
          </a:xfrm>
          <a:prstGeom prst="rect">
            <a:avLst/>
          </a:prstGeom>
          <a:solidFill>
            <a:schemeClr val="accent1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1" name="Rectangle 28"/>
          <p:cNvSpPr>
            <a:spLocks noChangeArrowheads="1"/>
          </p:cNvSpPr>
          <p:nvPr/>
        </p:nvSpPr>
        <p:spPr bwMode="auto">
          <a:xfrm>
            <a:off x="1185863" y="1316038"/>
            <a:ext cx="5730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rgbClr val="800000"/>
                </a:solidFill>
              </a:rPr>
              <a:t>‘B’</a:t>
            </a:r>
          </a:p>
        </p:txBody>
      </p:sp>
    </p:spTree>
    <p:extLst>
      <p:ext uri="{BB962C8B-B14F-4D97-AF65-F5344CB8AC3E}">
        <p14:creationId xmlns:p14="http://schemas.microsoft.com/office/powerpoint/2010/main" val="100368670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ADT SortedList2 Operations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371600" y="1828800"/>
            <a:ext cx="6477000" cy="4191000"/>
          </a:xfrm>
          <a:prstGeom prst="rect">
            <a:avLst/>
          </a:prstGeom>
          <a:noFill/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b="1">
                <a:solidFill>
                  <a:srgbClr val="990066"/>
                </a:solidFill>
              </a:rPr>
              <a:t>Transformers</a:t>
            </a:r>
            <a:r>
              <a:rPr lang="en-US" altLang="en-US" sz="2400" b="1"/>
              <a:t> </a:t>
            </a:r>
            <a:endParaRPr lang="en-US" altLang="en-US" sz="2800" b="1"/>
          </a:p>
          <a:p>
            <a:pPr lvl="1" fontAlgn="auto">
              <a:spcAft>
                <a:spcPts val="0"/>
              </a:spcAft>
            </a:pPr>
            <a:r>
              <a:rPr lang="en-US" altLang="en-US" sz="2000" b="1"/>
              <a:t>InsertTop </a:t>
            </a:r>
          </a:p>
          <a:p>
            <a:pPr lvl="1" fontAlgn="auto">
              <a:spcAft>
                <a:spcPts val="0"/>
              </a:spcAft>
            </a:pPr>
            <a:r>
              <a:rPr lang="en-US" altLang="en-US" sz="2000" b="1"/>
              <a:t>Insert </a:t>
            </a:r>
          </a:p>
          <a:p>
            <a:pPr lvl="1" fontAlgn="auto">
              <a:spcAft>
                <a:spcPts val="0"/>
              </a:spcAft>
            </a:pPr>
            <a:r>
              <a:rPr lang="en-US" altLang="en-US" sz="2000" b="1"/>
              <a:t>DeleteTop</a:t>
            </a:r>
          </a:p>
          <a:p>
            <a:pPr lvl="1" fontAlgn="auto">
              <a:spcAft>
                <a:spcPts val="0"/>
              </a:spcAft>
            </a:pPr>
            <a:r>
              <a:rPr lang="en-US" altLang="en-US" sz="2000" b="1"/>
              <a:t>Delete</a:t>
            </a:r>
          </a:p>
          <a:p>
            <a:pPr lvl="1" fontAlgn="auto">
              <a:spcAft>
                <a:spcPts val="0"/>
              </a:spcAft>
              <a:buFont typeface="Monotype Sorts" pitchFamily="2" charset="2"/>
              <a:buNone/>
            </a:pPr>
            <a:endParaRPr lang="en-US" altLang="en-US" sz="700"/>
          </a:p>
          <a:p>
            <a:pPr lvl="1"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sz="700"/>
              <a:t>	</a:t>
            </a:r>
          </a:p>
          <a:p>
            <a:pPr lvl="1" fontAlgn="auto">
              <a:spcAft>
                <a:spcPts val="0"/>
              </a:spcAft>
              <a:buFont typeface="Monotype Sorts" pitchFamily="2" charset="2"/>
              <a:buNone/>
            </a:pPr>
            <a:endParaRPr lang="en-US" altLang="en-US"/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b="1">
                <a:solidFill>
                  <a:srgbClr val="990066"/>
                </a:solidFill>
              </a:rPr>
              <a:t>Observers </a:t>
            </a:r>
            <a:endParaRPr lang="en-US" altLang="en-US" sz="2800" b="1"/>
          </a:p>
          <a:p>
            <a:pPr lvl="1" fontAlgn="auto">
              <a:spcAft>
                <a:spcPts val="0"/>
              </a:spcAft>
            </a:pPr>
            <a:r>
              <a:rPr lang="en-US" altLang="en-US" sz="2000" b="1"/>
              <a:t>Print</a:t>
            </a:r>
          </a:p>
          <a:p>
            <a:pPr lvl="1" fontAlgn="auto">
              <a:spcAft>
                <a:spcPts val="0"/>
              </a:spcAft>
            </a:pPr>
            <a:r>
              <a:rPr lang="en-US" altLang="en-US" sz="2000" b="1"/>
              <a:t>IsEmpty</a:t>
            </a:r>
            <a:r>
              <a:rPr lang="en-US" altLang="en-US" sz="2000"/>
              <a:t>	</a:t>
            </a:r>
            <a:endParaRPr lang="en-US" altLang="en-US"/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sz="800"/>
              <a:t>		</a:t>
            </a:r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endParaRPr lang="en-US" altLang="en-US" sz="2400" b="1" dirty="0"/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4279900" y="4203700"/>
            <a:ext cx="3111500" cy="1358900"/>
          </a:xfrm>
          <a:prstGeom prst="leftArrow">
            <a:avLst>
              <a:gd name="adj1" fmla="val 75009"/>
              <a:gd name="adj2" fmla="val 114475"/>
            </a:avLst>
          </a:prstGeom>
          <a:solidFill>
            <a:srgbClr val="FFFF66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4279900" y="2139950"/>
            <a:ext cx="3111500" cy="1358900"/>
          </a:xfrm>
          <a:prstGeom prst="leftArrow">
            <a:avLst>
              <a:gd name="adj1" fmla="val 75009"/>
              <a:gd name="adj2" fmla="val 114475"/>
            </a:avLst>
          </a:prstGeom>
          <a:solidFill>
            <a:srgbClr val="FFFF66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324475" y="2620963"/>
            <a:ext cx="1820863" cy="3506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/>
              <a:t>change state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 b="1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 b="1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 b="1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 b="1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 b="1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/>
              <a:t>observe state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 b="1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000" b="1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b="1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00368670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>
                <a:latin typeface="Courier New" pitchFamily="49" charset="0"/>
              </a:rPr>
              <a:t>struct</a:t>
            </a:r>
            <a:r>
              <a:rPr lang="en-US" altLang="en-US" dirty="0">
                <a:latin typeface="Courier New" pitchFamily="49" charset="0"/>
              </a:rPr>
              <a:t> </a:t>
            </a:r>
            <a:r>
              <a:rPr lang="en-US" altLang="en-US" dirty="0" err="1">
                <a:latin typeface="Courier New" pitchFamily="49" charset="0"/>
              </a:rPr>
              <a:t>NodeType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28600" y="1524000"/>
            <a:ext cx="8680450" cy="5029200"/>
          </a:xfrm>
          <a:prstGeom prst="rect">
            <a:avLst/>
          </a:prstGeom>
          <a:solidFill>
            <a:srgbClr val="FFFFFF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381000" y="1600200"/>
            <a:ext cx="8382000" cy="4724400"/>
          </a:xfrm>
          <a:prstGeom prst="rect">
            <a:avLst/>
          </a:prstGeom>
          <a:noFill/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ct val="0"/>
              </a:spcBef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b="1" dirty="0">
                <a:solidFill>
                  <a:srgbClr val="CC0000"/>
                </a:solidFill>
              </a:rPr>
              <a:t>//  SPECIFICATION FILE  DYNAMIC-LINKED SORTED LIST( slist2.h )</a:t>
            </a:r>
          </a:p>
          <a:p>
            <a:pPr fontAlgn="auto">
              <a:spcBef>
                <a:spcPct val="0"/>
              </a:spcBef>
              <a:spcAft>
                <a:spcPts val="0"/>
              </a:spcAft>
              <a:buFont typeface="Monotype Sorts" pitchFamily="2" charset="2"/>
              <a:buNone/>
            </a:pPr>
            <a:endParaRPr lang="en-US" altLang="en-US" b="1" dirty="0"/>
          </a:p>
          <a:p>
            <a:pPr fontAlgn="auto">
              <a:spcBef>
                <a:spcPct val="0"/>
              </a:spcBef>
              <a:spcAft>
                <a:spcPts val="0"/>
              </a:spcAft>
              <a:buFont typeface="Monotype Sorts" pitchFamily="2" charset="2"/>
              <a:buNone/>
            </a:pPr>
            <a:endParaRPr lang="en-US" altLang="en-US" b="1" dirty="0"/>
          </a:p>
          <a:p>
            <a:pPr fontAlgn="auto">
              <a:spcBef>
                <a:spcPct val="0"/>
              </a:spcBef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b="1" dirty="0"/>
              <a:t>typedef    int   ItemType ;  	</a:t>
            </a:r>
            <a:r>
              <a:rPr lang="en-US" altLang="en-US" b="1" dirty="0">
                <a:solidFill>
                  <a:srgbClr val="CC0000"/>
                </a:solidFill>
              </a:rPr>
              <a:t>// Type of each component</a:t>
            </a:r>
            <a:endParaRPr lang="en-US" altLang="en-US" b="1" dirty="0"/>
          </a:p>
          <a:p>
            <a:pPr fontAlgn="auto">
              <a:spcBef>
                <a:spcPct val="0"/>
              </a:spcBef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b="1" dirty="0"/>
              <a:t>				    	</a:t>
            </a:r>
            <a:r>
              <a:rPr lang="en-US" altLang="en-US" b="1" dirty="0">
                <a:solidFill>
                  <a:srgbClr val="CC0000"/>
                </a:solidFill>
              </a:rPr>
              <a:t>// is simple type or string type</a:t>
            </a:r>
            <a:r>
              <a:rPr lang="en-US" altLang="en-US" b="1" dirty="0"/>
              <a:t>	</a:t>
            </a:r>
            <a:r>
              <a:rPr lang="en-US" altLang="en-US" b="1" dirty="0">
                <a:solidFill>
                  <a:srgbClr val="CC0000"/>
                </a:solidFill>
              </a:rPr>
              <a:t>	</a:t>
            </a:r>
            <a:endParaRPr lang="en-US" altLang="en-US" b="1" dirty="0"/>
          </a:p>
          <a:p>
            <a:pPr fontAlgn="auto">
              <a:spcBef>
                <a:spcPct val="0"/>
              </a:spcBef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b="1" dirty="0"/>
              <a:t>struct  </a:t>
            </a:r>
            <a:r>
              <a:rPr lang="en-US" altLang="en-US" b="1" dirty="0" err="1"/>
              <a:t>NodeType</a:t>
            </a:r>
            <a:endParaRPr lang="en-US" altLang="en-US" b="1" dirty="0"/>
          </a:p>
          <a:p>
            <a:pPr fontAlgn="auto">
              <a:spcBef>
                <a:spcPct val="0"/>
              </a:spcBef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b="1" dirty="0"/>
              <a:t>{</a:t>
            </a:r>
          </a:p>
          <a:p>
            <a:pPr fontAlgn="auto">
              <a:spcBef>
                <a:spcPct val="0"/>
              </a:spcBef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b="1" dirty="0"/>
              <a:t>	ItemType      item ;		</a:t>
            </a:r>
            <a:r>
              <a:rPr lang="en-US" altLang="en-US" b="1" dirty="0">
                <a:solidFill>
                  <a:srgbClr val="CC0000"/>
                </a:solidFill>
              </a:rPr>
              <a:t>// Pointer to person’s name</a:t>
            </a:r>
            <a:endParaRPr lang="en-US" altLang="en-US" b="1" dirty="0"/>
          </a:p>
          <a:p>
            <a:pPr fontAlgn="auto">
              <a:spcBef>
                <a:spcPct val="0"/>
              </a:spcBef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b="1" dirty="0"/>
              <a:t>	</a:t>
            </a:r>
            <a:r>
              <a:rPr lang="en-US" altLang="en-US" b="1" dirty="0" err="1"/>
              <a:t>NodeType</a:t>
            </a:r>
            <a:r>
              <a:rPr lang="en-US" altLang="en-US" b="1" dirty="0"/>
              <a:t>*   link ;		</a:t>
            </a:r>
            <a:r>
              <a:rPr lang="en-US" altLang="en-US" b="1" dirty="0">
                <a:solidFill>
                  <a:srgbClr val="CC0000"/>
                </a:solidFill>
              </a:rPr>
              <a:t>//  link to next node in list</a:t>
            </a:r>
            <a:endParaRPr lang="en-US" altLang="en-US" b="1" dirty="0"/>
          </a:p>
          <a:p>
            <a:pPr fontAlgn="auto">
              <a:spcBef>
                <a:spcPct val="0"/>
              </a:spcBef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b="1" dirty="0"/>
              <a:t>} ;</a:t>
            </a:r>
          </a:p>
          <a:p>
            <a:pPr fontAlgn="auto">
              <a:spcBef>
                <a:spcPct val="0"/>
              </a:spcBef>
              <a:spcAft>
                <a:spcPts val="0"/>
              </a:spcAft>
              <a:buFont typeface="Monotype Sorts" pitchFamily="2" charset="2"/>
              <a:buNone/>
            </a:pPr>
            <a:endParaRPr lang="en-US" altLang="en-US" b="1" dirty="0"/>
          </a:p>
          <a:p>
            <a:pPr fontAlgn="auto">
              <a:spcBef>
                <a:spcPct val="0"/>
              </a:spcBef>
              <a:spcAft>
                <a:spcPts val="0"/>
              </a:spcAft>
              <a:buFont typeface="Monotype Sorts" pitchFamily="2" charset="2"/>
              <a:buNone/>
            </a:pPr>
            <a:endParaRPr lang="en-US" altLang="en-US" b="1" dirty="0"/>
          </a:p>
          <a:p>
            <a:pPr fontAlgn="auto">
              <a:spcBef>
                <a:spcPct val="0"/>
              </a:spcBef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b="1" dirty="0"/>
              <a:t>typedef  </a:t>
            </a:r>
            <a:r>
              <a:rPr lang="en-US" altLang="en-US" b="1" dirty="0" err="1"/>
              <a:t>NodeType</a:t>
            </a:r>
            <a:r>
              <a:rPr lang="en-US" altLang="en-US" b="1" dirty="0"/>
              <a:t>*  </a:t>
            </a:r>
            <a:r>
              <a:rPr lang="en-US" altLang="en-US" b="1" dirty="0" err="1"/>
              <a:t>NodePtr</a:t>
            </a:r>
            <a:r>
              <a:rPr lang="en-US" altLang="en-US" b="1" dirty="0"/>
              <a:t>;</a:t>
            </a:r>
          </a:p>
          <a:p>
            <a:pPr fontAlgn="auto">
              <a:spcBef>
                <a:spcPct val="0"/>
              </a:spcBef>
              <a:spcAft>
                <a:spcPts val="0"/>
              </a:spcAft>
              <a:buFont typeface="Monotype Sorts" pitchFamily="2" charset="2"/>
              <a:buNone/>
            </a:pPr>
            <a:endParaRPr lang="en-US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100368670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26"/>
          <p:cNvSpPr>
            <a:spLocks noChangeArrowheads="1"/>
          </p:cNvSpPr>
          <p:nvPr/>
        </p:nvSpPr>
        <p:spPr bwMode="auto">
          <a:xfrm>
            <a:off x="-60960" y="-20320"/>
            <a:ext cx="10347960" cy="6878320"/>
          </a:xfrm>
          <a:prstGeom prst="rect">
            <a:avLst/>
          </a:prstGeom>
          <a:solidFill>
            <a:srgbClr val="FFFFFF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7" name="Rectangle 1027"/>
          <p:cNvSpPr txBox="1">
            <a:spLocks noChangeArrowheads="1"/>
          </p:cNvSpPr>
          <p:nvPr/>
        </p:nvSpPr>
        <p:spPr>
          <a:xfrm>
            <a:off x="571500" y="204978"/>
            <a:ext cx="8983143" cy="6653022"/>
          </a:xfrm>
          <a:prstGeom prst="rect">
            <a:avLst/>
          </a:prstGeom>
          <a:noFill/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ct val="0"/>
              </a:spcBef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b="1" dirty="0">
                <a:solidFill>
                  <a:srgbClr val="CC0000"/>
                </a:solidFill>
              </a:rPr>
              <a:t>//  	SPECIFICATION FILE  DYNAMIC-LINKED SORTED LIST( slist2.h )	</a:t>
            </a:r>
            <a:endParaRPr lang="en-US" altLang="en-US" b="1" dirty="0"/>
          </a:p>
          <a:p>
            <a:pPr fontAlgn="auto">
              <a:spcBef>
                <a:spcPct val="0"/>
              </a:spcBef>
              <a:spcAft>
                <a:spcPts val="0"/>
              </a:spcAft>
              <a:buFont typeface="Monotype Sorts" pitchFamily="2" charset="2"/>
              <a:buNone/>
            </a:pPr>
            <a:endParaRPr lang="en-US" altLang="en-US" sz="800" b="1" dirty="0"/>
          </a:p>
          <a:p>
            <a:pPr fontAlgn="auto">
              <a:spcBef>
                <a:spcPct val="0"/>
              </a:spcBef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b="1" dirty="0"/>
              <a:t>class  SortedList2</a:t>
            </a:r>
          </a:p>
          <a:p>
            <a:pPr fontAlgn="auto">
              <a:spcBef>
                <a:spcPct val="0"/>
              </a:spcBef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b="1" dirty="0"/>
              <a:t>{</a:t>
            </a:r>
            <a:r>
              <a:rPr lang="en-US" altLang="en-US" b="1" dirty="0">
                <a:solidFill>
                  <a:schemeClr val="tx2"/>
                </a:solidFill>
              </a:rPr>
              <a:t>						</a:t>
            </a:r>
            <a:endParaRPr lang="en-US" altLang="en-US" b="1" i="1" dirty="0">
              <a:solidFill>
                <a:srgbClr val="CC0000"/>
              </a:solidFill>
            </a:endParaRPr>
          </a:p>
          <a:p>
            <a:pPr fontAlgn="auto">
              <a:spcBef>
                <a:spcPct val="0"/>
              </a:spcBef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b="1" dirty="0"/>
              <a:t>private :</a:t>
            </a:r>
            <a:r>
              <a:rPr lang="en-US" altLang="en-US" sz="900" b="1" dirty="0"/>
              <a:t>		</a:t>
            </a:r>
            <a:endParaRPr lang="en-US" altLang="en-US" sz="900" b="1" i="1" dirty="0">
              <a:solidFill>
                <a:srgbClr val="CC0000"/>
              </a:solidFill>
            </a:endParaRPr>
          </a:p>
          <a:p>
            <a:pPr fontAlgn="auto">
              <a:spcBef>
                <a:spcPct val="0"/>
              </a:spcBef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b="1" dirty="0"/>
              <a:t>	</a:t>
            </a:r>
            <a:r>
              <a:rPr lang="en-US" altLang="en-US" b="1" dirty="0" err="1"/>
              <a:t>NodeType</a:t>
            </a:r>
            <a:r>
              <a:rPr lang="en-US" altLang="en-US" b="1" dirty="0"/>
              <a:t>  *  head;</a:t>
            </a:r>
            <a:br>
              <a:rPr lang="en-US" altLang="en-US" b="1" dirty="0"/>
            </a:br>
            <a:endParaRPr lang="en-US" altLang="en-US" b="1" dirty="0"/>
          </a:p>
          <a:p>
            <a:pPr fontAlgn="auto">
              <a:spcBef>
                <a:spcPct val="0"/>
              </a:spcBef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b="1" dirty="0"/>
              <a:t>public : 		</a:t>
            </a:r>
            <a:endParaRPr lang="en-US" altLang="en-US" b="1" i="1" dirty="0"/>
          </a:p>
          <a:p>
            <a:pPr fontAlgn="auto">
              <a:spcBef>
                <a:spcPct val="0"/>
              </a:spcBef>
              <a:spcAft>
                <a:spcPts val="0"/>
              </a:spcAft>
              <a:buFont typeface="Monotype Sorts" pitchFamily="2" charset="2"/>
              <a:buNone/>
            </a:pPr>
            <a:endParaRPr lang="en-US" altLang="en-US" sz="800" b="1" dirty="0"/>
          </a:p>
          <a:p>
            <a:pPr fontAlgn="auto">
              <a:spcBef>
                <a:spcPct val="0"/>
              </a:spcBef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b="1" dirty="0"/>
              <a:t>	bool         </a:t>
            </a:r>
            <a:r>
              <a:rPr lang="en-US" altLang="en-US" b="1" dirty="0" err="1"/>
              <a:t>IsEmpty</a:t>
            </a:r>
            <a:r>
              <a:rPr lang="en-US" altLang="en-US" b="1" dirty="0"/>
              <a:t> (</a:t>
            </a:r>
            <a:r>
              <a:rPr lang="en-US" altLang="en-US" b="1" dirty="0">
                <a:solidFill>
                  <a:schemeClr val="accent2"/>
                </a:solidFill>
              </a:rPr>
              <a:t> </a:t>
            </a:r>
            <a:r>
              <a:rPr lang="en-US" altLang="en-US" b="1" dirty="0"/>
              <a:t>) </a:t>
            </a:r>
            <a:r>
              <a:rPr lang="en-US" altLang="en-US" b="1" dirty="0" err="1">
                <a:solidFill>
                  <a:srgbClr val="3366FF"/>
                </a:solidFill>
              </a:rPr>
              <a:t>const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/>
              <a:t>; </a:t>
            </a:r>
          </a:p>
          <a:p>
            <a:pPr fontAlgn="auto">
              <a:spcBef>
                <a:spcPct val="0"/>
              </a:spcBef>
              <a:spcAft>
                <a:spcPts val="0"/>
              </a:spcAft>
              <a:buFont typeface="Monotype Sorts" pitchFamily="2" charset="2"/>
              <a:buNone/>
            </a:pPr>
            <a:endParaRPr lang="en-US" altLang="en-US" sz="800" b="1" dirty="0"/>
          </a:p>
          <a:p>
            <a:pPr fontAlgn="auto">
              <a:spcBef>
                <a:spcPct val="0"/>
              </a:spcBef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b="1" dirty="0"/>
              <a:t>	void	         Print ( ) </a:t>
            </a:r>
            <a:r>
              <a:rPr lang="en-US" altLang="en-US" b="1" dirty="0" err="1">
                <a:solidFill>
                  <a:srgbClr val="3366FF"/>
                </a:solidFill>
              </a:rPr>
              <a:t>const</a:t>
            </a:r>
            <a:r>
              <a:rPr lang="en-US" altLang="en-US" b="1" dirty="0"/>
              <a:t> ; </a:t>
            </a:r>
            <a:endParaRPr lang="en-US" altLang="en-US" sz="1400" b="1" i="1" dirty="0"/>
          </a:p>
          <a:p>
            <a:pPr fontAlgn="auto">
              <a:spcBef>
                <a:spcPct val="0"/>
              </a:spcBef>
              <a:spcAft>
                <a:spcPts val="0"/>
              </a:spcAft>
              <a:buFont typeface="Monotype Sorts" pitchFamily="2" charset="2"/>
              <a:buNone/>
            </a:pPr>
            <a:endParaRPr lang="en-US" altLang="en-US" sz="800" b="1" i="1" dirty="0"/>
          </a:p>
          <a:p>
            <a:pPr fontAlgn="auto">
              <a:spcBef>
                <a:spcPct val="0"/>
              </a:spcBef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b="1" dirty="0"/>
              <a:t>	void          </a:t>
            </a:r>
            <a:r>
              <a:rPr lang="en-US" altLang="en-US" b="1" dirty="0" err="1"/>
              <a:t>InsertTop</a:t>
            </a:r>
            <a:r>
              <a:rPr lang="en-US" altLang="en-US" b="1" dirty="0"/>
              <a:t> ( </a:t>
            </a:r>
            <a:r>
              <a:rPr lang="en-US" altLang="en-US" b="1" dirty="0">
                <a:solidFill>
                  <a:srgbClr val="0000FF"/>
                </a:solidFill>
              </a:rPr>
              <a:t>/* in */</a:t>
            </a:r>
            <a:r>
              <a:rPr lang="en-US" altLang="en-US" b="1" dirty="0"/>
              <a:t>  </a:t>
            </a:r>
            <a:r>
              <a:rPr lang="en-US" altLang="en-US" b="1" dirty="0" err="1"/>
              <a:t>ItemType</a:t>
            </a:r>
            <a:r>
              <a:rPr lang="en-US" altLang="en-US" b="1" dirty="0"/>
              <a:t>  item ) ;</a:t>
            </a:r>
          </a:p>
          <a:p>
            <a:pPr fontAlgn="auto">
              <a:spcBef>
                <a:spcPct val="0"/>
              </a:spcBef>
              <a:spcAft>
                <a:spcPts val="0"/>
              </a:spcAft>
              <a:buFont typeface="Monotype Sorts" pitchFamily="2" charset="2"/>
              <a:buNone/>
            </a:pPr>
            <a:endParaRPr lang="en-US" altLang="en-US" sz="800" b="1" i="1" dirty="0"/>
          </a:p>
          <a:p>
            <a:pPr fontAlgn="auto">
              <a:spcBef>
                <a:spcPct val="0"/>
              </a:spcBef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b="1" dirty="0"/>
              <a:t>	void          </a:t>
            </a:r>
            <a:r>
              <a:rPr lang="en-US" altLang="en-US" b="1" dirty="0" err="1"/>
              <a:t>DeleteTop</a:t>
            </a:r>
            <a:r>
              <a:rPr lang="en-US" altLang="en-US" b="1" dirty="0"/>
              <a:t> ( </a:t>
            </a:r>
            <a:r>
              <a:rPr lang="en-US" altLang="en-US" b="1" dirty="0">
                <a:solidFill>
                  <a:srgbClr val="0000FF"/>
                </a:solidFill>
              </a:rPr>
              <a:t>/* out  */</a:t>
            </a:r>
            <a:r>
              <a:rPr lang="en-US" altLang="en-US" b="1" dirty="0"/>
              <a:t>  ItemType&amp;  item ) ; </a:t>
            </a:r>
          </a:p>
          <a:p>
            <a:pPr fontAlgn="auto">
              <a:spcBef>
                <a:spcPct val="0"/>
              </a:spcBef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sz="800" b="1" dirty="0"/>
              <a:t>	</a:t>
            </a:r>
          </a:p>
          <a:p>
            <a:pPr fontAlgn="auto">
              <a:spcBef>
                <a:spcPct val="0"/>
              </a:spcBef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b="1" dirty="0"/>
              <a:t>	void          Delete ( </a:t>
            </a:r>
            <a:r>
              <a:rPr lang="en-US" altLang="en-US" b="1" dirty="0">
                <a:solidFill>
                  <a:srgbClr val="0000FF"/>
                </a:solidFill>
              </a:rPr>
              <a:t>/* in */</a:t>
            </a:r>
            <a:r>
              <a:rPr lang="en-US" altLang="en-US" b="1" dirty="0"/>
              <a:t>  </a:t>
            </a:r>
            <a:r>
              <a:rPr lang="en-US" altLang="en-US" b="1" dirty="0" err="1"/>
              <a:t>ItemType</a:t>
            </a:r>
            <a:r>
              <a:rPr lang="en-US" altLang="en-US" b="1" dirty="0"/>
              <a:t>  item );</a:t>
            </a:r>
          </a:p>
          <a:p>
            <a:pPr fontAlgn="auto">
              <a:spcBef>
                <a:spcPct val="0"/>
              </a:spcBef>
              <a:spcAft>
                <a:spcPts val="0"/>
              </a:spcAft>
              <a:buFont typeface="Monotype Sorts" pitchFamily="2" charset="2"/>
              <a:buNone/>
            </a:pPr>
            <a:endParaRPr lang="en-US" altLang="en-US" sz="800" b="1" dirty="0"/>
          </a:p>
          <a:p>
            <a:pPr fontAlgn="auto">
              <a:spcBef>
                <a:spcPct val="0"/>
              </a:spcBef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b="1" dirty="0"/>
              <a:t>	SortedList2 ( ) ;				</a:t>
            </a:r>
            <a:r>
              <a:rPr lang="en-US" altLang="en-US" b="1" dirty="0">
                <a:solidFill>
                  <a:srgbClr val="CC0000"/>
                </a:solidFill>
              </a:rPr>
              <a:t>// Constructor</a:t>
            </a:r>
            <a:endParaRPr lang="en-US" altLang="en-US" b="1" dirty="0"/>
          </a:p>
          <a:p>
            <a:pPr fontAlgn="auto">
              <a:spcBef>
                <a:spcPct val="0"/>
              </a:spcBef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b="1" dirty="0"/>
              <a:t>	~SortedList2 ( ) ;				</a:t>
            </a:r>
            <a:r>
              <a:rPr lang="en-US" altLang="en-US" b="1" dirty="0">
                <a:solidFill>
                  <a:srgbClr val="CC0000"/>
                </a:solidFill>
              </a:rPr>
              <a:t>// Destructor</a:t>
            </a:r>
            <a:endParaRPr lang="en-US" altLang="en-US" b="1" dirty="0"/>
          </a:p>
          <a:p>
            <a:pPr fontAlgn="auto">
              <a:spcBef>
                <a:spcPct val="0"/>
              </a:spcBef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sz="800" b="1" dirty="0"/>
              <a:t>	 </a:t>
            </a:r>
          </a:p>
          <a:p>
            <a:pPr fontAlgn="auto">
              <a:spcBef>
                <a:spcPct val="0"/>
              </a:spcBef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b="1" dirty="0"/>
              <a:t>} ;</a:t>
            </a:r>
            <a:r>
              <a:rPr lang="en-US" altLang="en-US" b="1" i="1" dirty="0">
                <a:solidFill>
                  <a:schemeClr val="folHlink"/>
                </a:solidFill>
              </a:rPr>
              <a:t>	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886700" y="6381750"/>
            <a:ext cx="2400300" cy="476250"/>
          </a:xfrm>
        </p:spPr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82352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ourier New" pitchFamily="49" charset="0"/>
              </a:rPr>
              <a:t>class SortedList2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  <p:sp>
        <p:nvSpPr>
          <p:cNvPr id="6" name="Oval 46"/>
          <p:cNvSpPr>
            <a:spLocks noChangeArrowheads="1"/>
          </p:cNvSpPr>
          <p:nvPr/>
        </p:nvSpPr>
        <p:spPr bwMode="auto">
          <a:xfrm>
            <a:off x="1371600" y="1600200"/>
            <a:ext cx="3962400" cy="5105400"/>
          </a:xfrm>
          <a:prstGeom prst="ellipse">
            <a:avLst/>
          </a:prstGeom>
          <a:solidFill>
            <a:srgbClr val="FF9966"/>
          </a:solidFill>
          <a:ln w="12699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7" name="Oval 11"/>
          <p:cNvSpPr>
            <a:spLocks noChangeArrowheads="1"/>
          </p:cNvSpPr>
          <p:nvPr/>
        </p:nvSpPr>
        <p:spPr bwMode="auto">
          <a:xfrm>
            <a:off x="687388" y="6059488"/>
            <a:ext cx="1968500" cy="368300"/>
          </a:xfrm>
          <a:prstGeom prst="ellipse">
            <a:avLst/>
          </a:prstGeom>
          <a:solidFill>
            <a:srgbClr val="FFFFFF"/>
          </a:solidFill>
          <a:ln w="12699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8" name="Oval 12"/>
          <p:cNvSpPr>
            <a:spLocks noChangeArrowheads="1"/>
          </p:cNvSpPr>
          <p:nvPr/>
        </p:nvSpPr>
        <p:spPr bwMode="auto">
          <a:xfrm>
            <a:off x="687388" y="4459288"/>
            <a:ext cx="1968500" cy="368300"/>
          </a:xfrm>
          <a:prstGeom prst="ellipse">
            <a:avLst/>
          </a:prstGeom>
          <a:solidFill>
            <a:srgbClr val="FFFFFF"/>
          </a:solidFill>
          <a:ln w="12699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9" name="Oval 13"/>
          <p:cNvSpPr>
            <a:spLocks noChangeArrowheads="1"/>
          </p:cNvSpPr>
          <p:nvPr/>
        </p:nvSpPr>
        <p:spPr bwMode="auto">
          <a:xfrm>
            <a:off x="687388" y="4992688"/>
            <a:ext cx="1968500" cy="368300"/>
          </a:xfrm>
          <a:prstGeom prst="ellipse">
            <a:avLst/>
          </a:prstGeom>
          <a:solidFill>
            <a:srgbClr val="FFFFFF"/>
          </a:solidFill>
          <a:ln w="12699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0" name="Oval 14"/>
          <p:cNvSpPr>
            <a:spLocks noChangeArrowheads="1"/>
          </p:cNvSpPr>
          <p:nvPr/>
        </p:nvSpPr>
        <p:spPr bwMode="auto">
          <a:xfrm>
            <a:off x="687388" y="3925888"/>
            <a:ext cx="1968500" cy="368300"/>
          </a:xfrm>
          <a:prstGeom prst="ellipse">
            <a:avLst/>
          </a:prstGeom>
          <a:solidFill>
            <a:srgbClr val="FFFFFF"/>
          </a:solidFill>
          <a:ln w="12699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1" name="Oval 15"/>
          <p:cNvSpPr>
            <a:spLocks noChangeArrowheads="1"/>
          </p:cNvSpPr>
          <p:nvPr/>
        </p:nvSpPr>
        <p:spPr bwMode="auto">
          <a:xfrm>
            <a:off x="687388" y="2895600"/>
            <a:ext cx="1968500" cy="368300"/>
          </a:xfrm>
          <a:prstGeom prst="ellipse">
            <a:avLst/>
          </a:prstGeom>
          <a:solidFill>
            <a:srgbClr val="FFFFFF"/>
          </a:solidFill>
          <a:ln w="12699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2" name="Oval 16"/>
          <p:cNvSpPr>
            <a:spLocks noChangeArrowheads="1"/>
          </p:cNvSpPr>
          <p:nvPr/>
        </p:nvSpPr>
        <p:spPr bwMode="auto">
          <a:xfrm>
            <a:off x="687388" y="3392488"/>
            <a:ext cx="1968500" cy="368300"/>
          </a:xfrm>
          <a:prstGeom prst="ellipse">
            <a:avLst/>
          </a:prstGeom>
          <a:solidFill>
            <a:srgbClr val="FFFFFF"/>
          </a:solidFill>
          <a:ln w="12699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3" name="Oval 17"/>
          <p:cNvSpPr>
            <a:spLocks noChangeArrowheads="1"/>
          </p:cNvSpPr>
          <p:nvPr/>
        </p:nvSpPr>
        <p:spPr bwMode="auto">
          <a:xfrm>
            <a:off x="687388" y="2325688"/>
            <a:ext cx="1968500" cy="368300"/>
          </a:xfrm>
          <a:prstGeom prst="ellipse">
            <a:avLst/>
          </a:prstGeom>
          <a:solidFill>
            <a:srgbClr val="FFFFFF"/>
          </a:solidFill>
          <a:ln w="12699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4" name="Rectangle 18"/>
          <p:cNvSpPr>
            <a:spLocks noChangeArrowheads="1"/>
          </p:cNvSpPr>
          <p:nvPr/>
        </p:nvSpPr>
        <p:spPr bwMode="auto">
          <a:xfrm>
            <a:off x="1223963" y="3886200"/>
            <a:ext cx="8747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latin typeface="Times New Roman" charset="0"/>
              </a:rPr>
              <a:t> Print </a:t>
            </a:r>
          </a:p>
        </p:txBody>
      </p:sp>
      <p:sp>
        <p:nvSpPr>
          <p:cNvPr id="15" name="Rectangle 19"/>
          <p:cNvSpPr>
            <a:spLocks noChangeArrowheads="1"/>
          </p:cNvSpPr>
          <p:nvPr/>
        </p:nvSpPr>
        <p:spPr bwMode="auto">
          <a:xfrm>
            <a:off x="838200" y="2895600"/>
            <a:ext cx="16478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latin typeface="Times New Roman" charset="0"/>
              </a:rPr>
              <a:t>~SortedList2 </a:t>
            </a:r>
          </a:p>
        </p:txBody>
      </p:sp>
      <p:sp>
        <p:nvSpPr>
          <p:cNvPr id="16" name="Rectangle 20"/>
          <p:cNvSpPr>
            <a:spLocks noChangeArrowheads="1"/>
          </p:cNvSpPr>
          <p:nvPr/>
        </p:nvSpPr>
        <p:spPr bwMode="auto">
          <a:xfrm>
            <a:off x="1246188" y="5016500"/>
            <a:ext cx="8318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latin typeface="Times New Roman" charset="0"/>
              </a:rPr>
              <a:t>Insert</a:t>
            </a:r>
          </a:p>
        </p:txBody>
      </p:sp>
      <p:sp>
        <p:nvSpPr>
          <p:cNvPr id="17" name="Rectangle 21"/>
          <p:cNvSpPr>
            <a:spLocks noChangeArrowheads="1"/>
          </p:cNvSpPr>
          <p:nvPr/>
        </p:nvSpPr>
        <p:spPr bwMode="auto">
          <a:xfrm>
            <a:off x="1027113" y="4483100"/>
            <a:ext cx="1270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latin typeface="Times New Roman" charset="0"/>
              </a:rPr>
              <a:t>InsertTop</a:t>
            </a:r>
          </a:p>
        </p:txBody>
      </p:sp>
      <p:sp>
        <p:nvSpPr>
          <p:cNvPr id="18" name="Rectangle 22"/>
          <p:cNvSpPr>
            <a:spLocks noChangeArrowheads="1"/>
          </p:cNvSpPr>
          <p:nvPr/>
        </p:nvSpPr>
        <p:spPr bwMode="auto">
          <a:xfrm>
            <a:off x="935038" y="2286000"/>
            <a:ext cx="14525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latin typeface="Times New Roman" charset="0"/>
              </a:rPr>
              <a:t>SortedList2</a:t>
            </a:r>
          </a:p>
        </p:txBody>
      </p:sp>
      <p:sp>
        <p:nvSpPr>
          <p:cNvPr id="19" name="Rectangle 23"/>
          <p:cNvSpPr>
            <a:spLocks noChangeArrowheads="1"/>
          </p:cNvSpPr>
          <p:nvPr/>
        </p:nvSpPr>
        <p:spPr bwMode="auto">
          <a:xfrm>
            <a:off x="1104900" y="3352800"/>
            <a:ext cx="11144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latin typeface="Times New Roman" charset="0"/>
              </a:rPr>
              <a:t>IsEmpty</a:t>
            </a:r>
          </a:p>
        </p:txBody>
      </p:sp>
      <p:sp>
        <p:nvSpPr>
          <p:cNvPr id="20" name="Rectangle 24"/>
          <p:cNvSpPr>
            <a:spLocks noChangeArrowheads="1"/>
          </p:cNvSpPr>
          <p:nvPr/>
        </p:nvSpPr>
        <p:spPr bwMode="auto">
          <a:xfrm>
            <a:off x="1231900" y="6083300"/>
            <a:ext cx="8604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latin typeface="Times New Roman" charset="0"/>
              </a:rPr>
              <a:t>Delete</a:t>
            </a:r>
          </a:p>
        </p:txBody>
      </p:sp>
      <p:sp>
        <p:nvSpPr>
          <p:cNvPr id="21" name="Rectangle 25"/>
          <p:cNvSpPr>
            <a:spLocks noChangeArrowheads="1"/>
          </p:cNvSpPr>
          <p:nvPr/>
        </p:nvSpPr>
        <p:spPr bwMode="auto">
          <a:xfrm>
            <a:off x="2819400" y="2609850"/>
            <a:ext cx="2057400" cy="2336800"/>
          </a:xfrm>
          <a:prstGeom prst="rect">
            <a:avLst/>
          </a:prstGeom>
          <a:solidFill>
            <a:srgbClr val="FFFF99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2" name="Rectangle 26"/>
          <p:cNvSpPr>
            <a:spLocks noChangeArrowheads="1"/>
          </p:cNvSpPr>
          <p:nvPr/>
        </p:nvSpPr>
        <p:spPr bwMode="auto">
          <a:xfrm>
            <a:off x="4114800" y="3811588"/>
            <a:ext cx="520700" cy="292100"/>
          </a:xfrm>
          <a:prstGeom prst="rect">
            <a:avLst/>
          </a:prstGeom>
          <a:solidFill>
            <a:schemeClr val="accent1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3" name="Line 28"/>
          <p:cNvSpPr>
            <a:spLocks noChangeShapeType="1"/>
          </p:cNvSpPr>
          <p:nvPr/>
        </p:nvSpPr>
        <p:spPr bwMode="auto">
          <a:xfrm>
            <a:off x="6202363" y="3668713"/>
            <a:ext cx="0" cy="549275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4" name="Group 29"/>
          <p:cNvGrpSpPr>
            <a:grpSpLocks/>
          </p:cNvGrpSpPr>
          <p:nvPr/>
        </p:nvGrpSpPr>
        <p:grpSpPr bwMode="auto">
          <a:xfrm>
            <a:off x="5638800" y="3648075"/>
            <a:ext cx="2900363" cy="566738"/>
            <a:chOff x="3783" y="2298"/>
            <a:chExt cx="1827" cy="357"/>
          </a:xfrm>
        </p:grpSpPr>
        <p:grpSp>
          <p:nvGrpSpPr>
            <p:cNvPr id="25" name="Group 30"/>
            <p:cNvGrpSpPr>
              <a:grpSpLocks/>
            </p:cNvGrpSpPr>
            <p:nvPr/>
          </p:nvGrpSpPr>
          <p:grpSpPr bwMode="auto">
            <a:xfrm>
              <a:off x="3783" y="2298"/>
              <a:ext cx="1827" cy="357"/>
              <a:chOff x="3783" y="2298"/>
              <a:chExt cx="1827" cy="357"/>
            </a:xfrm>
          </p:grpSpPr>
          <p:sp>
            <p:nvSpPr>
              <p:cNvPr id="27" name="Rectangle 31"/>
              <p:cNvSpPr>
                <a:spLocks noChangeArrowheads="1"/>
              </p:cNvSpPr>
              <p:nvPr/>
            </p:nvSpPr>
            <p:spPr bwMode="auto">
              <a:xfrm>
                <a:off x="3783" y="2298"/>
                <a:ext cx="472" cy="357"/>
              </a:xfrm>
              <a:prstGeom prst="rect">
                <a:avLst/>
              </a:prstGeom>
              <a:solidFill>
                <a:schemeClr val="accent1"/>
              </a:solidFill>
              <a:ln w="12699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2" charset="2"/>
                  <a:buChar char="l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grpSp>
            <p:nvGrpSpPr>
              <p:cNvPr id="28" name="Group 32"/>
              <p:cNvGrpSpPr>
                <a:grpSpLocks/>
              </p:cNvGrpSpPr>
              <p:nvPr/>
            </p:nvGrpSpPr>
            <p:grpSpPr bwMode="auto">
              <a:xfrm>
                <a:off x="4191" y="2298"/>
                <a:ext cx="747" cy="354"/>
                <a:chOff x="4191" y="2298"/>
                <a:chExt cx="747" cy="354"/>
              </a:xfrm>
            </p:grpSpPr>
            <p:sp>
              <p:nvSpPr>
                <p:cNvPr id="33" name="Line 33"/>
                <p:cNvSpPr>
                  <a:spLocks noChangeShapeType="1"/>
                </p:cNvSpPr>
                <p:nvPr/>
              </p:nvSpPr>
              <p:spPr bwMode="auto">
                <a:xfrm>
                  <a:off x="4191" y="2478"/>
                  <a:ext cx="272" cy="1"/>
                </a:xfrm>
                <a:prstGeom prst="line">
                  <a:avLst/>
                </a:prstGeom>
                <a:noFill/>
                <a:ln w="12699">
                  <a:solidFill>
                    <a:schemeClr val="tx1"/>
                  </a:solidFill>
                  <a:round/>
                  <a:headEnd type="none" w="sm" len="sm"/>
                  <a:tailEnd type="stealth" w="med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" name="Rectangle 34"/>
                <p:cNvSpPr>
                  <a:spLocks noChangeArrowheads="1"/>
                </p:cNvSpPr>
                <p:nvPr/>
              </p:nvSpPr>
              <p:spPr bwMode="auto">
                <a:xfrm>
                  <a:off x="4466" y="2298"/>
                  <a:ext cx="472" cy="354"/>
                </a:xfrm>
                <a:prstGeom prst="rect">
                  <a:avLst/>
                </a:prstGeom>
                <a:solidFill>
                  <a:schemeClr val="accent1"/>
                </a:solidFill>
                <a:ln w="12699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Monotype Sorts" pitchFamily="2" charset="2"/>
                    <a:buChar char="l"/>
                    <a:defRPr sz="32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Monotype Sorts" pitchFamily="2" charset="2"/>
                    <a:buChar char="n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65000"/>
                    <a:buFont typeface="Monotype Sorts" pitchFamily="2" charset="2"/>
                    <a:buChar char="l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Monotype Sorts" pitchFamily="2" charset="2"/>
                    <a:buChar char="n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Monotype Sorts" pitchFamily="2" charset="2"/>
                    <a:buChar char="n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Monotype Sorts" pitchFamily="2" charset="2"/>
                    <a:buChar char="n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Monotype Sorts" pitchFamily="2" charset="2"/>
                    <a:buChar char="n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Monotype Sorts" pitchFamily="2" charset="2"/>
                    <a:buChar char="n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/>
                </a:p>
              </p:txBody>
            </p:sp>
            <p:sp>
              <p:nvSpPr>
                <p:cNvPr id="35" name="Line 35"/>
                <p:cNvSpPr>
                  <a:spLocks noChangeShapeType="1"/>
                </p:cNvSpPr>
                <p:nvPr/>
              </p:nvSpPr>
              <p:spPr bwMode="auto">
                <a:xfrm>
                  <a:off x="4793" y="2308"/>
                  <a:ext cx="0" cy="343"/>
                </a:xfrm>
                <a:prstGeom prst="line">
                  <a:avLst/>
                </a:prstGeom>
                <a:noFill/>
                <a:ln w="12699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9" name="Group 36"/>
              <p:cNvGrpSpPr>
                <a:grpSpLocks/>
              </p:cNvGrpSpPr>
              <p:nvPr/>
            </p:nvGrpSpPr>
            <p:grpSpPr bwMode="auto">
              <a:xfrm>
                <a:off x="4863" y="2298"/>
                <a:ext cx="747" cy="357"/>
                <a:chOff x="4863" y="2298"/>
                <a:chExt cx="747" cy="357"/>
              </a:xfrm>
            </p:grpSpPr>
            <p:sp>
              <p:nvSpPr>
                <p:cNvPr id="30" name="Line 37"/>
                <p:cNvSpPr>
                  <a:spLocks noChangeShapeType="1"/>
                </p:cNvSpPr>
                <p:nvPr/>
              </p:nvSpPr>
              <p:spPr bwMode="auto">
                <a:xfrm>
                  <a:off x="4863" y="2480"/>
                  <a:ext cx="272" cy="1"/>
                </a:xfrm>
                <a:prstGeom prst="line">
                  <a:avLst/>
                </a:prstGeom>
                <a:noFill/>
                <a:ln w="12699">
                  <a:solidFill>
                    <a:schemeClr val="tx1"/>
                  </a:solidFill>
                  <a:round/>
                  <a:headEnd type="none" w="sm" len="sm"/>
                  <a:tailEnd type="stealth" w="med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" name="Rectangle 38"/>
                <p:cNvSpPr>
                  <a:spLocks noChangeArrowheads="1"/>
                </p:cNvSpPr>
                <p:nvPr/>
              </p:nvSpPr>
              <p:spPr bwMode="auto">
                <a:xfrm>
                  <a:off x="5138" y="2298"/>
                  <a:ext cx="472" cy="357"/>
                </a:xfrm>
                <a:prstGeom prst="rect">
                  <a:avLst/>
                </a:prstGeom>
                <a:solidFill>
                  <a:schemeClr val="accent1"/>
                </a:solidFill>
                <a:ln w="12699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Monotype Sorts" pitchFamily="2" charset="2"/>
                    <a:buChar char="l"/>
                    <a:defRPr sz="32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Monotype Sorts" pitchFamily="2" charset="2"/>
                    <a:buChar char="n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65000"/>
                    <a:buFont typeface="Monotype Sorts" pitchFamily="2" charset="2"/>
                    <a:buChar char="l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Monotype Sorts" pitchFamily="2" charset="2"/>
                    <a:buChar char="n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Monotype Sorts" pitchFamily="2" charset="2"/>
                    <a:buChar char="n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Monotype Sorts" pitchFamily="2" charset="2"/>
                    <a:buChar char="n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Monotype Sorts" pitchFamily="2" charset="2"/>
                    <a:buChar char="n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Monotype Sorts" pitchFamily="2" charset="2"/>
                    <a:buChar char="n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/>
                </a:p>
              </p:txBody>
            </p:sp>
            <p:sp>
              <p:nvSpPr>
                <p:cNvPr id="32" name="Line 39"/>
                <p:cNvSpPr>
                  <a:spLocks noChangeShapeType="1"/>
                </p:cNvSpPr>
                <p:nvPr/>
              </p:nvSpPr>
              <p:spPr bwMode="auto">
                <a:xfrm>
                  <a:off x="5465" y="2308"/>
                  <a:ext cx="0" cy="346"/>
                </a:xfrm>
                <a:prstGeom prst="line">
                  <a:avLst/>
                </a:prstGeom>
                <a:noFill/>
                <a:ln w="12699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26" name="Rectangle 40"/>
            <p:cNvSpPr>
              <a:spLocks noChangeArrowheads="1"/>
            </p:cNvSpPr>
            <p:nvPr/>
          </p:nvSpPr>
          <p:spPr bwMode="auto">
            <a:xfrm>
              <a:off x="3798" y="2335"/>
              <a:ext cx="171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/>
                <a:t>‘C’        ‘L’         ‘X’</a:t>
              </a:r>
            </a:p>
          </p:txBody>
        </p:sp>
      </p:grpSp>
      <p:sp>
        <p:nvSpPr>
          <p:cNvPr id="36" name="Line 41"/>
          <p:cNvSpPr>
            <a:spLocks noChangeShapeType="1"/>
          </p:cNvSpPr>
          <p:nvPr/>
        </p:nvSpPr>
        <p:spPr bwMode="auto">
          <a:xfrm flipH="1">
            <a:off x="8359775" y="3646488"/>
            <a:ext cx="215900" cy="550862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Line 42"/>
          <p:cNvSpPr>
            <a:spLocks noChangeShapeType="1"/>
          </p:cNvSpPr>
          <p:nvPr/>
        </p:nvSpPr>
        <p:spPr bwMode="auto">
          <a:xfrm>
            <a:off x="4419600" y="3957638"/>
            <a:ext cx="12065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Rectangle 43"/>
          <p:cNvSpPr>
            <a:spLocks noChangeArrowheads="1"/>
          </p:cNvSpPr>
          <p:nvPr/>
        </p:nvSpPr>
        <p:spPr bwMode="auto">
          <a:xfrm>
            <a:off x="3068638" y="2743200"/>
            <a:ext cx="1884362" cy="170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latin typeface="Times New Roman" charset="0"/>
              </a:rPr>
              <a:t>Private data:</a:t>
            </a:r>
            <a:endParaRPr lang="en-US" altLang="en-US" sz="2000" b="1">
              <a:latin typeface="Times New Roman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800" b="1">
              <a:latin typeface="Times New Roman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b="1">
              <a:latin typeface="Times New Roman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 b="1">
              <a:latin typeface="Times New Roman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latin typeface="Times New Roman" charset="0"/>
              </a:rPr>
              <a:t> head</a:t>
            </a:r>
            <a:endParaRPr lang="en-US" altLang="en-US" sz="2000" b="1">
              <a:latin typeface="Times New Roman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 b="1">
              <a:latin typeface="Times New Roman" charset="0"/>
            </a:endParaRPr>
          </a:p>
        </p:txBody>
      </p:sp>
      <p:sp>
        <p:nvSpPr>
          <p:cNvPr id="39" name="Line 45"/>
          <p:cNvSpPr>
            <a:spLocks noChangeShapeType="1"/>
          </p:cNvSpPr>
          <p:nvPr/>
        </p:nvSpPr>
        <p:spPr bwMode="auto">
          <a:xfrm>
            <a:off x="6207125" y="3671888"/>
            <a:ext cx="0" cy="544512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Oval 47"/>
          <p:cNvSpPr>
            <a:spLocks noChangeArrowheads="1"/>
          </p:cNvSpPr>
          <p:nvPr/>
        </p:nvSpPr>
        <p:spPr bwMode="auto">
          <a:xfrm>
            <a:off x="688975" y="5562600"/>
            <a:ext cx="1968500" cy="368300"/>
          </a:xfrm>
          <a:prstGeom prst="ellipse">
            <a:avLst/>
          </a:prstGeom>
          <a:solidFill>
            <a:srgbClr val="FFFFFF"/>
          </a:solidFill>
          <a:ln w="12699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41" name="Rectangle 48"/>
          <p:cNvSpPr>
            <a:spLocks noChangeArrowheads="1"/>
          </p:cNvSpPr>
          <p:nvPr/>
        </p:nvSpPr>
        <p:spPr bwMode="auto">
          <a:xfrm>
            <a:off x="1012825" y="5586413"/>
            <a:ext cx="1298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latin typeface="Times New Roman" charset="0"/>
              </a:rPr>
              <a:t>DeleteTop</a:t>
            </a:r>
          </a:p>
        </p:txBody>
      </p:sp>
    </p:spTree>
    <p:extLst>
      <p:ext uri="{BB962C8B-B14F-4D97-AF65-F5344CB8AC3E}">
        <p14:creationId xmlns:p14="http://schemas.microsoft.com/office/powerpoint/2010/main" val="370082352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Insert Algorithm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066800" y="1905000"/>
            <a:ext cx="7086600" cy="2895600"/>
          </a:xfrm>
          <a:prstGeom prst="rect">
            <a:avLst/>
          </a:prstGeom>
          <a:noFill/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altLang="en-US" sz="2400" b="1"/>
              <a:t>what will be the algorithm to Insert an item into its proper place in a sorted linked list?</a:t>
            </a:r>
            <a:endParaRPr lang="en-US" altLang="en-US" sz="2800" b="1"/>
          </a:p>
          <a:p>
            <a:pPr fontAlgn="auto">
              <a:spcAft>
                <a:spcPts val="0"/>
              </a:spcAft>
            </a:pPr>
            <a:endParaRPr lang="en-US" altLang="en-US" sz="2800" b="1"/>
          </a:p>
          <a:p>
            <a:pPr fontAlgn="auto">
              <a:spcAft>
                <a:spcPts val="0"/>
              </a:spcAft>
            </a:pPr>
            <a:r>
              <a:rPr lang="en-US" altLang="en-US" sz="2400" b="1"/>
              <a:t>that is, for a linked list whose elements are maintained in ascending order?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0082352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Insert algorithm for </a:t>
            </a:r>
            <a:br>
              <a:rPr lang="en-US" altLang="en-US" dirty="0"/>
            </a:br>
            <a:r>
              <a:rPr lang="en-US" altLang="en-US" dirty="0">
                <a:latin typeface="Courier New" pitchFamily="49" charset="0"/>
              </a:rPr>
              <a:t>SortedList2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725488" y="1828800"/>
            <a:ext cx="7762875" cy="4495800"/>
          </a:xfrm>
          <a:prstGeom prst="rect">
            <a:avLst/>
          </a:prstGeom>
          <a:noFill/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altLang="en-US" sz="2800" b="1"/>
              <a:t>find proper position for the new element in the sorted list using </a:t>
            </a:r>
            <a:r>
              <a:rPr lang="en-US" altLang="en-US" sz="2800" b="1">
                <a:solidFill>
                  <a:srgbClr val="990000"/>
                </a:solidFill>
              </a:rPr>
              <a:t>two pointers prevPtr and currPtr</a:t>
            </a:r>
            <a:r>
              <a:rPr lang="en-US" altLang="en-US" sz="2800" b="1"/>
              <a:t>, where prevPtr trails behind currPtr </a:t>
            </a:r>
            <a:endParaRPr lang="en-US" altLang="en-US"/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endParaRPr lang="en-US" altLang="en-US" sz="1000"/>
          </a:p>
          <a:p>
            <a:pPr fontAlgn="auto">
              <a:spcAft>
                <a:spcPts val="0"/>
              </a:spcAft>
            </a:pPr>
            <a:r>
              <a:rPr lang="en-US" altLang="en-US" sz="2800" b="1"/>
              <a:t>obtain a node for insertion and place item in it </a:t>
            </a:r>
            <a:endParaRPr lang="en-US" altLang="en-US"/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endParaRPr lang="en-US" altLang="en-US" sz="1000"/>
          </a:p>
          <a:p>
            <a:pPr fontAlgn="auto">
              <a:spcAft>
                <a:spcPts val="0"/>
              </a:spcAft>
            </a:pPr>
            <a:r>
              <a:rPr lang="en-US" altLang="en-US" sz="2800" b="1">
                <a:solidFill>
                  <a:srgbClr val="990000"/>
                </a:solidFill>
              </a:rPr>
              <a:t>insert the node by adjusting pointers</a:t>
            </a:r>
            <a:r>
              <a:rPr lang="en-US" altLang="en-US" sz="2800" b="1"/>
              <a:t> </a:t>
            </a:r>
            <a:endParaRPr lang="en-US" altLang="en-US"/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endParaRPr lang="en-US" altLang="en-US"/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00823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Times New Roman" charset="0"/>
              </a:rPr>
              <a:t>Array-based</a:t>
            </a:r>
            <a:r>
              <a:rPr lang="en-US" altLang="en-US" dirty="0">
                <a:latin typeface="Courier New" pitchFamily="49" charset="0"/>
              </a:rPr>
              <a:t> class </a:t>
            </a:r>
            <a:r>
              <a:rPr lang="en-US" altLang="en-US" dirty="0" err="1">
                <a:latin typeface="Courier New" pitchFamily="49" charset="0"/>
              </a:rPr>
              <a:t>SortedList</a:t>
            </a:r>
            <a:endParaRPr lang="en-US" altLang="en-US" dirty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2362200" y="1752600"/>
            <a:ext cx="4724400" cy="4711700"/>
          </a:xfrm>
          <a:prstGeom prst="ellipse">
            <a:avLst/>
          </a:prstGeom>
          <a:solidFill>
            <a:srgbClr val="FFCC99"/>
          </a:solidFill>
          <a:ln w="12699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1606550" y="5340350"/>
            <a:ext cx="1968500" cy="368300"/>
          </a:xfrm>
          <a:prstGeom prst="ellipse">
            <a:avLst/>
          </a:prstGeom>
          <a:solidFill>
            <a:srgbClr val="FFFFFF"/>
          </a:solidFill>
          <a:ln w="12699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1606550" y="4267200"/>
            <a:ext cx="1968500" cy="368300"/>
          </a:xfrm>
          <a:prstGeom prst="ellipse">
            <a:avLst/>
          </a:prstGeom>
          <a:solidFill>
            <a:srgbClr val="FFFFFF"/>
          </a:solidFill>
          <a:ln w="12699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1606550" y="4806950"/>
            <a:ext cx="1968500" cy="368300"/>
          </a:xfrm>
          <a:prstGeom prst="ellipse">
            <a:avLst/>
          </a:prstGeom>
          <a:solidFill>
            <a:srgbClr val="FFFFFF"/>
          </a:solidFill>
          <a:ln w="12699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1606550" y="3733800"/>
            <a:ext cx="1968500" cy="368300"/>
          </a:xfrm>
          <a:prstGeom prst="ellipse">
            <a:avLst/>
          </a:prstGeom>
          <a:solidFill>
            <a:srgbClr val="FFFFFF"/>
          </a:solidFill>
          <a:ln w="12699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1606550" y="2667000"/>
            <a:ext cx="1968500" cy="368300"/>
          </a:xfrm>
          <a:prstGeom prst="ellipse">
            <a:avLst/>
          </a:prstGeom>
          <a:solidFill>
            <a:srgbClr val="FFFFFF"/>
          </a:solidFill>
          <a:ln w="12699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1606550" y="3200400"/>
            <a:ext cx="1968500" cy="368300"/>
          </a:xfrm>
          <a:prstGeom prst="ellipse">
            <a:avLst/>
          </a:prstGeom>
          <a:solidFill>
            <a:srgbClr val="FFFFFF"/>
          </a:solidFill>
          <a:ln w="12699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1606550" y="2133600"/>
            <a:ext cx="1968500" cy="368300"/>
          </a:xfrm>
          <a:prstGeom prst="ellipse">
            <a:avLst/>
          </a:prstGeom>
          <a:solidFill>
            <a:srgbClr val="FFFFFF"/>
          </a:solidFill>
          <a:ln w="12699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1965325" y="3224213"/>
            <a:ext cx="11509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latin typeface="Times New Roman" charset="0"/>
              </a:rPr>
              <a:t>  Length </a:t>
            </a:r>
          </a:p>
        </p:txBody>
      </p:sp>
      <p:sp>
        <p:nvSpPr>
          <p:cNvPr id="16" name="Rectangle 17"/>
          <p:cNvSpPr>
            <a:spLocks noChangeArrowheads="1"/>
          </p:cNvSpPr>
          <p:nvPr/>
        </p:nvSpPr>
        <p:spPr bwMode="auto">
          <a:xfrm>
            <a:off x="1812925" y="2157413"/>
            <a:ext cx="13684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latin typeface="Times New Roman" charset="0"/>
              </a:rPr>
              <a:t>    </a:t>
            </a:r>
            <a:r>
              <a:rPr lang="en-US" altLang="en-US" sz="2000" b="1" dirty="0" err="1">
                <a:latin typeface="Times New Roman" charset="0"/>
              </a:rPr>
              <a:t>IsEmpty</a:t>
            </a:r>
            <a:endParaRPr lang="en-US" altLang="en-US" sz="2000" b="1" dirty="0">
              <a:latin typeface="Times New Roman" charset="0"/>
            </a:endParaRPr>
          </a:p>
        </p:txBody>
      </p:sp>
      <p:sp>
        <p:nvSpPr>
          <p:cNvPr id="17" name="Rectangle 19"/>
          <p:cNvSpPr>
            <a:spLocks noChangeArrowheads="1"/>
          </p:cNvSpPr>
          <p:nvPr/>
        </p:nvSpPr>
        <p:spPr bwMode="auto">
          <a:xfrm>
            <a:off x="2133600" y="4806950"/>
            <a:ext cx="8112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latin typeface="Times New Roman" charset="0"/>
              </a:rPr>
              <a:t> Print</a:t>
            </a:r>
          </a:p>
        </p:txBody>
      </p:sp>
      <p:sp>
        <p:nvSpPr>
          <p:cNvPr id="18" name="Rectangle 20"/>
          <p:cNvSpPr>
            <a:spLocks noChangeArrowheads="1"/>
          </p:cNvSpPr>
          <p:nvPr/>
        </p:nvSpPr>
        <p:spPr bwMode="auto">
          <a:xfrm>
            <a:off x="3740150" y="2590800"/>
            <a:ext cx="2736850" cy="2819400"/>
          </a:xfrm>
          <a:prstGeom prst="rect">
            <a:avLst/>
          </a:prstGeom>
          <a:solidFill>
            <a:srgbClr val="FFFF99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9" name="Rectangle 21"/>
          <p:cNvSpPr>
            <a:spLocks noChangeArrowheads="1"/>
          </p:cNvSpPr>
          <p:nvPr/>
        </p:nvSpPr>
        <p:spPr bwMode="auto">
          <a:xfrm>
            <a:off x="3794125" y="2590800"/>
            <a:ext cx="1944688" cy="292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latin typeface="Times New Roman" charset="0"/>
              </a:rPr>
              <a:t>Private data:</a:t>
            </a:r>
            <a:endParaRPr lang="en-US" altLang="en-US" sz="2000" b="1">
              <a:latin typeface="Times New Roman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800" b="1">
              <a:latin typeface="Times New Roman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latin typeface="Times New Roman" charset="0"/>
              </a:rPr>
              <a:t>length</a:t>
            </a:r>
            <a:endParaRPr lang="en-US" altLang="en-US" sz="2000" b="1">
              <a:latin typeface="Times New Roman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 b="1">
              <a:latin typeface="Times New Roman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latin typeface="Times New Roman" charset="0"/>
              </a:rPr>
              <a:t>data </a:t>
            </a:r>
            <a:r>
              <a:rPr lang="en-US" altLang="en-US" sz="1800" b="1">
                <a:latin typeface="Times New Roman" charset="0"/>
              </a:rPr>
              <a:t>   </a:t>
            </a:r>
            <a:r>
              <a:rPr lang="en-US" altLang="en-US" sz="1600" b="1">
                <a:latin typeface="Times New Roman" charset="0"/>
              </a:rPr>
              <a:t> </a:t>
            </a:r>
            <a:r>
              <a:rPr lang="en-US" altLang="en-US" sz="1800" b="1">
                <a:latin typeface="Times New Roman" charset="0"/>
              </a:rPr>
              <a:t> </a:t>
            </a:r>
            <a:r>
              <a:rPr lang="en-US" altLang="en-US" sz="800" b="1">
                <a:latin typeface="Times New Roman" charset="0"/>
              </a:rPr>
              <a:t> </a:t>
            </a:r>
            <a:r>
              <a:rPr lang="en-US" altLang="en-US" sz="1600" b="1">
                <a:latin typeface="Times New Roman" charset="0"/>
              </a:rPr>
              <a:t>[ 0 ]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Times New Roman" charset="0"/>
              </a:rPr>
              <a:t>                   [ 1 ]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Times New Roman" charset="0"/>
              </a:rPr>
              <a:t>                   [ 2 ]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000" b="1">
              <a:latin typeface="Times New Roman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 b="1">
              <a:latin typeface="Times New Roman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Times New Roman" charset="0"/>
              </a:rPr>
              <a:t>[MAX_LENGTH-1]</a:t>
            </a:r>
            <a:endParaRPr lang="en-US" altLang="en-US" sz="2000" b="1">
              <a:latin typeface="Times New Roman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 b="1">
              <a:latin typeface="Times New Roman" charset="0"/>
            </a:endParaRPr>
          </a:p>
        </p:txBody>
      </p:sp>
      <p:sp>
        <p:nvSpPr>
          <p:cNvPr id="20" name="Rectangle 29"/>
          <p:cNvSpPr>
            <a:spLocks noChangeArrowheads="1"/>
          </p:cNvSpPr>
          <p:nvPr/>
        </p:nvSpPr>
        <p:spPr bwMode="auto">
          <a:xfrm>
            <a:off x="1951038" y="5324475"/>
            <a:ext cx="13255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latin typeface="Times New Roman" charset="0"/>
              </a:rPr>
              <a:t>SortedList</a:t>
            </a:r>
          </a:p>
        </p:txBody>
      </p:sp>
      <p:sp>
        <p:nvSpPr>
          <p:cNvPr id="21" name="Oval 10"/>
          <p:cNvSpPr>
            <a:spLocks noChangeArrowheads="1"/>
          </p:cNvSpPr>
          <p:nvPr/>
        </p:nvSpPr>
        <p:spPr bwMode="auto">
          <a:xfrm>
            <a:off x="1606550" y="2667000"/>
            <a:ext cx="1968500" cy="368300"/>
          </a:xfrm>
          <a:prstGeom prst="ellipse">
            <a:avLst/>
          </a:prstGeom>
          <a:solidFill>
            <a:srgbClr val="FFFFFF"/>
          </a:solidFill>
          <a:ln w="12699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2" name="Rectangle 13"/>
          <p:cNvSpPr>
            <a:spLocks noChangeArrowheads="1"/>
          </p:cNvSpPr>
          <p:nvPr/>
        </p:nvSpPr>
        <p:spPr bwMode="auto">
          <a:xfrm>
            <a:off x="2193925" y="2690813"/>
            <a:ext cx="8175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 err="1">
                <a:latin typeface="Times New Roman" charset="0"/>
              </a:rPr>
              <a:t>IsFull</a:t>
            </a:r>
            <a:endParaRPr lang="en-US" altLang="en-US" sz="2000" b="1" dirty="0">
              <a:latin typeface="Times New Roman" charset="0"/>
            </a:endParaRPr>
          </a:p>
        </p:txBody>
      </p:sp>
      <p:sp>
        <p:nvSpPr>
          <p:cNvPr id="23" name="Rectangle 16"/>
          <p:cNvSpPr>
            <a:spLocks noChangeArrowheads="1"/>
          </p:cNvSpPr>
          <p:nvPr/>
        </p:nvSpPr>
        <p:spPr bwMode="auto">
          <a:xfrm>
            <a:off x="2187575" y="4291013"/>
            <a:ext cx="8604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latin typeface="Times New Roman" charset="0"/>
              </a:rPr>
              <a:t>Delete</a:t>
            </a:r>
          </a:p>
        </p:txBody>
      </p:sp>
      <p:sp>
        <p:nvSpPr>
          <p:cNvPr id="24" name="Rectangle 18"/>
          <p:cNvSpPr>
            <a:spLocks noChangeArrowheads="1"/>
          </p:cNvSpPr>
          <p:nvPr/>
        </p:nvSpPr>
        <p:spPr bwMode="auto">
          <a:xfrm>
            <a:off x="2152650" y="3757613"/>
            <a:ext cx="8318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latin typeface="Times New Roman" charset="0"/>
              </a:rPr>
              <a:t>Insert</a:t>
            </a:r>
          </a:p>
        </p:txBody>
      </p:sp>
      <p:sp>
        <p:nvSpPr>
          <p:cNvPr id="25" name="Rectangle 22"/>
          <p:cNvSpPr>
            <a:spLocks noChangeArrowheads="1"/>
          </p:cNvSpPr>
          <p:nvPr/>
        </p:nvSpPr>
        <p:spPr bwMode="auto">
          <a:xfrm>
            <a:off x="5727700" y="3130550"/>
            <a:ext cx="520700" cy="292100"/>
          </a:xfrm>
          <a:prstGeom prst="rect">
            <a:avLst/>
          </a:prstGeom>
          <a:solidFill>
            <a:schemeClr val="accent1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pSp>
        <p:nvGrpSpPr>
          <p:cNvPr id="26" name="Group 23"/>
          <p:cNvGrpSpPr>
            <a:grpSpLocks/>
          </p:cNvGrpSpPr>
          <p:nvPr/>
        </p:nvGrpSpPr>
        <p:grpSpPr bwMode="auto">
          <a:xfrm>
            <a:off x="5715000" y="3663950"/>
            <a:ext cx="609600" cy="1511300"/>
            <a:chOff x="3456" y="2404"/>
            <a:chExt cx="384" cy="952"/>
          </a:xfrm>
        </p:grpSpPr>
        <p:sp>
          <p:nvSpPr>
            <p:cNvPr id="27" name="Rectangle 24"/>
            <p:cNvSpPr>
              <a:spLocks noChangeArrowheads="1"/>
            </p:cNvSpPr>
            <p:nvPr/>
          </p:nvSpPr>
          <p:spPr bwMode="auto">
            <a:xfrm>
              <a:off x="3463" y="2404"/>
              <a:ext cx="373" cy="952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28" name="Line 25"/>
            <p:cNvSpPr>
              <a:spLocks noChangeShapeType="1"/>
            </p:cNvSpPr>
            <p:nvPr/>
          </p:nvSpPr>
          <p:spPr bwMode="auto">
            <a:xfrm>
              <a:off x="3456" y="2592"/>
              <a:ext cx="384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Line 26"/>
            <p:cNvSpPr>
              <a:spLocks noChangeShapeType="1"/>
            </p:cNvSpPr>
            <p:nvPr/>
          </p:nvSpPr>
          <p:spPr bwMode="auto">
            <a:xfrm>
              <a:off x="3456" y="2784"/>
              <a:ext cx="384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Line 27"/>
            <p:cNvSpPr>
              <a:spLocks noChangeShapeType="1"/>
            </p:cNvSpPr>
            <p:nvPr/>
          </p:nvSpPr>
          <p:spPr bwMode="auto">
            <a:xfrm>
              <a:off x="3456" y="2976"/>
              <a:ext cx="384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Line 28"/>
            <p:cNvSpPr>
              <a:spLocks noChangeShapeType="1"/>
            </p:cNvSpPr>
            <p:nvPr/>
          </p:nvSpPr>
          <p:spPr bwMode="auto">
            <a:xfrm>
              <a:off x="3456" y="3168"/>
              <a:ext cx="384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4219053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Implementing </a:t>
            </a:r>
            <a:r>
              <a:rPr lang="en-US" altLang="en-US" dirty="0">
                <a:latin typeface="Courier New" pitchFamily="49" charset="0"/>
              </a:rPr>
              <a:t>SortedList2</a:t>
            </a:r>
            <a:br>
              <a:rPr lang="en-US" altLang="en-US" dirty="0">
                <a:latin typeface="Arial Rounded MT Bold" pitchFamily="34" charset="0"/>
              </a:rPr>
            </a:br>
            <a:r>
              <a:rPr lang="en-US" altLang="en-US" dirty="0"/>
              <a:t>Member Function </a:t>
            </a:r>
            <a:r>
              <a:rPr lang="en-US" altLang="en-US" dirty="0">
                <a:latin typeface="Arial Rounded MT Bold" pitchFamily="34" charset="0"/>
              </a:rPr>
              <a:t>Insert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34950" y="1758950"/>
            <a:ext cx="8750300" cy="4483100"/>
          </a:xfrm>
          <a:prstGeom prst="rect">
            <a:avLst/>
          </a:prstGeom>
          <a:solidFill>
            <a:srgbClr val="FFFFFF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17525" y="2011363"/>
            <a:ext cx="8135938" cy="340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en-US" altLang="en-US" sz="2000" b="1" dirty="0">
                <a:solidFill>
                  <a:srgbClr val="CC0000"/>
                </a:solidFill>
              </a:rPr>
              <a:t>// DYNAMIC LINKED LIST IMPLEMENTATION              (slist2.cpp)</a:t>
            </a:r>
            <a:endParaRPr lang="en-US" altLang="en-US" sz="2000" b="1" i="1" dirty="0">
              <a:solidFill>
                <a:srgbClr val="CC0000"/>
              </a:solidFill>
            </a:endParaRPr>
          </a:p>
          <a:p>
            <a:pPr>
              <a:buClrTx/>
              <a:buSzTx/>
              <a:buFontTx/>
              <a:buNone/>
            </a:pPr>
            <a:endParaRPr lang="en-US" altLang="en-US" sz="2000" b="1" dirty="0"/>
          </a:p>
          <a:p>
            <a:pPr>
              <a:buClrTx/>
              <a:buSzTx/>
              <a:buFontTx/>
              <a:buNone/>
            </a:pPr>
            <a:r>
              <a:rPr lang="en-US" altLang="en-US" sz="2000" b="1" dirty="0"/>
              <a:t>void  SortedList2 :: Insert ( /* in */  </a:t>
            </a:r>
            <a:r>
              <a:rPr lang="en-US" altLang="en-US" sz="2000" b="1" dirty="0" err="1"/>
              <a:t>ItemType</a:t>
            </a:r>
            <a:r>
              <a:rPr lang="en-US" altLang="en-US" sz="2000" b="1" dirty="0"/>
              <a:t>  item )</a:t>
            </a:r>
          </a:p>
          <a:p>
            <a:pPr>
              <a:buClrTx/>
              <a:buSzTx/>
              <a:buFontTx/>
              <a:buNone/>
            </a:pPr>
            <a:r>
              <a:rPr lang="en-US" altLang="en-US" sz="2000" b="1" i="1" dirty="0">
                <a:solidFill>
                  <a:srgbClr val="CC0000"/>
                </a:solidFill>
              </a:rPr>
              <a:t>//  PRE:   item is assigned &amp;&amp; List components in ascending order</a:t>
            </a:r>
          </a:p>
          <a:p>
            <a:pPr>
              <a:buClrTx/>
              <a:buSzTx/>
              <a:buFontTx/>
              <a:buNone/>
            </a:pPr>
            <a:r>
              <a:rPr lang="en-US" altLang="en-US" sz="2000" b="1" i="1" dirty="0">
                <a:solidFill>
                  <a:srgbClr val="006633"/>
                </a:solidFill>
              </a:rPr>
              <a:t>// POST:  item is in List  &amp;&amp;  List components in ascending order</a:t>
            </a:r>
            <a:endParaRPr lang="en-US" altLang="en-US" sz="2000" b="1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/>
              <a:t>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latin typeface="Arial Black" pitchFamily="34" charset="0"/>
              </a:rPr>
              <a:t>		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latin typeface="Arial Black" pitchFamily="34" charset="0"/>
              </a:rPr>
              <a:t>		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latin typeface="Arial Black" pitchFamily="34" charset="0"/>
              </a:rPr>
              <a:t>		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 b="1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0082352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Times New Roman" charset="0"/>
              </a:rPr>
              <a:t>Inserting ‘S’ into a Sorted List</a:t>
            </a:r>
            <a:br>
              <a:rPr lang="en-US" altLang="en-US" dirty="0">
                <a:latin typeface="Times New Roman" charset="0"/>
              </a:rPr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55663" y="2844800"/>
            <a:ext cx="2293937" cy="2336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517775" y="4046538"/>
            <a:ext cx="520700" cy="292100"/>
          </a:xfrm>
          <a:prstGeom prst="rect">
            <a:avLst/>
          </a:prstGeom>
          <a:solidFill>
            <a:schemeClr val="accent1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4619625" y="3903663"/>
            <a:ext cx="0" cy="549275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" name="Group 8"/>
          <p:cNvGrpSpPr>
            <a:grpSpLocks/>
          </p:cNvGrpSpPr>
          <p:nvPr/>
        </p:nvGrpSpPr>
        <p:grpSpPr bwMode="auto">
          <a:xfrm>
            <a:off x="4100513" y="3883025"/>
            <a:ext cx="2900362" cy="566738"/>
            <a:chOff x="2583" y="2446"/>
            <a:chExt cx="1827" cy="357"/>
          </a:xfrm>
        </p:grpSpPr>
        <p:grpSp>
          <p:nvGrpSpPr>
            <p:cNvPr id="9" name="Group 9"/>
            <p:cNvGrpSpPr>
              <a:grpSpLocks/>
            </p:cNvGrpSpPr>
            <p:nvPr/>
          </p:nvGrpSpPr>
          <p:grpSpPr bwMode="auto">
            <a:xfrm>
              <a:off x="2583" y="2446"/>
              <a:ext cx="1827" cy="357"/>
              <a:chOff x="2583" y="2446"/>
              <a:chExt cx="1827" cy="357"/>
            </a:xfrm>
          </p:grpSpPr>
          <p:sp>
            <p:nvSpPr>
              <p:cNvPr id="11" name="Rectangle 10"/>
              <p:cNvSpPr>
                <a:spLocks noChangeArrowheads="1"/>
              </p:cNvSpPr>
              <p:nvPr/>
            </p:nvSpPr>
            <p:spPr bwMode="auto">
              <a:xfrm>
                <a:off x="2583" y="2446"/>
                <a:ext cx="472" cy="357"/>
              </a:xfrm>
              <a:prstGeom prst="rect">
                <a:avLst/>
              </a:prstGeom>
              <a:solidFill>
                <a:schemeClr val="accent1"/>
              </a:solidFill>
              <a:ln w="12699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2" charset="2"/>
                  <a:buChar char="l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grpSp>
            <p:nvGrpSpPr>
              <p:cNvPr id="12" name="Group 11"/>
              <p:cNvGrpSpPr>
                <a:grpSpLocks/>
              </p:cNvGrpSpPr>
              <p:nvPr/>
            </p:nvGrpSpPr>
            <p:grpSpPr bwMode="auto">
              <a:xfrm>
                <a:off x="2991" y="2446"/>
                <a:ext cx="747" cy="354"/>
                <a:chOff x="2991" y="2446"/>
                <a:chExt cx="747" cy="354"/>
              </a:xfrm>
            </p:grpSpPr>
            <p:sp>
              <p:nvSpPr>
                <p:cNvPr id="17" name="Line 12"/>
                <p:cNvSpPr>
                  <a:spLocks noChangeShapeType="1"/>
                </p:cNvSpPr>
                <p:nvPr/>
              </p:nvSpPr>
              <p:spPr bwMode="auto">
                <a:xfrm>
                  <a:off x="2991" y="2626"/>
                  <a:ext cx="272" cy="1"/>
                </a:xfrm>
                <a:prstGeom prst="line">
                  <a:avLst/>
                </a:prstGeom>
                <a:noFill/>
                <a:ln w="12699">
                  <a:solidFill>
                    <a:schemeClr val="tx1"/>
                  </a:solidFill>
                  <a:round/>
                  <a:headEnd type="none" w="sm" len="sm"/>
                  <a:tailEnd type="stealth" w="med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" name="Rectangle 13"/>
                <p:cNvSpPr>
                  <a:spLocks noChangeArrowheads="1"/>
                </p:cNvSpPr>
                <p:nvPr/>
              </p:nvSpPr>
              <p:spPr bwMode="auto">
                <a:xfrm>
                  <a:off x="3266" y="2446"/>
                  <a:ext cx="472" cy="354"/>
                </a:xfrm>
                <a:prstGeom prst="rect">
                  <a:avLst/>
                </a:prstGeom>
                <a:solidFill>
                  <a:schemeClr val="accent1"/>
                </a:solidFill>
                <a:ln w="12699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Monotype Sorts" pitchFamily="2" charset="2"/>
                    <a:buChar char="l"/>
                    <a:defRPr sz="32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Monotype Sorts" pitchFamily="2" charset="2"/>
                    <a:buChar char="n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65000"/>
                    <a:buFont typeface="Monotype Sorts" pitchFamily="2" charset="2"/>
                    <a:buChar char="l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Monotype Sorts" pitchFamily="2" charset="2"/>
                    <a:buChar char="n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Monotype Sorts" pitchFamily="2" charset="2"/>
                    <a:buChar char="n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Monotype Sorts" pitchFamily="2" charset="2"/>
                    <a:buChar char="n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Monotype Sorts" pitchFamily="2" charset="2"/>
                    <a:buChar char="n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Monotype Sorts" pitchFamily="2" charset="2"/>
                    <a:buChar char="n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/>
                </a:p>
              </p:txBody>
            </p:sp>
            <p:sp>
              <p:nvSpPr>
                <p:cNvPr id="19" name="Line 14"/>
                <p:cNvSpPr>
                  <a:spLocks noChangeShapeType="1"/>
                </p:cNvSpPr>
                <p:nvPr/>
              </p:nvSpPr>
              <p:spPr bwMode="auto">
                <a:xfrm>
                  <a:off x="3593" y="2456"/>
                  <a:ext cx="0" cy="343"/>
                </a:xfrm>
                <a:prstGeom prst="line">
                  <a:avLst/>
                </a:prstGeom>
                <a:noFill/>
                <a:ln w="12699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3" name="Group 15"/>
              <p:cNvGrpSpPr>
                <a:grpSpLocks/>
              </p:cNvGrpSpPr>
              <p:nvPr/>
            </p:nvGrpSpPr>
            <p:grpSpPr bwMode="auto">
              <a:xfrm>
                <a:off x="3663" y="2446"/>
                <a:ext cx="747" cy="357"/>
                <a:chOff x="3663" y="2446"/>
                <a:chExt cx="747" cy="357"/>
              </a:xfrm>
            </p:grpSpPr>
            <p:sp>
              <p:nvSpPr>
                <p:cNvPr id="14" name="Line 16"/>
                <p:cNvSpPr>
                  <a:spLocks noChangeShapeType="1"/>
                </p:cNvSpPr>
                <p:nvPr/>
              </p:nvSpPr>
              <p:spPr bwMode="auto">
                <a:xfrm>
                  <a:off x="3663" y="2628"/>
                  <a:ext cx="272" cy="1"/>
                </a:xfrm>
                <a:prstGeom prst="line">
                  <a:avLst/>
                </a:prstGeom>
                <a:noFill/>
                <a:ln w="12699">
                  <a:solidFill>
                    <a:schemeClr val="tx1"/>
                  </a:solidFill>
                  <a:round/>
                  <a:headEnd type="none" w="sm" len="sm"/>
                  <a:tailEnd type="stealth" w="med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" name="Rectangle 17"/>
                <p:cNvSpPr>
                  <a:spLocks noChangeArrowheads="1"/>
                </p:cNvSpPr>
                <p:nvPr/>
              </p:nvSpPr>
              <p:spPr bwMode="auto">
                <a:xfrm>
                  <a:off x="3938" y="2446"/>
                  <a:ext cx="472" cy="357"/>
                </a:xfrm>
                <a:prstGeom prst="rect">
                  <a:avLst/>
                </a:prstGeom>
                <a:solidFill>
                  <a:schemeClr val="accent1"/>
                </a:solidFill>
                <a:ln w="12699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Monotype Sorts" pitchFamily="2" charset="2"/>
                    <a:buChar char="l"/>
                    <a:defRPr sz="32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Monotype Sorts" pitchFamily="2" charset="2"/>
                    <a:buChar char="n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65000"/>
                    <a:buFont typeface="Monotype Sorts" pitchFamily="2" charset="2"/>
                    <a:buChar char="l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Monotype Sorts" pitchFamily="2" charset="2"/>
                    <a:buChar char="n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Monotype Sorts" pitchFamily="2" charset="2"/>
                    <a:buChar char="n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Monotype Sorts" pitchFamily="2" charset="2"/>
                    <a:buChar char="n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Monotype Sorts" pitchFamily="2" charset="2"/>
                    <a:buChar char="n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Monotype Sorts" pitchFamily="2" charset="2"/>
                    <a:buChar char="n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/>
                </a:p>
              </p:txBody>
            </p:sp>
            <p:sp>
              <p:nvSpPr>
                <p:cNvPr id="16" name="Line 18"/>
                <p:cNvSpPr>
                  <a:spLocks noChangeShapeType="1"/>
                </p:cNvSpPr>
                <p:nvPr/>
              </p:nvSpPr>
              <p:spPr bwMode="auto">
                <a:xfrm>
                  <a:off x="4265" y="2456"/>
                  <a:ext cx="0" cy="346"/>
                </a:xfrm>
                <a:prstGeom prst="line">
                  <a:avLst/>
                </a:prstGeom>
                <a:noFill/>
                <a:ln w="12699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0" name="Rectangle 19"/>
            <p:cNvSpPr>
              <a:spLocks noChangeArrowheads="1"/>
            </p:cNvSpPr>
            <p:nvPr/>
          </p:nvSpPr>
          <p:spPr bwMode="auto">
            <a:xfrm>
              <a:off x="2598" y="2483"/>
              <a:ext cx="172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/>
                <a:t>‘C’        ‘L’         ‘X’</a:t>
              </a:r>
            </a:p>
          </p:txBody>
        </p:sp>
      </p:grpSp>
      <p:sp>
        <p:nvSpPr>
          <p:cNvPr id="20" name="Line 20"/>
          <p:cNvSpPr>
            <a:spLocks noChangeShapeType="1"/>
          </p:cNvSpPr>
          <p:nvPr/>
        </p:nvSpPr>
        <p:spPr bwMode="auto">
          <a:xfrm flipH="1">
            <a:off x="6777038" y="3881438"/>
            <a:ext cx="215900" cy="550862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Line 21"/>
          <p:cNvSpPr>
            <a:spLocks noChangeShapeType="1"/>
          </p:cNvSpPr>
          <p:nvPr/>
        </p:nvSpPr>
        <p:spPr bwMode="auto">
          <a:xfrm>
            <a:off x="2836863" y="4192588"/>
            <a:ext cx="12065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Rectangle 22"/>
          <p:cNvSpPr>
            <a:spLocks noChangeArrowheads="1"/>
          </p:cNvSpPr>
          <p:nvPr/>
        </p:nvSpPr>
        <p:spPr bwMode="auto">
          <a:xfrm>
            <a:off x="1163638" y="2898775"/>
            <a:ext cx="1884362" cy="210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>
                <a:latin typeface="Times New Roman" charset="0"/>
              </a:rPr>
              <a:t>Private data:</a:t>
            </a:r>
            <a:endParaRPr lang="en-US" altLang="en-US" sz="2000" b="1" dirty="0">
              <a:latin typeface="Times New Roman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800" b="1" dirty="0">
              <a:latin typeface="Times New Roman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>
                <a:latin typeface="Times New Roman" charset="0"/>
              </a:rPr>
              <a:t> </a:t>
            </a:r>
            <a:endParaRPr lang="en-US" altLang="en-US" sz="1800" b="1" dirty="0">
              <a:latin typeface="Times New Roman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 b="1" dirty="0">
              <a:latin typeface="Times New Roman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>
                <a:latin typeface="Times New Roman" charset="0"/>
              </a:rPr>
              <a:t>head</a:t>
            </a:r>
            <a:endParaRPr lang="en-US" altLang="en-US" sz="1400" b="1" dirty="0">
              <a:latin typeface="Times New Roman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 b="1" dirty="0">
              <a:latin typeface="Times New Roman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 b="1" dirty="0">
              <a:latin typeface="Times New Roman" charset="0"/>
            </a:endParaRPr>
          </a:p>
        </p:txBody>
      </p:sp>
      <p:sp>
        <p:nvSpPr>
          <p:cNvPr id="23" name="Rectangle 24"/>
          <p:cNvSpPr>
            <a:spLocks noChangeArrowheads="1"/>
          </p:cNvSpPr>
          <p:nvPr/>
        </p:nvSpPr>
        <p:spPr bwMode="auto">
          <a:xfrm>
            <a:off x="3486150" y="1863725"/>
            <a:ext cx="24780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/>
              <a:t>prevPtr        currPtr</a:t>
            </a:r>
          </a:p>
        </p:txBody>
      </p:sp>
      <p:sp>
        <p:nvSpPr>
          <p:cNvPr id="24" name="Rectangle 25"/>
          <p:cNvSpPr>
            <a:spLocks noChangeArrowheads="1"/>
          </p:cNvSpPr>
          <p:nvPr/>
        </p:nvSpPr>
        <p:spPr bwMode="auto">
          <a:xfrm>
            <a:off x="3670300" y="2249488"/>
            <a:ext cx="792163" cy="327025"/>
          </a:xfrm>
          <a:prstGeom prst="rect">
            <a:avLst/>
          </a:prstGeom>
          <a:solidFill>
            <a:schemeClr val="accent1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5" name="Rectangle 26"/>
          <p:cNvSpPr>
            <a:spLocks noChangeArrowheads="1"/>
          </p:cNvSpPr>
          <p:nvPr/>
        </p:nvSpPr>
        <p:spPr bwMode="auto">
          <a:xfrm>
            <a:off x="5019675" y="2257425"/>
            <a:ext cx="792163" cy="327025"/>
          </a:xfrm>
          <a:prstGeom prst="rect">
            <a:avLst/>
          </a:prstGeom>
          <a:solidFill>
            <a:schemeClr val="accent1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6" name="Line 30"/>
          <p:cNvSpPr>
            <a:spLocks noChangeShapeType="1"/>
          </p:cNvSpPr>
          <p:nvPr/>
        </p:nvSpPr>
        <p:spPr bwMode="auto">
          <a:xfrm>
            <a:off x="4630738" y="3898900"/>
            <a:ext cx="0" cy="544513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82352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Times New Roman" charset="0"/>
              </a:rPr>
              <a:t>Finding Proper Position for ‘S’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55663" y="2844800"/>
            <a:ext cx="2293937" cy="2336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517775" y="4046538"/>
            <a:ext cx="520700" cy="292100"/>
          </a:xfrm>
          <a:prstGeom prst="rect">
            <a:avLst/>
          </a:prstGeom>
          <a:solidFill>
            <a:schemeClr val="accent1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4619625" y="3903663"/>
            <a:ext cx="0" cy="549275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" name="Group 8"/>
          <p:cNvGrpSpPr>
            <a:grpSpLocks/>
          </p:cNvGrpSpPr>
          <p:nvPr/>
        </p:nvGrpSpPr>
        <p:grpSpPr bwMode="auto">
          <a:xfrm>
            <a:off x="4100513" y="3883025"/>
            <a:ext cx="2900362" cy="566738"/>
            <a:chOff x="2583" y="2446"/>
            <a:chExt cx="1827" cy="357"/>
          </a:xfrm>
        </p:grpSpPr>
        <p:grpSp>
          <p:nvGrpSpPr>
            <p:cNvPr id="9" name="Group 9"/>
            <p:cNvGrpSpPr>
              <a:grpSpLocks/>
            </p:cNvGrpSpPr>
            <p:nvPr/>
          </p:nvGrpSpPr>
          <p:grpSpPr bwMode="auto">
            <a:xfrm>
              <a:off x="2583" y="2446"/>
              <a:ext cx="1827" cy="357"/>
              <a:chOff x="2583" y="2446"/>
              <a:chExt cx="1827" cy="357"/>
            </a:xfrm>
          </p:grpSpPr>
          <p:sp>
            <p:nvSpPr>
              <p:cNvPr id="11" name="Rectangle 10"/>
              <p:cNvSpPr>
                <a:spLocks noChangeArrowheads="1"/>
              </p:cNvSpPr>
              <p:nvPr/>
            </p:nvSpPr>
            <p:spPr bwMode="auto">
              <a:xfrm>
                <a:off x="2583" y="2446"/>
                <a:ext cx="472" cy="357"/>
              </a:xfrm>
              <a:prstGeom prst="rect">
                <a:avLst/>
              </a:prstGeom>
              <a:solidFill>
                <a:schemeClr val="accent1"/>
              </a:solidFill>
              <a:ln w="12699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2" charset="2"/>
                  <a:buChar char="l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grpSp>
            <p:nvGrpSpPr>
              <p:cNvPr id="12" name="Group 11"/>
              <p:cNvGrpSpPr>
                <a:grpSpLocks/>
              </p:cNvGrpSpPr>
              <p:nvPr/>
            </p:nvGrpSpPr>
            <p:grpSpPr bwMode="auto">
              <a:xfrm>
                <a:off x="2991" y="2446"/>
                <a:ext cx="747" cy="354"/>
                <a:chOff x="2991" y="2446"/>
                <a:chExt cx="747" cy="354"/>
              </a:xfrm>
            </p:grpSpPr>
            <p:sp>
              <p:nvSpPr>
                <p:cNvPr id="17" name="Line 12"/>
                <p:cNvSpPr>
                  <a:spLocks noChangeShapeType="1"/>
                </p:cNvSpPr>
                <p:nvPr/>
              </p:nvSpPr>
              <p:spPr bwMode="auto">
                <a:xfrm>
                  <a:off x="2991" y="2626"/>
                  <a:ext cx="272" cy="1"/>
                </a:xfrm>
                <a:prstGeom prst="line">
                  <a:avLst/>
                </a:prstGeom>
                <a:noFill/>
                <a:ln w="12699">
                  <a:solidFill>
                    <a:schemeClr val="tx1"/>
                  </a:solidFill>
                  <a:round/>
                  <a:headEnd type="none" w="sm" len="sm"/>
                  <a:tailEnd type="stealth" w="med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" name="Rectangle 13"/>
                <p:cNvSpPr>
                  <a:spLocks noChangeArrowheads="1"/>
                </p:cNvSpPr>
                <p:nvPr/>
              </p:nvSpPr>
              <p:spPr bwMode="auto">
                <a:xfrm>
                  <a:off x="3266" y="2446"/>
                  <a:ext cx="472" cy="354"/>
                </a:xfrm>
                <a:prstGeom prst="rect">
                  <a:avLst/>
                </a:prstGeom>
                <a:solidFill>
                  <a:schemeClr val="accent1"/>
                </a:solidFill>
                <a:ln w="12699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Monotype Sorts" pitchFamily="2" charset="2"/>
                    <a:buChar char="l"/>
                    <a:defRPr sz="32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Monotype Sorts" pitchFamily="2" charset="2"/>
                    <a:buChar char="n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65000"/>
                    <a:buFont typeface="Monotype Sorts" pitchFamily="2" charset="2"/>
                    <a:buChar char="l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Monotype Sorts" pitchFamily="2" charset="2"/>
                    <a:buChar char="n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Monotype Sorts" pitchFamily="2" charset="2"/>
                    <a:buChar char="n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Monotype Sorts" pitchFamily="2" charset="2"/>
                    <a:buChar char="n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Monotype Sorts" pitchFamily="2" charset="2"/>
                    <a:buChar char="n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Monotype Sorts" pitchFamily="2" charset="2"/>
                    <a:buChar char="n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/>
                </a:p>
              </p:txBody>
            </p:sp>
            <p:sp>
              <p:nvSpPr>
                <p:cNvPr id="19" name="Line 14"/>
                <p:cNvSpPr>
                  <a:spLocks noChangeShapeType="1"/>
                </p:cNvSpPr>
                <p:nvPr/>
              </p:nvSpPr>
              <p:spPr bwMode="auto">
                <a:xfrm>
                  <a:off x="3593" y="2456"/>
                  <a:ext cx="0" cy="343"/>
                </a:xfrm>
                <a:prstGeom prst="line">
                  <a:avLst/>
                </a:prstGeom>
                <a:noFill/>
                <a:ln w="12699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3" name="Group 15"/>
              <p:cNvGrpSpPr>
                <a:grpSpLocks/>
              </p:cNvGrpSpPr>
              <p:nvPr/>
            </p:nvGrpSpPr>
            <p:grpSpPr bwMode="auto">
              <a:xfrm>
                <a:off x="3663" y="2446"/>
                <a:ext cx="747" cy="357"/>
                <a:chOff x="3663" y="2446"/>
                <a:chExt cx="747" cy="357"/>
              </a:xfrm>
            </p:grpSpPr>
            <p:sp>
              <p:nvSpPr>
                <p:cNvPr id="14" name="Line 16"/>
                <p:cNvSpPr>
                  <a:spLocks noChangeShapeType="1"/>
                </p:cNvSpPr>
                <p:nvPr/>
              </p:nvSpPr>
              <p:spPr bwMode="auto">
                <a:xfrm>
                  <a:off x="3663" y="2628"/>
                  <a:ext cx="272" cy="1"/>
                </a:xfrm>
                <a:prstGeom prst="line">
                  <a:avLst/>
                </a:prstGeom>
                <a:noFill/>
                <a:ln w="12699">
                  <a:solidFill>
                    <a:schemeClr val="tx1"/>
                  </a:solidFill>
                  <a:round/>
                  <a:headEnd type="none" w="sm" len="sm"/>
                  <a:tailEnd type="stealth" w="med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" name="Rectangle 17"/>
                <p:cNvSpPr>
                  <a:spLocks noChangeArrowheads="1"/>
                </p:cNvSpPr>
                <p:nvPr/>
              </p:nvSpPr>
              <p:spPr bwMode="auto">
                <a:xfrm>
                  <a:off x="3938" y="2446"/>
                  <a:ext cx="472" cy="357"/>
                </a:xfrm>
                <a:prstGeom prst="rect">
                  <a:avLst/>
                </a:prstGeom>
                <a:solidFill>
                  <a:schemeClr val="accent1"/>
                </a:solidFill>
                <a:ln w="12699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Monotype Sorts" pitchFamily="2" charset="2"/>
                    <a:buChar char="l"/>
                    <a:defRPr sz="32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Monotype Sorts" pitchFamily="2" charset="2"/>
                    <a:buChar char="n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65000"/>
                    <a:buFont typeface="Monotype Sorts" pitchFamily="2" charset="2"/>
                    <a:buChar char="l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Monotype Sorts" pitchFamily="2" charset="2"/>
                    <a:buChar char="n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Monotype Sorts" pitchFamily="2" charset="2"/>
                    <a:buChar char="n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Monotype Sorts" pitchFamily="2" charset="2"/>
                    <a:buChar char="n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Monotype Sorts" pitchFamily="2" charset="2"/>
                    <a:buChar char="n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Monotype Sorts" pitchFamily="2" charset="2"/>
                    <a:buChar char="n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/>
                </a:p>
              </p:txBody>
            </p:sp>
            <p:sp>
              <p:nvSpPr>
                <p:cNvPr id="16" name="Line 18"/>
                <p:cNvSpPr>
                  <a:spLocks noChangeShapeType="1"/>
                </p:cNvSpPr>
                <p:nvPr/>
              </p:nvSpPr>
              <p:spPr bwMode="auto">
                <a:xfrm>
                  <a:off x="4265" y="2456"/>
                  <a:ext cx="0" cy="346"/>
                </a:xfrm>
                <a:prstGeom prst="line">
                  <a:avLst/>
                </a:prstGeom>
                <a:noFill/>
                <a:ln w="12699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0" name="Rectangle 19"/>
            <p:cNvSpPr>
              <a:spLocks noChangeArrowheads="1"/>
            </p:cNvSpPr>
            <p:nvPr/>
          </p:nvSpPr>
          <p:spPr bwMode="auto">
            <a:xfrm>
              <a:off x="2598" y="2483"/>
              <a:ext cx="172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/>
                <a:t>‘C’        ‘L’         ‘X’</a:t>
              </a:r>
            </a:p>
          </p:txBody>
        </p:sp>
      </p:grpSp>
      <p:sp>
        <p:nvSpPr>
          <p:cNvPr id="20" name="Line 20"/>
          <p:cNvSpPr>
            <a:spLocks noChangeShapeType="1"/>
          </p:cNvSpPr>
          <p:nvPr/>
        </p:nvSpPr>
        <p:spPr bwMode="auto">
          <a:xfrm flipH="1">
            <a:off x="6777038" y="3881438"/>
            <a:ext cx="215900" cy="550862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Line 21"/>
          <p:cNvSpPr>
            <a:spLocks noChangeShapeType="1"/>
          </p:cNvSpPr>
          <p:nvPr/>
        </p:nvSpPr>
        <p:spPr bwMode="auto">
          <a:xfrm>
            <a:off x="2836863" y="4192588"/>
            <a:ext cx="12065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Rectangle 22"/>
          <p:cNvSpPr>
            <a:spLocks noChangeArrowheads="1"/>
          </p:cNvSpPr>
          <p:nvPr/>
        </p:nvSpPr>
        <p:spPr bwMode="auto">
          <a:xfrm>
            <a:off x="1163638" y="2898775"/>
            <a:ext cx="1884362" cy="210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latin typeface="Times New Roman" charset="0"/>
              </a:rPr>
              <a:t>Private data:</a:t>
            </a:r>
            <a:endParaRPr lang="en-US" altLang="en-US" sz="2000" b="1">
              <a:latin typeface="Times New Roman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800" b="1">
              <a:latin typeface="Times New Roman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latin typeface="Times New Roman" charset="0"/>
              </a:rPr>
              <a:t> </a:t>
            </a:r>
            <a:endParaRPr lang="en-US" altLang="en-US" sz="1800" b="1">
              <a:latin typeface="Times New Roman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 b="1">
              <a:latin typeface="Times New Roman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latin typeface="Times New Roman" charset="0"/>
              </a:rPr>
              <a:t>head</a:t>
            </a:r>
            <a:endParaRPr lang="en-US" altLang="en-US" sz="1400" b="1">
              <a:latin typeface="Times New Roman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 b="1">
              <a:latin typeface="Times New Roman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 b="1">
              <a:latin typeface="Times New Roman" charset="0"/>
            </a:endParaRPr>
          </a:p>
        </p:txBody>
      </p:sp>
      <p:sp>
        <p:nvSpPr>
          <p:cNvPr id="23" name="Rectangle 23"/>
          <p:cNvSpPr>
            <a:spLocks noChangeArrowheads="1"/>
          </p:cNvSpPr>
          <p:nvPr/>
        </p:nvSpPr>
        <p:spPr bwMode="auto">
          <a:xfrm>
            <a:off x="3486150" y="1863725"/>
            <a:ext cx="24780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/>
              <a:t>prevPtr        currPtr</a:t>
            </a:r>
          </a:p>
        </p:txBody>
      </p:sp>
      <p:sp>
        <p:nvSpPr>
          <p:cNvPr id="24" name="Rectangle 24"/>
          <p:cNvSpPr>
            <a:spLocks noChangeArrowheads="1"/>
          </p:cNvSpPr>
          <p:nvPr/>
        </p:nvSpPr>
        <p:spPr bwMode="auto">
          <a:xfrm>
            <a:off x="3670300" y="2249488"/>
            <a:ext cx="792163" cy="327025"/>
          </a:xfrm>
          <a:prstGeom prst="rect">
            <a:avLst/>
          </a:prstGeom>
          <a:solidFill>
            <a:schemeClr val="accent1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5" name="Rectangle 25"/>
          <p:cNvSpPr>
            <a:spLocks noChangeArrowheads="1"/>
          </p:cNvSpPr>
          <p:nvPr/>
        </p:nvSpPr>
        <p:spPr bwMode="auto">
          <a:xfrm>
            <a:off x="5019675" y="2257425"/>
            <a:ext cx="792163" cy="327025"/>
          </a:xfrm>
          <a:prstGeom prst="rect">
            <a:avLst/>
          </a:prstGeom>
          <a:solidFill>
            <a:schemeClr val="accent1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6" name="Rectangle 26"/>
          <p:cNvSpPr>
            <a:spLocks noChangeArrowheads="1"/>
          </p:cNvSpPr>
          <p:nvPr/>
        </p:nvSpPr>
        <p:spPr bwMode="auto">
          <a:xfrm>
            <a:off x="3654425" y="2222500"/>
            <a:ext cx="9826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rgbClr val="990000"/>
                </a:solidFill>
              </a:rPr>
              <a:t>nullptr</a:t>
            </a:r>
          </a:p>
        </p:txBody>
      </p:sp>
      <p:sp>
        <p:nvSpPr>
          <p:cNvPr id="27" name="Line 27"/>
          <p:cNvSpPr>
            <a:spLocks noChangeShapeType="1"/>
          </p:cNvSpPr>
          <p:nvPr/>
        </p:nvSpPr>
        <p:spPr bwMode="auto">
          <a:xfrm flipH="1">
            <a:off x="4381500" y="2370138"/>
            <a:ext cx="995363" cy="1503362"/>
          </a:xfrm>
          <a:prstGeom prst="line">
            <a:avLst/>
          </a:prstGeom>
          <a:noFill/>
          <a:ln w="28575">
            <a:solidFill>
              <a:srgbClr val="99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Line 32"/>
          <p:cNvSpPr>
            <a:spLocks noChangeShapeType="1"/>
          </p:cNvSpPr>
          <p:nvPr/>
        </p:nvSpPr>
        <p:spPr bwMode="auto">
          <a:xfrm>
            <a:off x="4630738" y="3898900"/>
            <a:ext cx="0" cy="544513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20110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Times New Roman" charset="0"/>
              </a:rPr>
              <a:t>Finding Proper Position for ‘S’</a:t>
            </a:r>
            <a:br>
              <a:rPr lang="en-US" altLang="en-US" dirty="0">
                <a:latin typeface="Times New Roman" charset="0"/>
              </a:rPr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55663" y="2844800"/>
            <a:ext cx="2293937" cy="2336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517775" y="4046538"/>
            <a:ext cx="520700" cy="292100"/>
          </a:xfrm>
          <a:prstGeom prst="rect">
            <a:avLst/>
          </a:prstGeom>
          <a:solidFill>
            <a:schemeClr val="accent1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>
            <a:off x="4619625" y="3903663"/>
            <a:ext cx="0" cy="549275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4100513" y="3883025"/>
            <a:ext cx="2900362" cy="566738"/>
            <a:chOff x="2583" y="2446"/>
            <a:chExt cx="1827" cy="357"/>
          </a:xfrm>
        </p:grpSpPr>
        <p:grpSp>
          <p:nvGrpSpPr>
            <p:cNvPr id="9" name="Group 8"/>
            <p:cNvGrpSpPr>
              <a:grpSpLocks/>
            </p:cNvGrpSpPr>
            <p:nvPr/>
          </p:nvGrpSpPr>
          <p:grpSpPr bwMode="auto">
            <a:xfrm>
              <a:off x="2583" y="2446"/>
              <a:ext cx="1827" cy="357"/>
              <a:chOff x="2583" y="2446"/>
              <a:chExt cx="1827" cy="357"/>
            </a:xfrm>
          </p:grpSpPr>
          <p:sp>
            <p:nvSpPr>
              <p:cNvPr id="11" name="Rectangle 9"/>
              <p:cNvSpPr>
                <a:spLocks noChangeArrowheads="1"/>
              </p:cNvSpPr>
              <p:nvPr/>
            </p:nvSpPr>
            <p:spPr bwMode="auto">
              <a:xfrm>
                <a:off x="2583" y="2446"/>
                <a:ext cx="472" cy="357"/>
              </a:xfrm>
              <a:prstGeom prst="rect">
                <a:avLst/>
              </a:prstGeom>
              <a:solidFill>
                <a:schemeClr val="accent1"/>
              </a:solidFill>
              <a:ln w="12699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2" charset="2"/>
                  <a:buChar char="l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grpSp>
            <p:nvGrpSpPr>
              <p:cNvPr id="12" name="Group 10"/>
              <p:cNvGrpSpPr>
                <a:grpSpLocks/>
              </p:cNvGrpSpPr>
              <p:nvPr/>
            </p:nvGrpSpPr>
            <p:grpSpPr bwMode="auto">
              <a:xfrm>
                <a:off x="2991" y="2446"/>
                <a:ext cx="747" cy="354"/>
                <a:chOff x="2991" y="2446"/>
                <a:chExt cx="747" cy="354"/>
              </a:xfrm>
            </p:grpSpPr>
            <p:sp>
              <p:nvSpPr>
                <p:cNvPr id="17" name="Line 11"/>
                <p:cNvSpPr>
                  <a:spLocks noChangeShapeType="1"/>
                </p:cNvSpPr>
                <p:nvPr/>
              </p:nvSpPr>
              <p:spPr bwMode="auto">
                <a:xfrm>
                  <a:off x="2991" y="2626"/>
                  <a:ext cx="272" cy="1"/>
                </a:xfrm>
                <a:prstGeom prst="line">
                  <a:avLst/>
                </a:prstGeom>
                <a:noFill/>
                <a:ln w="12699">
                  <a:solidFill>
                    <a:schemeClr val="tx1"/>
                  </a:solidFill>
                  <a:round/>
                  <a:headEnd type="none" w="sm" len="sm"/>
                  <a:tailEnd type="stealth" w="med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" name="Rectangle 12"/>
                <p:cNvSpPr>
                  <a:spLocks noChangeArrowheads="1"/>
                </p:cNvSpPr>
                <p:nvPr/>
              </p:nvSpPr>
              <p:spPr bwMode="auto">
                <a:xfrm>
                  <a:off x="3266" y="2446"/>
                  <a:ext cx="472" cy="354"/>
                </a:xfrm>
                <a:prstGeom prst="rect">
                  <a:avLst/>
                </a:prstGeom>
                <a:solidFill>
                  <a:schemeClr val="accent1"/>
                </a:solidFill>
                <a:ln w="12699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Monotype Sorts" pitchFamily="2" charset="2"/>
                    <a:buChar char="l"/>
                    <a:defRPr sz="32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Monotype Sorts" pitchFamily="2" charset="2"/>
                    <a:buChar char="n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65000"/>
                    <a:buFont typeface="Monotype Sorts" pitchFamily="2" charset="2"/>
                    <a:buChar char="l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Monotype Sorts" pitchFamily="2" charset="2"/>
                    <a:buChar char="n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Monotype Sorts" pitchFamily="2" charset="2"/>
                    <a:buChar char="n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Monotype Sorts" pitchFamily="2" charset="2"/>
                    <a:buChar char="n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Monotype Sorts" pitchFamily="2" charset="2"/>
                    <a:buChar char="n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Monotype Sorts" pitchFamily="2" charset="2"/>
                    <a:buChar char="n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/>
                </a:p>
              </p:txBody>
            </p:sp>
            <p:sp>
              <p:nvSpPr>
                <p:cNvPr id="19" name="Line 13"/>
                <p:cNvSpPr>
                  <a:spLocks noChangeShapeType="1"/>
                </p:cNvSpPr>
                <p:nvPr/>
              </p:nvSpPr>
              <p:spPr bwMode="auto">
                <a:xfrm>
                  <a:off x="3593" y="2456"/>
                  <a:ext cx="0" cy="343"/>
                </a:xfrm>
                <a:prstGeom prst="line">
                  <a:avLst/>
                </a:prstGeom>
                <a:noFill/>
                <a:ln w="12699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3" name="Group 14"/>
              <p:cNvGrpSpPr>
                <a:grpSpLocks/>
              </p:cNvGrpSpPr>
              <p:nvPr/>
            </p:nvGrpSpPr>
            <p:grpSpPr bwMode="auto">
              <a:xfrm>
                <a:off x="3663" y="2446"/>
                <a:ext cx="747" cy="357"/>
                <a:chOff x="3663" y="2446"/>
                <a:chExt cx="747" cy="357"/>
              </a:xfrm>
            </p:grpSpPr>
            <p:sp>
              <p:nvSpPr>
                <p:cNvPr id="14" name="Line 15"/>
                <p:cNvSpPr>
                  <a:spLocks noChangeShapeType="1"/>
                </p:cNvSpPr>
                <p:nvPr/>
              </p:nvSpPr>
              <p:spPr bwMode="auto">
                <a:xfrm>
                  <a:off x="3663" y="2628"/>
                  <a:ext cx="272" cy="1"/>
                </a:xfrm>
                <a:prstGeom prst="line">
                  <a:avLst/>
                </a:prstGeom>
                <a:noFill/>
                <a:ln w="12699">
                  <a:solidFill>
                    <a:schemeClr val="tx1"/>
                  </a:solidFill>
                  <a:round/>
                  <a:headEnd type="none" w="sm" len="sm"/>
                  <a:tailEnd type="stealth" w="med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" name="Rectangle 16"/>
                <p:cNvSpPr>
                  <a:spLocks noChangeArrowheads="1"/>
                </p:cNvSpPr>
                <p:nvPr/>
              </p:nvSpPr>
              <p:spPr bwMode="auto">
                <a:xfrm>
                  <a:off x="3938" y="2446"/>
                  <a:ext cx="472" cy="357"/>
                </a:xfrm>
                <a:prstGeom prst="rect">
                  <a:avLst/>
                </a:prstGeom>
                <a:solidFill>
                  <a:schemeClr val="accent1"/>
                </a:solidFill>
                <a:ln w="12699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Monotype Sorts" pitchFamily="2" charset="2"/>
                    <a:buChar char="l"/>
                    <a:defRPr sz="32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Monotype Sorts" pitchFamily="2" charset="2"/>
                    <a:buChar char="n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65000"/>
                    <a:buFont typeface="Monotype Sorts" pitchFamily="2" charset="2"/>
                    <a:buChar char="l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Monotype Sorts" pitchFamily="2" charset="2"/>
                    <a:buChar char="n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Monotype Sorts" pitchFamily="2" charset="2"/>
                    <a:buChar char="n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Monotype Sorts" pitchFamily="2" charset="2"/>
                    <a:buChar char="n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Monotype Sorts" pitchFamily="2" charset="2"/>
                    <a:buChar char="n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Monotype Sorts" pitchFamily="2" charset="2"/>
                    <a:buChar char="n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/>
                </a:p>
              </p:txBody>
            </p:sp>
            <p:sp>
              <p:nvSpPr>
                <p:cNvPr id="16" name="Line 17"/>
                <p:cNvSpPr>
                  <a:spLocks noChangeShapeType="1"/>
                </p:cNvSpPr>
                <p:nvPr/>
              </p:nvSpPr>
              <p:spPr bwMode="auto">
                <a:xfrm>
                  <a:off x="4265" y="2456"/>
                  <a:ext cx="0" cy="346"/>
                </a:xfrm>
                <a:prstGeom prst="line">
                  <a:avLst/>
                </a:prstGeom>
                <a:noFill/>
                <a:ln w="12699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0" name="Rectangle 18"/>
            <p:cNvSpPr>
              <a:spLocks noChangeArrowheads="1"/>
            </p:cNvSpPr>
            <p:nvPr/>
          </p:nvSpPr>
          <p:spPr bwMode="auto">
            <a:xfrm>
              <a:off x="2598" y="2483"/>
              <a:ext cx="172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/>
                <a:t>‘C’        ‘L’         ‘X’</a:t>
              </a:r>
            </a:p>
          </p:txBody>
        </p:sp>
      </p:grpSp>
      <p:sp>
        <p:nvSpPr>
          <p:cNvPr id="20" name="Line 19"/>
          <p:cNvSpPr>
            <a:spLocks noChangeShapeType="1"/>
          </p:cNvSpPr>
          <p:nvPr/>
        </p:nvSpPr>
        <p:spPr bwMode="auto">
          <a:xfrm flipH="1">
            <a:off x="6777038" y="3881438"/>
            <a:ext cx="215900" cy="550862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Line 20"/>
          <p:cNvSpPr>
            <a:spLocks noChangeShapeType="1"/>
          </p:cNvSpPr>
          <p:nvPr/>
        </p:nvSpPr>
        <p:spPr bwMode="auto">
          <a:xfrm>
            <a:off x="2836863" y="4192588"/>
            <a:ext cx="12065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163638" y="2898775"/>
            <a:ext cx="1884362" cy="1951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latin typeface="Times New Roman" charset="0"/>
              </a:rPr>
              <a:t>Private data:</a:t>
            </a:r>
            <a:endParaRPr lang="en-US" altLang="en-US" sz="2000" b="1">
              <a:latin typeface="Times New Roman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800" b="1">
              <a:latin typeface="Times New Roman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b="1">
              <a:latin typeface="Times New Roman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 b="1">
              <a:latin typeface="Times New Roman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latin typeface="Times New Roman" charset="0"/>
              </a:rPr>
              <a:t>head</a:t>
            </a:r>
            <a:endParaRPr lang="en-US" altLang="en-US" sz="1400" b="1">
              <a:latin typeface="Times New Roman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 b="1">
              <a:latin typeface="Times New Roman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 b="1">
              <a:latin typeface="Times New Roman" charset="0"/>
            </a:endParaRP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3486150" y="1863725"/>
            <a:ext cx="24780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/>
              <a:t>prevPtr        currPtr</a:t>
            </a: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3670300" y="2249488"/>
            <a:ext cx="792163" cy="327025"/>
          </a:xfrm>
          <a:prstGeom prst="rect">
            <a:avLst/>
          </a:prstGeom>
          <a:solidFill>
            <a:schemeClr val="accent1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5019675" y="2257425"/>
            <a:ext cx="792163" cy="327025"/>
          </a:xfrm>
          <a:prstGeom prst="rect">
            <a:avLst/>
          </a:prstGeom>
          <a:solidFill>
            <a:schemeClr val="accent1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6" name="Line 25"/>
          <p:cNvSpPr>
            <a:spLocks noChangeShapeType="1"/>
          </p:cNvSpPr>
          <p:nvPr/>
        </p:nvSpPr>
        <p:spPr bwMode="auto">
          <a:xfrm>
            <a:off x="4021138" y="2370138"/>
            <a:ext cx="360362" cy="1503362"/>
          </a:xfrm>
          <a:prstGeom prst="line">
            <a:avLst/>
          </a:prstGeom>
          <a:noFill/>
          <a:ln w="28575">
            <a:solidFill>
              <a:srgbClr val="99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Line 26"/>
          <p:cNvSpPr>
            <a:spLocks noChangeShapeType="1"/>
          </p:cNvSpPr>
          <p:nvPr/>
        </p:nvSpPr>
        <p:spPr bwMode="auto">
          <a:xfrm>
            <a:off x="5246688" y="2378075"/>
            <a:ext cx="360362" cy="1503363"/>
          </a:xfrm>
          <a:prstGeom prst="line">
            <a:avLst/>
          </a:prstGeom>
          <a:noFill/>
          <a:ln w="28575">
            <a:solidFill>
              <a:srgbClr val="99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Line 32"/>
          <p:cNvSpPr>
            <a:spLocks noChangeShapeType="1"/>
          </p:cNvSpPr>
          <p:nvPr/>
        </p:nvSpPr>
        <p:spPr bwMode="auto">
          <a:xfrm>
            <a:off x="4630738" y="3898900"/>
            <a:ext cx="0" cy="544513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37907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Times New Roman" charset="0"/>
              </a:rPr>
              <a:t>Finding Proper Position for ‘S’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55663" y="2844800"/>
            <a:ext cx="2293937" cy="2336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517775" y="4046538"/>
            <a:ext cx="520700" cy="292100"/>
          </a:xfrm>
          <a:prstGeom prst="rect">
            <a:avLst/>
          </a:prstGeom>
          <a:solidFill>
            <a:schemeClr val="accent1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>
            <a:off x="4619625" y="3903663"/>
            <a:ext cx="0" cy="549275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4100513" y="3883025"/>
            <a:ext cx="2900362" cy="566738"/>
            <a:chOff x="2583" y="2446"/>
            <a:chExt cx="1827" cy="357"/>
          </a:xfrm>
        </p:grpSpPr>
        <p:grpSp>
          <p:nvGrpSpPr>
            <p:cNvPr id="9" name="Group 8"/>
            <p:cNvGrpSpPr>
              <a:grpSpLocks/>
            </p:cNvGrpSpPr>
            <p:nvPr/>
          </p:nvGrpSpPr>
          <p:grpSpPr bwMode="auto">
            <a:xfrm>
              <a:off x="2583" y="2446"/>
              <a:ext cx="1827" cy="357"/>
              <a:chOff x="2583" y="2446"/>
              <a:chExt cx="1827" cy="357"/>
            </a:xfrm>
          </p:grpSpPr>
          <p:sp>
            <p:nvSpPr>
              <p:cNvPr id="11" name="Rectangle 9"/>
              <p:cNvSpPr>
                <a:spLocks noChangeArrowheads="1"/>
              </p:cNvSpPr>
              <p:nvPr/>
            </p:nvSpPr>
            <p:spPr bwMode="auto">
              <a:xfrm>
                <a:off x="2583" y="2446"/>
                <a:ext cx="472" cy="357"/>
              </a:xfrm>
              <a:prstGeom prst="rect">
                <a:avLst/>
              </a:prstGeom>
              <a:solidFill>
                <a:schemeClr val="accent1"/>
              </a:solidFill>
              <a:ln w="12699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Char char="l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 pitchFamily="2" charset="2"/>
                  <a:buChar char="l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Monotype Sorts" pitchFamily="2" charset="2"/>
                  <a:buChar char="n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grpSp>
            <p:nvGrpSpPr>
              <p:cNvPr id="12" name="Group 10"/>
              <p:cNvGrpSpPr>
                <a:grpSpLocks/>
              </p:cNvGrpSpPr>
              <p:nvPr/>
            </p:nvGrpSpPr>
            <p:grpSpPr bwMode="auto">
              <a:xfrm>
                <a:off x="2991" y="2446"/>
                <a:ext cx="747" cy="354"/>
                <a:chOff x="2991" y="2446"/>
                <a:chExt cx="747" cy="354"/>
              </a:xfrm>
            </p:grpSpPr>
            <p:sp>
              <p:nvSpPr>
                <p:cNvPr id="17" name="Line 11"/>
                <p:cNvSpPr>
                  <a:spLocks noChangeShapeType="1"/>
                </p:cNvSpPr>
                <p:nvPr/>
              </p:nvSpPr>
              <p:spPr bwMode="auto">
                <a:xfrm>
                  <a:off x="2991" y="2626"/>
                  <a:ext cx="272" cy="1"/>
                </a:xfrm>
                <a:prstGeom prst="line">
                  <a:avLst/>
                </a:prstGeom>
                <a:noFill/>
                <a:ln w="12699">
                  <a:solidFill>
                    <a:schemeClr val="tx1"/>
                  </a:solidFill>
                  <a:round/>
                  <a:headEnd type="none" w="sm" len="sm"/>
                  <a:tailEnd type="stealth" w="med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" name="Rectangle 12"/>
                <p:cNvSpPr>
                  <a:spLocks noChangeArrowheads="1"/>
                </p:cNvSpPr>
                <p:nvPr/>
              </p:nvSpPr>
              <p:spPr bwMode="auto">
                <a:xfrm>
                  <a:off x="3266" y="2446"/>
                  <a:ext cx="472" cy="354"/>
                </a:xfrm>
                <a:prstGeom prst="rect">
                  <a:avLst/>
                </a:prstGeom>
                <a:solidFill>
                  <a:schemeClr val="accent1"/>
                </a:solidFill>
                <a:ln w="12699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Monotype Sorts" pitchFamily="2" charset="2"/>
                    <a:buChar char="l"/>
                    <a:defRPr sz="32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Monotype Sorts" pitchFamily="2" charset="2"/>
                    <a:buChar char="n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65000"/>
                    <a:buFont typeface="Monotype Sorts" pitchFamily="2" charset="2"/>
                    <a:buChar char="l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Monotype Sorts" pitchFamily="2" charset="2"/>
                    <a:buChar char="n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Monotype Sorts" pitchFamily="2" charset="2"/>
                    <a:buChar char="n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Monotype Sorts" pitchFamily="2" charset="2"/>
                    <a:buChar char="n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Monotype Sorts" pitchFamily="2" charset="2"/>
                    <a:buChar char="n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Monotype Sorts" pitchFamily="2" charset="2"/>
                    <a:buChar char="n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/>
                </a:p>
              </p:txBody>
            </p:sp>
            <p:sp>
              <p:nvSpPr>
                <p:cNvPr id="19" name="Line 13"/>
                <p:cNvSpPr>
                  <a:spLocks noChangeShapeType="1"/>
                </p:cNvSpPr>
                <p:nvPr/>
              </p:nvSpPr>
              <p:spPr bwMode="auto">
                <a:xfrm>
                  <a:off x="3593" y="2456"/>
                  <a:ext cx="0" cy="343"/>
                </a:xfrm>
                <a:prstGeom prst="line">
                  <a:avLst/>
                </a:prstGeom>
                <a:noFill/>
                <a:ln w="12699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3" name="Group 14"/>
              <p:cNvGrpSpPr>
                <a:grpSpLocks/>
              </p:cNvGrpSpPr>
              <p:nvPr/>
            </p:nvGrpSpPr>
            <p:grpSpPr bwMode="auto">
              <a:xfrm>
                <a:off x="3663" y="2446"/>
                <a:ext cx="747" cy="357"/>
                <a:chOff x="3663" y="2446"/>
                <a:chExt cx="747" cy="357"/>
              </a:xfrm>
            </p:grpSpPr>
            <p:sp>
              <p:nvSpPr>
                <p:cNvPr id="14" name="Line 15"/>
                <p:cNvSpPr>
                  <a:spLocks noChangeShapeType="1"/>
                </p:cNvSpPr>
                <p:nvPr/>
              </p:nvSpPr>
              <p:spPr bwMode="auto">
                <a:xfrm>
                  <a:off x="3663" y="2628"/>
                  <a:ext cx="272" cy="1"/>
                </a:xfrm>
                <a:prstGeom prst="line">
                  <a:avLst/>
                </a:prstGeom>
                <a:noFill/>
                <a:ln w="12699">
                  <a:solidFill>
                    <a:schemeClr val="tx1"/>
                  </a:solidFill>
                  <a:round/>
                  <a:headEnd type="none" w="sm" len="sm"/>
                  <a:tailEnd type="stealth" w="med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" name="Rectangle 16"/>
                <p:cNvSpPr>
                  <a:spLocks noChangeArrowheads="1"/>
                </p:cNvSpPr>
                <p:nvPr/>
              </p:nvSpPr>
              <p:spPr bwMode="auto">
                <a:xfrm>
                  <a:off x="3938" y="2446"/>
                  <a:ext cx="472" cy="357"/>
                </a:xfrm>
                <a:prstGeom prst="rect">
                  <a:avLst/>
                </a:prstGeom>
                <a:solidFill>
                  <a:schemeClr val="accent1"/>
                </a:solidFill>
                <a:ln w="12699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Monotype Sorts" pitchFamily="2" charset="2"/>
                    <a:buChar char="l"/>
                    <a:defRPr sz="32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Monotype Sorts" pitchFamily="2" charset="2"/>
                    <a:buChar char="n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65000"/>
                    <a:buFont typeface="Monotype Sorts" pitchFamily="2" charset="2"/>
                    <a:buChar char="l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Monotype Sorts" pitchFamily="2" charset="2"/>
                    <a:buChar char="n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Monotype Sorts" pitchFamily="2" charset="2"/>
                    <a:buChar char="n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Monotype Sorts" pitchFamily="2" charset="2"/>
                    <a:buChar char="n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Monotype Sorts" pitchFamily="2" charset="2"/>
                    <a:buChar char="n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Monotype Sorts" pitchFamily="2" charset="2"/>
                    <a:buChar char="n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/>
                </a:p>
              </p:txBody>
            </p:sp>
            <p:sp>
              <p:nvSpPr>
                <p:cNvPr id="16" name="Line 17"/>
                <p:cNvSpPr>
                  <a:spLocks noChangeShapeType="1"/>
                </p:cNvSpPr>
                <p:nvPr/>
              </p:nvSpPr>
              <p:spPr bwMode="auto">
                <a:xfrm>
                  <a:off x="4265" y="2456"/>
                  <a:ext cx="0" cy="346"/>
                </a:xfrm>
                <a:prstGeom prst="line">
                  <a:avLst/>
                </a:prstGeom>
                <a:noFill/>
                <a:ln w="12699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0" name="Rectangle 18"/>
            <p:cNvSpPr>
              <a:spLocks noChangeArrowheads="1"/>
            </p:cNvSpPr>
            <p:nvPr/>
          </p:nvSpPr>
          <p:spPr bwMode="auto">
            <a:xfrm>
              <a:off x="2598" y="2483"/>
              <a:ext cx="172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/>
                <a:t>‘C’        ‘L’         ‘X’</a:t>
              </a:r>
            </a:p>
          </p:txBody>
        </p:sp>
      </p:grpSp>
      <p:sp>
        <p:nvSpPr>
          <p:cNvPr id="20" name="Line 19"/>
          <p:cNvSpPr>
            <a:spLocks noChangeShapeType="1"/>
          </p:cNvSpPr>
          <p:nvPr/>
        </p:nvSpPr>
        <p:spPr bwMode="auto">
          <a:xfrm flipH="1">
            <a:off x="6777038" y="3881438"/>
            <a:ext cx="215900" cy="550862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Line 20"/>
          <p:cNvSpPr>
            <a:spLocks noChangeShapeType="1"/>
          </p:cNvSpPr>
          <p:nvPr/>
        </p:nvSpPr>
        <p:spPr bwMode="auto">
          <a:xfrm>
            <a:off x="2836863" y="4192588"/>
            <a:ext cx="12065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163638" y="2898775"/>
            <a:ext cx="1884362" cy="210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>
                <a:latin typeface="Times New Roman" charset="0"/>
              </a:rPr>
              <a:t>Private data:</a:t>
            </a:r>
            <a:endParaRPr lang="en-US" altLang="en-US" sz="2000" b="1" dirty="0">
              <a:latin typeface="Times New Roman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800" b="1" dirty="0">
              <a:latin typeface="Times New Roman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>
                <a:latin typeface="Times New Roman" charset="0"/>
              </a:rPr>
              <a:t> </a:t>
            </a:r>
            <a:endParaRPr lang="en-US" altLang="en-US" sz="1800" b="1" dirty="0">
              <a:latin typeface="Times New Roman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 b="1" dirty="0">
              <a:latin typeface="Times New Roman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>
                <a:latin typeface="Times New Roman" charset="0"/>
              </a:rPr>
              <a:t>head</a:t>
            </a:r>
            <a:endParaRPr lang="en-US" altLang="en-US" sz="1400" b="1" dirty="0">
              <a:latin typeface="Times New Roman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 b="1" dirty="0">
              <a:latin typeface="Times New Roman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 b="1" dirty="0">
              <a:latin typeface="Times New Roman" charset="0"/>
            </a:endParaRP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3486150" y="1863725"/>
            <a:ext cx="24780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/>
              <a:t>prevPtr        currPtr</a:t>
            </a: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3670300" y="2249488"/>
            <a:ext cx="792163" cy="327025"/>
          </a:xfrm>
          <a:prstGeom prst="rect">
            <a:avLst/>
          </a:prstGeom>
          <a:solidFill>
            <a:schemeClr val="accent1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5019675" y="2257425"/>
            <a:ext cx="792163" cy="327025"/>
          </a:xfrm>
          <a:prstGeom prst="rect">
            <a:avLst/>
          </a:prstGeom>
          <a:solidFill>
            <a:schemeClr val="accent1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6" name="Line 25"/>
          <p:cNvSpPr>
            <a:spLocks noChangeShapeType="1"/>
          </p:cNvSpPr>
          <p:nvPr/>
        </p:nvSpPr>
        <p:spPr bwMode="auto">
          <a:xfrm>
            <a:off x="5246688" y="2378075"/>
            <a:ext cx="1273175" cy="1474788"/>
          </a:xfrm>
          <a:prstGeom prst="line">
            <a:avLst/>
          </a:prstGeom>
          <a:noFill/>
          <a:ln w="28575">
            <a:solidFill>
              <a:srgbClr val="99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Line 26"/>
          <p:cNvSpPr>
            <a:spLocks noChangeShapeType="1"/>
          </p:cNvSpPr>
          <p:nvPr/>
        </p:nvSpPr>
        <p:spPr bwMode="auto">
          <a:xfrm>
            <a:off x="4202113" y="2386013"/>
            <a:ext cx="1273175" cy="1474787"/>
          </a:xfrm>
          <a:prstGeom prst="line">
            <a:avLst/>
          </a:prstGeom>
          <a:noFill/>
          <a:ln w="28575">
            <a:solidFill>
              <a:srgbClr val="99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Line 32"/>
          <p:cNvSpPr>
            <a:spLocks noChangeShapeType="1"/>
          </p:cNvSpPr>
          <p:nvPr/>
        </p:nvSpPr>
        <p:spPr bwMode="auto">
          <a:xfrm>
            <a:off x="4630738" y="3898900"/>
            <a:ext cx="0" cy="544513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37907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55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636240" y="220629"/>
            <a:ext cx="7532370" cy="589990"/>
          </a:xfrm>
        </p:spPr>
        <p:txBody>
          <a:bodyPr/>
          <a:lstStyle/>
          <a:p>
            <a:r>
              <a:rPr lang="en-US" altLang="en-US" dirty="0">
                <a:latin typeface="Times New Roman" charset="0"/>
              </a:rPr>
              <a:t>Inserting ‘S’ into Proper Position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855663" y="2844800"/>
            <a:ext cx="2293937" cy="2336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2517775" y="4046538"/>
            <a:ext cx="520700" cy="292100"/>
          </a:xfrm>
          <a:prstGeom prst="rect">
            <a:avLst/>
          </a:prstGeom>
          <a:solidFill>
            <a:schemeClr val="accent1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0" name="Line 6"/>
          <p:cNvSpPr>
            <a:spLocks noChangeShapeType="1"/>
          </p:cNvSpPr>
          <p:nvPr/>
        </p:nvSpPr>
        <p:spPr bwMode="auto">
          <a:xfrm>
            <a:off x="4619625" y="3903663"/>
            <a:ext cx="0" cy="549275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4100513" y="3883025"/>
            <a:ext cx="749300" cy="566738"/>
          </a:xfrm>
          <a:prstGeom prst="rect">
            <a:avLst/>
          </a:prstGeom>
          <a:solidFill>
            <a:schemeClr val="accent1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pSp>
        <p:nvGrpSpPr>
          <p:cNvPr id="12" name="Group 8"/>
          <p:cNvGrpSpPr>
            <a:grpSpLocks/>
          </p:cNvGrpSpPr>
          <p:nvPr/>
        </p:nvGrpSpPr>
        <p:grpSpPr bwMode="auto">
          <a:xfrm>
            <a:off x="4748213" y="3883025"/>
            <a:ext cx="1185862" cy="561975"/>
            <a:chOff x="2991" y="2446"/>
            <a:chExt cx="747" cy="354"/>
          </a:xfrm>
        </p:grpSpPr>
        <p:sp>
          <p:nvSpPr>
            <p:cNvPr id="13" name="Line 9"/>
            <p:cNvSpPr>
              <a:spLocks noChangeShapeType="1"/>
            </p:cNvSpPr>
            <p:nvPr/>
          </p:nvSpPr>
          <p:spPr bwMode="auto">
            <a:xfrm>
              <a:off x="2991" y="2626"/>
              <a:ext cx="272" cy="1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Rectangle 10"/>
            <p:cNvSpPr>
              <a:spLocks noChangeArrowheads="1"/>
            </p:cNvSpPr>
            <p:nvPr/>
          </p:nvSpPr>
          <p:spPr bwMode="auto">
            <a:xfrm>
              <a:off x="3266" y="2446"/>
              <a:ext cx="472" cy="354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5" name="Line 11"/>
            <p:cNvSpPr>
              <a:spLocks noChangeShapeType="1"/>
            </p:cNvSpPr>
            <p:nvPr/>
          </p:nvSpPr>
          <p:spPr bwMode="auto">
            <a:xfrm>
              <a:off x="3593" y="2456"/>
              <a:ext cx="0" cy="343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6" name="Rectangle 12"/>
          <p:cNvSpPr>
            <a:spLocks noChangeArrowheads="1"/>
          </p:cNvSpPr>
          <p:nvPr/>
        </p:nvSpPr>
        <p:spPr bwMode="auto">
          <a:xfrm>
            <a:off x="6251575" y="3883025"/>
            <a:ext cx="749300" cy="566738"/>
          </a:xfrm>
          <a:prstGeom prst="rect">
            <a:avLst/>
          </a:prstGeom>
          <a:solidFill>
            <a:schemeClr val="accent1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7" name="Line 13"/>
          <p:cNvSpPr>
            <a:spLocks noChangeShapeType="1"/>
          </p:cNvSpPr>
          <p:nvPr/>
        </p:nvSpPr>
        <p:spPr bwMode="auto">
          <a:xfrm>
            <a:off x="6770688" y="3898900"/>
            <a:ext cx="0" cy="549275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Rectangle 14"/>
          <p:cNvSpPr>
            <a:spLocks noChangeArrowheads="1"/>
          </p:cNvSpPr>
          <p:nvPr/>
        </p:nvSpPr>
        <p:spPr bwMode="auto">
          <a:xfrm>
            <a:off x="4124325" y="3941763"/>
            <a:ext cx="2741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/>
              <a:t>‘C’        ‘L’         ‘X’</a:t>
            </a:r>
          </a:p>
        </p:txBody>
      </p:sp>
      <p:sp>
        <p:nvSpPr>
          <p:cNvPr id="19" name="Line 15"/>
          <p:cNvSpPr>
            <a:spLocks noChangeShapeType="1"/>
          </p:cNvSpPr>
          <p:nvPr/>
        </p:nvSpPr>
        <p:spPr bwMode="auto">
          <a:xfrm flipH="1">
            <a:off x="6777038" y="3881438"/>
            <a:ext cx="215900" cy="550862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Line 16"/>
          <p:cNvSpPr>
            <a:spLocks noChangeShapeType="1"/>
          </p:cNvSpPr>
          <p:nvPr/>
        </p:nvSpPr>
        <p:spPr bwMode="auto">
          <a:xfrm>
            <a:off x="2836863" y="4192588"/>
            <a:ext cx="12065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Rectangle 17"/>
          <p:cNvSpPr>
            <a:spLocks noChangeArrowheads="1"/>
          </p:cNvSpPr>
          <p:nvPr/>
        </p:nvSpPr>
        <p:spPr bwMode="auto">
          <a:xfrm>
            <a:off x="1163638" y="2898775"/>
            <a:ext cx="1884362" cy="204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latin typeface="Times New Roman" charset="0"/>
              </a:rPr>
              <a:t>Private data:</a:t>
            </a:r>
            <a:endParaRPr lang="en-US" altLang="en-US" sz="2000" b="1">
              <a:latin typeface="Times New Roman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800" b="1">
              <a:latin typeface="Times New Roman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latin typeface="Times New Roman" charset="0"/>
              </a:rPr>
              <a:t> </a:t>
            </a:r>
            <a:endParaRPr lang="en-US" altLang="en-US" sz="1800" b="1">
              <a:latin typeface="Times New Roman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 b="1">
              <a:latin typeface="Times New Roman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latin typeface="Times New Roman" charset="0"/>
              </a:rPr>
              <a:t>head</a:t>
            </a:r>
            <a:endParaRPr lang="en-US" altLang="en-US" sz="1400" b="1">
              <a:latin typeface="Times New Roman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 b="1">
              <a:latin typeface="Times New Roman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 b="1">
              <a:latin typeface="Times New Roman" charset="0"/>
            </a:endParaRPr>
          </a:p>
        </p:txBody>
      </p:sp>
      <p:sp>
        <p:nvSpPr>
          <p:cNvPr id="22" name="Rectangle 18"/>
          <p:cNvSpPr>
            <a:spLocks noChangeArrowheads="1"/>
          </p:cNvSpPr>
          <p:nvPr/>
        </p:nvSpPr>
        <p:spPr bwMode="auto">
          <a:xfrm>
            <a:off x="3486150" y="1863725"/>
            <a:ext cx="24780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/>
              <a:t>prevPtr        currPtr</a:t>
            </a:r>
          </a:p>
        </p:txBody>
      </p:sp>
      <p:sp>
        <p:nvSpPr>
          <p:cNvPr id="23" name="Rectangle 19"/>
          <p:cNvSpPr>
            <a:spLocks noChangeArrowheads="1"/>
          </p:cNvSpPr>
          <p:nvPr/>
        </p:nvSpPr>
        <p:spPr bwMode="auto">
          <a:xfrm>
            <a:off x="3670300" y="2249488"/>
            <a:ext cx="792163" cy="327025"/>
          </a:xfrm>
          <a:prstGeom prst="rect">
            <a:avLst/>
          </a:prstGeom>
          <a:solidFill>
            <a:schemeClr val="accent1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4" name="Rectangle 20"/>
          <p:cNvSpPr>
            <a:spLocks noChangeArrowheads="1"/>
          </p:cNvSpPr>
          <p:nvPr/>
        </p:nvSpPr>
        <p:spPr bwMode="auto">
          <a:xfrm>
            <a:off x="5019675" y="2257425"/>
            <a:ext cx="792163" cy="327025"/>
          </a:xfrm>
          <a:prstGeom prst="rect">
            <a:avLst/>
          </a:prstGeom>
          <a:solidFill>
            <a:schemeClr val="accent1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5" name="Line 21"/>
          <p:cNvSpPr>
            <a:spLocks noChangeShapeType="1"/>
          </p:cNvSpPr>
          <p:nvPr/>
        </p:nvSpPr>
        <p:spPr bwMode="auto">
          <a:xfrm>
            <a:off x="5246688" y="2378075"/>
            <a:ext cx="1273175" cy="14747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Line 22"/>
          <p:cNvSpPr>
            <a:spLocks noChangeShapeType="1"/>
          </p:cNvSpPr>
          <p:nvPr/>
        </p:nvSpPr>
        <p:spPr bwMode="auto">
          <a:xfrm>
            <a:off x="4202113" y="2386013"/>
            <a:ext cx="1273175" cy="14747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Line 28"/>
          <p:cNvSpPr>
            <a:spLocks noChangeShapeType="1"/>
          </p:cNvSpPr>
          <p:nvPr/>
        </p:nvSpPr>
        <p:spPr bwMode="auto">
          <a:xfrm>
            <a:off x="4630738" y="3898900"/>
            <a:ext cx="0" cy="544513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8" name="Group 29"/>
          <p:cNvGrpSpPr>
            <a:grpSpLocks/>
          </p:cNvGrpSpPr>
          <p:nvPr/>
        </p:nvGrpSpPr>
        <p:grpSpPr bwMode="auto">
          <a:xfrm>
            <a:off x="5626100" y="5162550"/>
            <a:ext cx="762000" cy="561975"/>
            <a:chOff x="3544" y="3252"/>
            <a:chExt cx="480" cy="354"/>
          </a:xfrm>
        </p:grpSpPr>
        <p:sp>
          <p:nvSpPr>
            <p:cNvPr id="29" name="Rectangle 30"/>
            <p:cNvSpPr>
              <a:spLocks noChangeArrowheads="1"/>
            </p:cNvSpPr>
            <p:nvPr/>
          </p:nvSpPr>
          <p:spPr bwMode="auto">
            <a:xfrm>
              <a:off x="3552" y="3252"/>
              <a:ext cx="472" cy="354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30" name="Rectangle 31"/>
            <p:cNvSpPr>
              <a:spLocks noChangeArrowheads="1"/>
            </p:cNvSpPr>
            <p:nvPr/>
          </p:nvSpPr>
          <p:spPr bwMode="auto">
            <a:xfrm>
              <a:off x="3544" y="3318"/>
              <a:ext cx="35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/>
                <a:t>‘S’</a:t>
              </a:r>
            </a:p>
          </p:txBody>
        </p:sp>
        <p:sp>
          <p:nvSpPr>
            <p:cNvPr id="31" name="Line 32"/>
            <p:cNvSpPr>
              <a:spLocks noChangeShapeType="1"/>
            </p:cNvSpPr>
            <p:nvPr/>
          </p:nvSpPr>
          <p:spPr bwMode="auto">
            <a:xfrm>
              <a:off x="3866" y="3262"/>
              <a:ext cx="0" cy="343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2" name="Arc 33"/>
          <p:cNvSpPr>
            <a:spLocks/>
          </p:cNvSpPr>
          <p:nvPr/>
        </p:nvSpPr>
        <p:spPr bwMode="auto">
          <a:xfrm rot="15840000">
            <a:off x="5967413" y="4762500"/>
            <a:ext cx="1047750" cy="517525"/>
          </a:xfrm>
          <a:custGeom>
            <a:avLst/>
            <a:gdLst>
              <a:gd name="T0" fmla="*/ 2147483646 w 21600"/>
              <a:gd name="T1" fmla="*/ 2147483646 h 21600"/>
              <a:gd name="T2" fmla="*/ 0 w 21600"/>
              <a:gd name="T3" fmla="*/ 0 h 21600"/>
              <a:gd name="T4" fmla="*/ 2147483646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501" y="21599"/>
                </a:moveTo>
                <a:cubicBezTo>
                  <a:pt x="9610" y="21545"/>
                  <a:pt x="0" y="11890"/>
                  <a:pt x="0" y="0"/>
                </a:cubicBezTo>
              </a:path>
              <a:path w="21600" h="21600" stroke="0" extrusionOk="0">
                <a:moveTo>
                  <a:pt x="21501" y="21599"/>
                </a:moveTo>
                <a:cubicBezTo>
                  <a:pt x="9610" y="21545"/>
                  <a:pt x="0" y="11890"/>
                  <a:pt x="0" y="0"/>
                </a:cubicBezTo>
                <a:lnTo>
                  <a:pt x="21600" y="0"/>
                </a:lnTo>
                <a:lnTo>
                  <a:pt x="21501" y="21599"/>
                </a:lnTo>
                <a:close/>
              </a:path>
            </a:pathLst>
          </a:custGeom>
          <a:noFill/>
          <a:ln w="28575" cap="rnd">
            <a:solidFill>
              <a:srgbClr val="990000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Arc 34"/>
          <p:cNvSpPr>
            <a:spLocks/>
          </p:cNvSpPr>
          <p:nvPr/>
        </p:nvSpPr>
        <p:spPr bwMode="auto">
          <a:xfrm>
            <a:off x="5568950" y="4383088"/>
            <a:ext cx="274638" cy="1079500"/>
          </a:xfrm>
          <a:custGeom>
            <a:avLst/>
            <a:gdLst>
              <a:gd name="T0" fmla="*/ 0 w 21600"/>
              <a:gd name="T1" fmla="*/ 2147483646 h 21600"/>
              <a:gd name="T2" fmla="*/ 2147483646 w 21600"/>
              <a:gd name="T3" fmla="*/ 0 h 21600"/>
              <a:gd name="T4" fmla="*/ 2147483646 w 21600"/>
              <a:gd name="T5" fmla="*/ 2147483646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0" y="21600"/>
                </a:moveTo>
                <a:cubicBezTo>
                  <a:pt x="0" y="9719"/>
                  <a:pt x="9594" y="69"/>
                  <a:pt x="21475" y="0"/>
                </a:cubicBezTo>
              </a:path>
              <a:path w="21600" h="21600" stroke="0" extrusionOk="0">
                <a:moveTo>
                  <a:pt x="0" y="21600"/>
                </a:moveTo>
                <a:cubicBezTo>
                  <a:pt x="0" y="9719"/>
                  <a:pt x="9594" y="69"/>
                  <a:pt x="21475" y="0"/>
                </a:cubicBez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w="28575" cap="rnd">
            <a:solidFill>
              <a:srgbClr val="990000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12083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56</a:t>
            </a:fld>
            <a:endParaRPr 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90500" y="152400"/>
            <a:ext cx="9404350" cy="6757987"/>
          </a:xfrm>
          <a:prstGeom prst="rect">
            <a:avLst/>
          </a:prstGeom>
          <a:solidFill>
            <a:srgbClr val="FFFFFF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1470025" y="674687"/>
            <a:ext cx="8131175" cy="6183313"/>
          </a:xfrm>
          <a:prstGeom prst="rect">
            <a:avLst/>
          </a:prstGeom>
          <a:noFill/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b="1" dirty="0">
                <a:solidFill>
                  <a:srgbClr val="CC0000"/>
                </a:solidFill>
              </a:rPr>
              <a:t>// IMPLEMENTATION DYNAMIC-LINKED SORTED LIST (slist2.cpp)</a:t>
            </a:r>
            <a:endParaRPr lang="en-US" altLang="en-US" b="1" dirty="0"/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endParaRPr lang="en-US" altLang="en-US" b="1" dirty="0"/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b="1" dirty="0"/>
              <a:t>SortedList2 ::SortedList2 ( )       	</a:t>
            </a:r>
            <a:r>
              <a:rPr lang="en-US" altLang="en-US" b="1" dirty="0">
                <a:solidFill>
                  <a:srgbClr val="CC0000"/>
                </a:solidFill>
              </a:rPr>
              <a:t>// Constructor</a:t>
            </a:r>
            <a:endParaRPr lang="en-US" altLang="en-US" b="1" i="1" dirty="0">
              <a:solidFill>
                <a:srgbClr val="CC0000"/>
              </a:solidFill>
            </a:endParaRPr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b="1" i="1" dirty="0">
                <a:solidFill>
                  <a:srgbClr val="006633"/>
                </a:solidFill>
              </a:rPr>
              <a:t>// Post:	  head == </a:t>
            </a:r>
            <a:r>
              <a:rPr lang="en-US" altLang="en-US" b="1" i="1" dirty="0" err="1">
                <a:solidFill>
                  <a:srgbClr val="006633"/>
                </a:solidFill>
              </a:rPr>
              <a:t>nullptr</a:t>
            </a:r>
            <a:endParaRPr lang="en-US" altLang="en-US" b="1" dirty="0"/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b="1" dirty="0"/>
              <a:t>{    </a:t>
            </a:r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b="1" dirty="0"/>
              <a:t>	head = </a:t>
            </a:r>
            <a:r>
              <a:rPr lang="en-US" altLang="en-US" b="1" dirty="0" err="1"/>
              <a:t>nullptr</a:t>
            </a:r>
            <a:r>
              <a:rPr lang="en-US" altLang="en-US" b="1" dirty="0"/>
              <a:t> ;</a:t>
            </a:r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b="1" dirty="0"/>
              <a:t>}</a:t>
            </a:r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endParaRPr lang="en-US" altLang="en-US" sz="800" b="1" dirty="0"/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endParaRPr lang="en-US" altLang="en-US" b="1" dirty="0"/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b="1" dirty="0"/>
              <a:t>SortedList2 :: ~SortedList2 (  )  	</a:t>
            </a:r>
            <a:r>
              <a:rPr lang="en-US" altLang="en-US" b="1" dirty="0">
                <a:solidFill>
                  <a:srgbClr val="CC0000"/>
                </a:solidFill>
              </a:rPr>
              <a:t>// Destructor</a:t>
            </a:r>
            <a:endParaRPr lang="en-US" altLang="en-US" b="1" dirty="0"/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b="1" i="1" dirty="0">
                <a:solidFill>
                  <a:srgbClr val="006633"/>
                </a:solidFill>
              </a:rPr>
              <a:t>// Post:  All linked nodes deallocated </a:t>
            </a:r>
            <a:endParaRPr lang="en-US" altLang="en-US" b="1" dirty="0"/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b="1" dirty="0"/>
              <a:t>{</a:t>
            </a:r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b="1" dirty="0"/>
              <a:t>	</a:t>
            </a:r>
            <a:r>
              <a:rPr lang="en-US" altLang="en-US" b="1" dirty="0" err="1"/>
              <a:t>ItemType</a:t>
            </a:r>
            <a:r>
              <a:rPr lang="en-US" altLang="en-US" b="1" dirty="0"/>
              <a:t>  temp ;</a:t>
            </a:r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b="1" dirty="0"/>
              <a:t>					</a:t>
            </a:r>
            <a:r>
              <a:rPr lang="en-US" altLang="en-US" b="1" dirty="0">
                <a:solidFill>
                  <a:srgbClr val="CC0000"/>
                </a:solidFill>
              </a:rPr>
              <a:t>// keep deleting top node</a:t>
            </a:r>
            <a:endParaRPr lang="en-US" altLang="en-US" b="1" dirty="0"/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b="1" dirty="0"/>
              <a:t>	while  ( !</a:t>
            </a:r>
            <a:r>
              <a:rPr lang="en-US" altLang="en-US" b="1" dirty="0" err="1"/>
              <a:t>IsEmpty</a:t>
            </a:r>
            <a:r>
              <a:rPr lang="en-US" altLang="en-US" b="1" dirty="0"/>
              <a:t>() )</a:t>
            </a:r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b="1" dirty="0"/>
              <a:t>		</a:t>
            </a:r>
            <a:r>
              <a:rPr lang="en-US" altLang="en-US" b="1" dirty="0" err="1"/>
              <a:t>DeleteTop</a:t>
            </a:r>
            <a:r>
              <a:rPr lang="en-US" altLang="en-US" b="1" dirty="0"/>
              <a:t> ( temp );</a:t>
            </a:r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2437907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57</a:t>
            </a:fld>
            <a:endParaRPr 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52400" y="69850"/>
            <a:ext cx="9867900" cy="6718300"/>
          </a:xfrm>
          <a:prstGeom prst="rect">
            <a:avLst/>
          </a:prstGeom>
          <a:solidFill>
            <a:srgbClr val="FFFFFF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258763" y="103188"/>
            <a:ext cx="7094537" cy="6754812"/>
          </a:xfrm>
          <a:prstGeom prst="rect">
            <a:avLst/>
          </a:prstGeom>
          <a:noFill/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sz="1800" b="1" dirty="0"/>
              <a:t>void  SortedList2 :: </a:t>
            </a:r>
            <a:r>
              <a:rPr lang="en-US" altLang="en-US" sz="1800" b="1" dirty="0" err="1"/>
              <a:t>InsertTop</a:t>
            </a:r>
            <a:r>
              <a:rPr lang="en-US" altLang="en-US" sz="1800" b="1" dirty="0"/>
              <a:t>( /* in */  ItemType  item )</a:t>
            </a:r>
            <a:r>
              <a:rPr lang="en-US" altLang="en-US" b="1" dirty="0"/>
              <a:t>  </a:t>
            </a:r>
            <a:endParaRPr lang="en-US" altLang="en-US" b="1" dirty="0">
              <a:solidFill>
                <a:srgbClr val="3366FF"/>
              </a:solidFill>
            </a:endParaRPr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sz="1600" b="1" i="1" dirty="0">
                <a:solidFill>
                  <a:srgbClr val="CC0000"/>
                </a:solidFill>
              </a:rPr>
              <a:t>//  Pre: 	item is assigned &amp;&amp;  list components in ascending order</a:t>
            </a:r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sz="1600" b="1" i="1" dirty="0">
                <a:solidFill>
                  <a:srgbClr val="006633"/>
                </a:solidFill>
              </a:rPr>
              <a:t>// Post:	new node containing item is in its proper place  </a:t>
            </a:r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sz="1600" b="1" i="1" dirty="0">
                <a:solidFill>
                  <a:srgbClr val="006633"/>
                </a:solidFill>
              </a:rPr>
              <a:t>//	   	&amp;&amp; list components in ascending order</a:t>
            </a:r>
            <a:endParaRPr lang="en-US" altLang="en-US" b="1" dirty="0"/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sz="1600" b="1" dirty="0"/>
              <a:t>{    </a:t>
            </a:r>
            <a:r>
              <a:rPr lang="en-US" altLang="en-US" sz="1600" b="1" dirty="0" err="1"/>
              <a:t>NodePtr</a:t>
            </a:r>
            <a:r>
              <a:rPr lang="en-US" altLang="en-US" sz="1600" b="1" dirty="0"/>
              <a:t>     </a:t>
            </a:r>
            <a:r>
              <a:rPr lang="en-US" altLang="en-US" sz="1600" b="1" dirty="0" err="1"/>
              <a:t>currPtr</a:t>
            </a:r>
            <a:r>
              <a:rPr lang="en-US" altLang="en-US" sz="1600" b="1" dirty="0"/>
              <a:t>, </a:t>
            </a:r>
            <a:r>
              <a:rPr lang="en-US" altLang="en-US" sz="1600" b="1" dirty="0" err="1"/>
              <a:t>prevPtr</a:t>
            </a:r>
            <a:r>
              <a:rPr lang="en-US" altLang="en-US" sz="1600" b="1" dirty="0"/>
              <a:t>,</a:t>
            </a:r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sz="1600" b="1" dirty="0"/>
              <a:t>				location </a:t>
            </a:r>
            <a:r>
              <a:rPr lang="en-US" altLang="en-US" sz="1800" b="1" dirty="0"/>
              <a:t>= new </a:t>
            </a:r>
            <a:r>
              <a:rPr lang="en-US" altLang="en-US" sz="1800" b="1" dirty="0" err="1"/>
              <a:t>NodeType</a:t>
            </a:r>
            <a:r>
              <a:rPr lang="en-US" altLang="en-US" sz="1800" b="1" dirty="0"/>
              <a:t> ;</a:t>
            </a:r>
            <a:endParaRPr lang="en-US" altLang="en-US" sz="800" b="1" dirty="0"/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sz="1800" b="1" dirty="0"/>
              <a:t>	location-&gt;item  =  item ;</a:t>
            </a:r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sz="1800" b="1" dirty="0"/>
              <a:t>	</a:t>
            </a:r>
            <a:r>
              <a:rPr lang="en-US" altLang="en-US" sz="1800" b="1" dirty="0" err="1"/>
              <a:t>prevPtr</a:t>
            </a:r>
            <a:r>
              <a:rPr lang="en-US" altLang="en-US" sz="1800" b="1" dirty="0"/>
              <a:t> = </a:t>
            </a:r>
            <a:r>
              <a:rPr lang="en-US" altLang="en-US" sz="1800" b="1" dirty="0" err="1"/>
              <a:t>nullptr</a:t>
            </a:r>
            <a:r>
              <a:rPr lang="en-US" altLang="en-US" sz="1800" b="1" dirty="0"/>
              <a:t> ;</a:t>
            </a:r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sz="1800" b="1" dirty="0"/>
              <a:t>	</a:t>
            </a:r>
            <a:r>
              <a:rPr lang="en-US" altLang="en-US" sz="1800" b="1" dirty="0" err="1"/>
              <a:t>currPtr</a:t>
            </a:r>
            <a:r>
              <a:rPr lang="en-US" altLang="en-US" sz="1800" b="1" dirty="0"/>
              <a:t> = head ;</a:t>
            </a:r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sz="1800" b="1" dirty="0"/>
              <a:t>	while ( </a:t>
            </a:r>
            <a:r>
              <a:rPr lang="en-US" altLang="en-US" sz="1800" b="1" dirty="0" err="1"/>
              <a:t>currPtr</a:t>
            </a:r>
            <a:r>
              <a:rPr lang="en-US" altLang="en-US" sz="1800" b="1" dirty="0"/>
              <a:t> != </a:t>
            </a:r>
            <a:r>
              <a:rPr lang="en-US" altLang="en-US" sz="1800" b="1" dirty="0" err="1"/>
              <a:t>nullptr</a:t>
            </a:r>
            <a:r>
              <a:rPr lang="en-US" altLang="en-US" sz="1800" b="1" dirty="0"/>
              <a:t>  &amp;&amp;  item &gt; </a:t>
            </a:r>
            <a:r>
              <a:rPr lang="en-US" altLang="en-US" sz="1800" b="1" dirty="0" err="1"/>
              <a:t>currPtr</a:t>
            </a:r>
            <a:r>
              <a:rPr lang="en-US" altLang="en-US" sz="1800" b="1" dirty="0"/>
              <a:t>-&gt;item  ) </a:t>
            </a:r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sz="1800" b="1" dirty="0"/>
              <a:t>		</a:t>
            </a:r>
            <a:r>
              <a:rPr lang="en-US" altLang="en-US" sz="1600" b="1" dirty="0"/>
              <a:t>{</a:t>
            </a:r>
            <a:r>
              <a:rPr lang="en-US" altLang="en-US" sz="1800" b="1" dirty="0"/>
              <a:t>	</a:t>
            </a:r>
            <a:r>
              <a:rPr lang="en-US" altLang="en-US" sz="1600" b="1" dirty="0" err="1"/>
              <a:t>prevPtr</a:t>
            </a:r>
            <a:r>
              <a:rPr lang="en-US" altLang="en-US" sz="1600" b="1" dirty="0"/>
              <a:t> = </a:t>
            </a:r>
            <a:r>
              <a:rPr lang="en-US" altLang="en-US" sz="1600" b="1" dirty="0" err="1"/>
              <a:t>currPtr</a:t>
            </a:r>
            <a:r>
              <a:rPr lang="en-US" altLang="en-US" sz="1600" b="1" dirty="0"/>
              <a:t> ; </a:t>
            </a:r>
            <a:r>
              <a:rPr lang="en-US" altLang="en-US" sz="1800" b="1" dirty="0"/>
              <a:t>		   </a:t>
            </a:r>
            <a:r>
              <a:rPr lang="en-US" altLang="en-US" sz="1800" b="1" dirty="0">
                <a:solidFill>
                  <a:srgbClr val="CC0000"/>
                </a:solidFill>
              </a:rPr>
              <a:t>// advance both pointers </a:t>
            </a:r>
            <a:endParaRPr lang="en-US" altLang="en-US" sz="1600" b="1" dirty="0"/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sz="1600" b="1" dirty="0"/>
              <a:t>			</a:t>
            </a:r>
            <a:r>
              <a:rPr lang="en-US" altLang="en-US" sz="1600" b="1" dirty="0" err="1"/>
              <a:t>currPtr</a:t>
            </a:r>
            <a:r>
              <a:rPr lang="en-US" altLang="en-US" sz="1600" b="1" dirty="0"/>
              <a:t> = </a:t>
            </a:r>
            <a:r>
              <a:rPr lang="en-US" altLang="en-US" sz="1600" b="1" dirty="0" err="1"/>
              <a:t>currPtr</a:t>
            </a:r>
            <a:r>
              <a:rPr lang="en-US" altLang="en-US" sz="1600" b="1" dirty="0"/>
              <a:t>-&gt;link ;</a:t>
            </a:r>
            <a:endParaRPr lang="en-US" altLang="en-US" sz="1800" b="1" dirty="0"/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sz="1600" b="1" dirty="0"/>
              <a:t>		}</a:t>
            </a:r>
            <a:endParaRPr lang="en-US" altLang="en-US" sz="1800" b="1" dirty="0"/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sz="1800" b="1" dirty="0"/>
              <a:t>	location-&gt;link = </a:t>
            </a:r>
            <a:r>
              <a:rPr lang="en-US" altLang="en-US" sz="1800" b="1" dirty="0" err="1"/>
              <a:t>currPtr</a:t>
            </a:r>
            <a:r>
              <a:rPr lang="en-US" altLang="en-US" sz="1800" b="1" dirty="0"/>
              <a:t> ;	   </a:t>
            </a:r>
            <a:r>
              <a:rPr lang="en-US" altLang="en-US" sz="1800" b="1" dirty="0">
                <a:solidFill>
                  <a:srgbClr val="CC0000"/>
                </a:solidFill>
              </a:rPr>
              <a:t>// insert new node here</a:t>
            </a:r>
            <a:endParaRPr lang="en-US" altLang="en-US" sz="1800" b="1" dirty="0"/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sz="1800" b="1" dirty="0"/>
              <a:t>	if  ( </a:t>
            </a:r>
            <a:r>
              <a:rPr lang="en-US" altLang="en-US" sz="1800" b="1" dirty="0" err="1"/>
              <a:t>prevPtr</a:t>
            </a:r>
            <a:r>
              <a:rPr lang="en-US" altLang="en-US" sz="1800" b="1" dirty="0"/>
              <a:t> == </a:t>
            </a:r>
            <a:r>
              <a:rPr lang="en-US" altLang="en-US" sz="1800" b="1" dirty="0" err="1"/>
              <a:t>nullptr</a:t>
            </a:r>
            <a:r>
              <a:rPr lang="en-US" altLang="en-US" sz="1800" b="1" dirty="0"/>
              <a:t> ) </a:t>
            </a:r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sz="1800" b="1" dirty="0"/>
              <a:t>   			head = location ;</a:t>
            </a:r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sz="1800" b="1" dirty="0"/>
              <a:t>	else</a:t>
            </a:r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sz="1800" b="1" dirty="0"/>
              <a:t>			</a:t>
            </a:r>
            <a:r>
              <a:rPr lang="en-US" altLang="en-US" sz="1800" b="1" dirty="0" err="1"/>
              <a:t>prevPtr</a:t>
            </a:r>
            <a:r>
              <a:rPr lang="en-US" altLang="en-US" sz="1800" b="1" dirty="0"/>
              <a:t>-&gt;link = location ;</a:t>
            </a:r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sz="1800" b="1" dirty="0"/>
              <a:t>}</a:t>
            </a:r>
            <a:endParaRPr lang="en-US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07408249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58</a:t>
            </a:fld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800100" y="1176337"/>
            <a:ext cx="8369300" cy="5656263"/>
          </a:xfrm>
          <a:prstGeom prst="rect">
            <a:avLst/>
          </a:prstGeom>
          <a:solidFill>
            <a:srgbClr val="FFFFFF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044575" y="1528762"/>
            <a:ext cx="8124825" cy="4975225"/>
          </a:xfrm>
          <a:prstGeom prst="rect">
            <a:avLst/>
          </a:prstGeom>
          <a:noFill/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endParaRPr lang="en-US" altLang="en-US" b="1" dirty="0"/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b="1" dirty="0"/>
              <a:t>void SortedList2 :: </a:t>
            </a:r>
            <a:r>
              <a:rPr lang="en-US" altLang="en-US" b="1" dirty="0" err="1"/>
              <a:t>DeleteTop</a:t>
            </a:r>
            <a:r>
              <a:rPr lang="en-US" altLang="en-US" b="1" dirty="0"/>
              <a:t> ( </a:t>
            </a:r>
            <a:r>
              <a:rPr lang="en-US" altLang="en-US" b="1" dirty="0">
                <a:solidFill>
                  <a:srgbClr val="0000FF"/>
                </a:solidFill>
              </a:rPr>
              <a:t>/* out */</a:t>
            </a:r>
            <a:r>
              <a:rPr lang="en-US" altLang="en-US" b="1" dirty="0"/>
              <a:t>  ItemType&amp;  item ) </a:t>
            </a:r>
            <a:endParaRPr lang="en-US" altLang="en-US" b="1" dirty="0">
              <a:solidFill>
                <a:srgbClr val="3366FF"/>
              </a:solidFill>
            </a:endParaRPr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b="1" i="1" dirty="0">
                <a:solidFill>
                  <a:srgbClr val="CC0000"/>
                </a:solidFill>
              </a:rPr>
              <a:t>//  Pre:     list is not empty &amp;&amp; list elements in ascending order</a:t>
            </a:r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b="1" i="1" dirty="0">
                <a:solidFill>
                  <a:srgbClr val="006633"/>
                </a:solidFill>
              </a:rPr>
              <a:t>// Post:	   item == element of first list node @ entry</a:t>
            </a:r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b="1" i="1" dirty="0">
                <a:solidFill>
                  <a:srgbClr val="006633"/>
                </a:solidFill>
              </a:rPr>
              <a:t>//          &amp;&amp;  node containing item is no longer in linked list</a:t>
            </a:r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b="1" i="1" dirty="0">
                <a:solidFill>
                  <a:srgbClr val="006633"/>
                </a:solidFill>
              </a:rPr>
              <a:t>//          &amp;&amp;  list elements in ascending order</a:t>
            </a:r>
            <a:endParaRPr lang="en-US" altLang="en-US" b="1" dirty="0"/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b="1" dirty="0"/>
              <a:t>{    </a:t>
            </a:r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b="1" dirty="0"/>
              <a:t>	</a:t>
            </a:r>
            <a:r>
              <a:rPr lang="en-US" altLang="en-US" b="1" dirty="0" err="1"/>
              <a:t>NodePtr</a:t>
            </a:r>
            <a:r>
              <a:rPr lang="en-US" altLang="en-US" b="1" dirty="0"/>
              <a:t>  </a:t>
            </a:r>
            <a:r>
              <a:rPr lang="en-US" altLang="en-US" b="1" dirty="0" err="1"/>
              <a:t>tempPtr</a:t>
            </a:r>
            <a:r>
              <a:rPr lang="en-US" altLang="en-US" b="1" dirty="0"/>
              <a:t> = head;	</a:t>
            </a:r>
            <a:r>
              <a:rPr lang="en-US" altLang="en-US" b="1" dirty="0">
                <a:solidFill>
                  <a:srgbClr val="CC0000"/>
                </a:solidFill>
              </a:rPr>
              <a:t> // </a:t>
            </a:r>
            <a:r>
              <a:rPr lang="en-US" altLang="en-US" sz="1800" b="1" dirty="0">
                <a:solidFill>
                  <a:srgbClr val="CC0000"/>
                </a:solidFill>
              </a:rPr>
              <a:t>save address so it can be deleted</a:t>
            </a:r>
            <a:endParaRPr lang="en-US" altLang="en-US" sz="1800" b="1" dirty="0"/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b="1" dirty="0">
                <a:solidFill>
                  <a:srgbClr val="CC0000"/>
                </a:solidFill>
              </a:rPr>
              <a:t>    			// obtain item and advance head</a:t>
            </a:r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b="1" dirty="0"/>
              <a:t>     item = head-&gt;item;</a:t>
            </a:r>
            <a:r>
              <a:rPr lang="en-US" altLang="en-US" b="1" dirty="0">
                <a:solidFill>
                  <a:srgbClr val="CC0000"/>
                </a:solidFill>
              </a:rPr>
              <a:t> // return item’s value to calling location</a:t>
            </a:r>
            <a:endParaRPr lang="en-US" altLang="en-US" b="1" dirty="0"/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b="1" dirty="0"/>
              <a:t>	head = head-&gt;link; </a:t>
            </a:r>
            <a:r>
              <a:rPr lang="en-US" altLang="en-US" b="1" dirty="0">
                <a:solidFill>
                  <a:srgbClr val="CC0000"/>
                </a:solidFill>
              </a:rPr>
              <a:t>// remove first item from list</a:t>
            </a:r>
            <a:endParaRPr lang="en-US" altLang="en-US" b="1" dirty="0"/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b="1" dirty="0"/>
              <a:t>	delete  </a:t>
            </a:r>
            <a:r>
              <a:rPr lang="en-US" altLang="en-US" b="1" dirty="0" err="1"/>
              <a:t>tempPtr</a:t>
            </a:r>
            <a:r>
              <a:rPr lang="en-US" altLang="en-US" b="1" dirty="0"/>
              <a:t>;</a:t>
            </a:r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2437907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59</a:t>
            </a:fld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800100" y="938213"/>
            <a:ext cx="8369300" cy="5894388"/>
          </a:xfrm>
          <a:prstGeom prst="rect">
            <a:avLst/>
          </a:prstGeom>
          <a:solidFill>
            <a:srgbClr val="FFFFFF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044575" y="938212"/>
            <a:ext cx="8124825" cy="5681663"/>
          </a:xfrm>
          <a:prstGeom prst="rect">
            <a:avLst/>
          </a:prstGeom>
          <a:noFill/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sz="1600" b="1" dirty="0"/>
              <a:t>void SortedList2 :: Print ( </a:t>
            </a:r>
            <a:r>
              <a:rPr lang="en-US" altLang="en-US" sz="1600" b="1" dirty="0">
                <a:solidFill>
                  <a:srgbClr val="0000FF"/>
                </a:solidFill>
              </a:rPr>
              <a:t>/* none */</a:t>
            </a:r>
            <a:r>
              <a:rPr lang="en-US" altLang="en-US" sz="1600" b="1" dirty="0"/>
              <a:t> ) </a:t>
            </a:r>
            <a:endParaRPr lang="en-US" altLang="en-US" sz="1600" b="1" dirty="0">
              <a:solidFill>
                <a:srgbClr val="3366FF"/>
              </a:solidFill>
            </a:endParaRPr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sz="1600" b="1" i="1" dirty="0">
                <a:solidFill>
                  <a:srgbClr val="CC0000"/>
                </a:solidFill>
              </a:rPr>
              <a:t>//  Pre:     list elements in ascending order</a:t>
            </a:r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sz="1600" b="1" i="1" dirty="0">
                <a:solidFill>
                  <a:srgbClr val="006633"/>
                </a:solidFill>
              </a:rPr>
              <a:t>// Post:	   displayed item’s value for every entry in list</a:t>
            </a:r>
            <a:endParaRPr lang="en-US" altLang="en-US" sz="1600" b="1" dirty="0"/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sz="1600" b="1" dirty="0"/>
              <a:t>{    </a:t>
            </a:r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sz="1600" b="1" dirty="0"/>
              <a:t>	cout &lt;&lt; </a:t>
            </a:r>
            <a:r>
              <a:rPr lang="en-US" sz="1600" b="1" dirty="0"/>
              <a:t>"Here are all values:"</a:t>
            </a:r>
            <a:r>
              <a:rPr lang="en-US" altLang="en-US" sz="1600" b="1" dirty="0"/>
              <a:t> &lt;&lt; endl;</a:t>
            </a:r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sz="1600" b="1" dirty="0"/>
              <a:t>	while( temp ) {</a:t>
            </a:r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sz="1600" b="1" dirty="0"/>
              <a:t>			cout &lt;&lt; temp-&gt;item &lt;&lt; endl;</a:t>
            </a:r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sz="1600" b="1" dirty="0"/>
              <a:t>			temp = temp-&gt;link;</a:t>
            </a:r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sz="1600" b="1" dirty="0"/>
              <a:t>			}</a:t>
            </a:r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sz="1600" b="1" dirty="0"/>
              <a:t>}</a:t>
            </a:r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endParaRPr lang="en-US" altLang="en-US" sz="1600" b="1" dirty="0"/>
          </a:p>
          <a:p>
            <a:pPr marL="0" indent="0">
              <a:buNone/>
            </a:pPr>
            <a:r>
              <a:rPr lang="en-US" sz="1600" b="1" dirty="0"/>
              <a:t>bool SortedList2::</a:t>
            </a:r>
            <a:r>
              <a:rPr lang="en-US" sz="1600" b="1" dirty="0" err="1"/>
              <a:t>IsEmpty</a:t>
            </a:r>
            <a:r>
              <a:rPr lang="en-US" sz="1600" b="1" dirty="0"/>
              <a:t>() const </a:t>
            </a:r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sz="1600" b="1" i="1" dirty="0">
                <a:solidFill>
                  <a:srgbClr val="CC0000"/>
                </a:solidFill>
              </a:rPr>
              <a:t>//  Pre:     none</a:t>
            </a:r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sz="1600" b="1" i="1" dirty="0">
                <a:solidFill>
                  <a:srgbClr val="006633"/>
                </a:solidFill>
              </a:rPr>
              <a:t>// Post:	   return false or true about if head is empty</a:t>
            </a:r>
            <a:endParaRPr lang="en-US" altLang="en-US" sz="1600" b="1" dirty="0"/>
          </a:p>
          <a:p>
            <a:pPr marL="0" indent="0">
              <a:buNone/>
            </a:pPr>
            <a:r>
              <a:rPr lang="en-US" sz="1600" b="1" dirty="0"/>
              <a:t>{</a:t>
            </a:r>
          </a:p>
          <a:p>
            <a:pPr marL="0" indent="0">
              <a:buNone/>
            </a:pPr>
            <a:r>
              <a:rPr lang="en-US" sz="1600" b="1" dirty="0"/>
              <a:t>if (head)</a:t>
            </a:r>
          </a:p>
          <a:p>
            <a:pPr marL="0" indent="0">
              <a:buNone/>
            </a:pPr>
            <a:r>
              <a:rPr lang="en-US" sz="1600" b="1" dirty="0"/>
              <a:t>	return false;</a:t>
            </a:r>
          </a:p>
          <a:p>
            <a:pPr marL="0" indent="0">
              <a:buNone/>
            </a:pPr>
            <a:r>
              <a:rPr lang="en-US" sz="1600" b="1" dirty="0"/>
              <a:t>return true;</a:t>
            </a:r>
          </a:p>
          <a:p>
            <a:pPr marL="0" indent="0">
              <a:buNone/>
            </a:pPr>
            <a:r>
              <a:rPr lang="en-US" sz="1600" b="1" dirty="0"/>
              <a:t>}</a:t>
            </a:r>
          </a:p>
          <a:p>
            <a:pPr marL="0" indent="0">
              <a:buNone/>
            </a:pPr>
            <a:endParaRPr lang="en-US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567198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6" name="Rectangle 2050"/>
          <p:cNvSpPr>
            <a:spLocks noChangeArrowheads="1"/>
          </p:cNvSpPr>
          <p:nvPr/>
        </p:nvSpPr>
        <p:spPr bwMode="auto">
          <a:xfrm>
            <a:off x="266700" y="82550"/>
            <a:ext cx="8991600" cy="6623050"/>
          </a:xfrm>
          <a:prstGeom prst="rect">
            <a:avLst/>
          </a:prstGeom>
          <a:solidFill>
            <a:srgbClr val="FFFFFF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7" name="Rectangle 2051"/>
          <p:cNvSpPr txBox="1">
            <a:spLocks noChangeArrowheads="1"/>
          </p:cNvSpPr>
          <p:nvPr/>
        </p:nvSpPr>
        <p:spPr>
          <a:xfrm>
            <a:off x="342900" y="152400"/>
            <a:ext cx="8991600" cy="6424613"/>
          </a:xfrm>
          <a:prstGeom prst="rect">
            <a:avLst/>
          </a:prstGeom>
          <a:noFill/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ct val="0"/>
              </a:spcBef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b="1" dirty="0">
                <a:solidFill>
                  <a:srgbClr val="CC0000"/>
                </a:solidFill>
              </a:rPr>
              <a:t>//  SPECIFICATION FILE     ARRAY-BASED SORTED LIST	( </a:t>
            </a:r>
            <a:r>
              <a:rPr lang="en-US" altLang="en-US" b="1" dirty="0" err="1">
                <a:solidFill>
                  <a:srgbClr val="CC0000"/>
                </a:solidFill>
              </a:rPr>
              <a:t>slist.h</a:t>
            </a:r>
            <a:r>
              <a:rPr lang="en-US" altLang="en-US" b="1" dirty="0">
                <a:solidFill>
                  <a:srgbClr val="CC0000"/>
                </a:solidFill>
              </a:rPr>
              <a:t> )</a:t>
            </a:r>
            <a:endParaRPr lang="en-US" altLang="en-US" b="1" dirty="0"/>
          </a:p>
          <a:p>
            <a:pPr fontAlgn="auto">
              <a:spcBef>
                <a:spcPct val="0"/>
              </a:spcBef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b="1" dirty="0" err="1"/>
              <a:t>const</a:t>
            </a:r>
            <a:r>
              <a:rPr lang="en-US" altLang="en-US" b="1" dirty="0"/>
              <a:t>  </a:t>
            </a:r>
            <a:r>
              <a:rPr lang="en-US" altLang="en-US" b="1" dirty="0" err="1"/>
              <a:t>int</a:t>
            </a:r>
            <a:r>
              <a:rPr lang="en-US" altLang="en-US" b="1" dirty="0"/>
              <a:t>  MAX_LENGTH  =  50 ;</a:t>
            </a:r>
          </a:p>
          <a:p>
            <a:pPr fontAlgn="auto">
              <a:spcBef>
                <a:spcPct val="0"/>
              </a:spcBef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b="1" dirty="0" err="1"/>
              <a:t>typedef</a:t>
            </a:r>
            <a:r>
              <a:rPr lang="en-US" altLang="en-US" b="1" dirty="0"/>
              <a:t>   </a:t>
            </a:r>
            <a:r>
              <a:rPr lang="en-US" altLang="en-US" b="1" dirty="0" err="1"/>
              <a:t>int</a:t>
            </a:r>
            <a:r>
              <a:rPr lang="en-US" altLang="en-US" b="1" dirty="0"/>
              <a:t>   </a:t>
            </a:r>
            <a:r>
              <a:rPr lang="en-US" altLang="en-US" b="1" dirty="0" err="1"/>
              <a:t>ItemType</a:t>
            </a:r>
            <a:r>
              <a:rPr lang="en-US" altLang="en-US" b="1" dirty="0"/>
              <a:t> ;</a:t>
            </a:r>
          </a:p>
          <a:p>
            <a:pPr fontAlgn="auto">
              <a:spcBef>
                <a:spcPct val="0"/>
              </a:spcBef>
              <a:spcAft>
                <a:spcPts val="0"/>
              </a:spcAft>
              <a:buFont typeface="Monotype Sorts" pitchFamily="2" charset="2"/>
              <a:buNone/>
            </a:pPr>
            <a:endParaRPr lang="en-US" altLang="en-US" sz="1600" b="1" dirty="0"/>
          </a:p>
          <a:p>
            <a:pPr fontAlgn="auto">
              <a:spcBef>
                <a:spcPct val="0"/>
              </a:spcBef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b="1" dirty="0"/>
              <a:t>class  </a:t>
            </a:r>
            <a:r>
              <a:rPr lang="en-US" altLang="en-US" b="1" dirty="0" err="1"/>
              <a:t>SortedList</a:t>
            </a:r>
            <a:r>
              <a:rPr lang="en-US" altLang="en-US" b="1" i="1" dirty="0">
                <a:solidFill>
                  <a:schemeClr val="folHlink"/>
                </a:solidFill>
              </a:rPr>
              <a:t>			</a:t>
            </a:r>
            <a:endParaRPr lang="en-US" altLang="en-US" b="1" dirty="0"/>
          </a:p>
          <a:p>
            <a:pPr fontAlgn="auto">
              <a:spcBef>
                <a:spcPct val="0"/>
              </a:spcBef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b="1" dirty="0"/>
              <a:t>{</a:t>
            </a:r>
            <a:r>
              <a:rPr lang="en-US" altLang="en-US" b="1" dirty="0">
                <a:solidFill>
                  <a:schemeClr val="tx2"/>
                </a:solidFill>
              </a:rPr>
              <a:t>						</a:t>
            </a:r>
            <a:endParaRPr lang="en-US" altLang="en-US" b="1" i="1" dirty="0">
              <a:solidFill>
                <a:srgbClr val="CC0000"/>
              </a:solidFill>
            </a:endParaRPr>
          </a:p>
          <a:p>
            <a:pPr fontAlgn="auto">
              <a:spcBef>
                <a:spcPct val="0"/>
              </a:spcBef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b="1" dirty="0"/>
              <a:t>public : 			</a:t>
            </a:r>
            <a:r>
              <a:rPr lang="en-US" altLang="en-US" b="1" i="1" dirty="0">
                <a:solidFill>
                  <a:srgbClr val="CC0000"/>
                </a:solidFill>
              </a:rPr>
              <a:t>// public member functions</a:t>
            </a:r>
            <a:endParaRPr lang="en-US" altLang="en-US" b="1" i="1" dirty="0"/>
          </a:p>
          <a:p>
            <a:pPr fontAlgn="auto">
              <a:spcBef>
                <a:spcPct val="0"/>
              </a:spcBef>
              <a:spcAft>
                <a:spcPts val="0"/>
              </a:spcAft>
              <a:buFont typeface="Monotype Sorts" pitchFamily="2" charset="2"/>
              <a:buNone/>
            </a:pPr>
            <a:endParaRPr lang="en-US" altLang="en-US" sz="800" b="1" dirty="0"/>
          </a:p>
          <a:p>
            <a:pPr fontAlgn="auto">
              <a:spcBef>
                <a:spcPct val="0"/>
              </a:spcBef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b="1" dirty="0"/>
              <a:t>	</a:t>
            </a:r>
            <a:r>
              <a:rPr lang="en-US" altLang="en-US" b="1" dirty="0" err="1"/>
              <a:t>SortedList</a:t>
            </a:r>
            <a:r>
              <a:rPr lang="en-US" altLang="en-US" b="1" dirty="0"/>
              <a:t> ( ) ;				</a:t>
            </a:r>
            <a:r>
              <a:rPr lang="en-US" altLang="en-US" b="1" i="1" dirty="0">
                <a:solidFill>
                  <a:srgbClr val="CC0000"/>
                </a:solidFill>
              </a:rPr>
              <a:t>// constructor</a:t>
            </a:r>
          </a:p>
          <a:p>
            <a:pPr fontAlgn="auto">
              <a:spcBef>
                <a:spcPct val="0"/>
              </a:spcBef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b="1" dirty="0"/>
              <a:t>	bool          </a:t>
            </a:r>
            <a:r>
              <a:rPr lang="en-US" altLang="en-US" b="1" dirty="0" err="1"/>
              <a:t>IsEmpty</a:t>
            </a:r>
            <a:r>
              <a:rPr lang="en-US" altLang="en-US" b="1" dirty="0"/>
              <a:t> (</a:t>
            </a:r>
            <a:r>
              <a:rPr lang="en-US" altLang="en-US" b="1" dirty="0">
                <a:solidFill>
                  <a:schemeClr val="accent2"/>
                </a:solidFill>
              </a:rPr>
              <a:t> </a:t>
            </a:r>
            <a:r>
              <a:rPr lang="en-US" altLang="en-US" b="1" dirty="0"/>
              <a:t>) </a:t>
            </a:r>
            <a:r>
              <a:rPr lang="en-US" altLang="en-US" b="1" dirty="0" err="1">
                <a:solidFill>
                  <a:srgbClr val="0000FF"/>
                </a:solidFill>
              </a:rPr>
              <a:t>const</a:t>
            </a:r>
            <a:r>
              <a:rPr lang="en-US" altLang="en-US" b="1" dirty="0">
                <a:solidFill>
                  <a:schemeClr val="accent2"/>
                </a:solidFill>
              </a:rPr>
              <a:t> </a:t>
            </a:r>
            <a:r>
              <a:rPr lang="en-US" altLang="en-US" b="1" dirty="0"/>
              <a:t>;</a:t>
            </a:r>
          </a:p>
          <a:p>
            <a:pPr fontAlgn="auto">
              <a:spcBef>
                <a:spcPct val="0"/>
              </a:spcBef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b="1" dirty="0"/>
              <a:t>	bool	         </a:t>
            </a:r>
            <a:r>
              <a:rPr lang="en-US" altLang="en-US" b="1" dirty="0" err="1"/>
              <a:t>IsFull</a:t>
            </a:r>
            <a:r>
              <a:rPr lang="en-US" altLang="en-US" b="1" dirty="0"/>
              <a:t> ( )  </a:t>
            </a:r>
            <a:r>
              <a:rPr lang="en-US" altLang="en-US" b="1" dirty="0" err="1">
                <a:solidFill>
                  <a:srgbClr val="0000FF"/>
                </a:solidFill>
              </a:rPr>
              <a:t>const</a:t>
            </a:r>
            <a:r>
              <a:rPr lang="en-US" altLang="en-US" b="1" dirty="0">
                <a:solidFill>
                  <a:srgbClr val="0000FF"/>
                </a:solidFill>
              </a:rPr>
              <a:t> </a:t>
            </a:r>
            <a:r>
              <a:rPr lang="en-US" altLang="en-US" b="1" dirty="0"/>
              <a:t>;              </a:t>
            </a:r>
            <a:endParaRPr lang="en-US" altLang="en-US" sz="1400" b="1" i="1" dirty="0"/>
          </a:p>
          <a:p>
            <a:pPr fontAlgn="auto">
              <a:spcBef>
                <a:spcPct val="0"/>
              </a:spcBef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b="1" dirty="0"/>
              <a:t>	</a:t>
            </a:r>
            <a:r>
              <a:rPr lang="en-US" altLang="en-US" b="1" dirty="0" err="1"/>
              <a:t>int</a:t>
            </a:r>
            <a:r>
              <a:rPr lang="en-US" altLang="en-US" b="1" dirty="0"/>
              <a:t>	         Length ( )  </a:t>
            </a:r>
            <a:r>
              <a:rPr lang="en-US" altLang="en-US" b="1" dirty="0" err="1">
                <a:solidFill>
                  <a:srgbClr val="0000FF"/>
                </a:solidFill>
              </a:rPr>
              <a:t>const</a:t>
            </a:r>
            <a:r>
              <a:rPr lang="en-US" altLang="en-US" b="1" dirty="0"/>
              <a:t> ;                </a:t>
            </a:r>
            <a:r>
              <a:rPr lang="en-US" altLang="en-US" b="1" i="1" dirty="0">
                <a:solidFill>
                  <a:srgbClr val="CC0000"/>
                </a:solidFill>
              </a:rPr>
              <a:t>// returns length of list</a:t>
            </a:r>
            <a:r>
              <a:rPr lang="en-US" altLang="en-US" b="1" dirty="0"/>
              <a:t>        </a:t>
            </a:r>
          </a:p>
          <a:p>
            <a:pPr fontAlgn="auto">
              <a:spcBef>
                <a:spcPct val="0"/>
              </a:spcBef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b="1" dirty="0"/>
              <a:t>	void	         Insert ( </a:t>
            </a:r>
            <a:r>
              <a:rPr lang="en-US" altLang="en-US" b="1" dirty="0" err="1"/>
              <a:t>ItemType</a:t>
            </a:r>
            <a:r>
              <a:rPr lang="en-US" altLang="en-US" b="1" dirty="0"/>
              <a:t>  item ) ; 	</a:t>
            </a:r>
          </a:p>
          <a:p>
            <a:pPr fontAlgn="auto">
              <a:spcBef>
                <a:spcPct val="0"/>
              </a:spcBef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b="1" dirty="0"/>
              <a:t>	void          Delete ( </a:t>
            </a:r>
            <a:r>
              <a:rPr lang="en-US" altLang="en-US" b="1" dirty="0" err="1"/>
              <a:t>ItemType</a:t>
            </a:r>
            <a:r>
              <a:rPr lang="en-US" altLang="en-US" b="1" dirty="0"/>
              <a:t>  item ) ; 	</a:t>
            </a:r>
          </a:p>
          <a:p>
            <a:pPr fontAlgn="auto">
              <a:spcBef>
                <a:spcPct val="0"/>
              </a:spcBef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b="1" dirty="0"/>
              <a:t>	void          Print ( ) ; 	</a:t>
            </a:r>
            <a:r>
              <a:rPr lang="en-US" altLang="en-US" sz="1400" b="1" dirty="0"/>
              <a:t> </a:t>
            </a:r>
          </a:p>
          <a:p>
            <a:pPr fontAlgn="auto">
              <a:spcBef>
                <a:spcPct val="0"/>
              </a:spcBef>
              <a:spcAft>
                <a:spcPts val="0"/>
              </a:spcAft>
              <a:buFont typeface="Monotype Sorts" pitchFamily="2" charset="2"/>
              <a:buNone/>
            </a:pPr>
            <a:endParaRPr lang="en-US" altLang="en-US" sz="1000" b="1" dirty="0"/>
          </a:p>
          <a:p>
            <a:pPr fontAlgn="auto">
              <a:spcBef>
                <a:spcPct val="0"/>
              </a:spcBef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b="1" dirty="0"/>
              <a:t>private :			</a:t>
            </a:r>
            <a:r>
              <a:rPr lang="en-US" altLang="en-US" b="1" i="1" dirty="0">
                <a:solidFill>
                  <a:srgbClr val="CC0000"/>
                </a:solidFill>
              </a:rPr>
              <a:t>//  private data members</a:t>
            </a:r>
          </a:p>
          <a:p>
            <a:pPr fontAlgn="auto">
              <a:spcBef>
                <a:spcPct val="0"/>
              </a:spcBef>
              <a:spcAft>
                <a:spcPts val="0"/>
              </a:spcAft>
              <a:buFont typeface="Monotype Sorts" pitchFamily="2" charset="2"/>
              <a:buNone/>
            </a:pPr>
            <a:endParaRPr lang="en-US" altLang="en-US" sz="800" b="1" dirty="0"/>
          </a:p>
          <a:p>
            <a:pPr fontAlgn="auto">
              <a:spcBef>
                <a:spcPct val="0"/>
              </a:spcBef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b="1" dirty="0"/>
              <a:t>	</a:t>
            </a:r>
            <a:r>
              <a:rPr lang="en-US" altLang="en-US" b="1" dirty="0" err="1"/>
              <a:t>int</a:t>
            </a:r>
            <a:r>
              <a:rPr lang="en-US" altLang="en-US" b="1" dirty="0"/>
              <a:t> 		length ;           </a:t>
            </a:r>
            <a:r>
              <a:rPr lang="en-US" altLang="en-US" b="1" i="1" dirty="0">
                <a:solidFill>
                  <a:srgbClr val="CC0000"/>
                </a:solidFill>
              </a:rPr>
              <a:t>	// number of values currently stored</a:t>
            </a:r>
            <a:endParaRPr lang="en-US" altLang="en-US" sz="1400" b="1" dirty="0"/>
          </a:p>
          <a:p>
            <a:pPr fontAlgn="auto">
              <a:spcBef>
                <a:spcPct val="0"/>
              </a:spcBef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b="1" dirty="0"/>
              <a:t>	</a:t>
            </a:r>
            <a:r>
              <a:rPr lang="en-US" altLang="en-US" b="1" dirty="0" err="1"/>
              <a:t>ItemType</a:t>
            </a:r>
            <a:r>
              <a:rPr lang="en-US" altLang="en-US" b="1" dirty="0"/>
              <a:t>	data[MAX_LENGTH] ;      </a:t>
            </a:r>
          </a:p>
          <a:p>
            <a:pPr fontAlgn="auto">
              <a:spcBef>
                <a:spcPct val="0"/>
              </a:spcBef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b="1" dirty="0"/>
              <a:t>	void   </a:t>
            </a:r>
            <a:r>
              <a:rPr lang="en-US" altLang="en-US" b="1" dirty="0" err="1"/>
              <a:t>BinSearch</a:t>
            </a:r>
            <a:r>
              <a:rPr lang="en-US" altLang="en-US" b="1" dirty="0"/>
              <a:t> (  </a:t>
            </a:r>
            <a:r>
              <a:rPr lang="en-US" altLang="en-US" b="1" dirty="0" err="1"/>
              <a:t>ItemType</a:t>
            </a:r>
            <a:r>
              <a:rPr lang="en-US" altLang="en-US" b="1" dirty="0"/>
              <a:t> item, bool&amp; found, </a:t>
            </a:r>
            <a:r>
              <a:rPr lang="en-US" altLang="en-US" b="1" dirty="0" err="1"/>
              <a:t>int</a:t>
            </a:r>
            <a:r>
              <a:rPr lang="en-US" altLang="en-US" b="1" dirty="0"/>
              <a:t>&amp; position ) </a:t>
            </a:r>
            <a:r>
              <a:rPr lang="en-US" altLang="en-US" b="1" dirty="0" err="1">
                <a:solidFill>
                  <a:srgbClr val="0000FF"/>
                </a:solidFill>
              </a:rPr>
              <a:t>const</a:t>
            </a:r>
            <a:r>
              <a:rPr lang="en-US" altLang="en-US" b="1" dirty="0">
                <a:solidFill>
                  <a:srgbClr val="0000FF"/>
                </a:solidFill>
              </a:rPr>
              <a:t> </a:t>
            </a:r>
            <a:r>
              <a:rPr lang="en-US" altLang="en-US" b="1" dirty="0"/>
              <a:t>;    </a:t>
            </a:r>
          </a:p>
          <a:p>
            <a:pPr fontAlgn="auto">
              <a:spcBef>
                <a:spcPct val="0"/>
              </a:spcBef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b="1" dirty="0"/>
              <a:t>} ;</a:t>
            </a:r>
            <a:r>
              <a:rPr lang="en-US" altLang="en-US" b="1" i="1" dirty="0">
                <a:solidFill>
                  <a:schemeClr val="folHlink"/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42463336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60</a:t>
            </a:fld>
            <a:endParaRPr lang="en-US" dirty="0"/>
          </a:p>
        </p:txBody>
      </p:sp>
      <p:sp>
        <p:nvSpPr>
          <p:cNvPr id="5" name="Rectangle 1026"/>
          <p:cNvSpPr>
            <a:spLocks noChangeArrowheads="1"/>
          </p:cNvSpPr>
          <p:nvPr/>
        </p:nvSpPr>
        <p:spPr bwMode="auto">
          <a:xfrm>
            <a:off x="342900" y="76200"/>
            <a:ext cx="9740900" cy="6858000"/>
          </a:xfrm>
          <a:prstGeom prst="rect">
            <a:avLst/>
          </a:prstGeom>
          <a:solidFill>
            <a:srgbClr val="FFFFFF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6" name="Rectangle 1027"/>
          <p:cNvSpPr txBox="1">
            <a:spLocks noChangeArrowheads="1"/>
          </p:cNvSpPr>
          <p:nvPr/>
        </p:nvSpPr>
        <p:spPr>
          <a:xfrm>
            <a:off x="952501" y="228600"/>
            <a:ext cx="8985250" cy="6705600"/>
          </a:xfrm>
          <a:prstGeom prst="rect">
            <a:avLst/>
          </a:prstGeom>
          <a:noFill/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sz="1800" b="1" dirty="0"/>
              <a:t>void  SortedList2 :: Delete ( </a:t>
            </a:r>
            <a:r>
              <a:rPr lang="en-US" altLang="en-US" sz="1800" b="1" dirty="0">
                <a:solidFill>
                  <a:srgbClr val="0000FF"/>
                </a:solidFill>
              </a:rPr>
              <a:t>/* in */</a:t>
            </a:r>
            <a:r>
              <a:rPr lang="en-US" altLang="en-US" sz="1800" b="1" dirty="0"/>
              <a:t>  </a:t>
            </a:r>
            <a:r>
              <a:rPr lang="en-US" altLang="en-US" sz="1800" b="1" dirty="0" err="1"/>
              <a:t>ItemType</a:t>
            </a:r>
            <a:r>
              <a:rPr lang="en-US" altLang="en-US" sz="1800" b="1" dirty="0"/>
              <a:t>  item )</a:t>
            </a:r>
            <a:r>
              <a:rPr lang="en-US" altLang="en-US" b="1" dirty="0"/>
              <a:t> </a:t>
            </a:r>
            <a:endParaRPr lang="en-US" altLang="en-US" b="1" dirty="0">
              <a:solidFill>
                <a:srgbClr val="3366FF"/>
              </a:solidFill>
            </a:endParaRPr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sz="1600" b="1" i="1" dirty="0">
                <a:solidFill>
                  <a:srgbClr val="CC0000"/>
                </a:solidFill>
              </a:rPr>
              <a:t>//  Pre:        list is not empty &amp;&amp; list elements in ascending order</a:t>
            </a:r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sz="1600" b="1" i="1" dirty="0">
                <a:solidFill>
                  <a:srgbClr val="CC0000"/>
                </a:solidFill>
              </a:rPr>
              <a:t>//	      &amp;&amp;  item == component member of some list node</a:t>
            </a:r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sz="1600" b="1" i="1" dirty="0">
                <a:solidFill>
                  <a:srgbClr val="006633"/>
                </a:solidFill>
              </a:rPr>
              <a:t>// Post:	   item == element of first list node @ entry</a:t>
            </a:r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sz="1600" b="1" i="1" dirty="0">
                <a:solidFill>
                  <a:srgbClr val="006633"/>
                </a:solidFill>
              </a:rPr>
              <a:t>//          &amp;&amp;  node containing first occurrence of item is no longer </a:t>
            </a:r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sz="1600" b="1" i="1" dirty="0">
                <a:solidFill>
                  <a:srgbClr val="006633"/>
                </a:solidFill>
              </a:rPr>
              <a:t>// 	            in linked list   &amp;&amp;  list elements in ascending order</a:t>
            </a:r>
            <a:endParaRPr lang="en-US" altLang="en-US" sz="1800" b="1" dirty="0"/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sz="1800" b="1" dirty="0"/>
              <a:t>{    </a:t>
            </a:r>
            <a:r>
              <a:rPr lang="en-US" altLang="en-US" sz="1800" b="1" dirty="0" err="1"/>
              <a:t>NodePtr</a:t>
            </a:r>
            <a:r>
              <a:rPr lang="en-US" altLang="en-US" sz="1800" b="1" dirty="0"/>
              <a:t>   </a:t>
            </a:r>
            <a:r>
              <a:rPr lang="en-US" altLang="en-US" sz="1800" b="1" dirty="0" err="1"/>
              <a:t>delPtr</a:t>
            </a:r>
            <a:r>
              <a:rPr lang="en-US" altLang="en-US" sz="1800" b="1" dirty="0"/>
              <a:t>, </a:t>
            </a:r>
            <a:r>
              <a:rPr lang="en-US" altLang="en-US" sz="1800" b="1" dirty="0" err="1"/>
              <a:t>currPtr</a:t>
            </a:r>
            <a:r>
              <a:rPr lang="en-US" altLang="en-US" sz="1800" b="1" dirty="0"/>
              <a:t> ;		</a:t>
            </a:r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sz="1800" b="1" dirty="0">
                <a:solidFill>
                  <a:srgbClr val="CC0000"/>
                </a:solidFill>
              </a:rPr>
              <a:t>	//  Is item in first node?</a:t>
            </a:r>
            <a:r>
              <a:rPr lang="en-US" altLang="en-US" sz="1000" b="1" dirty="0">
                <a:solidFill>
                  <a:srgbClr val="CC0000"/>
                </a:solidFill>
              </a:rPr>
              <a:t> </a:t>
            </a:r>
            <a:r>
              <a:rPr lang="en-US" altLang="en-US" sz="800" b="1" dirty="0">
                <a:solidFill>
                  <a:srgbClr val="CC0000"/>
                </a:solidFill>
              </a:rPr>
              <a:t>		</a:t>
            </a:r>
            <a:r>
              <a:rPr lang="en-US" altLang="en-US" sz="1800" b="1" dirty="0"/>
              <a:t>    </a:t>
            </a:r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sz="1800" b="1" dirty="0"/>
              <a:t>	if ( item == head-&gt;item ) {</a:t>
            </a:r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sz="1800" b="1" dirty="0"/>
              <a:t>	</a:t>
            </a:r>
            <a:r>
              <a:rPr lang="en-US" altLang="en-US" sz="1600" b="1" dirty="0"/>
              <a:t>		</a:t>
            </a:r>
            <a:r>
              <a:rPr lang="en-US" altLang="en-US" sz="1800" b="1" dirty="0" err="1"/>
              <a:t>delPtr</a:t>
            </a:r>
            <a:r>
              <a:rPr lang="en-US" altLang="en-US" sz="1800" b="1" dirty="0"/>
              <a:t> = head ;		</a:t>
            </a:r>
            <a:r>
              <a:rPr lang="en-US" altLang="en-US" sz="1800" b="1" dirty="0">
                <a:solidFill>
                  <a:srgbClr val="CC0000"/>
                </a:solidFill>
              </a:rPr>
              <a:t>// If so, delete first node</a:t>
            </a:r>
            <a:r>
              <a:rPr lang="en-US" altLang="en-US" sz="1800" b="1" dirty="0"/>
              <a:t>	</a:t>
            </a:r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sz="1800" b="1" dirty="0"/>
              <a:t>			head = head-&gt;link ;</a:t>
            </a:r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sz="1600" b="1" dirty="0"/>
              <a:t>			} 				</a:t>
            </a:r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sz="1800" b="1" dirty="0"/>
              <a:t>     else {	</a:t>
            </a:r>
            <a:r>
              <a:rPr lang="en-US" altLang="en-US" sz="1800" b="1" dirty="0">
                <a:solidFill>
                  <a:srgbClr val="CC0000"/>
                </a:solidFill>
              </a:rPr>
              <a:t>		// search for item in rest of list</a:t>
            </a:r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sz="1800" b="1" dirty="0"/>
              <a:t>			</a:t>
            </a:r>
            <a:r>
              <a:rPr lang="en-US" altLang="en-US" sz="1800" b="1" dirty="0" err="1"/>
              <a:t>currPtr</a:t>
            </a:r>
            <a:r>
              <a:rPr lang="en-US" altLang="en-US" sz="1800" b="1" dirty="0"/>
              <a:t> = head ;</a:t>
            </a:r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sz="1800" b="1" dirty="0"/>
              <a:t>			while ( </a:t>
            </a:r>
            <a:r>
              <a:rPr lang="en-US" altLang="en-US" sz="1800" b="1" dirty="0" err="1"/>
              <a:t>currPtr</a:t>
            </a:r>
            <a:r>
              <a:rPr lang="en-US" altLang="en-US" sz="1800" b="1" dirty="0"/>
              <a:t>-&gt;link-&gt;item  !=  item )</a:t>
            </a:r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sz="1800" b="1" dirty="0"/>
              <a:t>				</a:t>
            </a:r>
            <a:r>
              <a:rPr lang="en-US" altLang="en-US" sz="1800" b="1" dirty="0" err="1"/>
              <a:t>currPtr</a:t>
            </a:r>
            <a:r>
              <a:rPr lang="en-US" altLang="en-US" sz="1800" b="1" dirty="0"/>
              <a:t> = </a:t>
            </a:r>
            <a:r>
              <a:rPr lang="en-US" altLang="en-US" sz="1800" b="1" dirty="0" err="1"/>
              <a:t>currPtr</a:t>
            </a:r>
            <a:r>
              <a:rPr lang="en-US" altLang="en-US" sz="1800" b="1" dirty="0"/>
              <a:t>-&gt;link ;</a:t>
            </a:r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sz="1800" b="1" dirty="0"/>
              <a:t>			</a:t>
            </a:r>
            <a:r>
              <a:rPr lang="en-US" altLang="en-US" sz="1800" b="1" dirty="0" err="1"/>
              <a:t>delPtr</a:t>
            </a:r>
            <a:r>
              <a:rPr lang="en-US" altLang="en-US" sz="1800" b="1" dirty="0"/>
              <a:t> = </a:t>
            </a:r>
            <a:r>
              <a:rPr lang="en-US" altLang="en-US" sz="1800" b="1" dirty="0" err="1"/>
              <a:t>currPtr</a:t>
            </a:r>
            <a:r>
              <a:rPr lang="en-US" altLang="en-US" sz="1800" b="1" dirty="0"/>
              <a:t>-&gt;link ;	</a:t>
            </a:r>
            <a:r>
              <a:rPr lang="en-US" altLang="en-US" sz="1800" b="1" dirty="0">
                <a:solidFill>
                  <a:srgbClr val="CC0000"/>
                </a:solidFill>
              </a:rPr>
              <a:t> // hold for deletion </a:t>
            </a:r>
            <a:endParaRPr lang="en-US" altLang="en-US" sz="1800" b="1" dirty="0"/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sz="1800" b="1" dirty="0"/>
              <a:t>			</a:t>
            </a:r>
            <a:r>
              <a:rPr lang="en-US" altLang="en-US" sz="1800" b="1" dirty="0" err="1"/>
              <a:t>currPtr</a:t>
            </a:r>
            <a:r>
              <a:rPr lang="en-US" altLang="en-US" sz="1800" b="1" dirty="0"/>
              <a:t>-&gt;link = </a:t>
            </a:r>
            <a:r>
              <a:rPr lang="en-US" altLang="en-US" sz="1800" b="1" dirty="0" err="1"/>
              <a:t>currPtr</a:t>
            </a:r>
            <a:r>
              <a:rPr lang="en-US" altLang="en-US" sz="1800" b="1" dirty="0"/>
              <a:t>-&gt;link-&gt;link ;</a:t>
            </a:r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sz="1600" b="1" dirty="0"/>
              <a:t>			}</a:t>
            </a:r>
            <a:endParaRPr lang="en-US" altLang="en-US" sz="1800" b="1" dirty="0"/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sz="1800" b="1" dirty="0"/>
              <a:t>	delete  </a:t>
            </a:r>
            <a:r>
              <a:rPr lang="en-US" altLang="en-US" sz="1800" b="1" dirty="0" err="1"/>
              <a:t>delPtr</a:t>
            </a:r>
            <a:r>
              <a:rPr lang="en-US" altLang="en-US" sz="1800" b="1" dirty="0"/>
              <a:t> ;</a:t>
            </a:r>
            <a:endParaRPr lang="en-US" altLang="en-US" b="1" dirty="0">
              <a:solidFill>
                <a:srgbClr val="CC0000"/>
              </a:solidFill>
            </a:endParaRPr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r>
              <a:rPr lang="en-US" altLang="en-US" sz="1800" b="1" dirty="0"/>
              <a:t>}</a:t>
            </a:r>
            <a:endParaRPr lang="en-US" altLang="en-US" b="1" dirty="0"/>
          </a:p>
        </p:txBody>
      </p:sp>
    </p:spTree>
    <p:extLst>
      <p:ext uri="{BB962C8B-B14F-4D97-AF65-F5344CB8AC3E}">
        <p14:creationId xmlns:p14="http://schemas.microsoft.com/office/powerpoint/2010/main" val="2074082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How to Implement a List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838200" y="1524000"/>
            <a:ext cx="7315200" cy="41148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altLang="en-US" sz="2400" b="1"/>
              <a:t>use a </a:t>
            </a:r>
            <a:r>
              <a:rPr lang="en-US" altLang="en-US" sz="2400" b="1">
                <a:solidFill>
                  <a:srgbClr val="990000"/>
                </a:solidFill>
              </a:rPr>
              <a:t>built-in array</a:t>
            </a:r>
            <a:r>
              <a:rPr lang="en-US" altLang="en-US" sz="2400" b="1"/>
              <a:t> stored in contiguous memory locations, implementing operations Insert and Delete by moving list items around in the array, as needed </a:t>
            </a:r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endParaRPr lang="en-US" altLang="en-US" sz="1600" b="1"/>
          </a:p>
          <a:p>
            <a:pPr fontAlgn="auto">
              <a:spcAft>
                <a:spcPts val="0"/>
              </a:spcAft>
            </a:pPr>
            <a:r>
              <a:rPr lang="en-US" altLang="en-US" sz="2400" b="1"/>
              <a:t>use a </a:t>
            </a:r>
            <a:r>
              <a:rPr lang="en-US" altLang="en-US" sz="2400" b="1">
                <a:solidFill>
                  <a:srgbClr val="990000"/>
                </a:solidFill>
              </a:rPr>
              <a:t>linked list</a:t>
            </a:r>
            <a:r>
              <a:rPr lang="en-US" altLang="en-US" sz="2400" b="1"/>
              <a:t> (to avoid excessive data movement from insertions and deletions) not necessarily stored in contiguous memory locations 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17818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Implementation Possibilities for a List ADT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228975" y="1905000"/>
            <a:ext cx="1446213" cy="673100"/>
          </a:xfrm>
          <a:prstGeom prst="rect">
            <a:avLst/>
          </a:prstGeom>
          <a:solidFill>
            <a:schemeClr val="accent1"/>
          </a:solidFill>
          <a:ln w="12699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/>
              <a:t>List</a:t>
            </a:r>
            <a:endParaRPr lang="en-US" altLang="en-US" sz="2800" b="1"/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>
            <a:off x="3952875" y="2578100"/>
            <a:ext cx="0" cy="3365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>
            <a:off x="2092325" y="2914650"/>
            <a:ext cx="371951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2092325" y="2914650"/>
            <a:ext cx="0" cy="4032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Line 9"/>
          <p:cNvSpPr>
            <a:spLocks noChangeShapeType="1"/>
          </p:cNvSpPr>
          <p:nvPr/>
        </p:nvSpPr>
        <p:spPr bwMode="auto">
          <a:xfrm>
            <a:off x="5811838" y="2914650"/>
            <a:ext cx="0" cy="3365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4881563" y="3251200"/>
            <a:ext cx="1997075" cy="673100"/>
          </a:xfrm>
          <a:prstGeom prst="rect">
            <a:avLst/>
          </a:prstGeom>
          <a:solidFill>
            <a:schemeClr val="accent1"/>
          </a:solidFill>
          <a:ln w="12699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/>
              <a:t>Linked list</a:t>
            </a:r>
            <a:endParaRPr lang="en-US" altLang="en-US" sz="2800" b="1"/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>
            <a:off x="5880100" y="3924300"/>
            <a:ext cx="0" cy="3365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>
            <a:off x="4227513" y="4260850"/>
            <a:ext cx="33067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>
            <a:off x="4227513" y="4260850"/>
            <a:ext cx="0" cy="33655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Rectangle 18"/>
          <p:cNvSpPr>
            <a:spLocks noChangeArrowheads="1"/>
          </p:cNvSpPr>
          <p:nvPr/>
        </p:nvSpPr>
        <p:spPr bwMode="auto">
          <a:xfrm>
            <a:off x="990600" y="3317875"/>
            <a:ext cx="2273300" cy="606425"/>
          </a:xfrm>
          <a:prstGeom prst="rect">
            <a:avLst/>
          </a:prstGeom>
          <a:solidFill>
            <a:schemeClr val="accent1"/>
          </a:solidFill>
          <a:ln w="12699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/>
              <a:t>Built-in array</a:t>
            </a:r>
            <a:endParaRPr lang="en-US" altLang="en-US" sz="2800" b="1"/>
          </a:p>
        </p:txBody>
      </p:sp>
      <p:sp>
        <p:nvSpPr>
          <p:cNvPr id="17" name="Line 22"/>
          <p:cNvSpPr>
            <a:spLocks noChangeShapeType="1"/>
          </p:cNvSpPr>
          <p:nvPr/>
        </p:nvSpPr>
        <p:spPr bwMode="auto">
          <a:xfrm>
            <a:off x="4227513" y="4260850"/>
            <a:ext cx="0" cy="3365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Rectangle 23"/>
          <p:cNvSpPr>
            <a:spLocks noChangeArrowheads="1"/>
          </p:cNvSpPr>
          <p:nvPr/>
        </p:nvSpPr>
        <p:spPr bwMode="auto">
          <a:xfrm>
            <a:off x="3263900" y="4597400"/>
            <a:ext cx="2271713" cy="1346200"/>
          </a:xfrm>
          <a:prstGeom prst="rect">
            <a:avLst/>
          </a:prstGeom>
          <a:solidFill>
            <a:schemeClr val="accent1"/>
          </a:solidFill>
          <a:ln w="12699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/>
              <a:t>Built-in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/>
              <a:t>dynamic data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/>
              <a:t> and pointers</a:t>
            </a:r>
            <a:endParaRPr lang="en-US" altLang="en-US" sz="2800" b="1" dirty="0"/>
          </a:p>
        </p:txBody>
      </p:sp>
      <p:sp>
        <p:nvSpPr>
          <p:cNvPr id="19" name="Rectangle 24"/>
          <p:cNvSpPr>
            <a:spLocks noChangeArrowheads="1"/>
          </p:cNvSpPr>
          <p:nvPr/>
        </p:nvSpPr>
        <p:spPr bwMode="auto">
          <a:xfrm>
            <a:off x="6018213" y="4597400"/>
            <a:ext cx="2135187" cy="1346200"/>
          </a:xfrm>
          <a:prstGeom prst="rect">
            <a:avLst/>
          </a:prstGeom>
          <a:solidFill>
            <a:schemeClr val="accent1"/>
          </a:solidFill>
          <a:ln w="12699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/>
              <a:t>Built-in array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/>
              <a:t>of structs</a:t>
            </a:r>
            <a:endParaRPr lang="en-US" altLang="en-US" sz="2800" b="1"/>
          </a:p>
        </p:txBody>
      </p:sp>
      <p:sp>
        <p:nvSpPr>
          <p:cNvPr id="20" name="Line 25"/>
          <p:cNvSpPr>
            <a:spLocks noChangeShapeType="1"/>
          </p:cNvSpPr>
          <p:nvPr/>
        </p:nvSpPr>
        <p:spPr bwMode="auto">
          <a:xfrm>
            <a:off x="7534275" y="4260850"/>
            <a:ext cx="0" cy="3365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74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 Linked List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" name="Rectangle 1027"/>
          <p:cNvSpPr txBox="1">
            <a:spLocks noChangeArrowheads="1"/>
          </p:cNvSpPr>
          <p:nvPr/>
        </p:nvSpPr>
        <p:spPr>
          <a:xfrm>
            <a:off x="990600" y="1828800"/>
            <a:ext cx="7162800" cy="35052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altLang="en-US" sz="2400" b="1"/>
              <a:t>a linked list is a list in which the order of the components is determined by an </a:t>
            </a:r>
            <a:r>
              <a:rPr lang="en-US" altLang="en-US" sz="2400" b="1">
                <a:solidFill>
                  <a:srgbClr val="CC0000"/>
                </a:solidFill>
              </a:rPr>
              <a:t>explicit link member in each node</a:t>
            </a:r>
            <a:r>
              <a:rPr lang="en-US" altLang="en-US" sz="2400" b="1"/>
              <a:t> </a:t>
            </a:r>
            <a:r>
              <a:rPr lang="en-US" altLang="en-US" sz="2800" b="1"/>
              <a:t> </a:t>
            </a:r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endParaRPr lang="en-US" altLang="en-US" sz="800" b="1"/>
          </a:p>
          <a:p>
            <a:pPr fontAlgn="auto">
              <a:spcAft>
                <a:spcPts val="0"/>
              </a:spcAft>
            </a:pPr>
            <a:r>
              <a:rPr lang="en-US" altLang="en-US" sz="2400" b="1"/>
              <a:t>the nodes are </a:t>
            </a:r>
            <a:r>
              <a:rPr lang="en-US" altLang="en-US" sz="2800" b="1">
                <a:latin typeface="Courier New" pitchFamily="49" charset="0"/>
              </a:rPr>
              <a:t>struct</a:t>
            </a:r>
            <a:r>
              <a:rPr lang="en-US" altLang="en-US" sz="2400" b="1"/>
              <a:t>s--each node contains a component member and also a link member that gives the location of the next node in the list </a:t>
            </a:r>
            <a:endParaRPr lang="en-US" altLang="en-US" sz="2400" b="1" dirty="0"/>
          </a:p>
        </p:txBody>
      </p:sp>
      <p:grpSp>
        <p:nvGrpSpPr>
          <p:cNvPr id="6" name="Group 1047"/>
          <p:cNvGrpSpPr>
            <a:grpSpLocks/>
          </p:cNvGrpSpPr>
          <p:nvPr/>
        </p:nvGrpSpPr>
        <p:grpSpPr bwMode="auto">
          <a:xfrm>
            <a:off x="1900238" y="5495925"/>
            <a:ext cx="5110162" cy="600075"/>
            <a:chOff x="1197" y="3462"/>
            <a:chExt cx="3219" cy="378"/>
          </a:xfrm>
        </p:grpSpPr>
        <p:sp>
          <p:nvSpPr>
            <p:cNvPr id="7" name="Rectangle 1030"/>
            <p:cNvSpPr>
              <a:spLocks noChangeArrowheads="1"/>
            </p:cNvSpPr>
            <p:nvPr/>
          </p:nvSpPr>
          <p:spPr bwMode="auto">
            <a:xfrm>
              <a:off x="1197" y="3504"/>
              <a:ext cx="6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 dirty="0">
                  <a:latin typeface="Courier New" pitchFamily="49" charset="0"/>
                </a:rPr>
                <a:t> </a:t>
              </a:r>
              <a:r>
                <a:rPr lang="en-US" altLang="en-US" sz="2400" b="1" dirty="0">
                  <a:latin typeface="Courier New" pitchFamily="49" charset="0"/>
                </a:rPr>
                <a:t>head</a:t>
              </a:r>
              <a:endParaRPr lang="en-US" altLang="en-US" sz="2000" b="1" dirty="0">
                <a:latin typeface="Courier New" pitchFamily="49" charset="0"/>
              </a:endParaRPr>
            </a:p>
          </p:txBody>
        </p:sp>
        <p:sp>
          <p:nvSpPr>
            <p:cNvPr id="8" name="Rectangle 1031"/>
            <p:cNvSpPr>
              <a:spLocks noChangeArrowheads="1"/>
            </p:cNvSpPr>
            <p:nvPr/>
          </p:nvSpPr>
          <p:spPr bwMode="auto">
            <a:xfrm>
              <a:off x="1879" y="3466"/>
              <a:ext cx="195" cy="357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9" name="Line 1033"/>
            <p:cNvSpPr>
              <a:spLocks noChangeShapeType="1"/>
            </p:cNvSpPr>
            <p:nvPr/>
          </p:nvSpPr>
          <p:spPr bwMode="auto">
            <a:xfrm>
              <a:off x="1959" y="3648"/>
              <a:ext cx="318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Rectangle 1034"/>
            <p:cNvSpPr>
              <a:spLocks noChangeArrowheads="1"/>
            </p:cNvSpPr>
            <p:nvPr/>
          </p:nvSpPr>
          <p:spPr bwMode="auto">
            <a:xfrm>
              <a:off x="2280" y="3466"/>
              <a:ext cx="553" cy="357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1" name="Line 1035"/>
            <p:cNvSpPr>
              <a:spLocks noChangeShapeType="1"/>
            </p:cNvSpPr>
            <p:nvPr/>
          </p:nvSpPr>
          <p:spPr bwMode="auto">
            <a:xfrm>
              <a:off x="2663" y="3476"/>
              <a:ext cx="0" cy="346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Line 1037"/>
            <p:cNvSpPr>
              <a:spLocks noChangeShapeType="1"/>
            </p:cNvSpPr>
            <p:nvPr/>
          </p:nvSpPr>
          <p:spPr bwMode="auto">
            <a:xfrm flipV="1">
              <a:off x="2757" y="3648"/>
              <a:ext cx="312" cy="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Rectangle 1038"/>
            <p:cNvSpPr>
              <a:spLocks noChangeArrowheads="1"/>
            </p:cNvSpPr>
            <p:nvPr/>
          </p:nvSpPr>
          <p:spPr bwMode="auto">
            <a:xfrm>
              <a:off x="3078" y="3471"/>
              <a:ext cx="553" cy="357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4" name="Line 1039"/>
            <p:cNvSpPr>
              <a:spLocks noChangeShapeType="1"/>
            </p:cNvSpPr>
            <p:nvPr/>
          </p:nvSpPr>
          <p:spPr bwMode="auto">
            <a:xfrm>
              <a:off x="3461" y="3481"/>
              <a:ext cx="0" cy="359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Line 1041"/>
            <p:cNvSpPr>
              <a:spLocks noChangeShapeType="1"/>
            </p:cNvSpPr>
            <p:nvPr/>
          </p:nvSpPr>
          <p:spPr bwMode="auto">
            <a:xfrm>
              <a:off x="3542" y="3645"/>
              <a:ext cx="318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Rectangle 1042"/>
            <p:cNvSpPr>
              <a:spLocks noChangeArrowheads="1"/>
            </p:cNvSpPr>
            <p:nvPr/>
          </p:nvSpPr>
          <p:spPr bwMode="auto">
            <a:xfrm>
              <a:off x="3863" y="3463"/>
              <a:ext cx="553" cy="357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7" name="Line 1043"/>
            <p:cNvSpPr>
              <a:spLocks noChangeShapeType="1"/>
            </p:cNvSpPr>
            <p:nvPr/>
          </p:nvSpPr>
          <p:spPr bwMode="auto">
            <a:xfrm>
              <a:off x="4246" y="3473"/>
              <a:ext cx="0" cy="346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Line 1045"/>
            <p:cNvSpPr>
              <a:spLocks noChangeShapeType="1"/>
            </p:cNvSpPr>
            <p:nvPr/>
          </p:nvSpPr>
          <p:spPr bwMode="auto">
            <a:xfrm flipH="1">
              <a:off x="4250" y="3462"/>
              <a:ext cx="160" cy="347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Rectangle 1044"/>
            <p:cNvSpPr>
              <a:spLocks noChangeArrowheads="1"/>
            </p:cNvSpPr>
            <p:nvPr/>
          </p:nvSpPr>
          <p:spPr bwMode="auto">
            <a:xfrm>
              <a:off x="2298" y="3500"/>
              <a:ext cx="193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/>
                <a:t>‘X’          ‘C’           ‘L’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05225353"/>
      </p:ext>
    </p:extLst>
  </p:cSld>
  <p:clrMapOvr>
    <a:masterClrMapping/>
  </p:clrMapOvr>
</p:sld>
</file>

<file path=ppt/theme/theme1.xml><?xml version="1.0" encoding="utf-8"?>
<a:theme xmlns:a="http://schemas.openxmlformats.org/drawingml/2006/main" name="1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2_Michiga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Michigan" id="{851DE6DE-162C-BC4E-9A0F-5BF363DC7563}" vid="{871B5143-CD1B-8140-B4BE-DDEC1509B2C8}"/>
    </a:ext>
  </a:extLst>
</a:theme>
</file>

<file path=ppt/theme/theme11.xml><?xml version="1.0" encoding="utf-8"?>
<a:theme xmlns:a="http://schemas.openxmlformats.org/drawingml/2006/main" name="2_Michigan Engineering - Design 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2.xml><?xml version="1.0" encoding="utf-8"?>
<a:theme xmlns:a="http://schemas.openxmlformats.org/drawingml/2006/main" name="2_MW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3.xml><?xml version="1.0" encoding="utf-8"?>
<a:theme xmlns:a="http://schemas.openxmlformats.org/drawingml/2006/main" name="3_Michiga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Michigan" id="{851DE6DE-162C-BC4E-9A0F-5BF363DC7563}" vid="{871B5143-CD1B-8140-B4BE-DDEC1509B2C8}"/>
    </a:ext>
  </a:extLst>
</a:theme>
</file>

<file path=ppt/theme/theme14.xml><?xml version="1.0" encoding="utf-8"?>
<a:theme xmlns:a="http://schemas.openxmlformats.org/drawingml/2006/main" name="3_Michigan Engineering - Design 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5.xml><?xml version="1.0" encoding="utf-8"?>
<a:theme xmlns:a="http://schemas.openxmlformats.org/drawingml/2006/main" name="3_MW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01.Introduction to S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08.Software Refactoring.pptx" id="{4250C419-477E-49DD-A529-21F4818DCB74}" vid="{13731087-FC9D-4AB3-9F31-69FFB744FDFE}"/>
    </a:ext>
  </a:extLst>
</a:theme>
</file>

<file path=ppt/theme/theme3.xml><?xml version="1.0" encoding="utf-8"?>
<a:theme xmlns:a="http://schemas.openxmlformats.org/drawingml/2006/main" name="Michiga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Michigan" id="{851DE6DE-162C-BC4E-9A0F-5BF363DC7563}" vid="{871B5143-CD1B-8140-B4BE-DDEC1509B2C8}"/>
    </a:ext>
  </a:extLst>
</a:theme>
</file>

<file path=ppt/theme/theme4.xml><?xml version="1.0" encoding="utf-8"?>
<a:theme xmlns:a="http://schemas.openxmlformats.org/drawingml/2006/main" name="Michigan Engineering - Design 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UM-Dearborn-PPT-blue">
  <a:themeElements>
    <a:clrScheme name="UM-Dearborn-PPT-blu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UM-Dearborn-PPT-blu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UM-Dearborn-PPT-blu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M-Dearborn-PPT-blu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M-Dearborn-PPT-blu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M-Dearborn-PPT-blu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M-Dearborn-PPT-blu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M-Dearborn-PPT-blu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M-Dearborn-PPT-blu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M-Dearborn-PPT-blu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M-Dearborn-PPT-blu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M-Dearborn-PPT-blu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M-Dearborn-PPT-blu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M-Dearborn-PPT-blu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MW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1_Michiga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Michigan" id="{851DE6DE-162C-BC4E-9A0F-5BF363DC7563}" vid="{871B5143-CD1B-8140-B4BE-DDEC1509B2C8}"/>
    </a:ext>
  </a:extLst>
</a:theme>
</file>

<file path=ppt/theme/theme8.xml><?xml version="1.0" encoding="utf-8"?>
<a:theme xmlns:a="http://schemas.openxmlformats.org/drawingml/2006/main" name="1_Michigan Engineering - Design 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9.xml><?xml version="1.0" encoding="utf-8"?>
<a:theme xmlns:a="http://schemas.openxmlformats.org/drawingml/2006/main" name="1_MW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5409</TotalTime>
  <Words>3718</Words>
  <Application>Microsoft Office PowerPoint</Application>
  <PresentationFormat>35mm Slides</PresentationFormat>
  <Paragraphs>796</Paragraphs>
  <Slides>60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15</vt:i4>
      </vt:variant>
      <vt:variant>
        <vt:lpstr>Slide Titles</vt:lpstr>
      </vt:variant>
      <vt:variant>
        <vt:i4>60</vt:i4>
      </vt:variant>
    </vt:vector>
  </HeadingPairs>
  <TitlesOfParts>
    <vt:vector size="85" baseType="lpstr">
      <vt:lpstr>Arial</vt:lpstr>
      <vt:lpstr>Arial Black</vt:lpstr>
      <vt:lpstr>Arial Rounded MT Bold</vt:lpstr>
      <vt:lpstr>Calibri</vt:lpstr>
      <vt:lpstr>Calibri Light</vt:lpstr>
      <vt:lpstr>Courier New</vt:lpstr>
      <vt:lpstr>HelveticaNeueLT Std Lt</vt:lpstr>
      <vt:lpstr>Monotype Sorts</vt:lpstr>
      <vt:lpstr>Times New Roman</vt:lpstr>
      <vt:lpstr>Verdana</vt:lpstr>
      <vt:lpstr>1_Default Design</vt:lpstr>
      <vt:lpstr>01.Introduction to SE</vt:lpstr>
      <vt:lpstr>Michigan</vt:lpstr>
      <vt:lpstr>Michigan Engineering - Design 2</vt:lpstr>
      <vt:lpstr>UM-Dearborn-PPT-blue</vt:lpstr>
      <vt:lpstr>MWM</vt:lpstr>
      <vt:lpstr>1_Michigan</vt:lpstr>
      <vt:lpstr>1_Michigan Engineering - Design 2</vt:lpstr>
      <vt:lpstr>1_MWM</vt:lpstr>
      <vt:lpstr>2_Michigan</vt:lpstr>
      <vt:lpstr>2_Michigan Engineering - Design 2</vt:lpstr>
      <vt:lpstr>2_MWM</vt:lpstr>
      <vt:lpstr>3_Michigan</vt:lpstr>
      <vt:lpstr>3_Michigan Engineering - Design 2</vt:lpstr>
      <vt:lpstr>3_MWM</vt:lpstr>
      <vt:lpstr>Linked Lists</vt:lpstr>
      <vt:lpstr>What is a List?</vt:lpstr>
      <vt:lpstr>To implement the List ADT</vt:lpstr>
      <vt:lpstr>Array-Based Sorted List Operations</vt:lpstr>
      <vt:lpstr>Array-based class SortedList</vt:lpstr>
      <vt:lpstr>PowerPoint Presentation</vt:lpstr>
      <vt:lpstr>How to Implement a List </vt:lpstr>
      <vt:lpstr>Implementation Possibilities for a List ADT</vt:lpstr>
      <vt:lpstr>A Linked List</vt:lpstr>
      <vt:lpstr>Dynamic Linked List</vt:lpstr>
      <vt:lpstr>Nodes can be located anywhere in memory</vt:lpstr>
      <vt:lpstr>Declarations for a  Dynamic Linked List</vt:lpstr>
      <vt:lpstr>Pointer Dereferencing  and Member Selection</vt:lpstr>
      <vt:lpstr>ptr is a pointer to a node</vt:lpstr>
      <vt:lpstr>*ptr is the entire node  pointed to by ptr</vt:lpstr>
      <vt:lpstr>ptr-&gt;info  is a node member</vt:lpstr>
      <vt:lpstr>ptr-&gt;link  is a node member</vt:lpstr>
      <vt:lpstr>Consider the following class and code.  Draw a picture showing the final configuration.</vt:lpstr>
      <vt:lpstr>Traversing a  Dynamic Linked List</vt:lpstr>
      <vt:lpstr>Traversing a  Dynamic Linked List</vt:lpstr>
      <vt:lpstr>Traversing a  Dynamic Linked List</vt:lpstr>
      <vt:lpstr>Traversing a  Dynamic Linked List</vt:lpstr>
      <vt:lpstr>Traversing a  Dynamic Linked List</vt:lpstr>
      <vt:lpstr>Traversing a  Dynamic Linked List</vt:lpstr>
      <vt:lpstr>Traversing a  Dynamic Linked List</vt:lpstr>
      <vt:lpstr>Traversing a  Dynamic Linked List</vt:lpstr>
      <vt:lpstr>Traversing a  Dynamic Linked List</vt:lpstr>
      <vt:lpstr>Traversing a  Dynamic Linked List</vt:lpstr>
      <vt:lpstr>Traversing a  Dynamic Linked List</vt:lpstr>
      <vt:lpstr>Traversing a  Dynamic Linked List</vt:lpstr>
      <vt:lpstr>Using Operator new</vt:lpstr>
      <vt:lpstr>Inserting a Node at the Front of a List</vt:lpstr>
      <vt:lpstr>Inserting a Node at the Front of a List</vt:lpstr>
      <vt:lpstr>Inserting a Node at the Front of a List</vt:lpstr>
      <vt:lpstr>Inserting a Node at the Front of a List</vt:lpstr>
      <vt:lpstr>Inserting a Node at the Front of a List</vt:lpstr>
      <vt:lpstr>Inserting a Node at the Front of a List</vt:lpstr>
      <vt:lpstr>Using Operator delete</vt:lpstr>
      <vt:lpstr>Deleting the First Node from the List </vt:lpstr>
      <vt:lpstr>Deleting the First Node from the List</vt:lpstr>
      <vt:lpstr>Deleting the First Node from the List</vt:lpstr>
      <vt:lpstr>Deleting the First Node from the List</vt:lpstr>
      <vt:lpstr>Deleting the First Node from the List</vt:lpstr>
      <vt:lpstr>ADT SortedList2 Operations</vt:lpstr>
      <vt:lpstr>struct NodeType</vt:lpstr>
      <vt:lpstr>PowerPoint Presentation</vt:lpstr>
      <vt:lpstr>class SortedList2</vt:lpstr>
      <vt:lpstr>Insert Algorithm </vt:lpstr>
      <vt:lpstr>Insert algorithm for  SortedList2</vt:lpstr>
      <vt:lpstr>Implementing SortedList2 Member Function Insert</vt:lpstr>
      <vt:lpstr>Inserting ‘S’ into a Sorted List </vt:lpstr>
      <vt:lpstr>Finding Proper Position for ‘S’</vt:lpstr>
      <vt:lpstr>Finding Proper Position for ‘S’ </vt:lpstr>
      <vt:lpstr>Finding Proper Position for ‘S’</vt:lpstr>
      <vt:lpstr>Inserting ‘S’ into Proper Position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Michigan - Dearborn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Presented by:</dc:title>
  <dc:creator>default</dc:creator>
  <cp:lastModifiedBy>RMann Software</cp:lastModifiedBy>
  <cp:revision>281</cp:revision>
  <dcterms:created xsi:type="dcterms:W3CDTF">2007-03-12T17:06:55Z</dcterms:created>
  <dcterms:modified xsi:type="dcterms:W3CDTF">2020-10-15T16:17:46Z</dcterms:modified>
</cp:coreProperties>
</file>