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38"/>
  </p:notesMasterIdLst>
  <p:sldIdLst>
    <p:sldId id="256" r:id="rId3"/>
    <p:sldId id="414" r:id="rId4"/>
    <p:sldId id="482" r:id="rId5"/>
    <p:sldId id="483" r:id="rId6"/>
    <p:sldId id="485" r:id="rId7"/>
    <p:sldId id="484" r:id="rId8"/>
    <p:sldId id="436" r:id="rId9"/>
    <p:sldId id="506" r:id="rId10"/>
    <p:sldId id="437" r:id="rId11"/>
    <p:sldId id="457" r:id="rId12"/>
    <p:sldId id="487" r:id="rId13"/>
    <p:sldId id="438" r:id="rId14"/>
    <p:sldId id="489" r:id="rId15"/>
    <p:sldId id="488" r:id="rId16"/>
    <p:sldId id="439" r:id="rId17"/>
    <p:sldId id="507" r:id="rId18"/>
    <p:sldId id="486" r:id="rId19"/>
    <p:sldId id="490" r:id="rId20"/>
    <p:sldId id="491" r:id="rId21"/>
    <p:sldId id="492" r:id="rId22"/>
    <p:sldId id="494" r:id="rId23"/>
    <p:sldId id="493" r:id="rId24"/>
    <p:sldId id="495" r:id="rId25"/>
    <p:sldId id="458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4" r:id="rId34"/>
    <p:sldId id="505" r:id="rId35"/>
    <p:sldId id="508" r:id="rId36"/>
    <p:sldId id="510" r:id="rId37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4660"/>
  </p:normalViewPr>
  <p:slideViewPr>
    <p:cSldViewPr>
      <p:cViewPr varScale="1">
        <p:scale>
          <a:sx n="83" d="100"/>
          <a:sy n="83" d="100"/>
        </p:scale>
        <p:origin x="1536" y="4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3/17/2020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4043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344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5463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72095F8-F061-4D91-B7BA-CDFE4ECB7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EDAB6-96CA-4D1A-87CA-FF2482924F4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30F890-AC4F-4ABD-8900-2C401C99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5675DF-85C6-4A5E-9D76-C0D0EEC91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57919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7481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51476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25423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685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731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99361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1070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65379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25090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10786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98873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36065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13347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757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355681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3963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7666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55339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0255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407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395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4780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7CAC0D-79D5-47DD-A81C-F848D7411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BB40E-2FC8-4201-B88D-9759DFB9B25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94C025-200A-41C6-8CEF-9E2ECC459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2C1319C-25C4-4A09-802B-0F123E56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3/17/2020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Search Algorithms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88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7 August 2018</a:t>
            </a:r>
          </a:p>
          <a:p>
            <a:pPr eaLnBrk="1" hangingPunct="1"/>
            <a:r>
              <a:rPr lang="en-US" altLang="en-US" sz="2400"/>
              <a:t>Mr. </a:t>
            </a:r>
            <a:r>
              <a:rPr lang="en-US" altLang="en-US" sz="2400" dirty="0"/>
              <a:t>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in C++ (Recursive)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B887-ACC9-414C-ADF2-A45021D6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1371600"/>
            <a:ext cx="4940444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C1C0F-F500-4F83-BFDD-15E3E6108DA3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https://www.geeksforgeeks.org/binary-search/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in C++ (Iterative)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C1C0F-F500-4F83-BFDD-15E3E6108DA3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https://www.geeksforgeeks.org/binary-search/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2DF03-0140-4B8D-8208-FE6C559E1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524000"/>
            <a:ext cx="4836382" cy="467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Binary Search: An Example</a:t>
            </a:r>
          </a:p>
        </p:txBody>
      </p:sp>
      <p:pic>
        <p:nvPicPr>
          <p:cNvPr id="51203" name="Picture 2" descr="http://www.geeksforgeeks.org/wp-content/uploads/gq/2014/01/binary-search1.png">
            <a:extLst>
              <a:ext uri="{FF2B5EF4-FFF2-40B4-BE49-F238E27FC236}">
                <a16:creationId xmlns:a16="http://schemas.microsoft.com/office/drawing/2014/main" id="{9EC8E5A7-3AF6-42E1-8F9D-6550AA57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0"/>
            <a:ext cx="9631363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Search: 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B30F0-2936-48F7-A7DB-7BC02390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1" y="1571625"/>
            <a:ext cx="8047038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13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Binary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O(log n)</a:t>
            </a:r>
          </a:p>
          <a:p>
            <a:pPr lvl="1">
              <a:defRPr/>
            </a:pPr>
            <a:r>
              <a:rPr lang="en-US" kern="0" dirty="0"/>
              <a:t>Solved time complexity function T(n) = T(n/2) + 1 with Master method 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2523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13474C3-5F6C-451F-8047-66D0BDF3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1" y="381000"/>
            <a:ext cx="79248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Comparing Linear and Binary Search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8FD9F2-8F8E-4D31-8077-64D21C702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53405"/>
              </p:ext>
            </p:extLst>
          </p:nvPr>
        </p:nvGraphicFramePr>
        <p:xfrm>
          <a:off x="0" y="2286000"/>
          <a:ext cx="10248900" cy="34750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 size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Sequential Search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 Search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7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4,294,967,296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4,294,967,296</a:t>
                      </a:r>
                    </a:p>
                    <a:p>
                      <a:pPr algn="r"/>
                      <a:endParaRPr lang="en-US" sz="2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5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09595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933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75795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Gigantic array needed for all the possible phone numbers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Not efficient if we need to find a number or insert/delete a number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Why?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6613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43841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Suppose designing a phone-book application.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Could store all the numbers in an array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Problems: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Gigantic array needed for all the possible phone numbers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dirty="0"/>
              <a:t>Not efficient if we need to find a number or insert/delete a number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Linear search O(n): can deal with sorted/unsorted lists</a:t>
            </a:r>
          </a:p>
          <a:p>
            <a:pPr lvl="4">
              <a:lnSpc>
                <a:spcPct val="90000"/>
              </a:lnSpc>
              <a:defRPr/>
            </a:pPr>
            <a:r>
              <a:rPr lang="en-GB" altLang="en-US" dirty="0"/>
              <a:t>We might have to search whole array!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Binary search O(log n): can </a:t>
            </a:r>
            <a:r>
              <a:rPr lang="en-GB" altLang="en-US" dirty="0">
                <a:solidFill>
                  <a:srgbClr val="FF0000"/>
                </a:solidFill>
              </a:rPr>
              <a:t>ONLY</a:t>
            </a:r>
            <a:r>
              <a:rPr lang="en-GB" altLang="en-US" dirty="0"/>
              <a:t> work with sorted lists</a:t>
            </a:r>
          </a:p>
          <a:p>
            <a:pPr lvl="4">
              <a:lnSpc>
                <a:spcPct val="90000"/>
              </a:lnSpc>
              <a:defRPr/>
            </a:pPr>
            <a:r>
              <a:rPr lang="en-GB" altLang="en-US" dirty="0"/>
              <a:t>We need to put a lot of effort in to maintaining the list (insert/delete becomes very expensive operations)</a:t>
            </a:r>
          </a:p>
          <a:p>
            <a:pPr lvl="3">
              <a:lnSpc>
                <a:spcPct val="90000"/>
              </a:lnSpc>
              <a:defRPr/>
            </a:pPr>
            <a:r>
              <a:rPr lang="en-GB" altLang="en-US" dirty="0"/>
              <a:t>Does a better method exist?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273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61302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Hashing: A better method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A3DDF-B0BC-40AD-9381-5C048A81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2514600"/>
            <a:ext cx="5334000" cy="35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29361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Hashing: A better method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We use a special function (</a:t>
            </a:r>
            <a:r>
              <a:rPr lang="en-GB" altLang="en-US" i="1" dirty="0"/>
              <a:t>Hash Function</a:t>
            </a:r>
            <a:r>
              <a:rPr lang="en-GB" altLang="en-US" dirty="0"/>
              <a:t>) to converts a phone number to a smaller number.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This smaller number is than used as the index in a table (</a:t>
            </a:r>
            <a:r>
              <a:rPr lang="en-GB" altLang="en-US" i="1" dirty="0"/>
              <a:t>Hash Table</a:t>
            </a:r>
            <a:r>
              <a:rPr lang="en-GB" altLang="en-US" dirty="0"/>
              <a:t>).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4773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85951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Two properties for a good function: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Efficiently computable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Uniformly distribute the keys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Bad: Use the first three digits of a number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Better: Last three digits of a phone number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Possibly better may exist.</a:t>
            </a:r>
          </a:p>
        </p:txBody>
      </p:sp>
    </p:spTree>
    <p:extLst>
      <p:ext uri="{BB962C8B-B14F-4D97-AF65-F5344CB8AC3E}">
        <p14:creationId xmlns:p14="http://schemas.microsoft.com/office/powerpoint/2010/main" val="396554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 Tables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05984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An array that stores pointers to phone numbers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Problem: What happens when we try to store two keys in the same value?</a:t>
            </a:r>
          </a:p>
          <a:p>
            <a:pPr>
              <a:lnSpc>
                <a:spcPct val="90000"/>
              </a:lnSpc>
              <a:defRPr/>
            </a:pPr>
            <a:endParaRPr lang="en-GB" altLang="en-US" dirty="0"/>
          </a:p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Collision Handling: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400" dirty="0"/>
              <a:t>Chaining: Make each cell of hash table point to a linked list of records that have same hash function value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2000" dirty="0"/>
              <a:t>Simple, but requires additional memory outside the table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sz="2400" dirty="0"/>
              <a:t>Open Addressing: Each table entry contains a record or NIL (not in list)</a:t>
            </a:r>
          </a:p>
          <a:p>
            <a:pPr lvl="2">
              <a:lnSpc>
                <a:spcPct val="90000"/>
              </a:lnSpc>
              <a:defRPr/>
            </a:pPr>
            <a:r>
              <a:rPr lang="en-GB" altLang="en-US" sz="2000" dirty="0"/>
              <a:t>Every stored in table</a:t>
            </a:r>
          </a:p>
        </p:txBody>
      </p:sp>
    </p:spTree>
    <p:extLst>
      <p:ext uri="{BB962C8B-B14F-4D97-AF65-F5344CB8AC3E}">
        <p14:creationId xmlns:p14="http://schemas.microsoft.com/office/powerpoint/2010/main" val="19471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CB33-E2FB-4ADB-B12B-D990289F4B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46"/>
          <a:stretch/>
        </p:blipFill>
        <p:spPr bwMode="auto">
          <a:xfrm>
            <a:off x="1303337" y="1905000"/>
            <a:ext cx="76803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D210-864C-4F76-A230-1E09B566B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4"/>
          <a:stretch/>
        </p:blipFill>
        <p:spPr bwMode="auto">
          <a:xfrm>
            <a:off x="1409700" y="1905000"/>
            <a:ext cx="75898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416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E4B99-3500-47BB-B69C-B9B46864C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3"/>
          <a:stretch/>
        </p:blipFill>
        <p:spPr bwMode="auto">
          <a:xfrm>
            <a:off x="1714500" y="1905000"/>
            <a:ext cx="7223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269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AAEB4-2116-4033-8B7C-C22DF7E699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8"/>
          <a:stretch/>
        </p:blipFill>
        <p:spPr bwMode="auto">
          <a:xfrm>
            <a:off x="1439862" y="1828800"/>
            <a:ext cx="74072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19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2840A-FDE1-4216-A2D6-9CDE83FA6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1"/>
          <a:stretch/>
        </p:blipFill>
        <p:spPr bwMode="auto">
          <a:xfrm>
            <a:off x="1485900" y="1828800"/>
            <a:ext cx="73152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012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D7F6A0-5318-475D-AAFA-42993C158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5"/>
          <a:stretch/>
        </p:blipFill>
        <p:spPr bwMode="auto">
          <a:xfrm>
            <a:off x="1562100" y="1828800"/>
            <a:ext cx="74977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62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Two Fundamental Algorithm Categories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Algorithms: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Sort Algorithms: order a list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 in some  (decreasing/increasing/other) order.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0353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Hashing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71EF9-359B-434C-95D2-245C30DA6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9"/>
          <a:stretch/>
        </p:blipFill>
        <p:spPr bwMode="auto">
          <a:xfrm>
            <a:off x="1714500" y="1981200"/>
            <a:ext cx="7315200" cy="426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85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Clustering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14087D-ED69-4196-B926-B427670BA059}"/>
              </a:ext>
            </a:extLst>
          </p:cNvPr>
          <p:cNvSpPr/>
          <p:nvPr/>
        </p:nvSpPr>
        <p:spPr>
          <a:xfrm>
            <a:off x="419100" y="16764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tendency of elements to become unevenly distributed in the hash table, with many elements clustering around a single hash location.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Results from collisions.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Solutions: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Linear probing with a constant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HashValue</a:t>
            </a:r>
            <a:r>
              <a:rPr lang="en-US" b="1" dirty="0"/>
              <a:t> + constant) % </a:t>
            </a:r>
            <a:r>
              <a:rPr lang="en-US" b="1" dirty="0" err="1"/>
              <a:t>array_size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Quadratic probing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(</a:t>
            </a:r>
            <a:r>
              <a:rPr lang="en-US" b="1" dirty="0" err="1"/>
              <a:t>HashValue</a:t>
            </a:r>
            <a:r>
              <a:rPr lang="en-US" b="1" dirty="0"/>
              <a:t> + I</a:t>
            </a:r>
            <a:r>
              <a:rPr lang="en-US" b="1" baseline="30000" dirty="0"/>
              <a:t>2</a:t>
            </a:r>
            <a:r>
              <a:rPr lang="en-US" b="1" dirty="0"/>
              <a:t>) % </a:t>
            </a:r>
            <a:r>
              <a:rPr lang="en-US" b="1" dirty="0" err="1"/>
              <a:t>array_size</a:t>
            </a:r>
            <a:endParaRPr lang="en-US" b="1" u="sng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I is number of times that the rehash function has been used</a:t>
            </a:r>
          </a:p>
          <a:p>
            <a:pPr marL="0" indent="0">
              <a:buNone/>
            </a:pPr>
            <a:endParaRPr lang="en-US" b="1" u="sng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Random probing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dirty="0"/>
              <a:t>Uses a pseudo-random number generator to determine the increment to </a:t>
            </a:r>
            <a:r>
              <a:rPr lang="en-US" i="1" dirty="0" err="1"/>
              <a:t>HashValue</a:t>
            </a:r>
            <a:r>
              <a:rPr lang="en-US" dirty="0"/>
              <a:t>     </a:t>
            </a:r>
            <a:endParaRPr lang="en-US" b="1" i="1" dirty="0"/>
          </a:p>
          <a:p>
            <a:pPr marL="0" indent="0">
              <a:buNone/>
            </a:pPr>
            <a:endParaRPr lang="en-US" b="1" u="sng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Bucket or Chain</a:t>
            </a:r>
            <a:endParaRPr lang="en-US" b="1" u="sng" dirty="0"/>
          </a:p>
          <a:p>
            <a:pPr marL="0" indent="0">
              <a:buNone/>
            </a:pPr>
            <a:r>
              <a:rPr lang="en-US" b="1" dirty="0"/>
              <a:t>          </a:t>
            </a:r>
            <a:r>
              <a:rPr lang="en-US" dirty="0"/>
              <a:t>A bucket or a linked list of elements that share the same hash location</a:t>
            </a:r>
            <a:endParaRPr lang="en-US" u="sn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69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 dirty="0"/>
              <a:t>Clustering</a:t>
            </a:r>
          </a:p>
        </p:txBody>
      </p:sp>
      <p:pic>
        <p:nvPicPr>
          <p:cNvPr id="4" name="Picture 3" descr="CIS200_week12_fig2">
            <a:extLst>
              <a:ext uri="{FF2B5EF4-FFF2-40B4-BE49-F238E27FC236}">
                <a16:creationId xmlns:a16="http://schemas.microsoft.com/office/drawing/2014/main" id="{198A76B0-CDFE-4992-B328-0358596F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8458200" cy="48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97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Hashing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/>
              <a:t>Average Case: O(1)</a:t>
            </a:r>
            <a:endParaRPr lang="en-US" kern="0" dirty="0"/>
          </a:p>
          <a:p>
            <a:pPr marL="0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4274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7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Other Search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481978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Many search functions exist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(CIS 275/350/405/479)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Tree / Graph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Breadth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Depth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Best First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A*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Branch and Bound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025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/ Linear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Problem: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 simple approach to solve the search problem is to do </a:t>
            </a:r>
            <a:r>
              <a:rPr lang="en-US" b="1" kern="0" dirty="0"/>
              <a:t>sequential search</a:t>
            </a:r>
            <a:r>
              <a:rPr lang="en-US" kern="0" dirty="0"/>
              <a:t>, i.e., </a:t>
            </a:r>
          </a:p>
          <a:p>
            <a:pPr lvl="1">
              <a:defRPr/>
            </a:pPr>
            <a:r>
              <a:rPr lang="en-US" kern="0" dirty="0"/>
              <a:t>Start from the leftmost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and one by one compare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with each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 </a:t>
            </a:r>
            <a:r>
              <a:rPr lang="en-US" kern="0" dirty="0"/>
              <a:t>matches with an element, return the index.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doesn’t match with any of elements, return -1.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Search C++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D078D-C7CD-40E4-B674-F5AFAF8D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514600"/>
            <a:ext cx="7362825" cy="2619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5C385-CBBB-452A-8926-CDD3B476D04C}"/>
              </a:ext>
            </a:extLst>
          </p:cNvPr>
          <p:cNvSpPr txBox="1"/>
          <p:nvPr/>
        </p:nvSpPr>
        <p:spPr>
          <a:xfrm>
            <a:off x="1488281" y="6440639"/>
            <a:ext cx="7310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https://www.geeksforgeeks.org/linear-search/</a:t>
            </a:r>
          </a:p>
        </p:txBody>
      </p:sp>
    </p:spTree>
    <p:extLst>
      <p:ext uri="{BB962C8B-B14F-4D97-AF65-F5344CB8AC3E}">
        <p14:creationId xmlns:p14="http://schemas.microsoft.com/office/powerpoint/2010/main" val="28669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Sequential Search</a:t>
            </a:r>
          </a:p>
        </p:txBody>
      </p:sp>
      <p:pic>
        <p:nvPicPr>
          <p:cNvPr id="5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A628BB6B-FEF3-474B-A514-EE9226CD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47800"/>
            <a:ext cx="6781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00768C8-2067-450E-8D49-73ED902D3B1F}"/>
              </a:ext>
            </a:extLst>
          </p:cNvPr>
          <p:cNvSpPr/>
          <p:nvPr/>
        </p:nvSpPr>
        <p:spPr>
          <a:xfrm>
            <a:off x="1028701" y="1981200"/>
            <a:ext cx="1630450" cy="295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1DD2A-0B52-42A7-A3EA-30A9CCCCAD0E}"/>
              </a:ext>
            </a:extLst>
          </p:cNvPr>
          <p:cNvSpPr txBox="1"/>
          <p:nvPr/>
        </p:nvSpPr>
        <p:spPr>
          <a:xfrm>
            <a:off x="213804" y="1905000"/>
            <a:ext cx="198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Begin at array[0]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if array[0] == 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so return true or position in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 check next element until end of array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 in list return false or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Sequential Search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N comparisons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1 comparison = O(1)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harder to compute</a:t>
            </a:r>
          </a:p>
          <a:p>
            <a:pPr lvl="1">
              <a:defRPr/>
            </a:pPr>
            <a:r>
              <a:rPr lang="en-US" kern="0" dirty="0"/>
              <a:t>If successful: (n + 1) / 2</a:t>
            </a:r>
          </a:p>
          <a:p>
            <a:pPr lvl="1">
              <a:defRPr/>
            </a:pPr>
            <a:r>
              <a:rPr lang="en-US" kern="0" dirty="0"/>
              <a:t>If unsuccessful: n</a:t>
            </a:r>
          </a:p>
          <a:p>
            <a:pPr lvl="1">
              <a:defRPr/>
            </a:pPr>
            <a:r>
              <a:rPr lang="en-US" kern="0" dirty="0"/>
              <a:t>if combined (using probability) : simplifies to O(n)</a:t>
            </a: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9472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Search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Linear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Binary Search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Hashing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Other Search Functions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1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A573641-F583-4AB8-919F-B01FE00E6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FD18F7A-CACC-48EE-A007-F24DA82BD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905000"/>
            <a:ext cx="9906000" cy="4536627"/>
          </a:xfrm>
        </p:spPr>
        <p:txBody>
          <a:bodyPr/>
          <a:lstStyle/>
          <a:p>
            <a:r>
              <a:rPr lang="en-US" altLang="en-US" sz="2800" dirty="0"/>
              <a:t>Search a </a:t>
            </a:r>
            <a:r>
              <a:rPr lang="en-US" altLang="en-US" sz="2800" dirty="0">
                <a:solidFill>
                  <a:srgbClr val="FF0000"/>
                </a:solidFill>
              </a:rPr>
              <a:t>sorted array </a:t>
            </a:r>
            <a:r>
              <a:rPr lang="en-US" altLang="en-US" sz="2800" dirty="0"/>
              <a:t>by repeatedly dividing the search interval in half</a:t>
            </a:r>
          </a:p>
          <a:p>
            <a:pPr lvl="1"/>
            <a:r>
              <a:rPr lang="en-US" altLang="en-US" sz="2400" dirty="0"/>
              <a:t>Strict requirement for the algorithm: </a:t>
            </a:r>
            <a:r>
              <a:rPr lang="en-US" altLang="en-US" sz="2400" u="sng" dirty="0">
                <a:solidFill>
                  <a:srgbClr val="FF0000"/>
                </a:solidFill>
              </a:rPr>
              <a:t>must be sorted</a:t>
            </a:r>
          </a:p>
          <a:p>
            <a:r>
              <a:rPr lang="en-US" altLang="en-US" sz="2800" dirty="0"/>
              <a:t>Begin with an interval covering the whole array </a:t>
            </a:r>
          </a:p>
          <a:p>
            <a:r>
              <a:rPr lang="en-US" altLang="en-US" sz="2800" dirty="0"/>
              <a:t>If the value of the search key is less than the item in the middle of the interval, narrow the interval to the lower half </a:t>
            </a:r>
          </a:p>
          <a:p>
            <a:r>
              <a:rPr lang="en-US" altLang="en-US" sz="2800" dirty="0"/>
              <a:t>Otherwise narrow it to the upper half </a:t>
            </a:r>
          </a:p>
          <a:p>
            <a:r>
              <a:rPr lang="en-US" altLang="en-US" sz="2800" dirty="0"/>
              <a:t>Repeatedly check until the value is found or the interval is 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3680</TotalTime>
  <Words>1019</Words>
  <Application>Microsoft Office PowerPoint</Application>
  <PresentationFormat>35mm Slides</PresentationFormat>
  <Paragraphs>219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Times</vt:lpstr>
      <vt:lpstr>UM-Dearborn-PPT-blue</vt:lpstr>
      <vt:lpstr>1_UM-Dearborn-PPT-blue</vt:lpstr>
      <vt:lpstr>CIS 200  Search Algorithms</vt:lpstr>
      <vt:lpstr>Outline</vt:lpstr>
      <vt:lpstr>Two Fundamental Algorithm Categories</vt:lpstr>
      <vt:lpstr>Sequential / Linear Search</vt:lpstr>
      <vt:lpstr>Sequential Search C++</vt:lpstr>
      <vt:lpstr>An Example: Sequential Search</vt:lpstr>
      <vt:lpstr>Sequential Search Analysis</vt:lpstr>
      <vt:lpstr>Outline</vt:lpstr>
      <vt:lpstr>Binary Search</vt:lpstr>
      <vt:lpstr>Binary Search in C++ (Recursive)</vt:lpstr>
      <vt:lpstr>Binary Search in C++ (Iterative)</vt:lpstr>
      <vt:lpstr>Binary Search: An Example</vt:lpstr>
      <vt:lpstr>Binary Search: Another Example</vt:lpstr>
      <vt:lpstr>Binary Search Analysis</vt:lpstr>
      <vt:lpstr>Comparing Linear and Binary Search</vt:lpstr>
      <vt:lpstr>Outline</vt:lpstr>
      <vt:lpstr>Hashing</vt:lpstr>
      <vt:lpstr>Hashing</vt:lpstr>
      <vt:lpstr>Hashing</vt:lpstr>
      <vt:lpstr>Hashing</vt:lpstr>
      <vt:lpstr>Hashing</vt:lpstr>
      <vt:lpstr>Hash Functions</vt:lpstr>
      <vt:lpstr>Hash Tables</vt:lpstr>
      <vt:lpstr>Hashing Example</vt:lpstr>
      <vt:lpstr>Hashing Example</vt:lpstr>
      <vt:lpstr>Hashing Example</vt:lpstr>
      <vt:lpstr>Hashing Example</vt:lpstr>
      <vt:lpstr>Hashing Example</vt:lpstr>
      <vt:lpstr>Hashing Example</vt:lpstr>
      <vt:lpstr>Hashing Example</vt:lpstr>
      <vt:lpstr>Clustering</vt:lpstr>
      <vt:lpstr>Clustering</vt:lpstr>
      <vt:lpstr>Hashing Search Analysis</vt:lpstr>
      <vt:lpstr>Outline</vt:lpstr>
      <vt:lpstr>Other Search Functions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157</cp:revision>
  <dcterms:created xsi:type="dcterms:W3CDTF">2008-05-10T20:54:08Z</dcterms:created>
  <dcterms:modified xsi:type="dcterms:W3CDTF">2020-03-17T19:27:06Z</dcterms:modified>
</cp:coreProperties>
</file>