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74"/>
  </p:notesMasterIdLst>
  <p:sldIdLst>
    <p:sldId id="479" r:id="rId16"/>
    <p:sldId id="481" r:id="rId17"/>
    <p:sldId id="482" r:id="rId18"/>
    <p:sldId id="483" r:id="rId19"/>
    <p:sldId id="484" r:id="rId20"/>
    <p:sldId id="485" r:id="rId21"/>
    <p:sldId id="414" r:id="rId22"/>
    <p:sldId id="413" r:id="rId23"/>
    <p:sldId id="486" r:id="rId24"/>
    <p:sldId id="415" r:id="rId25"/>
    <p:sldId id="416" r:id="rId26"/>
    <p:sldId id="461" r:id="rId27"/>
    <p:sldId id="462" r:id="rId28"/>
    <p:sldId id="463" r:id="rId29"/>
    <p:sldId id="487" r:id="rId30"/>
    <p:sldId id="464" r:id="rId31"/>
    <p:sldId id="465" r:id="rId32"/>
    <p:sldId id="466" r:id="rId33"/>
    <p:sldId id="467" r:id="rId34"/>
    <p:sldId id="468" r:id="rId35"/>
    <p:sldId id="469" r:id="rId36"/>
    <p:sldId id="470" r:id="rId37"/>
    <p:sldId id="471" r:id="rId38"/>
    <p:sldId id="472" r:id="rId39"/>
    <p:sldId id="473" r:id="rId40"/>
    <p:sldId id="474" r:id="rId41"/>
    <p:sldId id="417" r:id="rId42"/>
    <p:sldId id="418" r:id="rId43"/>
    <p:sldId id="420" r:id="rId44"/>
    <p:sldId id="475" r:id="rId45"/>
    <p:sldId id="476" r:id="rId46"/>
    <p:sldId id="477" r:id="rId47"/>
    <p:sldId id="478" r:id="rId48"/>
    <p:sldId id="422" r:id="rId49"/>
    <p:sldId id="488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500" r:id="rId62"/>
    <p:sldId id="501" r:id="rId63"/>
    <p:sldId id="502" r:id="rId64"/>
    <p:sldId id="503" r:id="rId65"/>
    <p:sldId id="504" r:id="rId66"/>
    <p:sldId id="505" r:id="rId67"/>
    <p:sldId id="506" r:id="rId68"/>
    <p:sldId id="507" r:id="rId69"/>
    <p:sldId id="508" r:id="rId70"/>
    <p:sldId id="509" r:id="rId71"/>
    <p:sldId id="510" r:id="rId72"/>
    <p:sldId id="511" r:id="rId73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17" autoAdjust="0"/>
    <p:restoredTop sz="89042" autoAdjust="0"/>
  </p:normalViewPr>
  <p:slideViewPr>
    <p:cSldViewPr>
      <p:cViewPr varScale="1">
        <p:scale>
          <a:sx n="78" d="100"/>
          <a:sy n="78" d="100"/>
        </p:scale>
        <p:origin x="1675" y="67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1.xml"/><Relationship Id="rId21" Type="http://schemas.openxmlformats.org/officeDocument/2006/relationships/slide" Target="slides/slide6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63" Type="http://schemas.openxmlformats.org/officeDocument/2006/relationships/slide" Target="slides/slide48.xml"/><Relationship Id="rId68" Type="http://schemas.openxmlformats.org/officeDocument/2006/relationships/slide" Target="slides/slide53.xml"/><Relationship Id="rId16" Type="http://schemas.openxmlformats.org/officeDocument/2006/relationships/slide" Target="slides/slide1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66" Type="http://schemas.openxmlformats.org/officeDocument/2006/relationships/slide" Target="slides/slide51.xml"/><Relationship Id="rId7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46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slide" Target="slides/slide49.xml"/><Relationship Id="rId69" Type="http://schemas.openxmlformats.org/officeDocument/2006/relationships/slide" Target="slides/slide54.xml"/><Relationship Id="rId77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72" Type="http://schemas.openxmlformats.org/officeDocument/2006/relationships/slide" Target="slides/slide57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67" Type="http://schemas.openxmlformats.org/officeDocument/2006/relationships/slide" Target="slides/slide52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slide" Target="slides/slide47.xml"/><Relationship Id="rId70" Type="http://schemas.openxmlformats.org/officeDocument/2006/relationships/slide" Target="slides/slide55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slide" Target="slides/slide45.xml"/><Relationship Id="rId65" Type="http://schemas.openxmlformats.org/officeDocument/2006/relationships/slide" Target="slides/slide50.xml"/><Relationship Id="rId73" Type="http://schemas.openxmlformats.org/officeDocument/2006/relationships/slide" Target="slides/slide58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39" Type="http://schemas.openxmlformats.org/officeDocument/2006/relationships/slide" Target="slides/slide24.xml"/><Relationship Id="rId34" Type="http://schemas.openxmlformats.org/officeDocument/2006/relationships/slide" Target="slides/slide19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76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4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87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4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11/10/2020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8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8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 dirty="0"/>
              <a:t>Queues &amp; Implementation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5720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</a:t>
            </a:r>
            <a:r>
              <a:rPr lang="en-US" sz="2800" dirty="0" err="1"/>
              <a:t>Almhana</a:t>
            </a:r>
            <a:endParaRPr lang="en-US" sz="2800" dirty="0"/>
          </a:p>
          <a:p>
            <a:r>
              <a:rPr lang="en-US" sz="2800" dirty="0"/>
              <a:t>&amp;</a:t>
            </a:r>
          </a:p>
          <a:p>
            <a:r>
              <a:rPr lang="en-US" sz="2800" dirty="0"/>
              <a:t>Robert Mann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30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Queue ADT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19100" y="1487557"/>
            <a:ext cx="8439150" cy="44767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MakeEmpty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 </a:t>
            </a:r>
            <a:r>
              <a:rPr lang="en-US" sz="2400" b="1" dirty="0">
                <a:cs typeface="+mn-cs"/>
              </a:rPr>
              <a:t>-- Sets queue to an empty state.</a:t>
            </a: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IsEmpty</a:t>
            </a:r>
            <a:r>
              <a:rPr lang="en-US" sz="2400" b="1" dirty="0">
                <a:cs typeface="+mn-cs"/>
              </a:rPr>
              <a:t> -- Determines whether the queue is currently empty.</a:t>
            </a:r>
            <a:r>
              <a:rPr lang="en-US" dirty="0">
                <a:cs typeface="+mn-cs"/>
              </a:rPr>
              <a:t>	</a:t>
            </a:r>
            <a:r>
              <a:rPr lang="en-US" dirty="0"/>
              <a:t>		</a:t>
            </a:r>
            <a:br>
              <a:rPr lang="en-US" dirty="0"/>
            </a:br>
            <a:r>
              <a:rPr lang="en-US" sz="1000" dirty="0"/>
              <a:t>		</a:t>
            </a:r>
            <a:endParaRPr lang="en-US" sz="10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 err="1">
                <a:solidFill>
                  <a:srgbClr val="00B050"/>
                </a:solidFill>
                <a:cs typeface="+mn-cs"/>
              </a:rPr>
              <a:t>IsFull</a:t>
            </a:r>
            <a:r>
              <a:rPr lang="en-US" sz="2400" b="1" dirty="0">
                <a:cs typeface="+mn-cs"/>
              </a:rPr>
              <a:t> -- Determines whether the queue is currently full.</a:t>
            </a:r>
            <a:r>
              <a:rPr lang="en-US" sz="2400" dirty="0">
                <a:cs typeface="+mn-cs"/>
              </a:rPr>
              <a:t> </a:t>
            </a:r>
            <a:r>
              <a:rPr lang="en-US" sz="1000" dirty="0">
                <a:cs typeface="+mn-cs"/>
              </a:rPr>
              <a:t>		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</a:t>
            </a:r>
            <a:endParaRPr lang="en-US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Enqueue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b="1" dirty="0">
                <a:cs typeface="+mn-cs"/>
              </a:rPr>
              <a:t>-- Adds </a:t>
            </a:r>
            <a:r>
              <a:rPr lang="en-US" sz="2400" b="1" dirty="0" err="1">
                <a:cs typeface="+mn-cs"/>
              </a:rPr>
              <a:t>newItem</a:t>
            </a:r>
            <a:r>
              <a:rPr lang="en-US" sz="2400" b="1" dirty="0">
                <a:cs typeface="+mn-cs"/>
              </a:rPr>
              <a:t> to the rear of the queue.</a:t>
            </a:r>
            <a:r>
              <a:rPr lang="en-US" sz="2800" b="1" dirty="0">
                <a:cs typeface="+mn-cs"/>
              </a:rPr>
              <a:t> </a:t>
            </a:r>
            <a:r>
              <a:rPr lang="en-US" sz="1400" dirty="0">
                <a:cs typeface="+mn-cs"/>
              </a:rPr>
              <a:t>	</a:t>
            </a:r>
            <a:r>
              <a:rPr lang="en-US" sz="1000" dirty="0">
                <a:cs typeface="+mn-cs"/>
              </a:rPr>
              <a:t>	</a:t>
            </a:r>
            <a:r>
              <a:rPr lang="en-US" sz="2800" b="1" dirty="0">
                <a:cs typeface="+mn-cs"/>
              </a:rPr>
              <a:t>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1000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Dequeue (ItemType&amp;  item) </a:t>
            </a:r>
            <a:r>
              <a:rPr lang="en-US" sz="2400" b="1" dirty="0">
                <a:cs typeface="+mn-cs"/>
              </a:rPr>
              <a:t>-- Removes the item at the front of the queue and returns it in item.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ADT Queue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143000" y="1581150"/>
            <a:ext cx="6477000" cy="4191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b="1">
                <a:solidFill>
                  <a:srgbClr val="00B050"/>
                </a:solidFill>
                <a:cs typeface="+mn-cs"/>
              </a:rPr>
              <a:t>Transformers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MakeEmpty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Enqueue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Dequeue</a:t>
            </a:r>
          </a:p>
          <a:p>
            <a:pPr lvl="1" fontAlgn="auto">
              <a:spcAft>
                <a:spcPts val="0"/>
              </a:spcAft>
              <a:buFontTx/>
              <a:buNone/>
              <a:defRPr/>
            </a:pPr>
            <a:endParaRPr lang="en-US" sz="2000"/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2800" b="1">
                <a:solidFill>
                  <a:srgbClr val="00B050"/>
                </a:solidFill>
                <a:cs typeface="+mn-cs"/>
              </a:rPr>
              <a:t>Observers 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IsEmpty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sz="2400" b="1"/>
              <a:t>IsFull</a:t>
            </a:r>
            <a:r>
              <a:rPr lang="en-US"/>
              <a:t>	</a:t>
            </a:r>
          </a:p>
          <a:p>
            <a:pPr fontAlgn="auto">
              <a:spcAft>
                <a:spcPts val="0"/>
              </a:spcAft>
              <a:buFontTx/>
              <a:buNone/>
              <a:defRPr/>
            </a:pPr>
            <a:r>
              <a:rPr lang="en-US" sz="800">
                <a:cs typeface="+mn-cs"/>
              </a:rPr>
              <a:t>		</a:t>
            </a:r>
            <a:endParaRPr lang="en-US" sz="800" dirty="0"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806950" y="3878263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806950" y="1758950"/>
            <a:ext cx="3111500" cy="1358900"/>
          </a:xfrm>
          <a:prstGeom prst="leftArrow">
            <a:avLst>
              <a:gd name="adj1" fmla="val 75009"/>
              <a:gd name="adj2" fmla="val 114475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851525" y="2239963"/>
            <a:ext cx="182245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change state</a:t>
            </a: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6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observe state</a:t>
            </a:r>
          </a:p>
          <a:p>
            <a:pPr>
              <a:defRPr/>
            </a:pP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800" b="1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Queue ADT Operations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7042" name="Picture 2" descr="CIS200_week10_fi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1473200"/>
            <a:ext cx="63436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1884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Queue ADT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8066" name="Picture 2" descr="CIS200_week10_fig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135" y="1295400"/>
            <a:ext cx="6019800" cy="523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11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Stack</a:t>
            </a:r>
            <a:endParaRPr lang="en-US" dirty="0"/>
          </a:p>
          <a:p>
            <a:pPr lvl="1"/>
            <a:r>
              <a:rPr lang="en-US" b="1" dirty="0"/>
              <a:t>LIFO</a:t>
            </a:r>
            <a:endParaRPr lang="en-US" dirty="0"/>
          </a:p>
          <a:p>
            <a:pPr lvl="1"/>
            <a:r>
              <a:rPr lang="en-US" b="1" dirty="0"/>
              <a:t>Bottom is fixed</a:t>
            </a:r>
            <a:endParaRPr lang="en-US" dirty="0"/>
          </a:p>
          <a:p>
            <a:pPr lvl="1"/>
            <a:r>
              <a:rPr lang="en-US" b="1" dirty="0"/>
              <a:t>Top is changing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r>
              <a:rPr lang="en-US" b="1" dirty="0"/>
              <a:t> Queue</a:t>
            </a:r>
            <a:endParaRPr lang="en-US" dirty="0"/>
          </a:p>
          <a:p>
            <a:pPr lvl="1"/>
            <a:r>
              <a:rPr lang="en-US" b="1" dirty="0"/>
              <a:t>FIFO</a:t>
            </a:r>
            <a:endParaRPr lang="en-US" dirty="0"/>
          </a:p>
          <a:p>
            <a:pPr lvl="1"/>
            <a:r>
              <a:rPr lang="en-US" b="1" dirty="0"/>
              <a:t>Rear must be changing because of addition</a:t>
            </a:r>
            <a:endParaRPr lang="en-US" dirty="0"/>
          </a:p>
          <a:p>
            <a:pPr lvl="1"/>
            <a:r>
              <a:rPr lang="en-US" b="1" dirty="0"/>
              <a:t>Can the front be fixed 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0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Stack</a:t>
            </a:r>
            <a:endParaRPr lang="en-US" dirty="0"/>
          </a:p>
          <a:p>
            <a:pPr lvl="1"/>
            <a:r>
              <a:rPr lang="en-US" b="1" dirty="0"/>
              <a:t>LIFO</a:t>
            </a:r>
            <a:endParaRPr lang="en-US" dirty="0"/>
          </a:p>
          <a:p>
            <a:pPr lvl="1"/>
            <a:r>
              <a:rPr lang="en-US" b="1" dirty="0"/>
              <a:t>Bottom is fixed</a:t>
            </a:r>
            <a:endParaRPr lang="en-US" dirty="0"/>
          </a:p>
          <a:p>
            <a:pPr lvl="1"/>
            <a:r>
              <a:rPr lang="en-US" b="1" dirty="0"/>
              <a:t>Top is changing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r>
              <a:rPr lang="en-US" b="1" dirty="0"/>
              <a:t> Queue</a:t>
            </a:r>
            <a:endParaRPr lang="en-US" dirty="0"/>
          </a:p>
          <a:p>
            <a:pPr lvl="1"/>
            <a:r>
              <a:rPr lang="en-US" b="1" dirty="0"/>
              <a:t>FIFO</a:t>
            </a:r>
            <a:endParaRPr lang="en-US" dirty="0"/>
          </a:p>
          <a:p>
            <a:pPr lvl="1"/>
            <a:r>
              <a:rPr lang="en-US" b="1" dirty="0"/>
              <a:t>Rear must be changing because of addition</a:t>
            </a:r>
            <a:endParaRPr lang="en-US" dirty="0"/>
          </a:p>
          <a:p>
            <a:pPr lvl="1"/>
            <a:r>
              <a:rPr lang="en-US" b="1" dirty="0"/>
              <a:t>Can the front be fixed ? </a:t>
            </a:r>
          </a:p>
          <a:p>
            <a:pPr lvl="2"/>
            <a:r>
              <a:rPr lang="en-US" b="1" dirty="0"/>
              <a:t>Array Implementation</a:t>
            </a:r>
          </a:p>
          <a:p>
            <a:pPr lvl="2"/>
            <a:r>
              <a:rPr lang="en-US" b="1" dirty="0"/>
              <a:t>Circular Array Implementation</a:t>
            </a:r>
          </a:p>
          <a:p>
            <a:pPr lvl="2"/>
            <a:r>
              <a:rPr lang="en-US" b="1" dirty="0"/>
              <a:t>Linked List Implementation</a:t>
            </a:r>
          </a:p>
          <a:p>
            <a:pPr lvl="2"/>
            <a:r>
              <a:rPr lang="en-US" b="1" dirty="0"/>
              <a:t>Circular Linked List Implementation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016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0300" y="220629"/>
            <a:ext cx="7768310" cy="589990"/>
          </a:xfrm>
        </p:spPr>
        <p:txBody>
          <a:bodyPr/>
          <a:lstStyle/>
          <a:p>
            <a:r>
              <a:rPr lang="en-US" dirty="0"/>
              <a:t>Array Based 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Enqueue</a:t>
            </a:r>
            <a:r>
              <a:rPr lang="en-US" b="1" dirty="0"/>
              <a:t>(A), </a:t>
            </a:r>
            <a:r>
              <a:rPr lang="en-US" b="1" dirty="0" err="1"/>
              <a:t>Enqueue</a:t>
            </a:r>
            <a:r>
              <a:rPr lang="en-US" b="1" dirty="0"/>
              <a:t>(B), </a:t>
            </a:r>
            <a:r>
              <a:rPr lang="en-US" b="1" dirty="0" err="1"/>
              <a:t>Enqueue</a:t>
            </a:r>
            <a:r>
              <a:rPr lang="en-US" b="1" dirty="0"/>
              <a:t>(C), </a:t>
            </a:r>
            <a:r>
              <a:rPr lang="en-US" b="1" dirty="0" err="1"/>
              <a:t>Enqueue</a:t>
            </a:r>
            <a:r>
              <a:rPr lang="en-US" b="1" dirty="0"/>
              <a:t>(D)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Dequeue</a:t>
            </a:r>
            <a:r>
              <a:rPr lang="en-US" b="1" dirty="0"/>
              <a:t>(item)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828800"/>
            <a:ext cx="31337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3581400"/>
            <a:ext cx="2962275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092" name="Picture 4" descr="CIS200_week10_fig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121275"/>
            <a:ext cx="27051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39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 err="1"/>
              <a:t>Enqueue</a:t>
            </a:r>
            <a:r>
              <a:rPr lang="en-US" b="1" dirty="0"/>
              <a:t> operation the same as Push </a:t>
            </a:r>
            <a:endParaRPr lang="en-US" dirty="0"/>
          </a:p>
          <a:p>
            <a:endParaRPr lang="en-US" dirty="0"/>
          </a:p>
          <a:p>
            <a:pPr lvl="0"/>
            <a:r>
              <a:rPr lang="en-US" b="1" dirty="0" err="1"/>
              <a:t>Dequeue</a:t>
            </a:r>
            <a:r>
              <a:rPr lang="en-US" b="1" dirty="0"/>
              <a:t> operation more complicated than Pop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  <a:p>
            <a:pPr lvl="0"/>
            <a:r>
              <a:rPr lang="en-US" b="1" dirty="0" err="1"/>
              <a:t>MakeEmpty</a:t>
            </a:r>
            <a:r>
              <a:rPr lang="en-US" b="1" dirty="0"/>
              <a:t>, </a:t>
            </a:r>
            <a:r>
              <a:rPr lang="en-US" b="1" dirty="0" err="1"/>
              <a:t>IsEmpty</a:t>
            </a:r>
            <a:r>
              <a:rPr lang="en-US" b="1" dirty="0"/>
              <a:t>, and </a:t>
            </a:r>
            <a:r>
              <a:rPr lang="en-US" b="1" dirty="0" err="1"/>
              <a:t>IsFull</a:t>
            </a:r>
            <a:r>
              <a:rPr lang="en-US" b="1" dirty="0"/>
              <a:t> operations the same as the equivalent stack operations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9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Queue Design: Circular Array Based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Let the both ends of queue float in the array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133600"/>
            <a:ext cx="5314950" cy="3867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1390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91138" name="Picture 2" descr="CIS200_week10_fig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676400"/>
            <a:ext cx="5943600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06430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Wrap around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2133600"/>
            <a:ext cx="5133975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Formula for Wrap-around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/>
              <a:t>       </a:t>
            </a:r>
          </a:p>
          <a:p>
            <a:pPr marL="457200" lvl="1" indent="0">
              <a:buNone/>
            </a:pPr>
            <a:r>
              <a:rPr lang="en-US" b="1" dirty="0"/>
              <a:t>                   rear = (rear + 1) % </a:t>
            </a:r>
            <a:r>
              <a:rPr lang="en-US" b="1" dirty="0" err="1"/>
              <a:t>maxQue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2057400"/>
            <a:ext cx="4800599" cy="210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an empty queue</a:t>
            </a:r>
          </a:p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92" y="2057400"/>
            <a:ext cx="540418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03790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a full queue</a:t>
            </a:r>
          </a:p>
          <a:p>
            <a:pPr lvl="0"/>
            <a:endParaRPr lang="en-US" sz="1100" b="1" dirty="0"/>
          </a:p>
          <a:p>
            <a:pPr lvl="0"/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057400"/>
            <a:ext cx="5495925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9370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How to distinguish an empty and full queue</a:t>
            </a:r>
            <a:endParaRPr lang="en-US" sz="1100" dirty="0"/>
          </a:p>
          <a:p>
            <a:pPr lvl="1"/>
            <a:r>
              <a:rPr lang="en-US" b="1" dirty="0"/>
              <a:t>Introduce another variable to count number of elements in the queue.</a:t>
            </a:r>
            <a:endParaRPr lang="en-US" sz="900" dirty="0"/>
          </a:p>
          <a:p>
            <a:pPr lvl="1"/>
            <a:endParaRPr lang="en-US" sz="900" dirty="0"/>
          </a:p>
          <a:p>
            <a:pPr lvl="1"/>
            <a:r>
              <a:rPr lang="en-US" b="1" dirty="0"/>
              <a:t>Let </a:t>
            </a:r>
            <a:r>
              <a:rPr lang="en-US" b="1" dirty="0">
                <a:solidFill>
                  <a:schemeClr val="accent1"/>
                </a:solidFill>
              </a:rPr>
              <a:t>front</a:t>
            </a:r>
            <a:r>
              <a:rPr lang="en-US" b="1" dirty="0"/>
              <a:t> indicate the index of the array slot </a:t>
            </a:r>
            <a:r>
              <a:rPr lang="en-US" b="1" dirty="0">
                <a:solidFill>
                  <a:schemeClr val="accent1"/>
                </a:solidFill>
              </a:rPr>
              <a:t>preceding</a:t>
            </a:r>
            <a:r>
              <a:rPr lang="en-US" b="1" dirty="0"/>
              <a:t> the front element in the queue. </a:t>
            </a:r>
          </a:p>
          <a:p>
            <a:pPr lvl="1"/>
            <a:r>
              <a:rPr lang="en-US" b="1" dirty="0"/>
              <a:t>Rear still indicates the  index of the </a:t>
            </a:r>
            <a:r>
              <a:rPr lang="en-US" b="1" dirty="0">
                <a:solidFill>
                  <a:schemeClr val="accent1"/>
                </a:solidFill>
              </a:rPr>
              <a:t>rear</a:t>
            </a:r>
            <a:r>
              <a:rPr lang="en-US" b="1" dirty="0"/>
              <a:t> element in the queue. </a:t>
            </a: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370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Testing for an empty queue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2438400"/>
            <a:ext cx="5857875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6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 Based Queue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Testing for a full queue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0"/>
            <a:r>
              <a:rPr lang="en-US" b="1" dirty="0"/>
              <a:t>The element preceding the front of the queue is reserved. </a:t>
            </a:r>
          </a:p>
          <a:p>
            <a:pPr lvl="0"/>
            <a:endParaRPr lang="en-US" sz="1100" dirty="0"/>
          </a:p>
          <a:p>
            <a:r>
              <a:rPr lang="en-US" b="1" dirty="0"/>
              <a:t>We initialize front to </a:t>
            </a:r>
            <a:r>
              <a:rPr lang="en-US" b="1" dirty="0" err="1"/>
              <a:t>maxQue</a:t>
            </a:r>
            <a:r>
              <a:rPr lang="en-US" b="1" dirty="0"/>
              <a:t> – 1 and rear to front, i.e., </a:t>
            </a:r>
            <a:r>
              <a:rPr lang="en-US" b="1" dirty="0" err="1"/>
              <a:t>maxQue</a:t>
            </a:r>
            <a:r>
              <a:rPr lang="en-US" b="1" dirty="0"/>
              <a:t> – 1.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2209800"/>
            <a:ext cx="6229350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99685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2400" dirty="0">
                <a:latin typeface="Arial" charset="0"/>
                <a:ea typeface="ＭＳ Ｐゴシック" charset="0"/>
              </a:rPr>
              <a:t>Public Interface of </a:t>
            </a:r>
            <a:r>
              <a:rPr lang="en-US" sz="2400" dirty="0" err="1">
                <a:latin typeface="Arial" charset="0"/>
                <a:ea typeface="ＭＳ Ｐゴシック" charset="0"/>
              </a:rPr>
              <a:t>QueType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9600" y="1295400"/>
            <a:ext cx="9559010" cy="450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typedef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char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class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{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public: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(int max); 	</a:t>
            </a:r>
            <a:r>
              <a:rPr lang="en-US" sz="2000" b="1" dirty="0">
                <a:solidFill>
                  <a:srgbClr val="330099"/>
                </a:solidFill>
                <a:latin typeface="Courier" charset="0"/>
                <a:ea typeface="ＭＳ Ｐゴシック" charset="0"/>
              </a:rPr>
              <a:t>// max is the size of the queue.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(); 		</a:t>
            </a:r>
            <a:r>
              <a:rPr lang="en-US" sz="2000" b="1" dirty="0">
                <a:solidFill>
                  <a:srgbClr val="330099"/>
                </a:solidFill>
                <a:latin typeface="Courier" charset="0"/>
                <a:ea typeface="ＭＳ Ｐゴシック" charset="0"/>
              </a:rPr>
              <a:t>// Default size of 500.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~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QueType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void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MakeEmpty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bool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IsEmpty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bool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IsFull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()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const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void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Enqueue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item); </a:t>
            </a:r>
          </a:p>
          <a:p>
            <a:pPr>
              <a:lnSpc>
                <a:spcPct val="120000"/>
              </a:lnSpc>
              <a:defRPr/>
            </a:pP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  void 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Dequeue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Courier" charset="0"/>
                <a:ea typeface="ＭＳ Ｐゴシック" charset="0"/>
              </a:rPr>
              <a:t>ItemType</a:t>
            </a:r>
            <a:r>
              <a:rPr lang="en-US" sz="2000" b="1" dirty="0">
                <a:solidFill>
                  <a:srgbClr val="000000"/>
                </a:solidFill>
                <a:latin typeface="Courier" charset="0"/>
                <a:ea typeface="ＭＳ Ｐゴシック" charset="0"/>
              </a:rPr>
              <a:t>&amp; item); 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SIMPLE ARRAY IMPLEMENTATION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316538" y="4572000"/>
            <a:ext cx="2513012" cy="498475"/>
            <a:chOff x="3631" y="2613"/>
            <a:chExt cx="1583" cy="80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631" y="2618"/>
              <a:ext cx="1583" cy="788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636713" y="18018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57188" y="25749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71475" y="32416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025" y="38719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41313" y="45402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6275" y="2555875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QueType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68325" y="3214688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~QueType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46125" y="3854450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Enqueue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5488" y="4533900"/>
            <a:ext cx="1471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Dequeue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81025" y="1343025"/>
            <a:ext cx="233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class QueType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805113" y="25463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025900" y="31702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25900" y="36083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025900" y="40465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19400" y="2698750"/>
            <a:ext cx="17367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8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front</a:t>
            </a:r>
            <a:r>
              <a:rPr lang="en-US" sz="2000" b="1">
                <a:latin typeface="Arial" charset="0"/>
                <a:ea typeface="ＭＳ Ｐゴシック" charset="0"/>
              </a:rPr>
              <a:t>          1</a:t>
            </a: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rear           4</a:t>
            </a: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maxQue </a:t>
            </a:r>
            <a:r>
              <a:rPr lang="en-US" sz="2000" b="1">
                <a:latin typeface="Arial" charset="0"/>
                <a:ea typeface="ＭＳ Ｐゴシック" charset="0"/>
              </a:rPr>
              <a:t>    5</a:t>
            </a: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items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213475" y="4572000"/>
            <a:ext cx="18589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b="1"/>
              <a:t>‘</a:t>
            </a:r>
            <a:r>
              <a:rPr lang="en-US" altLang="ja-JP" sz="2000" b="1"/>
              <a:t>C</a:t>
            </a:r>
            <a:r>
              <a:rPr lang="ja-JP" altLang="en-US" sz="2000" b="1"/>
              <a:t>’‘</a:t>
            </a:r>
            <a:r>
              <a:rPr lang="en-US" altLang="ja-JP" sz="2000" b="1"/>
              <a:t>X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r>
              <a:rPr lang="ja-JP" altLang="en-US" sz="2000" b="1"/>
              <a:t>‘</a:t>
            </a:r>
            <a:r>
              <a:rPr lang="en-US" altLang="ja-JP" sz="2000" b="1"/>
              <a:t>J</a:t>
            </a:r>
            <a:r>
              <a:rPr lang="ja-JP" altLang="en-US" sz="2000" b="1"/>
              <a:t>’</a:t>
            </a:r>
            <a:endParaRPr lang="en-US" altLang="en-US" sz="2000" b="1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4724400" y="5057775"/>
            <a:ext cx="3182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600" b="1" dirty="0">
                <a:latin typeface="Arial" charset="0"/>
                <a:ea typeface="ＭＳ Ｐゴシック" charset="0"/>
              </a:rPr>
              <a:t>items [0]     [1]     [2]     [3]     [4]</a:t>
            </a:r>
          </a:p>
          <a:p>
            <a:pPr>
              <a:defRPr/>
            </a:pPr>
            <a:endParaRPr lang="en-US" sz="1600" b="1" dirty="0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CIRCULAR ARRAY IMPLEMENTATION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764213" y="3995738"/>
            <a:ext cx="2513012" cy="1274762"/>
            <a:chOff x="3631" y="2613"/>
            <a:chExt cx="1583" cy="803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631" y="2617"/>
              <a:ext cx="1583" cy="790"/>
            </a:xfrm>
            <a:prstGeom prst="rect">
              <a:avLst/>
            </a:prstGeom>
            <a:solidFill>
              <a:schemeClr val="bg2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425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4560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889" y="2613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46" y="2618"/>
              <a:ext cx="0" cy="79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1636713" y="2030413"/>
            <a:ext cx="3543300" cy="4157662"/>
          </a:xfrm>
          <a:prstGeom prst="ellipse">
            <a:avLst/>
          </a:prstGeom>
          <a:solidFill>
            <a:srgbClr val="990066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357188" y="280352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371475" y="3470275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327025" y="4100513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341313" y="4768850"/>
            <a:ext cx="2247900" cy="390525"/>
          </a:xfrm>
          <a:prstGeom prst="ellipse">
            <a:avLst/>
          </a:prstGeom>
          <a:solidFill>
            <a:schemeClr val="accent1"/>
          </a:solidFill>
          <a:ln w="12699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76275" y="2784475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QueType</a:t>
            </a: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568325" y="3443288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~QueType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746125" y="4083050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Enqueue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725488" y="4762500"/>
            <a:ext cx="1471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Dequeue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581025" y="1571625"/>
            <a:ext cx="233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 dirty="0">
                <a:latin typeface="Arial" charset="0"/>
                <a:ea typeface="ＭＳ Ｐゴシック" charset="0"/>
              </a:rPr>
              <a:t>class </a:t>
            </a:r>
            <a:r>
              <a:rPr lang="en-US" b="1" dirty="0" err="1">
                <a:latin typeface="Arial" charset="0"/>
                <a:ea typeface="ＭＳ Ｐゴシック" charset="0"/>
              </a:rPr>
              <a:t>QueType</a:t>
            </a:r>
            <a:endParaRPr lang="en-US" b="1" dirty="0">
              <a:latin typeface="Arial" charset="0"/>
              <a:ea typeface="ＭＳ Ｐゴシック" charset="0"/>
            </a:endParaRP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2805113" y="2774950"/>
            <a:ext cx="1908175" cy="2519363"/>
          </a:xfrm>
          <a:prstGeom prst="rect">
            <a:avLst/>
          </a:prstGeom>
          <a:solidFill>
            <a:schemeClr val="accent1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025900" y="33988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4025900" y="383698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4025900" y="4275138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819400" y="2927350"/>
            <a:ext cx="1754188" cy="218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Private Data:</a:t>
            </a:r>
          </a:p>
          <a:p>
            <a:pPr>
              <a:defRPr/>
            </a:pPr>
            <a:endParaRPr lang="en-US" sz="8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front</a:t>
            </a:r>
            <a:r>
              <a:rPr lang="en-US" sz="2000" b="1" dirty="0">
                <a:latin typeface="Arial" charset="0"/>
                <a:ea typeface="ＭＳ Ｐゴシック" charset="0"/>
              </a:rPr>
              <a:t>          1</a:t>
            </a: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 dirty="0">
                <a:latin typeface="Arial" charset="0"/>
                <a:ea typeface="ＭＳ Ｐゴシック" charset="0"/>
              </a:rPr>
              <a:t>rear           4</a:t>
            </a: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 dirty="0" err="1">
                <a:latin typeface="Arial" charset="0"/>
                <a:ea typeface="ＭＳ Ｐゴシック" charset="0"/>
              </a:rPr>
              <a:t>maxQue</a:t>
            </a:r>
            <a:r>
              <a:rPr lang="en-US" sz="1800" b="1" dirty="0">
                <a:latin typeface="Arial" charset="0"/>
                <a:ea typeface="ＭＳ Ｐゴシック" charset="0"/>
              </a:rPr>
              <a:t> </a:t>
            </a:r>
            <a:r>
              <a:rPr lang="en-US" sz="2000" b="1" dirty="0">
                <a:latin typeface="Arial" charset="0"/>
                <a:ea typeface="ＭＳ Ｐゴシック" charset="0"/>
              </a:rPr>
              <a:t>    4</a:t>
            </a: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 dirty="0">
                <a:latin typeface="Arial" charset="0"/>
                <a:ea typeface="ＭＳ Ｐゴシック" charset="0"/>
              </a:rPr>
              <a:t>items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6688138" y="4411663"/>
            <a:ext cx="18589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ja-JP" altLang="en-US" sz="2000" b="1"/>
              <a:t>‘</a:t>
            </a:r>
            <a:r>
              <a:rPr lang="en-US" altLang="ja-JP" sz="2000" b="1"/>
              <a:t>C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r>
              <a:rPr lang="ja-JP" altLang="en-US" sz="2000" b="1"/>
              <a:t>‘</a:t>
            </a:r>
            <a:r>
              <a:rPr lang="en-US" altLang="ja-JP" sz="2000" b="1"/>
              <a:t>X</a:t>
            </a:r>
            <a:r>
              <a:rPr lang="ja-JP" altLang="en-US" sz="2000" b="1"/>
              <a:t>’</a:t>
            </a:r>
            <a:r>
              <a:rPr lang="en-US" altLang="ja-JP" sz="2000" b="1"/>
              <a:t> </a:t>
            </a:r>
            <a:r>
              <a:rPr lang="ja-JP" altLang="en-US" sz="2000" b="1"/>
              <a:t>‘</a:t>
            </a:r>
            <a:r>
              <a:rPr lang="en-US" altLang="ja-JP" sz="2000" b="1"/>
              <a:t>J</a:t>
            </a:r>
            <a:r>
              <a:rPr lang="ja-JP" altLang="en-US" sz="2000" b="1"/>
              <a:t>’</a:t>
            </a:r>
            <a:endParaRPr lang="en-US" altLang="en-US" sz="2000" b="1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5175250" y="5465763"/>
            <a:ext cx="3182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600" b="1">
                <a:latin typeface="Arial" charset="0"/>
                <a:ea typeface="ＭＳ Ｐゴシック" charset="0"/>
              </a:rPr>
              <a:t>items [0]     [1]     [2]     [3]     [4]</a:t>
            </a:r>
          </a:p>
          <a:p>
            <a:pPr>
              <a:defRPr/>
            </a:pPr>
            <a:endParaRPr lang="en-US" sz="1600" b="1">
              <a:latin typeface="Arial" charset="0"/>
              <a:ea typeface="ＭＳ Ｐゴシック" charset="0"/>
            </a:endParaRP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4033838" y="4727575"/>
            <a:ext cx="368300" cy="330200"/>
          </a:xfrm>
          <a:prstGeom prst="rect">
            <a:avLst/>
          </a:prstGeom>
          <a:solidFill>
            <a:schemeClr val="bg2"/>
          </a:solidFill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V="1">
            <a:off x="4267200" y="4648200"/>
            <a:ext cx="1435100" cy="254000"/>
          </a:xfrm>
          <a:prstGeom prst="line">
            <a:avLst/>
          </a:prstGeom>
          <a:noFill/>
          <a:ln w="12699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 rot="16800000">
            <a:off x="5919788" y="4491038"/>
            <a:ext cx="1187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7DE353DF-0F04-43A5-BAAB-541D434AC88B}"/>
              </a:ext>
            </a:extLst>
          </p:cNvPr>
          <p:cNvGrpSpPr>
            <a:grpSpLocks/>
          </p:cNvGrpSpPr>
          <p:nvPr/>
        </p:nvGrpSpPr>
        <p:grpSpPr bwMode="auto">
          <a:xfrm>
            <a:off x="3467100" y="3962400"/>
            <a:ext cx="3051175" cy="2751138"/>
            <a:chOff x="3137" y="1775"/>
            <a:chExt cx="1922" cy="1733"/>
          </a:xfrm>
        </p:grpSpPr>
        <p:graphicFrame>
          <p:nvGraphicFramePr>
            <p:cNvPr id="8" name="Object 28">
              <a:extLst>
                <a:ext uri="{FF2B5EF4-FFF2-40B4-BE49-F238E27FC236}">
                  <a16:creationId xmlns:a16="http://schemas.microsoft.com/office/drawing/2014/main" id="{32F11735-F9C2-47F4-93FC-DA55A7B2838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37" y="2344"/>
            <a:ext cx="1922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" name="ClipArt" r:id="rId4" imgW="3657600" imgH="2209800" progId="MS_ClipArt_Gallery.2">
                    <p:embed/>
                  </p:oleObj>
                </mc:Choice>
                <mc:Fallback>
                  <p:oleObj name="ClipArt" r:id="rId4" imgW="3657600" imgH="2209800" progId="MS_ClipArt_Gallery.2">
                    <p:embed/>
                    <p:pic>
                      <p:nvPicPr>
                        <p:cNvPr id="30" name="Object 2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2344"/>
                          <a:ext cx="1922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9">
              <a:extLst>
                <a:ext uri="{FF2B5EF4-FFF2-40B4-BE49-F238E27FC236}">
                  <a16:creationId xmlns:a16="http://schemas.microsoft.com/office/drawing/2014/main" id="{9675A01F-F983-4A58-8BC6-0CEF0586925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20" y="2085"/>
            <a:ext cx="1792" cy="1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5" name="ClipArt" r:id="rId6" imgW="3657600" imgH="2209800" progId="MS_ClipArt_Gallery.2">
                    <p:embed/>
                  </p:oleObj>
                </mc:Choice>
                <mc:Fallback>
                  <p:oleObj name="ClipArt" r:id="rId6" imgW="3657600" imgH="2209800" progId="MS_ClipArt_Gallery.2">
                    <p:embed/>
                    <p:pic>
                      <p:nvPicPr>
                        <p:cNvPr id="31" name="Object 2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0" y="2085"/>
                          <a:ext cx="1792" cy="10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0">
              <a:extLst>
                <a:ext uri="{FF2B5EF4-FFF2-40B4-BE49-F238E27FC236}">
                  <a16:creationId xmlns:a16="http://schemas.microsoft.com/office/drawing/2014/main" id="{78B14825-A362-4A8C-966F-D33FB19D444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647808224"/>
                </p:ext>
              </p:extLst>
            </p:nvPr>
          </p:nvGraphicFramePr>
          <p:xfrm>
            <a:off x="3331" y="1924"/>
            <a:ext cx="1581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6" name="ClipArt" r:id="rId7" imgW="3657600" imgH="2209800" progId="MS_ClipArt_Gallery.2">
                    <p:embed/>
                  </p:oleObj>
                </mc:Choice>
                <mc:Fallback>
                  <p:oleObj name="ClipArt" r:id="rId7" imgW="3657600" imgH="2209800" progId="MS_ClipArt_Gallery.2">
                    <p:embed/>
                    <p:pic>
                      <p:nvPicPr>
                        <p:cNvPr id="32" name="Object 3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1" y="1924"/>
                          <a:ext cx="1581" cy="9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31">
              <a:extLst>
                <a:ext uri="{FF2B5EF4-FFF2-40B4-BE49-F238E27FC236}">
                  <a16:creationId xmlns:a16="http://schemas.microsoft.com/office/drawing/2014/main" id="{7992A020-1395-46B4-ABA4-A6A9667EC5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96604760"/>
                </p:ext>
              </p:extLst>
            </p:nvPr>
          </p:nvGraphicFramePr>
          <p:xfrm>
            <a:off x="3415" y="1775"/>
            <a:ext cx="1402" cy="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7" name="ClipArt" r:id="rId8" imgW="3657600" imgH="2209800" progId="MS_ClipArt_Gallery.2">
                    <p:embed/>
                  </p:oleObj>
                </mc:Choice>
                <mc:Fallback>
                  <p:oleObj name="ClipArt" r:id="rId8" imgW="3657600" imgH="2209800" progId="MS_ClipArt_Gallery.2">
                    <p:embed/>
                    <p:pic>
                      <p:nvPicPr>
                        <p:cNvPr id="33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1775"/>
                          <a:ext cx="1402" cy="8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2927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9148" y="1212437"/>
            <a:ext cx="98811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sz="1700" b="1" dirty="0">
                <a:solidFill>
                  <a:schemeClr val="accent3"/>
                </a:solidFill>
              </a:rPr>
              <a:t>// CLASS TEMPLATE DEFINITION FOR CIRCULAR QUEUE  </a:t>
            </a:r>
            <a:r>
              <a:rPr lang="en-US" sz="1700" b="1" dirty="0"/>
              <a:t>  </a:t>
            </a:r>
            <a:endParaRPr lang="en-US" sz="1700" dirty="0"/>
          </a:p>
          <a:p>
            <a:r>
              <a:rPr lang="en-US" sz="1700" b="1" dirty="0"/>
              <a:t>#include "</a:t>
            </a:r>
            <a:r>
              <a:rPr lang="en-US" sz="1700" b="1" dirty="0" err="1"/>
              <a:t>ItemType.h</a:t>
            </a:r>
            <a:r>
              <a:rPr lang="en-US" sz="1700" b="1" dirty="0"/>
              <a:t>"      // for </a:t>
            </a:r>
            <a:r>
              <a:rPr lang="en-US" sz="1700" b="1" dirty="0" err="1"/>
              <a:t>ItemType</a:t>
            </a:r>
            <a:r>
              <a:rPr lang="en-US" sz="1700" b="1" dirty="0"/>
              <a:t> 		</a:t>
            </a:r>
            <a:endParaRPr lang="en-US" sz="1700" dirty="0"/>
          </a:p>
          <a:p>
            <a:r>
              <a:rPr lang="en-US" sz="1700" b="1" dirty="0">
                <a:solidFill>
                  <a:schemeClr val="accent1"/>
                </a:solidFill>
              </a:rPr>
              <a:t>template&lt;class </a:t>
            </a:r>
            <a:r>
              <a:rPr lang="en-US" sz="1700" b="1" dirty="0" err="1">
                <a:solidFill>
                  <a:schemeClr val="accent1"/>
                </a:solidFill>
              </a:rPr>
              <a:t>ItemType</a:t>
            </a:r>
            <a:r>
              <a:rPr lang="en-US" sz="1700" b="1" dirty="0">
                <a:solidFill>
                  <a:schemeClr val="accent1"/>
                </a:solidFill>
              </a:rPr>
              <a:t>&gt;</a:t>
            </a:r>
            <a:endParaRPr lang="en-US" sz="1700" dirty="0">
              <a:solidFill>
                <a:schemeClr val="accent1"/>
              </a:solidFill>
            </a:endParaRPr>
          </a:p>
          <a:p>
            <a:r>
              <a:rPr lang="en-US" sz="1700" b="1" dirty="0"/>
              <a:t>class </a:t>
            </a:r>
            <a:r>
              <a:rPr lang="en-US" sz="1700" b="1" dirty="0" err="1"/>
              <a:t>QueType</a:t>
            </a:r>
            <a:r>
              <a:rPr lang="en-US" sz="1700" b="1" dirty="0"/>
              <a:t>  </a:t>
            </a:r>
            <a:endParaRPr lang="en-US" sz="1700" dirty="0"/>
          </a:p>
          <a:p>
            <a:r>
              <a:rPr lang="en-US" sz="1700" b="1" dirty="0"/>
              <a:t>{</a:t>
            </a:r>
            <a:endParaRPr lang="en-US" sz="1700" dirty="0"/>
          </a:p>
          <a:p>
            <a:r>
              <a:rPr lang="en-US" sz="1700" b="1" dirty="0"/>
              <a:t>public: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QueType</a:t>
            </a:r>
            <a:r>
              <a:rPr lang="en-US" sz="1700" b="1" dirty="0"/>
              <a:t>( );    		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QueType</a:t>
            </a:r>
            <a:r>
              <a:rPr lang="en-US" sz="1700" b="1" dirty="0"/>
              <a:t>( </a:t>
            </a:r>
            <a:r>
              <a:rPr lang="en-US" sz="1700" b="1" dirty="0" err="1"/>
              <a:t>int</a:t>
            </a:r>
            <a:r>
              <a:rPr lang="en-US" sz="1700" b="1" dirty="0"/>
              <a:t> max );	</a:t>
            </a:r>
            <a:r>
              <a:rPr lang="en-US" sz="1700" b="1" dirty="0">
                <a:solidFill>
                  <a:schemeClr val="accent2"/>
                </a:solidFill>
              </a:rPr>
              <a:t>// PARAMETERIZED CONSTRUCTOR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b="1" dirty="0"/>
              <a:t>	~</a:t>
            </a:r>
            <a:r>
              <a:rPr lang="en-US" sz="1700" b="1" dirty="0" err="1"/>
              <a:t>QueType</a:t>
            </a:r>
            <a:r>
              <a:rPr lang="en-US" sz="1700" b="1" dirty="0"/>
              <a:t>( ) ;		</a:t>
            </a:r>
            <a:r>
              <a:rPr lang="en-US" sz="1700" b="1" dirty="0">
                <a:solidFill>
                  <a:schemeClr val="accent2"/>
                </a:solidFill>
              </a:rPr>
              <a:t>// DESTRUCTOR</a:t>
            </a:r>
            <a:endParaRPr lang="en-US" sz="1700" dirty="0">
              <a:solidFill>
                <a:schemeClr val="accent2"/>
              </a:solidFill>
            </a:endParaRPr>
          </a:p>
          <a:p>
            <a:r>
              <a:rPr lang="en-US" sz="1700" b="1" dirty="0"/>
              <a:t>    .  .  .			</a:t>
            </a:r>
            <a:endParaRPr lang="en-US" sz="1700" dirty="0"/>
          </a:p>
          <a:p>
            <a:r>
              <a:rPr lang="en-US" sz="1700" b="1" dirty="0"/>
              <a:t>	bool </a:t>
            </a:r>
            <a:r>
              <a:rPr lang="en-US" sz="1700" b="1" dirty="0" err="1"/>
              <a:t>IsFull</a:t>
            </a:r>
            <a:r>
              <a:rPr lang="en-US" sz="1700" b="1" dirty="0"/>
              <a:t>( ) </a:t>
            </a:r>
            <a:r>
              <a:rPr lang="en-US" sz="1700" b="1" dirty="0" err="1"/>
              <a:t>const</a:t>
            </a:r>
            <a:r>
              <a:rPr lang="en-US" sz="1700" b="1" dirty="0"/>
              <a:t>;</a:t>
            </a:r>
            <a:endParaRPr lang="en-US" sz="1700" dirty="0"/>
          </a:p>
          <a:p>
            <a:r>
              <a:rPr lang="en-US" sz="1700" b="1" dirty="0"/>
              <a:t>	void </a:t>
            </a:r>
            <a:r>
              <a:rPr lang="en-US" sz="1700" b="1" dirty="0" err="1"/>
              <a:t>Enqueue</a:t>
            </a:r>
            <a:r>
              <a:rPr lang="en-US" sz="1700" b="1" dirty="0"/>
              <a:t>( </a:t>
            </a:r>
            <a:r>
              <a:rPr lang="en-US" sz="1700" b="1" dirty="0" err="1"/>
              <a:t>ItemType</a:t>
            </a:r>
            <a:r>
              <a:rPr lang="en-US" sz="1700" b="1" dirty="0"/>
              <a:t> item );</a:t>
            </a:r>
            <a:endParaRPr lang="en-US" sz="1700" dirty="0"/>
          </a:p>
          <a:p>
            <a:r>
              <a:rPr lang="en-US" sz="1700" b="1" dirty="0"/>
              <a:t>	void </a:t>
            </a:r>
            <a:r>
              <a:rPr lang="en-US" sz="1700" b="1" dirty="0" err="1"/>
              <a:t>Dequeue</a:t>
            </a:r>
            <a:r>
              <a:rPr lang="en-US" sz="1700" b="1" dirty="0"/>
              <a:t>( </a:t>
            </a:r>
            <a:r>
              <a:rPr lang="en-US" sz="1700" b="1" dirty="0" err="1"/>
              <a:t>ItemType</a:t>
            </a:r>
            <a:r>
              <a:rPr lang="en-US" sz="1700" b="1" dirty="0"/>
              <a:t>&amp;  item );</a:t>
            </a:r>
            <a:endParaRPr lang="en-US" sz="1700" dirty="0"/>
          </a:p>
          <a:p>
            <a:r>
              <a:rPr lang="en-US" sz="1700" b="1" dirty="0"/>
              <a:t>private: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int</a:t>
            </a:r>
            <a:r>
              <a:rPr lang="en-US" sz="1700" b="1" dirty="0"/>
              <a:t>       front;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int</a:t>
            </a:r>
            <a:r>
              <a:rPr lang="en-US" sz="1700" b="1" dirty="0"/>
              <a:t>	      rear;</a:t>
            </a:r>
            <a:endParaRPr lang="en-US" sz="1700" dirty="0"/>
          </a:p>
          <a:p>
            <a:r>
              <a:rPr lang="en-US" sz="1700" b="1" dirty="0"/>
              <a:t>	</a:t>
            </a:r>
            <a:r>
              <a:rPr lang="en-US" sz="1700" b="1" dirty="0" err="1"/>
              <a:t>int</a:t>
            </a:r>
            <a:r>
              <a:rPr lang="en-US" sz="1700" b="1" dirty="0"/>
              <a:t>	      </a:t>
            </a:r>
            <a:r>
              <a:rPr lang="en-US" sz="1700" b="1" dirty="0" err="1"/>
              <a:t>maxQue</a:t>
            </a:r>
            <a:r>
              <a:rPr lang="en-US" sz="1700" b="1" dirty="0"/>
              <a:t>;  		</a:t>
            </a:r>
            <a:endParaRPr lang="en-US" sz="1700" dirty="0"/>
          </a:p>
          <a:p>
            <a:r>
              <a:rPr lang="en-US" sz="1700" b="1" dirty="0"/>
              <a:t>	ItemType*  items;	  	 </a:t>
            </a:r>
            <a:r>
              <a:rPr lang="en-US" sz="1700" b="1" dirty="0">
                <a:solidFill>
                  <a:schemeClr val="accent2"/>
                </a:solidFill>
              </a:rPr>
              <a:t>// DYNAMIC ARRAY IMPLEMENTATION };</a:t>
            </a:r>
            <a:endParaRPr lang="en-US" sz="1700" dirty="0">
              <a:solidFill>
                <a:schemeClr val="accent2"/>
              </a:solidFill>
            </a:endParaRPr>
          </a:p>
          <a:p>
            <a:br>
              <a:rPr lang="en-US" dirty="0">
                <a:solidFill>
                  <a:schemeClr val="accent2"/>
                </a:solidFill>
              </a:rPr>
            </a:b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003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4300" y="1295400"/>
            <a:ext cx="8058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 CLASS TEMPLATE DEFINITION FOR CIRCULAR QUEUE  cont’d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 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QueType</a:t>
            </a:r>
            <a:r>
              <a:rPr lang="en-US" b="1" dirty="0"/>
              <a:t>( </a:t>
            </a:r>
            <a:r>
              <a:rPr lang="en-US" b="1" dirty="0" err="1"/>
              <a:t>int</a:t>
            </a:r>
            <a:r>
              <a:rPr lang="en-US" b="1" dirty="0"/>
              <a:t> max )  	</a:t>
            </a:r>
            <a:r>
              <a:rPr lang="en-US" dirty="0">
                <a:solidFill>
                  <a:schemeClr val="accent2"/>
                </a:solidFill>
              </a:rPr>
              <a:t>// PARAMETERIZED</a:t>
            </a:r>
          </a:p>
          <a:p>
            <a:r>
              <a:rPr lang="en-US" dirty="0">
                <a:solidFill>
                  <a:schemeClr val="accent2"/>
                </a:solidFill>
              </a:rPr>
              <a:t>{</a:t>
            </a:r>
          </a:p>
          <a:p>
            <a:r>
              <a:rPr lang="en-US" b="1" dirty="0"/>
              <a:t>	</a:t>
            </a:r>
            <a:r>
              <a:rPr lang="en-US" b="1" dirty="0" err="1"/>
              <a:t>maxQue</a:t>
            </a:r>
            <a:r>
              <a:rPr lang="en-US" b="1" dirty="0"/>
              <a:t> = max + 1;</a:t>
            </a:r>
            <a:endParaRPr lang="en-US" dirty="0"/>
          </a:p>
          <a:p>
            <a:r>
              <a:rPr lang="en-US" b="1" dirty="0"/>
              <a:t> 	front = </a:t>
            </a:r>
            <a:r>
              <a:rPr lang="en-US" b="1" dirty="0" err="1"/>
              <a:t>maxQue</a:t>
            </a:r>
            <a:r>
              <a:rPr lang="en-US" b="1" dirty="0"/>
              <a:t> - 1;</a:t>
            </a:r>
            <a:endParaRPr lang="en-US" dirty="0"/>
          </a:p>
          <a:p>
            <a:r>
              <a:rPr lang="en-US" b="1" dirty="0"/>
              <a:t>	rear = </a:t>
            </a:r>
            <a:r>
              <a:rPr lang="en-US" b="1" dirty="0" err="1"/>
              <a:t>maxQue</a:t>
            </a:r>
            <a:r>
              <a:rPr lang="en-US" b="1" dirty="0"/>
              <a:t> - 1;</a:t>
            </a:r>
            <a:endParaRPr lang="en-US" dirty="0"/>
          </a:p>
          <a:p>
            <a:r>
              <a:rPr lang="en-US" b="1" dirty="0"/>
              <a:t>	items = new </a:t>
            </a:r>
            <a:r>
              <a:rPr lang="en-US" b="1" dirty="0" err="1"/>
              <a:t>ItemType</a:t>
            </a:r>
            <a:r>
              <a:rPr lang="en-US" b="1" dirty="0"/>
              <a:t>[</a:t>
            </a:r>
            <a:r>
              <a:rPr lang="en-US" b="1" dirty="0" err="1"/>
              <a:t>maxQue</a:t>
            </a:r>
            <a:r>
              <a:rPr lang="en-US" b="1" dirty="0"/>
              <a:t>];   </a:t>
            </a:r>
            <a:r>
              <a:rPr lang="en-US" b="1" dirty="0">
                <a:solidFill>
                  <a:schemeClr val="accent2"/>
                </a:solidFill>
              </a:rPr>
              <a:t>// dynamically allocates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}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bool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IsEmpty</a:t>
            </a:r>
            <a:r>
              <a:rPr lang="en-US" b="1" dirty="0"/>
              <a:t>( 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{						</a:t>
            </a:r>
            <a:endParaRPr lang="en-US" dirty="0"/>
          </a:p>
          <a:p>
            <a:r>
              <a:rPr lang="en-US" b="1" dirty="0"/>
              <a:t>	return ( rear == front )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1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33569" y="1143000"/>
            <a:ext cx="74485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 CLASS TEMPLATE DEFINITION FOR CIRCULAR QUEUE  cont’d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 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 err="1"/>
              <a:t>QueType</a:t>
            </a:r>
            <a:r>
              <a:rPr lang="en-US" b="1" dirty="0"/>
              <a:t>::~</a:t>
            </a:r>
            <a:r>
              <a:rPr lang="en-US" b="1" dirty="0" err="1"/>
              <a:t>QueType</a:t>
            </a:r>
            <a:r>
              <a:rPr lang="en-US" b="1" dirty="0"/>
              <a:t>( )</a:t>
            </a:r>
            <a:endParaRPr lang="en-US" dirty="0"/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b="1" dirty="0"/>
              <a:t>	delete [ ] items; 	</a:t>
            </a:r>
            <a:r>
              <a:rPr lang="en-US" b="1" dirty="0">
                <a:solidFill>
                  <a:schemeClr val="accent2"/>
                </a:solidFill>
              </a:rPr>
              <a:t>// deallocates array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 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bool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IsFull</a:t>
            </a:r>
            <a:r>
              <a:rPr lang="en-US" b="1" dirty="0"/>
              <a:t>( )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r>
              <a:rPr lang="en-US" b="1" dirty="0"/>
              <a:t>{						</a:t>
            </a:r>
            <a:r>
              <a:rPr lang="en-US" sz="1500" b="1" dirty="0">
                <a:solidFill>
                  <a:schemeClr val="accent2"/>
                </a:solidFill>
              </a:rPr>
              <a:t>//WRAP AROUND</a:t>
            </a:r>
            <a:endParaRPr lang="en-US" sz="1500" dirty="0">
              <a:solidFill>
                <a:schemeClr val="accent2"/>
              </a:solidFill>
            </a:endParaRPr>
          </a:p>
          <a:p>
            <a:r>
              <a:rPr lang="en-US" b="1" dirty="0"/>
              <a:t>	return ( (rear + 1) % </a:t>
            </a:r>
            <a:r>
              <a:rPr lang="en-US" b="1" dirty="0" err="1"/>
              <a:t>maxQue</a:t>
            </a:r>
            <a:r>
              <a:rPr lang="en-US" b="1" dirty="0"/>
              <a:t> == front )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1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75247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 CLASS TEMPLATE DEFINITION FOR CIRCULAR QUEUE  cont’d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//--------------------------------------------------------</a:t>
            </a:r>
            <a:endParaRPr lang="en-US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 </a:t>
            </a:r>
            <a:endParaRPr lang="en-US" dirty="0"/>
          </a:p>
          <a:p>
            <a:r>
              <a:rPr lang="en-US" b="1" dirty="0"/>
              <a:t>void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Enqueue</a:t>
            </a:r>
            <a:r>
              <a:rPr lang="en-US" b="1" dirty="0"/>
              <a:t>( </a:t>
            </a:r>
            <a:r>
              <a:rPr lang="en-US" b="1" dirty="0" err="1"/>
              <a:t>ItemType</a:t>
            </a:r>
            <a:r>
              <a:rPr lang="en-US" b="1" dirty="0"/>
              <a:t> </a:t>
            </a:r>
            <a:r>
              <a:rPr lang="en-US" b="1" dirty="0" err="1"/>
              <a:t>newItem</a:t>
            </a:r>
            <a:r>
              <a:rPr lang="en-US" b="1" dirty="0"/>
              <a:t> )  	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// Post: </a:t>
            </a:r>
            <a:r>
              <a:rPr lang="en-US" b="1" dirty="0" err="1">
                <a:solidFill>
                  <a:schemeClr val="accent2"/>
                </a:solidFill>
              </a:rPr>
              <a:t>newItem</a:t>
            </a:r>
            <a:r>
              <a:rPr lang="en-US" b="1" dirty="0">
                <a:solidFill>
                  <a:schemeClr val="accent2"/>
                </a:solidFill>
              </a:rPr>
              <a:t> is at the rear of the queue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{</a:t>
            </a:r>
            <a:endParaRPr lang="en-US" dirty="0"/>
          </a:p>
          <a:p>
            <a:r>
              <a:rPr lang="en-US" b="1" dirty="0"/>
              <a:t>	rear = (rear + 1) % </a:t>
            </a:r>
            <a:r>
              <a:rPr lang="en-US" b="1" dirty="0" err="1"/>
              <a:t>maxQue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	items[rear] = </a:t>
            </a:r>
            <a:r>
              <a:rPr lang="en-US" b="1" dirty="0" err="1"/>
              <a:t>newItem</a:t>
            </a:r>
            <a:r>
              <a:rPr lang="en-US" b="1" dirty="0"/>
              <a:t>;   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  <a:p>
            <a:r>
              <a:rPr lang="en-US" b="1" dirty="0"/>
              <a:t> </a:t>
            </a:r>
            <a:endParaRPr lang="en-US" dirty="0"/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/>
              <a:t>void </a:t>
            </a:r>
            <a:r>
              <a:rPr lang="en-US" b="1" dirty="0" err="1"/>
              <a:t>QueType</a:t>
            </a:r>
            <a:r>
              <a:rPr lang="en-US" b="1" dirty="0"/>
              <a:t>::</a:t>
            </a:r>
            <a:r>
              <a:rPr lang="en-US" b="1" dirty="0" err="1"/>
              <a:t>Dequeue</a:t>
            </a:r>
            <a:r>
              <a:rPr lang="en-US" b="1" dirty="0"/>
              <a:t>( </a:t>
            </a:r>
            <a:r>
              <a:rPr lang="en-US" b="1" dirty="0" err="1"/>
              <a:t>ItemType</a:t>
            </a:r>
            <a:r>
              <a:rPr lang="en-US" b="1" dirty="0"/>
              <a:t> &amp;</a:t>
            </a:r>
            <a:r>
              <a:rPr lang="en-US" b="1" dirty="0" err="1"/>
              <a:t>newItem</a:t>
            </a:r>
            <a:r>
              <a:rPr lang="en-US" b="1" dirty="0"/>
              <a:t> )</a:t>
            </a:r>
            <a:endParaRPr lang="en-US" dirty="0"/>
          </a:p>
          <a:p>
            <a:r>
              <a:rPr lang="en-US" b="1" dirty="0">
                <a:solidFill>
                  <a:schemeClr val="accent2"/>
                </a:solidFill>
              </a:rPr>
              <a:t>// Post: The front of the queue has been removed and a copy returned in item</a:t>
            </a:r>
            <a:endParaRPr lang="en-US" dirty="0">
              <a:solidFill>
                <a:schemeClr val="accent2"/>
              </a:solidFill>
            </a:endParaRPr>
          </a:p>
          <a:p>
            <a:r>
              <a:rPr lang="en-US" b="1" dirty="0"/>
              <a:t>{						</a:t>
            </a:r>
            <a:endParaRPr lang="en-US" dirty="0"/>
          </a:p>
          <a:p>
            <a:r>
              <a:rPr lang="en-US" b="1" dirty="0"/>
              <a:t>	front = (front + 1) % </a:t>
            </a:r>
            <a:r>
              <a:rPr lang="en-US" b="1" dirty="0" err="1"/>
              <a:t>maxQue</a:t>
            </a:r>
            <a:r>
              <a:rPr lang="en-US" b="1" dirty="0"/>
              <a:t>;</a:t>
            </a:r>
            <a:endParaRPr lang="en-US" dirty="0"/>
          </a:p>
          <a:p>
            <a:r>
              <a:rPr lang="en-US" b="1" dirty="0"/>
              <a:t>  	</a:t>
            </a:r>
            <a:r>
              <a:rPr lang="en-US" b="1" dirty="0" err="1"/>
              <a:t>newItem</a:t>
            </a:r>
            <a:r>
              <a:rPr lang="en-US" b="1" dirty="0"/>
              <a:t> = items[front];</a:t>
            </a:r>
            <a:endParaRPr lang="en-US" dirty="0"/>
          </a:p>
          <a:p>
            <a:r>
              <a:rPr lang="en-US" b="1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114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Linked List  Based Class </a:t>
            </a:r>
            <a:r>
              <a:rPr lang="en-US" sz="2500" dirty="0" err="1"/>
              <a:t>QueType</a:t>
            </a:r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5" name="Oval 2"/>
          <p:cNvSpPr>
            <a:spLocks noChangeArrowheads="1"/>
          </p:cNvSpPr>
          <p:nvPr/>
        </p:nvSpPr>
        <p:spPr bwMode="auto">
          <a:xfrm>
            <a:off x="1636713" y="1465263"/>
            <a:ext cx="3289300" cy="4157662"/>
          </a:xfrm>
          <a:prstGeom prst="ellipse">
            <a:avLst/>
          </a:prstGeom>
          <a:solidFill>
            <a:srgbClr val="990066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57188" y="234156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371475" y="3008313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27025" y="3638550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341313" y="4306888"/>
            <a:ext cx="2247900" cy="39052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76275" y="2322513"/>
            <a:ext cx="148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QueType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68325" y="2981325"/>
            <a:ext cx="166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~QueType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46125" y="3621088"/>
            <a:ext cx="147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Enqueue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25488" y="4300538"/>
            <a:ext cx="1471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b="1">
                <a:latin typeface="Arial" charset="0"/>
                <a:ea typeface="ＭＳ Ｐゴシック" charset="0"/>
              </a:rPr>
              <a:t>Dequeue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  <a:p>
            <a:pPr>
              <a:defRPr/>
            </a:pPr>
            <a:r>
              <a:rPr lang="en-US" sz="1600" b="1">
                <a:latin typeface="Arial Black" charset="0"/>
                <a:ea typeface="ＭＳ Ｐゴシック" charset="0"/>
              </a:rPr>
              <a:t>      .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2805113" y="2416175"/>
            <a:ext cx="1697037" cy="22447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943350" y="29368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43350" y="3813175"/>
            <a:ext cx="368300" cy="330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2878138" y="2571750"/>
            <a:ext cx="15811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Private Data:</a:t>
            </a:r>
            <a:endParaRPr lang="en-US" sz="2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8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800" b="1">
                <a:latin typeface="Arial" charset="0"/>
                <a:ea typeface="ＭＳ Ｐゴシック" charset="0"/>
              </a:rPr>
              <a:t>qFront</a:t>
            </a:r>
            <a:r>
              <a:rPr lang="en-US" sz="2000" b="1">
                <a:latin typeface="Arial" charset="0"/>
                <a:ea typeface="ＭＳ Ｐゴシック" charset="0"/>
              </a:rPr>
              <a:t>         </a:t>
            </a: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endParaRPr lang="en-US" sz="1000" b="1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2000" b="1">
                <a:latin typeface="Arial" charset="0"/>
                <a:ea typeface="ＭＳ Ｐゴシック" charset="0"/>
              </a:rPr>
              <a:t>qRear        </a:t>
            </a: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148138" y="3081338"/>
            <a:ext cx="1038225" cy="4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5213350" y="2816225"/>
            <a:ext cx="876300" cy="6223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grpSp>
        <p:nvGrpSpPr>
          <p:cNvPr id="20" name="Group 18"/>
          <p:cNvGrpSpPr>
            <a:grpSpLocks/>
          </p:cNvGrpSpPr>
          <p:nvPr/>
        </p:nvGrpSpPr>
        <p:grpSpPr bwMode="auto">
          <a:xfrm>
            <a:off x="5221288" y="2808288"/>
            <a:ext cx="2144712" cy="654050"/>
            <a:chOff x="3289" y="1961"/>
            <a:chExt cx="1351" cy="412"/>
          </a:xfrm>
        </p:grpSpPr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3720" y="2148"/>
              <a:ext cx="34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653" y="1961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4464" y="1966"/>
              <a:ext cx="0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3289" y="2026"/>
              <a:ext cx="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ja-JP" altLang="en-US" b="1">
                  <a:latin typeface="Times New Roman" pitchFamily="18" charset="0"/>
                </a:rPr>
                <a:t>‘</a:t>
              </a:r>
              <a:r>
                <a:rPr lang="en-US" altLang="ja-JP" b="1">
                  <a:latin typeface="Times New Roman" pitchFamily="18" charset="0"/>
                </a:rPr>
                <a:t>C</a:t>
              </a:r>
              <a:r>
                <a:rPr lang="ja-JP" altLang="en-US" b="1">
                  <a:latin typeface="Times New Roman" pitchFamily="18" charset="0"/>
                </a:rPr>
                <a:t>’</a:t>
              </a:r>
              <a:r>
                <a:rPr lang="en-US" altLang="ja-JP" b="1">
                  <a:latin typeface="Times New Roman" pitchFamily="18" charset="0"/>
                </a:rPr>
                <a:t>  </a:t>
              </a:r>
              <a:endParaRPr lang="en-US" altLang="en-US" b="1">
                <a:latin typeface="Times New Roman" pitchFamily="18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4467" y="1974"/>
              <a:ext cx="173" cy="3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475413" y="2808288"/>
            <a:ext cx="2154237" cy="654050"/>
            <a:chOff x="4079" y="1961"/>
            <a:chExt cx="1357" cy="412"/>
          </a:xfrm>
        </p:grpSpPr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086" y="1967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4884" y="1972"/>
              <a:ext cx="552" cy="39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4079" y="1961"/>
              <a:ext cx="1351" cy="412"/>
              <a:chOff x="4079" y="1961"/>
              <a:chExt cx="1351" cy="412"/>
            </a:xfrm>
          </p:grpSpPr>
          <p:sp>
            <p:nvSpPr>
              <p:cNvPr id="30" name="Line 28"/>
              <p:cNvSpPr>
                <a:spLocks noChangeShapeType="1"/>
              </p:cNvSpPr>
              <p:nvPr/>
            </p:nvSpPr>
            <p:spPr bwMode="auto">
              <a:xfrm>
                <a:off x="4510" y="2148"/>
                <a:ext cx="3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1" name="Line 29"/>
              <p:cNvSpPr>
                <a:spLocks noChangeShapeType="1"/>
              </p:cNvSpPr>
              <p:nvPr/>
            </p:nvSpPr>
            <p:spPr bwMode="auto">
              <a:xfrm>
                <a:off x="4443" y="1961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>
                <a:off x="5254" y="1966"/>
                <a:ext cx="0" cy="4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4079" y="2026"/>
                <a:ext cx="117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ja-JP" altLang="en-US" b="1">
                    <a:latin typeface="Times New Roman" pitchFamily="18" charset="0"/>
                  </a:rPr>
                  <a:t>‘</a:t>
                </a:r>
                <a:r>
                  <a:rPr lang="en-US" altLang="ja-JP" b="1">
                    <a:latin typeface="Times New Roman" pitchFamily="18" charset="0"/>
                  </a:rPr>
                  <a:t>Z</a:t>
                </a:r>
                <a:r>
                  <a:rPr lang="ja-JP" altLang="en-US" b="1">
                    <a:latin typeface="Times New Roman" pitchFamily="18" charset="0"/>
                  </a:rPr>
                  <a:t>’</a:t>
                </a:r>
                <a:r>
                  <a:rPr lang="en-US" altLang="ja-JP" b="1">
                    <a:latin typeface="Times New Roman" pitchFamily="18" charset="0"/>
                  </a:rPr>
                  <a:t>       </a:t>
                </a:r>
                <a:r>
                  <a:rPr lang="ja-JP" altLang="en-US" b="1">
                    <a:latin typeface="Times New Roman" pitchFamily="18" charset="0"/>
                  </a:rPr>
                  <a:t>‘</a:t>
                </a:r>
                <a:r>
                  <a:rPr lang="en-US" altLang="ja-JP" b="1">
                    <a:latin typeface="Times New Roman" pitchFamily="18" charset="0"/>
                  </a:rPr>
                  <a:t>T</a:t>
                </a:r>
                <a:r>
                  <a:rPr lang="ja-JP" altLang="en-US" b="1">
                    <a:latin typeface="Times New Roman" pitchFamily="18" charset="0"/>
                  </a:rPr>
                  <a:t>’</a:t>
                </a:r>
                <a:endParaRPr lang="en-US" altLang="en-US" b="1">
                  <a:latin typeface="Times New Roman" pitchFamily="18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5257" y="1974"/>
                <a:ext cx="173" cy="3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35" name="Line 36"/>
          <p:cNvSpPr>
            <a:spLocks noChangeShapeType="1"/>
          </p:cNvSpPr>
          <p:nvPr/>
        </p:nvSpPr>
        <p:spPr bwMode="auto">
          <a:xfrm>
            <a:off x="4191000" y="3962400"/>
            <a:ext cx="3429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Line 37"/>
          <p:cNvSpPr>
            <a:spLocks noChangeShapeType="1"/>
          </p:cNvSpPr>
          <p:nvPr/>
        </p:nvSpPr>
        <p:spPr bwMode="auto">
          <a:xfrm flipV="1">
            <a:off x="7620000" y="32766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448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Not all tasks in a queue will have same priority</a:t>
            </a:r>
          </a:p>
          <a:p>
            <a:pPr lvl="1"/>
            <a:r>
              <a:rPr lang="en-US" sz="2000" dirty="0"/>
              <a:t>“All </a:t>
            </a:r>
            <a:r>
              <a:rPr lang="en-US" sz="2000" b="1" dirty="0"/>
              <a:t>animals</a:t>
            </a:r>
            <a:r>
              <a:rPr lang="en-US" sz="2000" dirty="0"/>
              <a:t> are equal, but some </a:t>
            </a:r>
            <a:r>
              <a:rPr lang="en-US" sz="2000" b="1" dirty="0"/>
              <a:t>animals</a:t>
            </a:r>
            <a:r>
              <a:rPr lang="en-US" sz="2000" dirty="0"/>
              <a:t> are more equal than others.” </a:t>
            </a:r>
            <a:br>
              <a:rPr lang="en-US" sz="2000" dirty="0"/>
            </a:br>
            <a:r>
              <a:rPr lang="en-US" sz="2000" dirty="0"/>
              <a:t>– Animal Farm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253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448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Priority Queue also stores priority of task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-remove splinter</a:t>
            </a:r>
            <a:endParaRPr lang="en-US" sz="2000" dirty="0"/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-remove appendix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Which should have highest priority?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Request to ADT is for next task with highest priority</a:t>
            </a:r>
          </a:p>
        </p:txBody>
      </p:sp>
    </p:spTree>
    <p:extLst>
      <p:ext uri="{BB962C8B-B14F-4D97-AF65-F5344CB8AC3E}">
        <p14:creationId xmlns:p14="http://schemas.microsoft.com/office/powerpoint/2010/main" val="427347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Priority Queue Operations: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isEmpty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()	return true if empty, false otherwise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enqueue()	add new task to queue in order of priority; 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if equal priority to existing task then after that task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dequeue()	remove task from queue with highest priority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peekFront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()	return next highest priority task, without removing from queue</a:t>
            </a:r>
          </a:p>
        </p:txBody>
      </p:sp>
    </p:spTree>
    <p:extLst>
      <p:ext uri="{BB962C8B-B14F-4D97-AF65-F5344CB8AC3E}">
        <p14:creationId xmlns:p14="http://schemas.microsoft.com/office/powerpoint/2010/main" val="1253066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Number of activities that can occur at once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- how many cash registers are open?</a:t>
            </a:r>
          </a:p>
        </p:txBody>
      </p:sp>
    </p:spTree>
    <p:extLst>
      <p:ext uri="{BB962C8B-B14F-4D97-AF65-F5344CB8AC3E}">
        <p14:creationId xmlns:p14="http://schemas.microsoft.com/office/powerpoint/2010/main" val="11306886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Number of activities that can occur at once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- how many cash registers are open?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How often do customers arrive?</a:t>
            </a:r>
          </a:p>
        </p:txBody>
      </p:sp>
    </p:spTree>
    <p:extLst>
      <p:ext uri="{BB962C8B-B14F-4D97-AF65-F5344CB8AC3E}">
        <p14:creationId xmlns:p14="http://schemas.microsoft.com/office/powerpoint/2010/main" val="391401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205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41DFE-0BE5-4B66-B3FB-8FC7F2F75D5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4113212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are the </a:t>
            </a:r>
            <a:r>
              <a:rPr lang="en-GB" altLang="en-US" i="1" u="sng" dirty="0"/>
              <a:t>three primary </a:t>
            </a:r>
            <a:r>
              <a:rPr lang="en-GB" altLang="en-US" i="1" dirty="0"/>
              <a:t>functions needed to implement the Stack ADT?</a:t>
            </a:r>
          </a:p>
        </p:txBody>
      </p:sp>
    </p:spTree>
    <p:extLst>
      <p:ext uri="{BB962C8B-B14F-4D97-AF65-F5344CB8AC3E}">
        <p14:creationId xmlns:p14="http://schemas.microsoft.com/office/powerpoint/2010/main" val="396182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Simulations: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Number of activities that can occur at once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- how many cash registers are open?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How often do customers arrive?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How long do transactions take?</a:t>
            </a:r>
          </a:p>
        </p:txBody>
      </p:sp>
    </p:spTree>
    <p:extLst>
      <p:ext uri="{BB962C8B-B14F-4D97-AF65-F5344CB8AC3E}">
        <p14:creationId xmlns:p14="http://schemas.microsoft.com/office/powerpoint/2010/main" val="1655575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data is modeled correctly, simulations can produce accurate predictions about performance.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predict average wait time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predict effect of hiring more cashiers, and how many and when (peak times)</a:t>
            </a:r>
          </a:p>
        </p:txBody>
      </p:sp>
    </p:spTree>
    <p:extLst>
      <p:ext uri="{BB962C8B-B14F-4D97-AF65-F5344CB8AC3E}">
        <p14:creationId xmlns:p14="http://schemas.microsoft.com/office/powerpoint/2010/main" val="3202507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Central to simulations is simulated time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 0 is the beginning of the simulation (ex. doors open)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Units of time should be what’s appropriate (seconds, minutes, hours)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Statistical information using probability theory is incorporated into model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Used to generate events that reflect the real world.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Called event-driven simulation</a:t>
            </a:r>
          </a:p>
          <a:p>
            <a:pPr marL="1147763" indent="-233363"/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Goal is to model long-term system behavior rather than predicting occurrence of specific events</a:t>
            </a:r>
          </a:p>
        </p:txBody>
      </p:sp>
    </p:spTree>
    <p:extLst>
      <p:ext uri="{BB962C8B-B14F-4D97-AF65-F5344CB8AC3E}">
        <p14:creationId xmlns:p14="http://schemas.microsoft.com/office/powerpoint/2010/main" val="1933581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Generating events to reflect the real world requires tremendous mathematical sophistication</a:t>
            </a:r>
          </a:p>
          <a:p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For testing and evaluating various scenarios requires consistency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We presume we already have a series of events available in a file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Arrival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and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duration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, but </a:t>
            </a:r>
            <a:r>
              <a:rPr lang="en-US" sz="2000" u="sng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NOT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departure time</a:t>
            </a:r>
          </a:p>
          <a:p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Having one input file allows testing of various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16767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	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enters,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6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23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26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4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begins transaction (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calculate depart after 2 minutes)</a:t>
            </a:r>
            <a:b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3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35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departs</a:t>
            </a:r>
          </a:p>
        </p:txBody>
      </p:sp>
    </p:spTree>
    <p:extLst>
      <p:ext uri="{BB962C8B-B14F-4D97-AF65-F5344CB8AC3E}">
        <p14:creationId xmlns:p14="http://schemas.microsoft.com/office/powerpoint/2010/main" val="11484564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	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enters,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6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23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26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4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2 minutes)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3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35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departs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Customer wait time is the elapsed time between arrival in the bank and start of the transaction</a:t>
            </a:r>
          </a:p>
        </p:txBody>
      </p:sp>
    </p:spTree>
    <p:extLst>
      <p:ext uri="{BB962C8B-B14F-4D97-AF65-F5344CB8AC3E}">
        <p14:creationId xmlns:p14="http://schemas.microsoft.com/office/powerpoint/2010/main" val="2001958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	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enters,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6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23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26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4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30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2 minutes)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enters, joins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32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departs, 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begins transaction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(calculate depart after 3 minutes)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35	</a:t>
            </a: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departs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Customer wait time is the elapsed time between arrival in the bank and start of the transaction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1 wait time: 0 minutes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2 wait time: 4 minutes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3 wait time: 7 minutes</a:t>
            </a:r>
          </a:p>
          <a:p>
            <a:pPr>
              <a:tabLst>
                <a:tab pos="1082675" algn="l"/>
              </a:tabLst>
            </a:pPr>
            <a:r>
              <a:rPr lang="en-US" sz="2000" dirty="0" err="1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Cus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4 wait time: 2 minutes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average 3.25 minutes</a:t>
            </a:r>
          </a:p>
        </p:txBody>
      </p:sp>
    </p:spTree>
    <p:extLst>
      <p:ext uri="{BB962C8B-B14F-4D97-AF65-F5344CB8AC3E}">
        <p14:creationId xmlns:p14="http://schemas.microsoft.com/office/powerpoint/2010/main" val="14419130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This kind of simulation is concerned with 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Arrival Events: customer arrives at the bank (externally generated event)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no wait, go directly to teller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wait, join back of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Departure Events: customer departs, task completed (internally generated event)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(calculated by simulation)</a:t>
            </a:r>
          </a:p>
        </p:txBody>
      </p:sp>
    </p:spTree>
    <p:extLst>
      <p:ext uri="{BB962C8B-B14F-4D97-AF65-F5344CB8AC3E}">
        <p14:creationId xmlns:p14="http://schemas.microsoft.com/office/powerpoint/2010/main" val="2341468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Simulations must repeatedly determine times at which events occur and process them when they do occur.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In simulations and gaming, this is referred to as </a:t>
            </a: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 loop</a:t>
            </a:r>
          </a:p>
        </p:txBody>
      </p:sp>
    </p:spTree>
    <p:extLst>
      <p:ext uri="{BB962C8B-B14F-4D97-AF65-F5344CB8AC3E}">
        <p14:creationId xmlns:p14="http://schemas.microsoft.com/office/powerpoint/2010/main" val="3652731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Simulation clock</a:t>
            </a:r>
          </a:p>
          <a:p>
            <a:pPr>
              <a:tabLst>
                <a:tab pos="1082675" algn="l"/>
              </a:tabLst>
            </a:pPr>
            <a:endParaRPr lang="en-US" sz="2000" b="1" i="1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time-driven simulation</a:t>
            </a: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determine arrival and departure times at random and compare to </a:t>
            </a:r>
            <a:r>
              <a:rPr lang="en-US" sz="2000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clock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increment clock by 1 to simulate time passing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event-driven simulation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file contains arrival times and transaction times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no actions required between events so clock jumps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keep an </a:t>
            </a: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 queue</a:t>
            </a:r>
          </a:p>
          <a:p>
            <a:pPr>
              <a:tabLst>
                <a:tab pos="1082675" algn="l"/>
              </a:tabLst>
            </a:pP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contains all arrival and departure events that</a:t>
            </a:r>
            <a:r>
              <a:rPr lang="en-US" sz="2000" b="1" i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 WILL </a:t>
            </a: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happen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stored in ascending order so next event is on top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	ordered by priority, so priority queue</a:t>
            </a:r>
            <a:b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</a:b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	challenge is managing event queue</a:t>
            </a:r>
          </a:p>
        </p:txBody>
      </p:sp>
    </p:spTree>
    <p:extLst>
      <p:ext uri="{BB962C8B-B14F-4D97-AF65-F5344CB8AC3E}">
        <p14:creationId xmlns:p14="http://schemas.microsoft.com/office/powerpoint/2010/main" val="2958082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205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41DFE-0BE5-4B66-B3FB-8FC7F2F75D5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4113212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are the </a:t>
            </a:r>
            <a:r>
              <a:rPr lang="en-GB" altLang="en-US" i="1" u="sng" dirty="0"/>
              <a:t>three primary </a:t>
            </a:r>
            <a:r>
              <a:rPr lang="en-GB" altLang="en-US" i="1" dirty="0"/>
              <a:t>functions needed to implement the Stack ADT?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6DB365-15DD-4831-B284-9D29D0B94E05}"/>
              </a:ext>
            </a:extLst>
          </p:cNvPr>
          <p:cNvSpPr txBox="1">
            <a:spLocks noChangeArrowheads="1"/>
          </p:cNvSpPr>
          <p:nvPr/>
        </p:nvSpPr>
        <p:spPr>
          <a:xfrm>
            <a:off x="241889" y="4649787"/>
            <a:ext cx="9801225" cy="28940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		</a:t>
            </a:r>
            <a:endParaRPr lang="en-US" dirty="0"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Push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dirty="0">
                <a:cs typeface="+mn-cs"/>
              </a:rPr>
              <a:t>			</a:t>
            </a:r>
            <a:r>
              <a:rPr lang="en-US" sz="2400" b="1" dirty="0"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Pop ()</a:t>
            </a:r>
            <a:endParaRPr lang="en-US" sz="2400" b="1" dirty="0">
              <a:cs typeface="+mn-cs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ItemType Top ()	//or ItemType Peek()</a:t>
            </a: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99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Event-driven requires two queue entries (and possibly multiple queues)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1. event starts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2. creates a departure event, which is inserted into queue</a:t>
            </a:r>
          </a:p>
        </p:txBody>
      </p:sp>
    </p:spTree>
    <p:extLst>
      <p:ext uri="{BB962C8B-B14F-4D97-AF65-F5344CB8AC3E}">
        <p14:creationId xmlns:p14="http://schemas.microsoft.com/office/powerpoint/2010/main" val="7357211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for arrival event: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arrival event for customer from event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(bank line is empty and teller is available)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calculate depart time as current time + transaction length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for customer to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mark teller as unavailable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customer to bank line</a:t>
            </a:r>
          </a:p>
        </p:txBody>
      </p:sp>
    </p:spTree>
    <p:extLst>
      <p:ext uri="{BB962C8B-B14F-4D97-AF65-F5344CB8AC3E}">
        <p14:creationId xmlns:p14="http://schemas.microsoft.com/office/powerpoint/2010/main" val="30626618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for departure event: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departure event from event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//update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(bank line is not empty)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remove customer from front of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Customer begins transaction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departure time is current time + transaction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for customer to event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mark teller as available</a:t>
            </a:r>
          </a:p>
        </p:txBody>
      </p:sp>
    </p:spTree>
    <p:extLst>
      <p:ext uri="{BB962C8B-B14F-4D97-AF65-F5344CB8AC3E}">
        <p14:creationId xmlns:p14="http://schemas.microsoft.com/office/powerpoint/2010/main" val="25859013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event-driven simulation: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//requires bank line queue and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//create and add arrivals to event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while ( data file is not empty 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get next arrival time and transaction time from file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enter new event into priority queue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//event loop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while (priority queue is not empty)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remove event from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get current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if event is arrival 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process arrival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	process departure</a:t>
            </a:r>
          </a:p>
        </p:txBody>
      </p:sp>
    </p:spTree>
    <p:extLst>
      <p:ext uri="{BB962C8B-B14F-4D97-AF65-F5344CB8AC3E}">
        <p14:creationId xmlns:p14="http://schemas.microsoft.com/office/powerpoint/2010/main" val="34373028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event-driven simulation: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//process arrival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event from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bank line is empty &amp;&amp; teller is 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calculate departure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create departure 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to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teller is not 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customer to bank line</a:t>
            </a:r>
          </a:p>
        </p:txBody>
      </p:sp>
    </p:spTree>
    <p:extLst>
      <p:ext uri="{BB962C8B-B14F-4D97-AF65-F5344CB8AC3E}">
        <p14:creationId xmlns:p14="http://schemas.microsoft.com/office/powerpoint/2010/main" val="23224463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pseudo-code event-driven simulation: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//process departure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remove event from priority queue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if bank line is empty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teller is available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else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get next person from bank line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calculate departure time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create departure event</a:t>
            </a: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	add departure event to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77806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Trace of bank simulation (figure 13-8)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BC80C-6870-447F-A24A-6F7223A61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4" y="1808137"/>
            <a:ext cx="7159468" cy="481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D25FD-0033-4CDC-B644-B5D8017BEEF2}"/>
              </a:ext>
            </a:extLst>
          </p:cNvPr>
          <p:cNvSpPr txBox="1"/>
          <p:nvPr/>
        </p:nvSpPr>
        <p:spPr>
          <a:xfrm>
            <a:off x="7886700" y="1981200"/>
            <a:ext cx="205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is arrival</a:t>
            </a:r>
          </a:p>
          <a:p>
            <a:r>
              <a:rPr lang="en-US" dirty="0"/>
              <a:t>D is departure</a:t>
            </a:r>
          </a:p>
          <a:p>
            <a:endParaRPr lang="en-US" dirty="0"/>
          </a:p>
          <a:p>
            <a:r>
              <a:rPr lang="en-US" dirty="0"/>
              <a:t>Blue boxes are events that change/created at each point in time.</a:t>
            </a:r>
          </a:p>
        </p:txBody>
      </p:sp>
    </p:spTree>
    <p:extLst>
      <p:ext uri="{BB962C8B-B14F-4D97-AF65-F5344CB8AC3E}">
        <p14:creationId xmlns:p14="http://schemas.microsoft.com/office/powerpoint/2010/main" val="907170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ADT’s are classified as position oriented or value oriented</a:t>
            </a: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Position-oriented ADT organizes items according to positions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Value-oriented ADT organizes items by their values</a:t>
            </a:r>
          </a:p>
        </p:txBody>
      </p:sp>
    </p:spTree>
    <p:extLst>
      <p:ext uri="{BB962C8B-B14F-4D97-AF65-F5344CB8AC3E}">
        <p14:creationId xmlns:p14="http://schemas.microsoft.com/office/powerpoint/2010/main" val="40809929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0500" y="1295400"/>
            <a:ext cx="9829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82675" algn="l"/>
              </a:tabLst>
            </a:pPr>
            <a:r>
              <a:rPr lang="en-US" sz="2000" b="1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ADT’s are classified as position oriented or value oriented</a:t>
            </a: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Position-oriented ADT organizes items according to positions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stack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queue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list</a:t>
            </a:r>
          </a:p>
          <a:p>
            <a:pPr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Value-oriented ADT organizes items by their values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sorted list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priority queue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082675" algn="l"/>
              </a:tabLst>
            </a:pPr>
            <a:endParaRPr lang="en-US" sz="2000" dirty="0">
              <a:solidFill>
                <a:srgbClr val="002042"/>
              </a:solidFill>
              <a:latin typeface="HelveticaNeueLT Std Lt"/>
              <a:ea typeface="ＭＳ Ｐゴシック" pitchFamily="34" charset="-128"/>
            </a:endParaRPr>
          </a:p>
          <a:p>
            <a:pPr>
              <a:tabLst>
                <a:tab pos="1082675" algn="l"/>
              </a:tabLst>
            </a:pPr>
            <a:r>
              <a:rPr lang="en-US" sz="2000" dirty="0">
                <a:solidFill>
                  <a:srgbClr val="002042"/>
                </a:solidFill>
                <a:latin typeface="HelveticaNeueLT Std Lt"/>
                <a:ea typeface="ＭＳ Ｐゴシック" pitchFamily="34" charset="-128"/>
              </a:rPr>
              <a:t>Bag does not order entries so neither value nor position oriented</a:t>
            </a:r>
          </a:p>
        </p:txBody>
      </p:sp>
    </p:spTree>
    <p:extLst>
      <p:ext uri="{BB962C8B-B14F-4D97-AF65-F5344CB8AC3E}">
        <p14:creationId xmlns:p14="http://schemas.microsoft.com/office/powerpoint/2010/main" val="300442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Review of Stacks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FF087AE-F7D4-4A42-BC70-EE7B28F028B2}"/>
              </a:ext>
            </a:extLst>
          </p:cNvPr>
          <p:cNvSpPr txBox="1">
            <a:spLocks noChangeArrowheads="1"/>
          </p:cNvSpPr>
          <p:nvPr/>
        </p:nvSpPr>
        <p:spPr>
          <a:xfrm>
            <a:off x="242887" y="1371600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is a Stack?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64B6C22-CF4B-4F96-B524-6C45039ACE7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2133600"/>
            <a:ext cx="9801225" cy="449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GB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6168C1-7F8B-44FF-9267-0F8CD78CF5AD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" y="1905000"/>
            <a:ext cx="9901910" cy="2057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stack is an ordered group of 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homogeneous items </a:t>
            </a:r>
            <a:r>
              <a:rPr lang="en-US" altLang="en-US" dirty="0">
                <a:ea typeface="ＭＳ Ｐゴシック" pitchFamily="34" charset="-128"/>
              </a:rPr>
              <a:t>(elements), in which the removal and addition of stack items can take place only at the top of the stack.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8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stack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LIFO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last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sz="1600" dirty="0">
              <a:ea typeface="ＭＳ Ｐゴシック" pitchFamily="34" charset="-128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F41DFE-0BE5-4B66-B3FB-8FC7F2F75D5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4113212"/>
            <a:ext cx="9801225" cy="5365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r>
              <a:rPr lang="en-GB" altLang="en-US" i="1" dirty="0"/>
              <a:t>What are the </a:t>
            </a:r>
            <a:r>
              <a:rPr lang="en-GB" altLang="en-US" i="1" u="sng" dirty="0"/>
              <a:t>three primary </a:t>
            </a:r>
            <a:r>
              <a:rPr lang="en-GB" altLang="en-US" i="1" dirty="0"/>
              <a:t>functions needed to implement the Stack ADT?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56DB365-15DD-4831-B284-9D29D0B94E05}"/>
              </a:ext>
            </a:extLst>
          </p:cNvPr>
          <p:cNvSpPr txBox="1">
            <a:spLocks noChangeArrowheads="1"/>
          </p:cNvSpPr>
          <p:nvPr/>
        </p:nvSpPr>
        <p:spPr>
          <a:xfrm>
            <a:off x="241889" y="4649787"/>
            <a:ext cx="9801225" cy="289401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		</a:t>
            </a:r>
            <a:endParaRPr lang="en-US" dirty="0"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Push (ItemType  </a:t>
            </a:r>
            <a:r>
              <a:rPr lang="en-US" sz="2400" b="1" dirty="0" err="1">
                <a:solidFill>
                  <a:srgbClr val="00B050"/>
                </a:solidFill>
                <a:cs typeface="+mn-cs"/>
              </a:rPr>
              <a:t>newItem</a:t>
            </a:r>
            <a:r>
              <a:rPr lang="en-US" sz="2400" b="1" dirty="0">
                <a:solidFill>
                  <a:srgbClr val="00B050"/>
                </a:solidFill>
                <a:cs typeface="+mn-cs"/>
              </a:rPr>
              <a:t>) </a:t>
            </a:r>
            <a:r>
              <a:rPr lang="en-US" sz="2400" b="1" dirty="0">
                <a:cs typeface="+mn-cs"/>
              </a:rPr>
              <a:t>-- </a:t>
            </a:r>
            <a:r>
              <a:rPr lang="en-US" sz="2400" dirty="0">
                <a:cs typeface="+mn-cs"/>
              </a:rPr>
              <a:t>Throws exception if stack is full; otherwise </a:t>
            </a:r>
            <a:r>
              <a:rPr lang="en-US" sz="2400" b="1" dirty="0">
                <a:cs typeface="+mn-cs"/>
              </a:rPr>
              <a:t>adds </a:t>
            </a:r>
            <a:r>
              <a:rPr lang="en-US" sz="2400" b="1" dirty="0" err="1">
                <a:cs typeface="+mn-cs"/>
              </a:rPr>
              <a:t>newItem</a:t>
            </a:r>
            <a:r>
              <a:rPr lang="en-US" sz="2400" b="1" dirty="0">
                <a:cs typeface="+mn-cs"/>
              </a:rPr>
              <a:t> to the top </a:t>
            </a:r>
            <a:r>
              <a:rPr lang="en-US" sz="2400" dirty="0">
                <a:cs typeface="+mn-cs"/>
              </a:rPr>
              <a:t>of the stack</a:t>
            </a:r>
            <a:r>
              <a:rPr lang="en-US" sz="2400" b="1" dirty="0">
                <a:cs typeface="+mn-cs"/>
              </a:rPr>
              <a:t>. </a:t>
            </a:r>
            <a:r>
              <a:rPr lang="en-US" sz="2400" dirty="0">
                <a:cs typeface="+mn-cs"/>
              </a:rPr>
              <a:t>			</a:t>
            </a:r>
            <a:r>
              <a:rPr lang="en-US" sz="2400" b="1" dirty="0">
                <a:cs typeface="+mn-cs"/>
              </a:rPr>
              <a:t>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void Pop </a:t>
            </a:r>
            <a:r>
              <a:rPr lang="en-US" sz="2400" b="1" dirty="0">
                <a:cs typeface="+mn-cs"/>
              </a:rPr>
              <a:t>-- </a:t>
            </a:r>
            <a:r>
              <a:rPr lang="en-US" sz="2400" dirty="0">
                <a:cs typeface="+mn-cs"/>
              </a:rPr>
              <a:t>Throws exception if stack is empty; otherwise </a:t>
            </a:r>
            <a:r>
              <a:rPr lang="en-US" sz="2400" b="1" dirty="0">
                <a:cs typeface="+mn-cs"/>
              </a:rPr>
              <a:t>removes the item at the top</a:t>
            </a:r>
            <a:r>
              <a:rPr lang="en-US" sz="2400" dirty="0">
                <a:cs typeface="+mn-cs"/>
              </a:rPr>
              <a:t> of the stack.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B050"/>
                </a:solidFill>
                <a:cs typeface="+mn-cs"/>
              </a:rPr>
              <a:t>ItemType Top </a:t>
            </a:r>
            <a:r>
              <a:rPr lang="en-US" sz="2400" b="1" dirty="0">
                <a:cs typeface="+mn-cs"/>
              </a:rPr>
              <a:t>-- </a:t>
            </a:r>
            <a:r>
              <a:rPr lang="en-US" sz="2400" dirty="0">
                <a:cs typeface="+mn-cs"/>
              </a:rPr>
              <a:t>Throws exception if stack is empty; otherwise </a:t>
            </a:r>
            <a:r>
              <a:rPr lang="en-US" sz="2400" b="1" dirty="0">
                <a:cs typeface="+mn-cs"/>
              </a:rPr>
              <a:t>returns a copy of the top </a:t>
            </a:r>
            <a:r>
              <a:rPr lang="en-US" sz="2400" dirty="0">
                <a:cs typeface="+mn-cs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136742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What is a Queue?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62000" y="1676400"/>
            <a:ext cx="7696200" cy="4114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sz="2800" b="1" i="1" dirty="0">
                <a:solidFill>
                  <a:srgbClr val="00B050"/>
                </a:solidFill>
                <a:ea typeface="ＭＳ Ｐゴシック" pitchFamily="34" charset="-128"/>
              </a:rPr>
              <a:t>Logical (or ADT) level:</a:t>
            </a:r>
            <a:r>
              <a:rPr lang="en-US" altLang="en-US" sz="2800" b="1" dirty="0">
                <a:solidFill>
                  <a:srgbClr val="00B050"/>
                </a:solidFill>
                <a:ea typeface="ＭＳ Ｐゴシック" pitchFamily="34" charset="-128"/>
              </a:rPr>
              <a:t>  </a:t>
            </a:r>
            <a:r>
              <a:rPr lang="en-US" altLang="en-US" dirty="0">
                <a:ea typeface="ＭＳ Ｐゴシック" pitchFamily="34" charset="-128"/>
              </a:rPr>
              <a:t>A queue is an ordered group of homogeneous items (elements), </a:t>
            </a: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</a:pPr>
            <a:endParaRPr lang="en-US" altLang="en-US" dirty="0"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in which new elements are added at one end (the </a:t>
            </a:r>
            <a:r>
              <a:rPr lang="en-US" altLang="en-US" dirty="0">
                <a:solidFill>
                  <a:srgbClr val="006633"/>
                </a:solidFill>
                <a:ea typeface="ＭＳ Ｐゴシック" pitchFamily="34" charset="-128"/>
              </a:rPr>
              <a:t>rear)</a:t>
            </a:r>
            <a:r>
              <a:rPr lang="en-US" altLang="en-US" dirty="0">
                <a:ea typeface="ＭＳ Ｐゴシック" pitchFamily="34" charset="-128"/>
              </a:rPr>
              <a:t>, and elements are removed from the other end (the </a:t>
            </a:r>
            <a:r>
              <a:rPr lang="en-US" altLang="en-US" dirty="0">
                <a:solidFill>
                  <a:srgbClr val="006633"/>
                </a:solidFill>
                <a:ea typeface="ＭＳ Ｐゴシック" pitchFamily="34" charset="-128"/>
              </a:rPr>
              <a:t>front</a:t>
            </a:r>
            <a:r>
              <a:rPr lang="en-US" altLang="en-US" dirty="0">
                <a:ea typeface="ＭＳ Ｐゴシック" pitchFamily="34" charset="-128"/>
              </a:rPr>
              <a:t>).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Tx/>
              <a:buNone/>
            </a:pPr>
            <a:endParaRPr lang="en-US" altLang="en-US" sz="1000" dirty="0"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 queue is a</a:t>
            </a:r>
            <a:r>
              <a:rPr lang="en-US" altLang="en-US" dirty="0">
                <a:solidFill>
                  <a:srgbClr val="00B050"/>
                </a:solidFill>
                <a:ea typeface="ＭＳ Ｐゴシック" pitchFamily="34" charset="-128"/>
              </a:rPr>
              <a:t> FIFO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first in, first out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structure.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en-US" dirty="0">
              <a:ea typeface="ＭＳ Ｐゴシック" pitchFamily="34" charset="-128"/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en-US" dirty="0">
                <a:ea typeface="ＭＳ Ｐゴシック" pitchFamily="34" charset="-128"/>
              </a:rPr>
              <a:t>Applications that involve waiting are frequently studied (simulated) using queues, to see how to reduce wait times.</a:t>
            </a:r>
          </a:p>
        </p:txBody>
      </p:sp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Example of a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5" name="Content Placeholder 6" descr="46752_CH05_FIG07.jpg"/>
          <p:cNvPicPr>
            <a:picLocks noGrp="1" noChangeAspect="1"/>
          </p:cNvPicPr>
          <p:nvPr>
            <p:ph idx="1"/>
          </p:nvPr>
        </p:nvPicPr>
        <p:blipFill>
          <a:blip r:embed="rId2"/>
          <a:srcRect l="-11710" r="-11710"/>
          <a:stretch>
            <a:fillRect/>
          </a:stretch>
        </p:blipFill>
        <p:spPr>
          <a:xfrm>
            <a:off x="647700" y="1752600"/>
            <a:ext cx="7848600" cy="4114800"/>
          </a:xfrm>
        </p:spPr>
      </p:pic>
    </p:spTree>
    <p:extLst>
      <p:ext uri="{BB962C8B-B14F-4D97-AF65-F5344CB8AC3E}">
        <p14:creationId xmlns:p14="http://schemas.microsoft.com/office/powerpoint/2010/main" val="158088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STL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D9DE948-43F2-4F1C-9D36-20A23A4E1D17}"/>
              </a:ext>
            </a:extLst>
          </p:cNvPr>
          <p:cNvSpPr txBox="1">
            <a:spLocks noChangeArrowheads="1"/>
          </p:cNvSpPr>
          <p:nvPr/>
        </p:nvSpPr>
        <p:spPr>
          <a:xfrm>
            <a:off x="323850" y="1295400"/>
            <a:ext cx="8439150" cy="49530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 Standard Template Library (STL) provides an implementation of Queue for us.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We will demo queues with the STL. However, it’s important to understand how queues work and not to just use a provide library.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sz="2400" b="1" dirty="0">
              <a:solidFill>
                <a:srgbClr val="020C4A"/>
              </a:solidFill>
              <a:cs typeface="+mn-cs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20C4A"/>
                </a:solidFill>
                <a:cs typeface="+mn-cs"/>
              </a:rPr>
              <a:t>Therefore, for most assignments and exams you should be comfortable with the members of the Queue ADT and how to implement them.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sz="1000" dirty="0">
                <a:cs typeface="+mn-cs"/>
              </a:rPr>
              <a:t>	 			 		</a:t>
            </a:r>
            <a:endParaRPr lang="en-US" dirty="0">
              <a:cs typeface="+mn-cs"/>
            </a:endParaRPr>
          </a:p>
          <a:p>
            <a:pPr marL="0" indent="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400" b="1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5819</TotalTime>
  <Words>2951</Words>
  <Application>Microsoft Office PowerPoint</Application>
  <PresentationFormat>35mm Slides</PresentationFormat>
  <Paragraphs>554</Paragraphs>
  <Slides>58</Slides>
  <Notes>5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82" baseType="lpstr">
      <vt:lpstr>Arial</vt:lpstr>
      <vt:lpstr>Arial Black</vt:lpstr>
      <vt:lpstr>Calibri</vt:lpstr>
      <vt:lpstr>Calibri Light</vt:lpstr>
      <vt:lpstr>Courier</vt:lpstr>
      <vt:lpstr>HelveticaNeueLT Std Lt</vt:lpstr>
      <vt:lpstr>Times New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ClipArt</vt:lpstr>
      <vt:lpstr>Queues &amp; Implementation</vt:lpstr>
      <vt:lpstr>Review of Stacks</vt:lpstr>
      <vt:lpstr>Review of Stacks</vt:lpstr>
      <vt:lpstr>Review of Stacks</vt:lpstr>
      <vt:lpstr>Review of Stacks</vt:lpstr>
      <vt:lpstr>Review of Stacks</vt:lpstr>
      <vt:lpstr>What is a Queue?</vt:lpstr>
      <vt:lpstr>Example of a Queue</vt:lpstr>
      <vt:lpstr>STL Queue</vt:lpstr>
      <vt:lpstr>Queue ADT Operations</vt:lpstr>
      <vt:lpstr>ADT Queue Operations</vt:lpstr>
      <vt:lpstr>Queue ADT Operations</vt:lpstr>
      <vt:lpstr>Queue ADT Operations</vt:lpstr>
      <vt:lpstr>Implementation of Queue Operations</vt:lpstr>
      <vt:lpstr>Implementation of Queue Operations</vt:lpstr>
      <vt:lpstr>Array Based Implementation of Queue Operations</vt:lpstr>
      <vt:lpstr>Implementation of Queue Operations</vt:lpstr>
      <vt:lpstr>Another Queue Design: Circular Array Based Implementation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Circular Array Based Queue Design</vt:lpstr>
      <vt:lpstr>Public Interface of QueType</vt:lpstr>
      <vt:lpstr>SIMPLE ARRAY IMPLEMENTATION</vt:lpstr>
      <vt:lpstr>CIRCULAR ARRAY IMPLEMENTATION</vt:lpstr>
      <vt:lpstr>PowerPoint Presentation</vt:lpstr>
      <vt:lpstr>PowerPoint Presentation</vt:lpstr>
      <vt:lpstr>PowerPoint Presentation</vt:lpstr>
      <vt:lpstr>PowerPoint Presentation</vt:lpstr>
      <vt:lpstr>Linked List  Based Class QueType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435</cp:revision>
  <cp:lastPrinted>2018-03-07T04:10:53Z</cp:lastPrinted>
  <dcterms:created xsi:type="dcterms:W3CDTF">2007-03-12T17:06:55Z</dcterms:created>
  <dcterms:modified xsi:type="dcterms:W3CDTF">2020-11-10T17:08:15Z</dcterms:modified>
</cp:coreProperties>
</file>