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84" r:id="rId3"/>
    <p:sldId id="285" r:id="rId4"/>
    <p:sldId id="287" r:id="rId5"/>
    <p:sldId id="289" r:id="rId6"/>
    <p:sldId id="288" r:id="rId7"/>
    <p:sldId id="290" r:id="rId8"/>
    <p:sldId id="291" r:id="rId9"/>
    <p:sldId id="293" r:id="rId10"/>
    <p:sldId id="292" r:id="rId11"/>
    <p:sldId id="299" r:id="rId12"/>
    <p:sldId id="298" r:id="rId13"/>
    <p:sldId id="295" r:id="rId14"/>
    <p:sldId id="296" r:id="rId15"/>
    <p:sldId id="356" r:id="rId16"/>
    <p:sldId id="357" r:id="rId17"/>
    <p:sldId id="355" r:id="rId18"/>
    <p:sldId id="303" r:id="rId19"/>
    <p:sldId id="304" r:id="rId20"/>
    <p:sldId id="343" r:id="rId21"/>
    <p:sldId id="344" r:id="rId22"/>
    <p:sldId id="305" r:id="rId23"/>
    <p:sldId id="306" r:id="rId24"/>
    <p:sldId id="307" r:id="rId25"/>
    <p:sldId id="308" r:id="rId26"/>
    <p:sldId id="309" r:id="rId27"/>
    <p:sldId id="352" r:id="rId28"/>
    <p:sldId id="358" r:id="rId29"/>
    <p:sldId id="359" r:id="rId30"/>
    <p:sldId id="360" r:id="rId31"/>
    <p:sldId id="361" r:id="rId32"/>
    <p:sldId id="257" r:id="rId33"/>
    <p:sldId id="258" r:id="rId34"/>
    <p:sldId id="265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272" r:id="rId52"/>
    <p:sldId id="340" r:id="rId53"/>
    <p:sldId id="34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788FDB-33C5-4A25-B165-2DEE9F2A59A4}">
          <p14:sldIdLst>
            <p14:sldId id="256"/>
            <p14:sldId id="284"/>
            <p14:sldId id="285"/>
            <p14:sldId id="287"/>
            <p14:sldId id="289"/>
            <p14:sldId id="288"/>
            <p14:sldId id="290"/>
            <p14:sldId id="291"/>
            <p14:sldId id="293"/>
            <p14:sldId id="292"/>
            <p14:sldId id="299"/>
            <p14:sldId id="298"/>
            <p14:sldId id="295"/>
            <p14:sldId id="296"/>
            <p14:sldId id="356"/>
            <p14:sldId id="357"/>
            <p14:sldId id="355"/>
            <p14:sldId id="303"/>
            <p14:sldId id="304"/>
            <p14:sldId id="343"/>
            <p14:sldId id="344"/>
            <p14:sldId id="305"/>
            <p14:sldId id="306"/>
            <p14:sldId id="307"/>
            <p14:sldId id="308"/>
            <p14:sldId id="309"/>
            <p14:sldId id="352"/>
            <p14:sldId id="358"/>
            <p14:sldId id="359"/>
            <p14:sldId id="360"/>
            <p14:sldId id="361"/>
            <p14:sldId id="257"/>
            <p14:sldId id="258"/>
            <p14:sldId id="265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272"/>
            <p14:sldId id="340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432EA-56AC-49C9-863A-96D0A291822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FC73A-A52F-43FD-A26A-AE7B99D3E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6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D0F1-5075-40EA-B15B-C0053B8685C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BA1B8EF6-AEE3-4A38-97E2-70A043A307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3A310330-CF6A-4DA4-BE89-61E8CD4E0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Unique, so no copy constructor is allowed!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F5A6ABC0-3222-456F-B718-6CC76E3161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0AC19BC-E97A-4E03-9304-6B14831A685A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ADB0E981-2BF4-4411-9723-4FE250003D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E4AF6429-235F-4470-9DC1-BFEF0FF7D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Unique, so no copy constructor is allowed!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A501F78A-3B9E-4C28-9135-335E916633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A82484E-7682-4435-996F-671CF5F7F1CC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26D7D7B5-CB93-482C-B1C1-AB38C4984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0E4A5508-E470-4754-8593-D5BC7E889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F1341C7F-8F32-4756-9EB9-EAF16C1A84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59A3570-316A-4554-A6FC-BB76F2FA7BA8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66572266-BB0A-41E0-839A-F76565D23F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27A2A9FB-8081-440C-9C40-915C422FC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118E01D2-FA1C-4D88-9163-1E7D9D178C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4B51E21-E60D-46E6-9680-D7D0048D21AE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CC7B4DA7-D735-4600-AFD4-5E3B5BDB3D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59D3B425-A9FB-4B0B-9B63-18449ABD3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A8946A44-37F4-44A3-9A33-09F3546063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3302C43-9545-4766-8AEC-521667564F9E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B267A3BF-B6DD-4645-B2CB-0ADF396582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9391AF92-BA76-44F7-9A14-2BD6F76BB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9489ABA0-AF29-406C-908C-714B7B635A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5700DFB-5197-4F87-BE1A-733D6F76B290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BB2D991F-0357-4425-A0B6-8679C85521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A2CB2AF9-E8D5-4DE7-ABEE-46A171A4C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5AC9ACB3-11B9-46A3-85E4-6BD8F8A3C5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24BD16D-E156-47D1-B084-FD1357F91F5F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27D306B4-B175-438C-8E0F-9650A0F158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84AA3549-0FA4-4680-AABD-29EB0CB8F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D124417B-AEED-4F24-BDB9-1251AEC7F4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444995B-AB65-4E58-88E5-F4458D4069BA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Pointers – used with class (or structures)</a:t>
            </a:r>
            <a:endParaRPr lang="en-US" sz="2000"/>
          </a:p>
          <a:p>
            <a:br>
              <a:rPr lang="en-US" sz="2000"/>
            </a:br>
            <a:r>
              <a:rPr lang="en-US" sz="2000"/>
              <a:t>student * studentPtr,</a:t>
            </a:r>
            <a:br>
              <a:rPr lang="en-US" sz="2000"/>
            </a:br>
            <a:r>
              <a:rPr lang="en-US" sz="2000"/>
              <a:t>	me;					//default constructor called</a:t>
            </a:r>
            <a:br>
              <a:rPr lang="en-US" sz="2000"/>
            </a:br>
            <a:endParaRPr lang="en-US" sz="2000"/>
          </a:p>
          <a:p>
            <a:r>
              <a:rPr lang="en-US" sz="2000" err="1"/>
              <a:t>studentPtr</a:t>
            </a:r>
            <a:r>
              <a:rPr lang="en-US" sz="2000"/>
              <a:t> = new student(“Bob”, “123456”);		//can pass constructor parameters</a:t>
            </a:r>
            <a:br>
              <a:rPr lang="en-US" sz="2000"/>
            </a:br>
            <a:r>
              <a:rPr lang="en-US" sz="2000"/>
              <a:t>studentPtr = new student;				//default constructor called</a:t>
            </a:r>
            <a:br>
              <a:rPr lang="en-US" sz="2000"/>
            </a:br>
            <a:br>
              <a:rPr lang="en-US" sz="2000"/>
            </a:br>
            <a:r>
              <a:rPr lang="en-US" sz="2000"/>
              <a:t>//call methods of class student</a:t>
            </a:r>
            <a:br>
              <a:rPr lang="en-US" sz="2000"/>
            </a:br>
            <a:r>
              <a:rPr lang="en-US" sz="2000"/>
              <a:t>me.setAll( “name”, “987321” );</a:t>
            </a:r>
            <a:br>
              <a:rPr lang="en-US" sz="2000"/>
            </a:br>
            <a:r>
              <a:rPr lang="en-US" sz="2000"/>
              <a:t>(*studentPtr).setAll( “name”, “987321” );		//() are VERY important here for priority</a:t>
            </a:r>
            <a:br>
              <a:rPr lang="en-US" sz="2000"/>
            </a:br>
            <a:br>
              <a:rPr lang="en-US" sz="2000"/>
            </a:br>
            <a:r>
              <a:rPr lang="en-US" sz="2000"/>
              <a:t>studentPtr-&gt;setAll( “name”, “987321” );		//pointers and classes are so common that syntax</a:t>
            </a:r>
            <a:br>
              <a:rPr lang="en-US" sz="2000"/>
            </a:br>
            <a:r>
              <a:rPr lang="en-US" sz="2000"/>
              <a:t>						//was created just for it</a:t>
            </a:r>
            <a:br>
              <a:rPr lang="en-US" sz="2000"/>
            </a:br>
            <a:r>
              <a:rPr lang="en-US" sz="2000"/>
              <a:t>						//identical to line above it</a:t>
            </a:r>
            <a:br>
              <a:rPr lang="en-US" sz="200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7941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Array and pointer reference</a:t>
            </a:r>
            <a:br>
              <a:rPr lang="en-US" sz="2400"/>
            </a:br>
            <a:endParaRPr lang="en-US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B0"/>
                </a:solidFill>
              </a:rPr>
              <a:t>int</a:t>
            </a:r>
            <a:r>
              <a:rPr lang="en-US" altLang="en-US" sz="2000">
                <a:solidFill>
                  <a:srgbClr val="000000"/>
                </a:solidFill>
              </a:rPr>
              <a:t> number[SIZE];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cout &lt;&lt; </a:t>
            </a:r>
            <a:r>
              <a:rPr lang="en-US" altLang="en-US" sz="2000">
                <a:solidFill>
                  <a:srgbClr val="600030"/>
                </a:solidFill>
              </a:rPr>
              <a:t>"number : "</a:t>
            </a:r>
            <a:r>
              <a:rPr lang="en-US" altLang="en-US" sz="2000">
                <a:solidFill>
                  <a:srgbClr val="000000"/>
                </a:solidFill>
              </a:rPr>
              <a:t>        &lt;&lt; number; 		</a:t>
            </a:r>
            <a:r>
              <a:rPr lang="en-US" altLang="en-US" sz="2000">
                <a:solidFill>
                  <a:srgbClr val="007000"/>
                </a:solidFill>
              </a:rPr>
              <a:t>//address of first element</a:t>
            </a:r>
            <a:r>
              <a:rPr lang="en-US" altLang="en-US" sz="2000">
                <a:solidFill>
                  <a:srgbClr val="000000"/>
                </a:solidFill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cout &lt;&lt; </a:t>
            </a:r>
            <a:r>
              <a:rPr lang="en-US" altLang="en-US" sz="2000">
                <a:solidFill>
                  <a:srgbClr val="600030"/>
                </a:solidFill>
              </a:rPr>
              <a:t>"&amp;number : "</a:t>
            </a:r>
            <a:r>
              <a:rPr lang="en-US" altLang="en-US" sz="2000">
                <a:solidFill>
                  <a:srgbClr val="000000"/>
                </a:solidFill>
              </a:rPr>
              <a:t>      &lt;&lt; &amp;number; 		</a:t>
            </a:r>
            <a:r>
              <a:rPr lang="en-US" altLang="en-US" sz="2000">
                <a:solidFill>
                  <a:srgbClr val="007000"/>
                </a:solidFill>
              </a:rPr>
              <a:t>//address of first element</a:t>
            </a:r>
            <a:r>
              <a:rPr lang="en-US" altLang="en-US" sz="2000">
                <a:solidFill>
                  <a:srgbClr val="000000"/>
                </a:solidFill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cout &lt;&lt; </a:t>
            </a:r>
            <a:r>
              <a:rPr lang="en-US" altLang="en-US" sz="2000">
                <a:solidFill>
                  <a:srgbClr val="600030"/>
                </a:solidFill>
              </a:rPr>
              <a:t>"&amp;number[0] : "</a:t>
            </a:r>
            <a:r>
              <a:rPr lang="en-US" altLang="en-US" sz="2000">
                <a:solidFill>
                  <a:srgbClr val="000000"/>
                </a:solidFill>
              </a:rPr>
              <a:t> &lt;&lt; &amp;number[0]; 		</a:t>
            </a:r>
            <a:r>
              <a:rPr lang="en-US" altLang="en-US" sz="2000">
                <a:solidFill>
                  <a:srgbClr val="007000"/>
                </a:solidFill>
              </a:rPr>
              <a:t>//address of first element</a:t>
            </a:r>
            <a:r>
              <a:rPr lang="en-US" altLang="en-US" sz="2000">
                <a:solidFill>
                  <a:srgbClr val="000000"/>
                </a:solidFill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cout &lt;&lt; </a:t>
            </a:r>
            <a:r>
              <a:rPr lang="en-US" altLang="en-US" sz="2000">
                <a:solidFill>
                  <a:srgbClr val="600030"/>
                </a:solidFill>
              </a:rPr>
              <a:t>"*number : "</a:t>
            </a:r>
            <a:r>
              <a:rPr lang="en-US" altLang="en-US" sz="2000">
                <a:solidFill>
                  <a:srgbClr val="000000"/>
                </a:solidFill>
              </a:rPr>
              <a:t>       &lt;&lt; *number; 		</a:t>
            </a:r>
            <a:r>
              <a:rPr lang="en-US" altLang="en-US" sz="2000">
                <a:solidFill>
                  <a:srgbClr val="007000"/>
                </a:solidFill>
              </a:rPr>
              <a:t>//The value stored in first element</a:t>
            </a:r>
            <a:r>
              <a:rPr lang="en-US" altLang="en-US" sz="2000">
                <a:solidFill>
                  <a:srgbClr val="000000"/>
                </a:solidFill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</a:rPr>
              <a:t>cout &lt;&lt; </a:t>
            </a:r>
            <a:r>
              <a:rPr lang="en-US" altLang="en-US" sz="2000">
                <a:solidFill>
                  <a:srgbClr val="600030"/>
                </a:solidFill>
              </a:rPr>
              <a:t>"number[0] : "</a:t>
            </a:r>
            <a:r>
              <a:rPr lang="en-US" altLang="en-US" sz="2000">
                <a:solidFill>
                  <a:srgbClr val="000000"/>
                </a:solidFill>
              </a:rPr>
              <a:t>    &lt;&lt; number[0]; 		</a:t>
            </a:r>
            <a:r>
              <a:rPr lang="en-US" altLang="en-US" sz="2000">
                <a:solidFill>
                  <a:srgbClr val="007000"/>
                </a:solidFill>
              </a:rPr>
              <a:t>//The value stored in first element</a:t>
            </a:r>
          </a:p>
        </p:txBody>
      </p:sp>
    </p:spTree>
    <p:extLst>
      <p:ext uri="{BB962C8B-B14F-4D97-AF65-F5344CB8AC3E}">
        <p14:creationId xmlns:p14="http://schemas.microsoft.com/office/powerpoint/2010/main" val="195885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Array notation, pointer/offset notation</a:t>
            </a:r>
          </a:p>
          <a:p>
            <a:endParaRPr lang="en-US" sz="2000"/>
          </a:p>
          <a:p>
            <a:pPr>
              <a:tabLst>
                <a:tab pos="4119563" algn="l"/>
                <a:tab pos="8229600" algn="l"/>
              </a:tabLst>
            </a:pPr>
            <a:r>
              <a:rPr lang="en-US" sz="2000"/>
              <a:t>int myArray[ SIZE ];</a:t>
            </a:r>
          </a:p>
          <a:p>
            <a:pPr>
              <a:tabLst>
                <a:tab pos="4119563" algn="l"/>
                <a:tab pos="8229600" algn="l"/>
              </a:tabLst>
            </a:pPr>
            <a:r>
              <a:rPr lang="en-US" sz="2000"/>
              <a:t>int * arrayPtr = myArray;  // or = &amp;myArray[0] if you prefer</a:t>
            </a:r>
          </a:p>
          <a:p>
            <a:pPr>
              <a:tabLst>
                <a:tab pos="3430588" algn="l"/>
                <a:tab pos="7315200" algn="l"/>
              </a:tabLst>
            </a:pPr>
            <a:endParaRPr lang="en-US" sz="2000"/>
          </a:p>
          <a:p>
            <a:pPr>
              <a:tabLst>
                <a:tab pos="3430588" algn="l"/>
                <a:tab pos="7315200" algn="l"/>
              </a:tabLst>
            </a:pPr>
            <a:r>
              <a:rPr lang="en-US" sz="2000"/>
              <a:t>// array notation	// array offset notation	// pointer notation</a:t>
            </a:r>
          </a:p>
          <a:p>
            <a:pPr>
              <a:tabLst>
                <a:tab pos="3430588" algn="l"/>
                <a:tab pos="7315200" algn="l"/>
              </a:tabLst>
            </a:pPr>
            <a:r>
              <a:rPr lang="en-US" sz="2000"/>
              <a:t>for (int x=0; x&lt;SIZE;++x)	for (int x=0; x&lt;SIZE;++x)	for (int x=0; x&lt;SIZE; ++x, arrayPtr ++)</a:t>
            </a:r>
          </a:p>
          <a:p>
            <a:pPr>
              <a:tabLst>
                <a:tab pos="3430588" algn="l"/>
                <a:tab pos="7315200" algn="l"/>
              </a:tabLst>
            </a:pPr>
            <a:r>
              <a:rPr lang="en-US" sz="2000"/>
              <a:t>    cout &lt;&lt; myArray[ x ];	    cout &lt;&lt; *(myArray + x);	    cout &lt;&lt; *</a:t>
            </a:r>
            <a:r>
              <a:rPr lang="en-US" sz="2000" err="1"/>
              <a:t>arrayPtr</a:t>
            </a:r>
            <a:r>
              <a:rPr lang="en-US" sz="2000"/>
              <a:t>;</a:t>
            </a:r>
          </a:p>
          <a:p>
            <a:pPr>
              <a:tabLst>
                <a:tab pos="3430588" algn="l"/>
                <a:tab pos="7315200" algn="l"/>
              </a:tabLst>
            </a:pPr>
            <a:endParaRPr lang="en-US" sz="2000"/>
          </a:p>
          <a:p>
            <a:pPr>
              <a:tabLst>
                <a:tab pos="3430588" algn="l"/>
                <a:tab pos="7315200" algn="l"/>
              </a:tabLst>
            </a:pPr>
            <a:r>
              <a:rPr lang="en-US" sz="2000"/>
              <a:t>		for (int x=0; x&lt;SIZE; ++x)</a:t>
            </a:r>
          </a:p>
          <a:p>
            <a:pPr>
              <a:tabLst>
                <a:tab pos="3430588" algn="l"/>
                <a:tab pos="7315200" algn="l"/>
              </a:tabLst>
            </a:pPr>
            <a:r>
              <a:rPr lang="en-US" sz="2000"/>
              <a:t>		    cout &lt;&lt; *</a:t>
            </a:r>
            <a:r>
              <a:rPr lang="en-US" sz="2000" err="1"/>
              <a:t>arrayPtr</a:t>
            </a:r>
            <a:r>
              <a:rPr lang="en-US" sz="2000"/>
              <a:t>++;</a:t>
            </a:r>
          </a:p>
          <a:p>
            <a:pPr>
              <a:tabLst>
                <a:tab pos="3430588" algn="l"/>
                <a:tab pos="7315200" algn="l"/>
              </a:tabLst>
            </a:pPr>
            <a:r>
              <a:rPr lang="en-US" sz="2000"/>
              <a:t>// pointer offset notation</a:t>
            </a:r>
          </a:p>
          <a:p>
            <a:pPr>
              <a:tabLst>
                <a:tab pos="3430588" algn="l"/>
                <a:tab pos="7315200" algn="l"/>
              </a:tabLst>
            </a:pPr>
            <a:r>
              <a:rPr lang="en-US" sz="2000"/>
              <a:t>for(int x=0; x &lt; SIZE; x++)</a:t>
            </a:r>
          </a:p>
          <a:p>
            <a:pPr>
              <a:tabLst>
                <a:tab pos="3430588" algn="l"/>
                <a:tab pos="7315200" algn="l"/>
              </a:tabLst>
            </a:pPr>
            <a:r>
              <a:rPr lang="en-US" sz="2000"/>
              <a:t>       cout &lt;&lt; *(arrayPtr + x);</a:t>
            </a:r>
          </a:p>
        </p:txBody>
      </p:sp>
    </p:spTree>
    <p:extLst>
      <p:ext uri="{BB962C8B-B14F-4D97-AF65-F5344CB8AC3E}">
        <p14:creationId xmlns:p14="http://schemas.microsoft.com/office/powerpoint/2010/main" val="403784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Pointers – incrementing pointers</a:t>
            </a:r>
            <a:br>
              <a:rPr lang="en-US"/>
            </a:br>
            <a:br>
              <a:rPr lang="en-US"/>
            </a:br>
            <a:r>
              <a:rPr lang="en-US" sz="2000"/>
              <a:t>int array[10] = { 10,20,30,40,50,60,70,80,90,100 },</a:t>
            </a:r>
          </a:p>
          <a:p>
            <a:r>
              <a:rPr lang="en-US" sz="2000"/>
              <a:t>     *ptrArray;	// </a:t>
            </a:r>
            <a:r>
              <a:rPr lang="en-US" sz="2000" err="1"/>
              <a:t>ints</a:t>
            </a:r>
            <a:r>
              <a:rPr lang="en-US" sz="2000"/>
              <a:t> are 4 bytes</a:t>
            </a:r>
          </a:p>
          <a:p>
            <a:endParaRPr lang="en-US" sz="2000"/>
          </a:p>
          <a:p>
            <a:r>
              <a:rPr lang="en-US" sz="2000"/>
              <a:t>ptrArray = array;</a:t>
            </a:r>
          </a:p>
          <a:p>
            <a:endParaRPr lang="en-US" sz="2000"/>
          </a:p>
          <a:p>
            <a:r>
              <a:rPr lang="en-US" sz="2000"/>
              <a:t>cout &lt;&lt; *ptrArray &lt;&lt; " and " &lt;&lt; ptrArray &lt;&lt; " base\n";</a:t>
            </a:r>
          </a:p>
          <a:p>
            <a:r>
              <a:rPr lang="en-US" sz="2000"/>
              <a:t>cout &lt;&lt; ptrArray &lt;&lt; ' '; cout &lt;&lt; *++ptrArray &lt;&lt; " first\n";		//advance </a:t>
            </a:r>
            <a:r>
              <a:rPr lang="en-US" sz="2000" err="1"/>
              <a:t>ptr</a:t>
            </a:r>
            <a:r>
              <a:rPr lang="en-US" sz="2000"/>
              <a:t>, dereference to print</a:t>
            </a:r>
          </a:p>
          <a:p>
            <a:r>
              <a:rPr lang="en-US" sz="2000"/>
              <a:t>cout &lt;&lt; ptrArray &lt;&lt; ' '; cout &lt;&lt; ++*ptrArray &lt;&lt; " second\n";		//dereference &amp; </a:t>
            </a:r>
            <a:r>
              <a:rPr lang="en-US" sz="2000" err="1"/>
              <a:t>incr</a:t>
            </a:r>
            <a:r>
              <a:rPr lang="en-US" sz="2000"/>
              <a:t> value then print</a:t>
            </a:r>
          </a:p>
          <a:p>
            <a:r>
              <a:rPr lang="en-US" sz="2000"/>
              <a:t>cout &lt;&lt; ptrArray &lt;&lt; ' '; cout &lt;&lt; ++(*ptrArray) &lt;&lt; " third\n";		//same as ‘second’</a:t>
            </a:r>
          </a:p>
          <a:p>
            <a:r>
              <a:rPr lang="en-US" sz="2000"/>
              <a:t>cout &lt;&lt; ptrArray &lt;&lt; ' '; cout &lt;&lt; *(++ptrArray) &lt;&lt; " fourth\n";		//same as ‘first’</a:t>
            </a:r>
          </a:p>
          <a:p>
            <a:r>
              <a:rPr lang="en-US" sz="2000"/>
              <a:t>cout &lt;&lt; ptrArray &lt;&lt; ' '; cout &lt;&lt; *ptrArray++ &lt;&lt; " fifth\n";		//dereference to print, advance </a:t>
            </a:r>
            <a:r>
              <a:rPr lang="en-US" sz="2000" err="1"/>
              <a:t>ptr</a:t>
            </a:r>
            <a:endParaRPr lang="en-US" sz="2000"/>
          </a:p>
          <a:p>
            <a:r>
              <a:rPr lang="en-US" sz="2000"/>
              <a:t>cout &lt;&lt; ptrArray &lt;&lt; ' '; cout &lt;&lt; *(ptrArray)++ &lt;&lt; " sixth\n";		//same as fifth</a:t>
            </a:r>
          </a:p>
          <a:p>
            <a:r>
              <a:rPr lang="en-US" sz="2000"/>
              <a:t>cout &lt;&lt; ptrArray &lt;&lt; ' '; cout &lt;&lt; *(ptrArray++) &lt;&lt; " seventh\n";		//same as first</a:t>
            </a:r>
          </a:p>
          <a:p>
            <a:r>
              <a:rPr lang="en-US" sz="2000"/>
              <a:t>cout &lt;&lt; ptrArray &lt;&lt; ' '; cout &lt;&lt; (*ptrArray)++ &lt;&lt; " </a:t>
            </a:r>
            <a:r>
              <a:rPr lang="en-US" sz="2000" err="1"/>
              <a:t>eigth</a:t>
            </a:r>
            <a:r>
              <a:rPr lang="en-US" sz="2000"/>
              <a:t>\n";		//dereference to print, </a:t>
            </a:r>
            <a:r>
              <a:rPr lang="en-US" sz="2000" err="1"/>
              <a:t>incr</a:t>
            </a:r>
            <a:r>
              <a:rPr lang="en-US" sz="2000"/>
              <a:t> value</a:t>
            </a:r>
          </a:p>
          <a:p>
            <a:r>
              <a:rPr lang="en-US" sz="2000"/>
              <a:t>cout &lt;&lt; ptrArray;</a:t>
            </a:r>
            <a:endParaRPr lang="en-US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14919-2833-40BE-A3A8-AD71687E1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567" y="801973"/>
            <a:ext cx="29241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2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Pointers – incrementing pointers, summary</a:t>
            </a:r>
            <a:br>
              <a:rPr lang="en-US"/>
            </a:br>
            <a:br>
              <a:rPr lang="en-US"/>
            </a:br>
            <a:r>
              <a:rPr lang="en-US" sz="2000"/>
              <a:t>*++ptrArray		//advance </a:t>
            </a:r>
            <a:r>
              <a:rPr lang="en-US" sz="2000" err="1"/>
              <a:t>ptr</a:t>
            </a:r>
            <a:r>
              <a:rPr lang="en-US" sz="2000"/>
              <a:t>, dereference to get value</a:t>
            </a:r>
          </a:p>
          <a:p>
            <a:r>
              <a:rPr lang="en-US" sz="2000"/>
              <a:t>*(++ptrArray)</a:t>
            </a:r>
          </a:p>
          <a:p>
            <a:r>
              <a:rPr lang="en-US" sz="2000"/>
              <a:t>*(ptrArray++)</a:t>
            </a:r>
          </a:p>
          <a:p>
            <a:endParaRPr lang="en-US" sz="2000"/>
          </a:p>
          <a:p>
            <a:r>
              <a:rPr lang="en-US" sz="2000"/>
              <a:t>++*ptrArray		//dereference &amp; </a:t>
            </a:r>
            <a:r>
              <a:rPr lang="en-US" sz="2000" err="1"/>
              <a:t>incr</a:t>
            </a:r>
            <a:r>
              <a:rPr lang="en-US" sz="2000"/>
              <a:t> value then get value</a:t>
            </a:r>
          </a:p>
          <a:p>
            <a:r>
              <a:rPr lang="en-US" sz="2000"/>
              <a:t>++(*ptrArray)</a:t>
            </a:r>
          </a:p>
          <a:p>
            <a:endParaRPr lang="en-US" sz="2000"/>
          </a:p>
          <a:p>
            <a:r>
              <a:rPr lang="en-US" sz="2000"/>
              <a:t>*ptrArray++		//dereference to get value, advance </a:t>
            </a:r>
            <a:r>
              <a:rPr lang="en-US" sz="2000" err="1"/>
              <a:t>ptr</a:t>
            </a:r>
            <a:endParaRPr lang="en-US" sz="2000"/>
          </a:p>
          <a:p>
            <a:r>
              <a:rPr lang="en-US" sz="2000"/>
              <a:t>*(ptrArray)++</a:t>
            </a:r>
          </a:p>
          <a:p>
            <a:endParaRPr lang="en-US" sz="2000"/>
          </a:p>
          <a:p>
            <a:r>
              <a:rPr lang="en-US" sz="2000"/>
              <a:t>(*ptrArray)++		//dereference to get value, </a:t>
            </a:r>
            <a:r>
              <a:rPr lang="en-US" sz="2000" err="1"/>
              <a:t>incr</a:t>
            </a:r>
            <a:r>
              <a:rPr lang="en-US" sz="2000"/>
              <a:t> value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6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Pointers – passing parameters into main</a:t>
            </a:r>
            <a:br>
              <a:rPr lang="en-US"/>
            </a:br>
            <a:endParaRPr lang="en-US"/>
          </a:p>
          <a:p>
            <a:r>
              <a:rPr lang="en-US" sz="2000"/>
              <a:t>int main(int argc, const char * argv[]) 		// used to pass arguments into main</a:t>
            </a:r>
          </a:p>
          <a:p>
            <a:r>
              <a:rPr lang="en-US" sz="2000"/>
              <a:t>int main(int argc, const char * * argv)</a:t>
            </a:r>
          </a:p>
        </p:txBody>
      </p:sp>
    </p:spTree>
    <p:extLst>
      <p:ext uri="{BB962C8B-B14F-4D97-AF65-F5344CB8AC3E}">
        <p14:creationId xmlns:p14="http://schemas.microsoft.com/office/powerpoint/2010/main" val="4160099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Pointers – passing parameters into main</a:t>
            </a:r>
            <a:br>
              <a:rPr lang="en-US"/>
            </a:br>
            <a:endParaRPr lang="en-US"/>
          </a:p>
          <a:p>
            <a:r>
              <a:rPr lang="en-US" sz="2000"/>
              <a:t>to set your arguments in Visual Studio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F8563F-A906-4E6F-A9C6-2C317B86A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2467761"/>
            <a:ext cx="5745978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00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Pointers – passing parameters into main</a:t>
            </a:r>
            <a:br>
              <a:rPr lang="en-US"/>
            </a:br>
            <a:endParaRPr lang="en-US"/>
          </a:p>
          <a:p>
            <a:r>
              <a:rPr lang="en-US" sz="2000"/>
              <a:t>int main(int argc, const char * argv[]) 		// used to pass arguments into main</a:t>
            </a:r>
          </a:p>
          <a:p>
            <a:r>
              <a:rPr lang="en-US" sz="2000"/>
              <a:t>int main(int argc, const char * * argv)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4C98E0-6D87-43A9-90AC-7711862D6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52" y="2278280"/>
            <a:ext cx="4580017" cy="2301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A8E88A-46F5-451A-91E4-DB26BEB85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2" y="4922742"/>
            <a:ext cx="6241321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82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Pointer Errors</a:t>
            </a:r>
            <a:br>
              <a:rPr lang="en-US"/>
            </a:br>
            <a:endParaRPr lang="en-US"/>
          </a:p>
          <a:p>
            <a:pPr>
              <a:tabLst>
                <a:tab pos="2743200" algn="l"/>
              </a:tabLst>
            </a:pPr>
            <a:r>
              <a:rPr lang="en-US" u="sng"/>
              <a:t>Memory leak</a:t>
            </a:r>
            <a:r>
              <a:rPr lang="en-US"/>
              <a:t> occurs when new is used and not followed correctly with delete (typically inside destructor)</a:t>
            </a:r>
          </a:p>
          <a:p>
            <a:pPr>
              <a:tabLst>
                <a:tab pos="739775" algn="l"/>
                <a:tab pos="2743200" algn="l"/>
              </a:tabLst>
            </a:pPr>
            <a:r>
              <a:rPr lang="en-US"/>
              <a:t>	- extremely difficult to uncover in one’s code</a:t>
            </a:r>
          </a:p>
          <a:p>
            <a:pPr>
              <a:tabLst>
                <a:tab pos="739775" algn="l"/>
                <a:tab pos="2743200" algn="l"/>
              </a:tabLst>
            </a:pPr>
            <a:endParaRPr lang="en-US"/>
          </a:p>
          <a:p>
            <a:pPr>
              <a:tabLst>
                <a:tab pos="739775" algn="l"/>
                <a:tab pos="2743200" algn="l"/>
              </a:tabLst>
            </a:pPr>
            <a:r>
              <a:rPr lang="en-US" u="sng"/>
              <a:t>Dangling pointer</a:t>
            </a:r>
            <a:r>
              <a:rPr lang="en-US"/>
              <a:t> occurs when pointer is created but not pointed at valid value</a:t>
            </a:r>
          </a:p>
        </p:txBody>
      </p:sp>
    </p:spTree>
    <p:extLst>
      <p:ext uri="{BB962C8B-B14F-4D97-AF65-F5344CB8AC3E}">
        <p14:creationId xmlns:p14="http://schemas.microsoft.com/office/powerpoint/2010/main" val="2856715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Destructor</a:t>
            </a:r>
            <a:br>
              <a:rPr lang="en-US"/>
            </a:br>
            <a:endParaRPr lang="en-US"/>
          </a:p>
          <a:p>
            <a:pPr>
              <a:tabLst>
                <a:tab pos="2743200" algn="l"/>
              </a:tabLst>
            </a:pPr>
            <a:r>
              <a:rPr lang="en-US"/>
              <a:t>Simple class:</a:t>
            </a:r>
            <a:br>
              <a:rPr lang="en-US"/>
            </a:br>
            <a:endParaRPr lang="en-US"/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class Simple {</a:t>
            </a:r>
            <a:br>
              <a:rPr lang="en-US"/>
            </a:br>
            <a:r>
              <a:rPr lang="en-US"/>
              <a:t>	private: int * intPtr;</a:t>
            </a:r>
            <a:br>
              <a:rPr lang="en-US"/>
            </a:br>
            <a:r>
              <a:rPr lang="en-US"/>
              <a:t>	public: Simple() { intPtr = new int; }		//example of in-line function definition</a:t>
            </a:r>
            <a:br>
              <a:rPr lang="en-US"/>
            </a:br>
            <a:r>
              <a:rPr lang="en-US"/>
              <a:t>			~Simple() { delete intPtr; }		//needed because new was used inside class, to prevent memory leak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		int* getPtr( ) const { return intPtr; }</a:t>
            </a:r>
            <a:br>
              <a:rPr lang="en-US"/>
            </a:br>
            <a:br>
              <a:rPr lang="en-US"/>
            </a:br>
            <a:r>
              <a:rPr lang="en-US"/>
              <a:t>int main() {</a:t>
            </a:r>
            <a:br>
              <a:rPr lang="en-US"/>
            </a:br>
            <a:r>
              <a:rPr lang="en-US"/>
              <a:t>	Simple simple, second;		//calls default constructor, which generates new memory for int</a:t>
            </a:r>
            <a:br>
              <a:rPr lang="en-US"/>
            </a:br>
            <a:r>
              <a:rPr lang="en-US"/>
              <a:t>	cout &lt;&lt; *(simple.getPtr() );	//intPtr is dangling pointer! (never cleared or assigned)</a:t>
            </a:r>
            <a:br>
              <a:rPr lang="en-US"/>
            </a:br>
            <a:r>
              <a:rPr lang="en-US"/>
              <a:t>	.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.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return( 0 );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}				//calls destructor, which should free memory generated in class [manual, not automatic]</a:t>
            </a:r>
            <a:br>
              <a:rPr lang="en-US"/>
            </a:br>
            <a:r>
              <a:rPr lang="en-US"/>
              <a:t>					//program exit frees up memory for all declared variables</a:t>
            </a:r>
          </a:p>
        </p:txBody>
      </p:sp>
    </p:spTree>
    <p:extLst>
      <p:ext uri="{BB962C8B-B14F-4D97-AF65-F5344CB8AC3E}">
        <p14:creationId xmlns:p14="http://schemas.microsoft.com/office/powerpoint/2010/main" val="193739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Pointers</a:t>
            </a:r>
            <a:endParaRPr lang="en-US" sz="2000"/>
          </a:p>
          <a:p>
            <a:br>
              <a:rPr lang="en-US" sz="2000"/>
            </a:br>
            <a:r>
              <a:rPr lang="en-US" sz="2000"/>
              <a:t>simply memory addresses</a:t>
            </a:r>
          </a:p>
          <a:p>
            <a:endParaRPr lang="en-US" sz="2000"/>
          </a:p>
          <a:p>
            <a:r>
              <a:rPr lang="en-US" sz="2000"/>
              <a:t>Already used with arrays passed as parameters – always reference variable</a:t>
            </a:r>
            <a:br>
              <a:rPr lang="en-US" sz="2000"/>
            </a:br>
            <a:r>
              <a:rPr lang="en-US" sz="2000"/>
              <a:t>	reference variables are actually pointers</a:t>
            </a:r>
          </a:p>
          <a:p>
            <a:endParaRPr lang="en-US" sz="2000"/>
          </a:p>
          <a:p>
            <a:r>
              <a:rPr lang="en-US" sz="2000"/>
              <a:t>Name of an array returns the address where the array is stored in memory. i.e. a pointer to the array.</a:t>
            </a:r>
            <a:br>
              <a:rPr lang="en-US" sz="2000"/>
            </a:br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09397-2D00-4D05-B263-A4E949503150}"/>
              </a:ext>
            </a:extLst>
          </p:cNvPr>
          <p:cNvSpPr txBox="1"/>
          <p:nvPr/>
        </p:nvSpPr>
        <p:spPr>
          <a:xfrm>
            <a:off x="1332411" y="3683726"/>
            <a:ext cx="5991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int x[10];</a:t>
            </a:r>
          </a:p>
          <a:p>
            <a:r>
              <a:rPr lang="en-US"/>
              <a:t>	500 504 508 512 536</a:t>
            </a:r>
          </a:p>
          <a:p>
            <a:r>
              <a:rPr lang="en-US"/>
              <a:t>500 int x [   0 ][1  ][  2] [3][   9]</a:t>
            </a:r>
          </a:p>
        </p:txBody>
      </p:sp>
    </p:spTree>
    <p:extLst>
      <p:ext uri="{BB962C8B-B14F-4D97-AF65-F5344CB8AC3E}">
        <p14:creationId xmlns:p14="http://schemas.microsoft.com/office/powerpoint/2010/main" val="3854907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729A3F-0BF2-4B5A-BC33-A8C6DD79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827335"/>
            <a:ext cx="10515600" cy="4351338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400"/>
              <a:t>Copy Constructor</a:t>
            </a:r>
            <a:br>
              <a:rPr lang="en-US" sz="2400"/>
            </a:br>
            <a:endParaRPr lang="en-US" sz="2400"/>
          </a:p>
          <a:p>
            <a:pPr marL="0" indent="0">
              <a:buNone/>
              <a:defRPr/>
            </a:pPr>
            <a:r>
              <a:rPr lang="en-US" sz="2400"/>
              <a:t>A special constructor is called when a new object is created and a second object of the same class is assigned to it.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729A3F-0BF2-4B5A-BC33-A8C6DD79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400"/>
              <a:t>A default copy constructor is called when it hasn’t been overridden (just like a regular constructor)</a:t>
            </a:r>
          </a:p>
          <a:p>
            <a:pPr marL="0" indent="0">
              <a:buNone/>
              <a:defRPr/>
            </a:pPr>
            <a:endParaRPr lang="en-US" sz="2400"/>
          </a:p>
          <a:p>
            <a:pPr marL="0" indent="0">
              <a:buNone/>
              <a:defRPr/>
            </a:pPr>
            <a:r>
              <a:rPr lang="en-US" sz="2400"/>
              <a:t>Copies all </a:t>
            </a:r>
            <a:r>
              <a:rPr lang="en-US" sz="2400" u="sng"/>
              <a:t>values</a:t>
            </a:r>
            <a:r>
              <a:rPr lang="en-US" sz="2400"/>
              <a:t> of original object into this object using memberwise assignment</a:t>
            </a:r>
          </a:p>
        </p:txBody>
      </p:sp>
    </p:spTree>
    <p:extLst>
      <p:ext uri="{BB962C8B-B14F-4D97-AF65-F5344CB8AC3E}">
        <p14:creationId xmlns:p14="http://schemas.microsoft.com/office/powerpoint/2010/main" val="1948105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Copy Constructor</a:t>
            </a:r>
            <a:br>
              <a:rPr lang="en-US"/>
            </a:br>
            <a:endParaRPr lang="en-US"/>
          </a:p>
          <a:p>
            <a:pPr>
              <a:tabLst>
                <a:tab pos="2743200" algn="l"/>
              </a:tabLst>
            </a:pPr>
            <a:r>
              <a:rPr lang="en-US"/>
              <a:t>Simple class:</a:t>
            </a:r>
            <a:br>
              <a:rPr lang="en-US"/>
            </a:br>
            <a:endParaRPr lang="en-US"/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class Simple {</a:t>
            </a:r>
            <a:br>
              <a:rPr lang="en-US"/>
            </a:br>
            <a:r>
              <a:rPr lang="en-US"/>
              <a:t>	private: int * intPtr;</a:t>
            </a:r>
            <a:br>
              <a:rPr lang="en-US"/>
            </a:br>
            <a:r>
              <a:rPr lang="en-US"/>
              <a:t>	public: Simple() { intPtr = new int; }		</a:t>
            </a:r>
            <a:br>
              <a:rPr lang="en-US"/>
            </a:br>
            <a:r>
              <a:rPr lang="en-US"/>
              <a:t>			~Simple() { delete intPtr; }</a:t>
            </a:r>
            <a:br>
              <a:rPr lang="en-US"/>
            </a:br>
            <a:br>
              <a:rPr lang="en-US"/>
            </a:br>
            <a:r>
              <a:rPr lang="en-US"/>
              <a:t>int main() {</a:t>
            </a:r>
            <a:br>
              <a:rPr lang="en-US"/>
            </a:br>
            <a:r>
              <a:rPr lang="en-US"/>
              <a:t>	Simple simple, second;	//calls default constructor, which generates new memory for int</a:t>
            </a:r>
            <a:br>
              <a:rPr lang="en-US"/>
            </a:br>
            <a:r>
              <a:rPr lang="en-US"/>
              <a:t>	.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.</a:t>
            </a:r>
            <a:br>
              <a:rPr lang="en-US"/>
            </a:br>
            <a:r>
              <a:rPr lang="en-US"/>
              <a:t>	Max( simple );	//pass-by-value</a:t>
            </a:r>
            <a:br>
              <a:rPr lang="en-US"/>
            </a:br>
            <a:r>
              <a:rPr lang="en-US"/>
              <a:t>	.				//which duplicates </a:t>
            </a:r>
            <a:r>
              <a:rPr lang="en-US" u="sng"/>
              <a:t>value</a:t>
            </a:r>
            <a:r>
              <a:rPr lang="en-US"/>
              <a:t> stored in intPtr (which is an address) and </a:t>
            </a:r>
            <a:br>
              <a:rPr lang="en-US"/>
            </a:br>
            <a:r>
              <a:rPr lang="en-US"/>
              <a:t>	.				//destructor frees it when Max exits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.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return( 0 );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}				//destructor tries to again free memory pointed to by intPtr but can’t</a:t>
            </a:r>
          </a:p>
        </p:txBody>
      </p:sp>
    </p:spTree>
    <p:extLst>
      <p:ext uri="{BB962C8B-B14F-4D97-AF65-F5344CB8AC3E}">
        <p14:creationId xmlns:p14="http://schemas.microsoft.com/office/powerpoint/2010/main" val="595966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Copy Constructor</a:t>
            </a:r>
            <a:br>
              <a:rPr lang="en-US"/>
            </a:br>
            <a:endParaRPr lang="en-US"/>
          </a:p>
          <a:p>
            <a:pPr>
              <a:tabLst>
                <a:tab pos="2743200" algn="l"/>
              </a:tabLst>
            </a:pPr>
            <a:r>
              <a:rPr lang="en-US"/>
              <a:t>Simple class:</a:t>
            </a:r>
          </a:p>
          <a:p>
            <a:pPr>
              <a:tabLst>
                <a:tab pos="2743200" algn="l"/>
              </a:tabLst>
            </a:pPr>
            <a:endParaRPr lang="en-US"/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class Simple {</a:t>
            </a:r>
            <a:br>
              <a:rPr lang="en-US"/>
            </a:br>
            <a:r>
              <a:rPr lang="en-US"/>
              <a:t>	private: int * intPtr;</a:t>
            </a:r>
            <a:br>
              <a:rPr lang="en-US"/>
            </a:br>
            <a:r>
              <a:rPr lang="en-US"/>
              <a:t>	public: Simple() { intPtr = new int; }		//example of in-line function</a:t>
            </a:r>
            <a:br>
              <a:rPr lang="en-US"/>
            </a:br>
            <a:r>
              <a:rPr lang="en-US"/>
              <a:t>			Simple( const Simple &amp; original ) {intPtr = new int; *intPtr = *(</a:t>
            </a:r>
            <a:r>
              <a:rPr lang="en-US" err="1"/>
              <a:t>original.intPtr</a:t>
            </a:r>
            <a:r>
              <a:rPr lang="en-US"/>
              <a:t>); }	//</a:t>
            </a:r>
            <a:r>
              <a:rPr lang="en-US" b="1">
                <a:solidFill>
                  <a:srgbClr val="FF0000"/>
                </a:solidFill>
              </a:rPr>
              <a:t>copy constructor</a:t>
            </a:r>
            <a:br>
              <a:rPr lang="en-US"/>
            </a:br>
            <a:r>
              <a:rPr lang="en-US"/>
              <a:t>			~Simple() { delete intPtr; }</a:t>
            </a:r>
            <a:br>
              <a:rPr lang="en-US"/>
            </a:br>
            <a:br>
              <a:rPr lang="en-US"/>
            </a:br>
            <a:r>
              <a:rPr lang="en-US"/>
              <a:t>int main() {</a:t>
            </a:r>
            <a:br>
              <a:rPr lang="en-US"/>
            </a:br>
            <a:r>
              <a:rPr lang="en-US"/>
              <a:t>	Simple </a:t>
            </a:r>
            <a:r>
              <a:rPr lang="en-US" err="1"/>
              <a:t>simple</a:t>
            </a:r>
            <a:r>
              <a:rPr lang="en-US"/>
              <a:t>;	//calls default constructor, which generates new memory for int</a:t>
            </a:r>
            <a:br>
              <a:rPr lang="en-US"/>
            </a:br>
            <a:r>
              <a:rPr lang="en-US"/>
              <a:t>	.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.</a:t>
            </a:r>
            <a:br>
              <a:rPr lang="en-US"/>
            </a:br>
            <a:r>
              <a:rPr lang="en-US"/>
              <a:t>	Max( simple );	//pass-by-value, calls </a:t>
            </a:r>
            <a:r>
              <a:rPr lang="en-US" b="1">
                <a:solidFill>
                  <a:srgbClr val="FF0000"/>
                </a:solidFill>
              </a:rPr>
              <a:t>copy constructor</a:t>
            </a:r>
            <a:br>
              <a:rPr lang="en-US"/>
            </a:br>
            <a:r>
              <a:rPr lang="en-US"/>
              <a:t>	.				//which duplicates </a:t>
            </a:r>
            <a:r>
              <a:rPr lang="en-US" u="sng"/>
              <a:t>content</a:t>
            </a:r>
            <a:r>
              <a:rPr lang="en-US"/>
              <a:t> stored in intPtr and </a:t>
            </a:r>
            <a:br>
              <a:rPr lang="en-US"/>
            </a:br>
            <a:r>
              <a:rPr lang="en-US"/>
              <a:t>	.				//destructor frees it when Max exits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.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return( 0 );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}				//destructor successfully frees memory pointed to by intPtr</a:t>
            </a:r>
          </a:p>
        </p:txBody>
      </p:sp>
    </p:spTree>
    <p:extLst>
      <p:ext uri="{BB962C8B-B14F-4D97-AF65-F5344CB8AC3E}">
        <p14:creationId xmlns:p14="http://schemas.microsoft.com/office/powerpoint/2010/main" val="143400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Overload assignment operator</a:t>
            </a:r>
            <a:br>
              <a:rPr lang="en-US"/>
            </a:br>
            <a:endParaRPr lang="en-US"/>
          </a:p>
          <a:p>
            <a:pPr>
              <a:tabLst>
                <a:tab pos="2743200" algn="l"/>
              </a:tabLst>
            </a:pPr>
            <a:endParaRPr lang="en-US"/>
          </a:p>
          <a:p>
            <a:pPr>
              <a:tabLst>
                <a:tab pos="339725" algn="l"/>
                <a:tab pos="2743200" algn="l"/>
              </a:tabLst>
            </a:pPr>
            <a:r>
              <a:rPr lang="en-US"/>
              <a:t>int main() {</a:t>
            </a:r>
            <a:br>
              <a:rPr lang="en-US"/>
            </a:br>
            <a:r>
              <a:rPr lang="en-US"/>
              <a:t>	Simple A, B;</a:t>
            </a:r>
            <a:br>
              <a:rPr lang="en-US"/>
            </a:br>
            <a:r>
              <a:rPr lang="en-US"/>
              <a:t>	A = B;	//copies all </a:t>
            </a:r>
            <a:r>
              <a:rPr lang="en-US" i="1" u="sng"/>
              <a:t>values</a:t>
            </a:r>
            <a:r>
              <a:rPr lang="en-US"/>
              <a:t> in B to A, including pointers</a:t>
            </a:r>
            <a:br>
              <a:rPr lang="en-US"/>
            </a:br>
            <a:r>
              <a:rPr lang="en-US"/>
              <a:t>		//same issue as passing pointers-by-value</a:t>
            </a:r>
          </a:p>
        </p:txBody>
      </p:sp>
    </p:spTree>
    <p:extLst>
      <p:ext uri="{BB962C8B-B14F-4D97-AF65-F5344CB8AC3E}">
        <p14:creationId xmlns:p14="http://schemas.microsoft.com/office/powerpoint/2010/main" val="1960892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Overload assignment operator</a:t>
            </a:r>
            <a:br>
              <a:rPr lang="en-US"/>
            </a:br>
            <a:endParaRPr lang="en-US"/>
          </a:p>
          <a:p>
            <a:pPr>
              <a:tabLst>
                <a:tab pos="2743200" algn="l"/>
              </a:tabLst>
            </a:pPr>
            <a:endParaRPr lang="en-US"/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Solution: override = operator for the class</a:t>
            </a:r>
            <a:br>
              <a:rPr lang="en-US"/>
            </a:br>
            <a:br>
              <a:rPr lang="en-US"/>
            </a:br>
            <a:r>
              <a:rPr lang="en-US">
                <a:solidFill>
                  <a:srgbClr val="FF0000"/>
                </a:solidFill>
              </a:rPr>
              <a:t>Simple&amp;</a:t>
            </a:r>
            <a:r>
              <a:rPr lang="en-US"/>
              <a:t> Simple::operator=( </a:t>
            </a:r>
            <a:r>
              <a:rPr lang="en-US">
                <a:solidFill>
                  <a:srgbClr val="FF0000"/>
                </a:solidFill>
              </a:rPr>
              <a:t>const Simple&amp; </a:t>
            </a:r>
            <a:r>
              <a:rPr lang="en-US" err="1">
                <a:solidFill>
                  <a:srgbClr val="FF0000"/>
                </a:solidFill>
              </a:rPr>
              <a:t>oldObj</a:t>
            </a:r>
            <a:r>
              <a:rPr lang="en-US"/>
              <a:t> ) {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if (this != &amp;</a:t>
            </a:r>
            <a:r>
              <a:rPr lang="en-US" err="1">
                <a:solidFill>
                  <a:srgbClr val="FF0000"/>
                </a:solidFill>
              </a:rPr>
              <a:t>oldObj</a:t>
            </a:r>
            <a:r>
              <a:rPr lang="en-US">
                <a:solidFill>
                  <a:srgbClr val="FF0000"/>
                </a:solidFill>
              </a:rPr>
              <a:t> )	//if not doing A=A</a:t>
            </a:r>
            <a:br>
              <a:rPr lang="en-US"/>
            </a:br>
            <a:r>
              <a:rPr lang="en-US"/>
              <a:t>		{</a:t>
            </a:r>
            <a:br>
              <a:rPr lang="en-US"/>
            </a:br>
            <a:r>
              <a:rPr lang="en-US"/>
              <a:t>		delete intPtr;</a:t>
            </a:r>
            <a:br>
              <a:rPr lang="en-US"/>
            </a:br>
            <a:r>
              <a:rPr lang="en-US"/>
              <a:t>		intPtr = new int;</a:t>
            </a:r>
            <a:br>
              <a:rPr lang="en-US"/>
            </a:br>
            <a:r>
              <a:rPr lang="en-US"/>
              <a:t>		*intPtr = *(</a:t>
            </a:r>
            <a:r>
              <a:rPr lang="en-US" err="1"/>
              <a:t>oldObj.intPtr</a:t>
            </a:r>
            <a:r>
              <a:rPr lang="en-US"/>
              <a:t>);</a:t>
            </a:r>
            <a:br>
              <a:rPr lang="en-US"/>
            </a:br>
            <a:r>
              <a:rPr lang="en-US"/>
              <a:t>		}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return *this;</a:t>
            </a:r>
            <a:br>
              <a:rPr lang="en-US"/>
            </a:br>
            <a:r>
              <a:rPr lang="en-US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49825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Rule of Three</a:t>
            </a:r>
            <a:br>
              <a:rPr lang="en-US"/>
            </a:br>
            <a:endParaRPr lang="en-US"/>
          </a:p>
          <a:p>
            <a:pPr>
              <a:tabLst>
                <a:tab pos="2743200" algn="l"/>
              </a:tabLst>
            </a:pPr>
            <a:endParaRPr lang="en-US"/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If class contains a pointer attribute or otherwise allocates memory</a:t>
            </a:r>
            <a:br>
              <a:rPr lang="en-US"/>
            </a:br>
            <a:r>
              <a:rPr lang="en-US"/>
              <a:t>	1. create destructor</a:t>
            </a:r>
            <a:br>
              <a:rPr lang="en-US"/>
            </a:br>
            <a:r>
              <a:rPr lang="en-US"/>
              <a:t>	2. create copy constructor</a:t>
            </a:r>
            <a:br>
              <a:rPr lang="en-US"/>
            </a:br>
            <a:r>
              <a:rPr lang="en-US"/>
              <a:t>	3. overload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947922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729A3F-0BF2-4B5A-BC33-A8C6DD79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50" y="677411"/>
            <a:ext cx="8077200" cy="4983162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400"/>
              <a:t>Copy constructors are called when</a:t>
            </a:r>
          </a:p>
          <a:p>
            <a:pPr>
              <a:defRPr/>
            </a:pPr>
            <a:r>
              <a:rPr lang="en-US" sz="2400"/>
              <a:t>a variable is being initialized from an object of the same class</a:t>
            </a:r>
          </a:p>
          <a:p>
            <a:pPr>
              <a:defRPr/>
            </a:pPr>
            <a:r>
              <a:rPr lang="en-US" sz="2400"/>
              <a:t>an object is passed by </a:t>
            </a:r>
            <a:r>
              <a:rPr lang="en-US" sz="2400" u="sng"/>
              <a:t>value</a:t>
            </a:r>
            <a:r>
              <a:rPr lang="en-US" sz="2400"/>
              <a:t> to a function </a:t>
            </a:r>
          </a:p>
          <a:p>
            <a:pPr>
              <a:defRPr/>
            </a:pPr>
            <a:r>
              <a:rPr lang="en-US" sz="2400"/>
              <a:t>an object is returned by a function</a:t>
            </a:r>
          </a:p>
          <a:p>
            <a:pPr>
              <a:defRPr/>
            </a:pPr>
            <a:r>
              <a:rPr lang="en-US" sz="2400"/>
              <a:t>the compiler generates a temporary copy</a:t>
            </a:r>
          </a:p>
        </p:txBody>
      </p:sp>
    </p:spTree>
    <p:extLst>
      <p:ext uri="{BB962C8B-B14F-4D97-AF65-F5344CB8AC3E}">
        <p14:creationId xmlns:p14="http://schemas.microsoft.com/office/powerpoint/2010/main" val="986718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Dynamic Array Allocation</a:t>
            </a:r>
            <a:br>
              <a:rPr lang="en-US"/>
            </a:br>
            <a:endParaRPr lang="en-US"/>
          </a:p>
          <a:p>
            <a:pPr>
              <a:tabLst>
                <a:tab pos="2743200" algn="l"/>
              </a:tabLst>
            </a:pPr>
            <a:endParaRPr lang="en-US"/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An ordinary array is statically allocated</a:t>
            </a:r>
            <a:br>
              <a:rPr lang="en-US"/>
            </a:br>
            <a:r>
              <a:rPr lang="en-US"/>
              <a:t>	const int MAX_SIZE = 100</a:t>
            </a:r>
            <a:br>
              <a:rPr lang="en-US"/>
            </a:br>
            <a:r>
              <a:rPr lang="en-US"/>
              <a:t>	double staticArray[ MAX_SIZE ];</a:t>
            </a:r>
            <a:br>
              <a:rPr lang="en-US"/>
            </a:br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4463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Dynamic Array Allocation</a:t>
            </a:r>
            <a:br>
              <a:rPr lang="en-US"/>
            </a:br>
            <a:endParaRPr lang="en-US"/>
          </a:p>
          <a:p>
            <a:pPr>
              <a:tabLst>
                <a:tab pos="2743200" algn="l"/>
              </a:tabLst>
            </a:pPr>
            <a:endParaRPr lang="en-US"/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An ordinary array is statically allocated</a:t>
            </a:r>
            <a:br>
              <a:rPr lang="en-US"/>
            </a:br>
            <a:r>
              <a:rPr lang="en-US"/>
              <a:t>	const int MAX_SIZE = 100</a:t>
            </a:r>
            <a:br>
              <a:rPr lang="en-US"/>
            </a:br>
            <a:r>
              <a:rPr lang="en-US"/>
              <a:t>	double staticArray[ MAX_SIZE ];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br>
              <a:rPr lang="en-US"/>
            </a:br>
            <a:r>
              <a:rPr lang="en-US"/>
              <a:t>Can use </a:t>
            </a:r>
            <a:r>
              <a:rPr lang="en-US" i="1"/>
              <a:t>new</a:t>
            </a:r>
            <a:r>
              <a:rPr lang="en-US"/>
              <a:t> operator to dynamically allocate an array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int arraySize = 100;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double * dynamicArray = new double[ arraySize ];	</a:t>
            </a:r>
          </a:p>
        </p:txBody>
      </p:sp>
    </p:spTree>
    <p:extLst>
      <p:ext uri="{BB962C8B-B14F-4D97-AF65-F5344CB8AC3E}">
        <p14:creationId xmlns:p14="http://schemas.microsoft.com/office/powerpoint/2010/main" val="103167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Pointers</a:t>
            </a:r>
            <a:endParaRPr lang="en-US" sz="2000"/>
          </a:p>
          <a:p>
            <a:br>
              <a:rPr lang="en-US" sz="2000"/>
            </a:br>
            <a:r>
              <a:rPr lang="en-US" sz="2000"/>
              <a:t>int x[100];</a:t>
            </a:r>
          </a:p>
          <a:p>
            <a:endParaRPr lang="en-US" sz="2000"/>
          </a:p>
          <a:p>
            <a:r>
              <a:rPr lang="en-US" sz="2000"/>
              <a:t>X[25] = 6;	// compiler computes this as address + offset</a:t>
            </a:r>
            <a:br>
              <a:rPr lang="en-US" sz="2000"/>
            </a:br>
            <a:r>
              <a:rPr lang="en-US" sz="2000"/>
              <a:t>		// if int is 2 bytes and x is stored at address 2000 then</a:t>
            </a:r>
            <a:br>
              <a:rPr lang="en-US" sz="2000"/>
            </a:br>
            <a:r>
              <a:rPr lang="en-US" sz="2000"/>
              <a:t>		// 2000 + (25*2) = 2050 is the address of x[25]</a:t>
            </a:r>
          </a:p>
          <a:p>
            <a:r>
              <a:rPr lang="en-US" sz="2000"/>
              <a:t>		// and integer 6 is stored in that memory location</a:t>
            </a:r>
          </a:p>
        </p:txBody>
      </p:sp>
    </p:spTree>
    <p:extLst>
      <p:ext uri="{BB962C8B-B14F-4D97-AF65-F5344CB8AC3E}">
        <p14:creationId xmlns:p14="http://schemas.microsoft.com/office/powerpoint/2010/main" val="1028631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Dynamic Array Allocation</a:t>
            </a:r>
            <a:br>
              <a:rPr lang="en-US"/>
            </a:br>
            <a:endParaRPr lang="en-US"/>
          </a:p>
          <a:p>
            <a:pPr>
              <a:tabLst>
                <a:tab pos="2743200" algn="l"/>
              </a:tabLst>
            </a:pPr>
            <a:endParaRPr lang="en-US"/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An ordinary array is statically allocated</a:t>
            </a:r>
            <a:br>
              <a:rPr lang="en-US"/>
            </a:br>
            <a:r>
              <a:rPr lang="en-US"/>
              <a:t>	const int MAX_SIZE = 100</a:t>
            </a:r>
            <a:br>
              <a:rPr lang="en-US"/>
            </a:br>
            <a:r>
              <a:rPr lang="en-US"/>
              <a:t>	double staticArray[ MAX_SIZE ];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br>
              <a:rPr lang="en-US"/>
            </a:br>
            <a:r>
              <a:rPr lang="en-US"/>
              <a:t>Can use </a:t>
            </a:r>
            <a:r>
              <a:rPr lang="en-US" i="1"/>
              <a:t>new</a:t>
            </a:r>
            <a:r>
              <a:rPr lang="en-US"/>
              <a:t> operator to dynamically allocate an array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int arraySize = 100;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double * dynamicArray = new double[ arraySize ];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endParaRPr lang="en-US"/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 i="1"/>
              <a:t>delete</a:t>
            </a:r>
            <a:r>
              <a:rPr lang="en-US"/>
              <a:t> returns dynamically allocated array to computer for use	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delete [] dynamicArray;</a:t>
            </a:r>
          </a:p>
        </p:txBody>
      </p:sp>
    </p:spTree>
    <p:extLst>
      <p:ext uri="{BB962C8B-B14F-4D97-AF65-F5344CB8AC3E}">
        <p14:creationId xmlns:p14="http://schemas.microsoft.com/office/powerpoint/2010/main" val="9571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Dynamic Array Allocation – increasing size</a:t>
            </a:r>
            <a:br>
              <a:rPr lang="en-US"/>
            </a:br>
            <a:endParaRPr lang="en-US"/>
          </a:p>
          <a:p>
            <a:pPr>
              <a:tabLst>
                <a:tab pos="2743200" algn="l"/>
              </a:tabLst>
            </a:pPr>
            <a:endParaRPr lang="en-US"/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int arraySize = 100;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double * dynamicArray = new double[ arraySize ];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endParaRPr lang="en-US"/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//To change array’s size, create new, larger array and copy old to new. Then, delete old	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double * newArray = new double[ arraySize * 1.5 ];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for (int x = 0; x &lt; arraySize; ++x )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	newArray[x] = dynamicArray[x];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endParaRPr lang="en-US"/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delete [] dynamicArray;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dynamicArray = newArray;	//so we can continue to use the same variable name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newArray = nullptr;		//eliminate dangling pointer possibility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/>
              <a:t>	arraySize *= 1.5;		//update current array size variable</a:t>
            </a:r>
          </a:p>
        </p:txBody>
      </p:sp>
    </p:spTree>
    <p:extLst>
      <p:ext uri="{BB962C8B-B14F-4D97-AF65-F5344CB8AC3E}">
        <p14:creationId xmlns:p14="http://schemas.microsoft.com/office/powerpoint/2010/main" val="503831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6576690-8949-468B-946B-CF4574FD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Memory Allocation for Variables</a:t>
            </a:r>
            <a:br>
              <a:rPr lang="en-US" altLang="en-US"/>
            </a:br>
            <a:r>
              <a:rPr lang="en-US" altLang="en-US"/>
              <a:t>and Early Binding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D326CA7-9C97-4276-9F6D-AA0FF321FE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9589" y="1966912"/>
            <a:ext cx="8389938" cy="4525963"/>
          </a:xfrm>
        </p:spPr>
        <p:txBody>
          <a:bodyPr/>
          <a:lstStyle/>
          <a:p>
            <a:pPr eaLnBrk="1" hangingPunct="1"/>
            <a:r>
              <a:rPr lang="en-US" altLang="en-US"/>
              <a:t>Declare variable </a:t>
            </a:r>
            <a:r>
              <a:rPr lang="en-US" altLang="en-US" i="1"/>
              <a:t>x</a:t>
            </a:r>
            <a:r>
              <a:rPr lang="en-US" altLang="en-US"/>
              <a:t> to have data type </a:t>
            </a:r>
            <a:r>
              <a:rPr lang="en-US" altLang="en-US" i="1"/>
              <a:t>int</a:t>
            </a:r>
            <a:endParaRPr lang="en-US" altLang="en-US"/>
          </a:p>
          <a:p>
            <a:pPr lvl="1" eaLnBrk="1" hangingPunct="1"/>
            <a:r>
              <a:rPr lang="en-US" altLang="en-US"/>
              <a:t>C++ compiler allocates memory to hold an integer</a:t>
            </a:r>
          </a:p>
          <a:p>
            <a:pPr lvl="1" eaLnBrk="1" hangingPunct="1"/>
            <a:r>
              <a:rPr lang="en-US" altLang="en-US"/>
              <a:t>Use the identifier </a:t>
            </a:r>
            <a:r>
              <a:rPr lang="en-US" altLang="en-US" i="1"/>
              <a:t>x</a:t>
            </a:r>
            <a:r>
              <a:rPr lang="en-US" altLang="en-US"/>
              <a:t> to refer to this memory</a:t>
            </a:r>
          </a:p>
          <a:p>
            <a:pPr eaLnBrk="1" hangingPunct="1"/>
            <a:r>
              <a:rPr lang="en-US" altLang="en-US"/>
              <a:t>A function’s locally declared variables </a:t>
            </a:r>
          </a:p>
          <a:p>
            <a:pPr lvl="1" eaLnBrk="1" hangingPunct="1"/>
            <a:r>
              <a:rPr lang="en-US" altLang="en-US"/>
              <a:t>Placed into an activation record with parameters and bookkeeping data</a:t>
            </a:r>
          </a:p>
          <a:p>
            <a:pPr lvl="1" eaLnBrk="1" hangingPunct="1"/>
            <a:r>
              <a:rPr lang="en-US" altLang="en-US"/>
              <a:t>Activation record placed on run-time stack</a:t>
            </a:r>
          </a:p>
          <a:p>
            <a:pPr lvl="1" eaLnBrk="1" hangingPunct="1"/>
            <a:r>
              <a:rPr lang="en-US" altLang="en-US"/>
              <a:t>Activation record destroyed when function finished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86AB-C63F-4E7C-BE9C-048A1CE2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9135-F491-4C3F-B375-01D97BB0924B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A518A6E-8B7F-4BDB-A2BA-81EFAA61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Memory Allocation for Variables</a:t>
            </a:r>
            <a:br>
              <a:rPr lang="en-US" altLang="en-US"/>
            </a:br>
            <a:r>
              <a:rPr lang="en-US" altLang="en-US"/>
              <a:t>and Early Binding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A8369CE2-42AC-4181-AC63-F34D61759C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43101"/>
            <a:ext cx="8229600" cy="4183063"/>
          </a:xfrm>
        </p:spPr>
        <p:txBody>
          <a:bodyPr/>
          <a:lstStyle/>
          <a:p>
            <a:pPr eaLnBrk="1" hangingPunct="1"/>
            <a:r>
              <a:rPr lang="en-US" altLang="en-US"/>
              <a:t>Storage for data members of an object </a:t>
            </a:r>
          </a:p>
          <a:p>
            <a:pPr lvl="1" eaLnBrk="1" hangingPunct="1"/>
            <a:r>
              <a:rPr lang="en-US" altLang="en-US"/>
              <a:t>Also placed into an activation record</a:t>
            </a:r>
          </a:p>
          <a:p>
            <a:pPr lvl="1" eaLnBrk="1" hangingPunct="1"/>
            <a:r>
              <a:rPr lang="en-US" altLang="en-US"/>
              <a:t>Data fields placed on the run-time stack just as primitive data types are</a:t>
            </a:r>
          </a:p>
          <a:p>
            <a:pPr eaLnBrk="1" hangingPunct="1"/>
            <a:r>
              <a:rPr lang="en-US" altLang="en-US"/>
              <a:t>This is early binding , made during compilation </a:t>
            </a:r>
          </a:p>
          <a:p>
            <a:pPr lvl="1" eaLnBrk="1" hangingPunct="1"/>
            <a:r>
              <a:rPr lang="en-US" altLang="en-US"/>
              <a:t>Cannot be altered during execution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2BED7-BB9C-4AE4-AFC7-BD9591C1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F45BF-4CFE-4BD0-B655-105DC65A78D2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4">
            <a:extLst>
              <a:ext uri="{FF2B5EF4-FFF2-40B4-BE49-F238E27FC236}">
                <a16:creationId xmlns:a16="http://schemas.microsoft.com/office/drawing/2014/main" id="{1F452354-5B95-409D-9361-E07BDF2164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/>
              <a:t>program memory layout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E34AC6-BA73-44FC-B6C7-83BF7BFD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B0263-A73A-4287-8ED6-B3BB2460A978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23558" name="Picture 6">
            <a:extLst>
              <a:ext uri="{FF2B5EF4-FFF2-40B4-BE49-F238E27FC236}">
                <a16:creationId xmlns:a16="http://schemas.microsoft.com/office/drawing/2014/main" id="{C8C41040-164D-4D4A-BE2A-F4DA06699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0539" y="2247900"/>
            <a:ext cx="2801937" cy="41084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  <p:sp>
        <p:nvSpPr>
          <p:cNvPr id="5126" name="TextBox 2">
            <a:extLst>
              <a:ext uri="{FF2B5EF4-FFF2-40B4-BE49-F238E27FC236}">
                <a16:creationId xmlns:a16="http://schemas.microsoft.com/office/drawing/2014/main" id="{8A9B6311-AFCA-403A-ABAF-92B2244DE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8256" y="2576514"/>
            <a:ext cx="391338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declared variables (locals), parameters</a:t>
            </a:r>
          </a:p>
          <a:p>
            <a:r>
              <a:rPr lang="en-US"/>
              <a:t>	added by function call</a:t>
            </a:r>
            <a:br>
              <a:rPr lang="en-US"/>
            </a:br>
            <a:r>
              <a:rPr lang="en-US"/>
              <a:t>	removed by function exit</a:t>
            </a:r>
            <a:endParaRPr lang="en-US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247C8F-2D6F-45BF-9A10-E03E58903F48}"/>
              </a:ext>
            </a:extLst>
          </p:cNvPr>
          <p:cNvCxnSpPr>
            <a:cxnSpLocks/>
          </p:cNvCxnSpPr>
          <p:nvPr/>
        </p:nvCxnSpPr>
        <p:spPr>
          <a:xfrm flipH="1">
            <a:off x="6483350" y="2743200"/>
            <a:ext cx="1071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8" name="TextBox 5">
            <a:extLst>
              <a:ext uri="{FF2B5EF4-FFF2-40B4-BE49-F238E27FC236}">
                <a16:creationId xmlns:a16="http://schemas.microsoft.com/office/drawing/2014/main" id="{21A9BE46-24D9-4E5E-9F8B-0C1A68D59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914" y="3555505"/>
            <a:ext cx="379888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allocated memory</a:t>
            </a:r>
          </a:p>
          <a:p>
            <a:r>
              <a:rPr lang="en-US"/>
              <a:t>	used by new</a:t>
            </a:r>
            <a:br>
              <a:rPr lang="en-US"/>
            </a:br>
            <a:r>
              <a:rPr lang="en-US"/>
              <a:t>	returned by delete</a:t>
            </a:r>
            <a:endParaRPr lang="en-US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4212EB-49C2-4ED0-8E1E-32B38C2DF0AA}"/>
              </a:ext>
            </a:extLst>
          </p:cNvPr>
          <p:cNvCxnSpPr>
            <a:cxnSpLocks/>
            <a:stCxn id="5128" idx="1"/>
          </p:cNvCxnSpPr>
          <p:nvPr/>
        </p:nvCxnSpPr>
        <p:spPr>
          <a:xfrm flipH="1">
            <a:off x="6483352" y="4017170"/>
            <a:ext cx="1071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E84F8870-5936-4CF3-8300-342D57D44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914" y="5624514"/>
            <a:ext cx="31662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/>
              <a:t>where program is stored</a:t>
            </a:r>
            <a:endParaRPr lang="en-US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5F1D1-8099-4B29-96B7-5DAD2743EC09}"/>
              </a:ext>
            </a:extLst>
          </p:cNvPr>
          <p:cNvCxnSpPr/>
          <p:nvPr/>
        </p:nvCxnSpPr>
        <p:spPr>
          <a:xfrm flipH="1">
            <a:off x="6386462" y="5804455"/>
            <a:ext cx="1071563" cy="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5">
            <a:extLst>
              <a:ext uri="{FF2B5EF4-FFF2-40B4-BE49-F238E27FC236}">
                <a16:creationId xmlns:a16="http://schemas.microsoft.com/office/drawing/2014/main" id="{FD15F9B6-AE95-48E0-AF5D-886167B1A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914" y="5120245"/>
            <a:ext cx="31662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/>
              <a:t>global variables</a:t>
            </a:r>
            <a:endParaRPr lang="en-US" alt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39CDD0-4BB6-4D4F-97B7-8518AB311A8E}"/>
              </a:ext>
            </a:extLst>
          </p:cNvPr>
          <p:cNvCxnSpPr/>
          <p:nvPr/>
        </p:nvCxnSpPr>
        <p:spPr>
          <a:xfrm flipH="1">
            <a:off x="6386461" y="5305563"/>
            <a:ext cx="1071563" cy="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E04836-EDB6-453B-B022-C452B62B83DA}"/>
              </a:ext>
            </a:extLst>
          </p:cNvPr>
          <p:cNvSpPr txBox="1"/>
          <p:nvPr/>
        </p:nvSpPr>
        <p:spPr>
          <a:xfrm>
            <a:off x="447040" y="656554"/>
            <a:ext cx="1139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Computer Memory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D611DC-4C4C-421E-817E-C9916AF4C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9350" y="990600"/>
            <a:ext cx="7353300" cy="2743200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n-US"/>
              <a:t>Smart Pointers was name given when first proposed</a:t>
            </a:r>
          </a:p>
          <a:p>
            <a:pPr algn="l">
              <a:defRPr/>
            </a:pPr>
            <a:r>
              <a:rPr lang="en-US"/>
              <a:t>Added to language as Managed Pointers</a:t>
            </a:r>
          </a:p>
          <a:p>
            <a:pPr algn="l">
              <a:defRPr/>
            </a:pPr>
            <a:endParaRPr lang="en-US"/>
          </a:p>
          <a:p>
            <a:pPr algn="l">
              <a:defRPr/>
            </a:pPr>
            <a:r>
              <a:rPr lang="en-US"/>
              <a:t>Still in much documentation as Smart Pointers, so used inter-changeably</a:t>
            </a:r>
          </a:p>
          <a:p>
            <a:pPr algn="l">
              <a:defRPr/>
            </a:pP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4">
            <a:extLst>
              <a:ext uri="{FF2B5EF4-FFF2-40B4-BE49-F238E27FC236}">
                <a16:creationId xmlns:a16="http://schemas.microsoft.com/office/drawing/2014/main" id="{FF045DF6-5303-4806-B6C1-64B4086E9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334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/>
              <a:t>int * x;</a:t>
            </a:r>
          </a:p>
          <a:p>
            <a:pPr lvl="1" eaLnBrk="1" hangingPunct="1"/>
            <a:r>
              <a:rPr lang="en-US" altLang="en-US"/>
              <a:t>Considered a raw pointer</a:t>
            </a:r>
          </a:p>
          <a:p>
            <a:pPr lvl="2" eaLnBrk="1" hangingPunct="1"/>
            <a:r>
              <a:rPr lang="en-US" altLang="en-US"/>
              <a:t>Programmer has to monitor to ensure delete occurs, if necessary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4">
            <a:extLst>
              <a:ext uri="{FF2B5EF4-FFF2-40B4-BE49-F238E27FC236}">
                <a16:creationId xmlns:a16="http://schemas.microsoft.com/office/drawing/2014/main" id="{01FE9BA5-9273-43D6-99A1-BA5D5F6EF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334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/>
              <a:t>myStruct * head= new myStruct; 	//has next ptr</a:t>
            </a:r>
          </a:p>
          <a:p>
            <a:pPr marL="0" indent="0">
              <a:buNone/>
            </a:pPr>
            <a:r>
              <a:rPr lang="en-US" altLang="en-US" sz="2400"/>
              <a:t>head-&gt;next = nullptr;</a:t>
            </a:r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//insert at beginning of list</a:t>
            </a:r>
          </a:p>
          <a:p>
            <a:pPr marL="0" indent="0">
              <a:buNone/>
            </a:pPr>
            <a:r>
              <a:rPr lang="en-US" altLang="en-US" sz="2400"/>
              <a:t>mystruct * </a:t>
            </a:r>
            <a:r>
              <a:rPr lang="en-US" altLang="en-US" sz="2400" b="1"/>
              <a:t>temp</a:t>
            </a:r>
            <a:r>
              <a:rPr lang="en-US" altLang="en-US" sz="2400"/>
              <a:t> = head;	//</a:t>
            </a:r>
            <a:r>
              <a:rPr lang="en-US" altLang="en-US" sz="2400" b="1"/>
              <a:t>alias</a:t>
            </a:r>
          </a:p>
          <a:p>
            <a:pPr marL="0" indent="0">
              <a:buNone/>
            </a:pPr>
            <a:r>
              <a:rPr lang="en-US" altLang="en-US" sz="2400"/>
              <a:t>head = new myStruct;</a:t>
            </a:r>
          </a:p>
          <a:p>
            <a:pPr marL="0" indent="0">
              <a:buNone/>
            </a:pPr>
            <a:r>
              <a:rPr lang="en-US" altLang="en-US" sz="2400"/>
              <a:t>head-&gt;next = temp;		//re-connect list</a:t>
            </a:r>
          </a:p>
          <a:p>
            <a:pPr marL="0" indent="0">
              <a:buNone/>
            </a:pPr>
            <a:r>
              <a:rPr lang="en-US" altLang="en-US" sz="2400"/>
              <a:t>delete temp;			//optional, automatic if in function</a:t>
            </a:r>
          </a:p>
          <a:p>
            <a:pPr marL="0" indent="0">
              <a:buNone/>
            </a:pPr>
            <a:r>
              <a:rPr lang="en-US" altLang="en-US" sz="2400"/>
              <a:t>temp=nullptr;			//eliminate dangling pointer</a:t>
            </a:r>
          </a:p>
          <a:p>
            <a:pPr marL="0" indent="0"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4">
            <a:extLst>
              <a:ext uri="{FF2B5EF4-FFF2-40B4-BE49-F238E27FC236}">
                <a16:creationId xmlns:a16="http://schemas.microsoft.com/office/drawing/2014/main" id="{14E8687E-BA0F-4687-90AE-38D13D1F6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33401"/>
            <a:ext cx="8229600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400"/>
              <a:t>Smart Pointers or Managed Pointers</a:t>
            </a:r>
          </a:p>
          <a:p>
            <a:pPr eaLnBrk="1" hangingPunct="1">
              <a:defRPr/>
            </a:pPr>
            <a:r>
              <a:rPr lang="en-US" altLang="en-US" sz="2400"/>
              <a:t>Object that acts like a raw pointer but with memory management features</a:t>
            </a:r>
          </a:p>
          <a:p>
            <a:pPr lvl="1" eaLnBrk="1" hangingPunct="1">
              <a:defRPr/>
            </a:pPr>
            <a:r>
              <a:rPr lang="en-US" altLang="en-US" sz="2000"/>
              <a:t>deallocation occurs as soon as object not needed</a:t>
            </a:r>
          </a:p>
          <a:p>
            <a:pPr lvl="2" eaLnBrk="1" hangingPunct="1">
              <a:defRPr/>
            </a:pPr>
            <a:r>
              <a:rPr lang="en-US" altLang="en-US" sz="1600"/>
              <a:t>last reference goes out of scope (method or function ends)</a:t>
            </a:r>
          </a:p>
          <a:p>
            <a:pPr lvl="2" eaLnBrk="1" hangingPunct="1">
              <a:defRPr/>
            </a:pPr>
            <a:r>
              <a:rPr lang="en-US" altLang="en-US" sz="1600"/>
              <a:t>value is set to </a:t>
            </a:r>
            <a:r>
              <a:rPr lang="en-US" altLang="en-US" sz="1600" err="1"/>
              <a:t>nullptr</a:t>
            </a:r>
            <a:endParaRPr lang="en-US" altLang="en-US" sz="1600"/>
          </a:p>
          <a:p>
            <a:pPr lvl="1" eaLnBrk="1" hangingPunct="1">
              <a:defRPr/>
            </a:pPr>
            <a:r>
              <a:rPr lang="en-US" altLang="en-US" sz="2000"/>
              <a:t>do not need to manually delete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4">
            <a:extLst>
              <a:ext uri="{FF2B5EF4-FFF2-40B4-BE49-F238E27FC236}">
                <a16:creationId xmlns:a16="http://schemas.microsoft.com/office/drawing/2014/main" id="{1AB182D7-A9FD-4D36-870F-7EC3D3768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33401"/>
            <a:ext cx="8229600" cy="45259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400"/>
              <a:t>Smart Pointers or Managed Pointers</a:t>
            </a:r>
          </a:p>
          <a:p>
            <a:pPr eaLnBrk="1" hangingPunct="1">
              <a:defRPr/>
            </a:pPr>
            <a:r>
              <a:rPr lang="en-US" altLang="en-US" sz="2400"/>
              <a:t>requires #include &lt;memory&gt;</a:t>
            </a:r>
          </a:p>
          <a:p>
            <a:pPr eaLnBrk="1" hangingPunct="1">
              <a:defRPr/>
            </a:pPr>
            <a:r>
              <a:rPr lang="en-US" altLang="en-US" sz="2400"/>
              <a:t>usually only requires small change to allocation statement of standard (raw) pointer</a:t>
            </a:r>
          </a:p>
          <a:p>
            <a:pPr eaLnBrk="1" hangingPunct="1">
              <a:defRPr/>
            </a:pPr>
            <a:r>
              <a:rPr lang="en-US" altLang="en-US" sz="2400"/>
              <a:t>No longer need delete </a:t>
            </a:r>
            <a:r>
              <a:rPr lang="en-US" altLang="en-US" sz="2400" err="1"/>
              <a:t>ptr</a:t>
            </a:r>
            <a:r>
              <a:rPr lang="en-US" altLang="en-US" sz="2400"/>
              <a:t>; </a:t>
            </a:r>
            <a:r>
              <a:rPr lang="en-US" altLang="en-US" sz="2400" err="1"/>
              <a:t>ptr</a:t>
            </a:r>
            <a:r>
              <a:rPr lang="en-US" altLang="en-US" sz="2400"/>
              <a:t> = </a:t>
            </a:r>
            <a:r>
              <a:rPr lang="en-US" altLang="en-US" sz="2400" err="1"/>
              <a:t>nullptr</a:t>
            </a:r>
            <a:r>
              <a:rPr lang="en-US" altLang="en-US" sz="2400"/>
              <a:t>; in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Pointers</a:t>
            </a:r>
            <a:endParaRPr lang="en-US" sz="2000"/>
          </a:p>
          <a:p>
            <a:br>
              <a:rPr lang="en-US" sz="2000"/>
            </a:br>
            <a:r>
              <a:rPr lang="en-US" sz="2000"/>
              <a:t>new data type called pointer</a:t>
            </a:r>
            <a:br>
              <a:rPr lang="en-US" sz="2000"/>
            </a:br>
            <a:r>
              <a:rPr lang="en-US" sz="2000"/>
              <a:t>since memory can contain different types(and sizes) of data we include the data type as part of pointer declaration</a:t>
            </a:r>
            <a:br>
              <a:rPr lang="en-US" sz="2000"/>
            </a:br>
            <a:r>
              <a:rPr lang="en-US" sz="2000"/>
              <a:t>	int 2 bytes</a:t>
            </a:r>
            <a:br>
              <a:rPr lang="en-US" sz="2000"/>
            </a:br>
            <a:r>
              <a:rPr lang="en-US" sz="2000"/>
              <a:t>	long 4 bytes</a:t>
            </a:r>
            <a:br>
              <a:rPr lang="en-US" sz="2000"/>
            </a:br>
            <a:r>
              <a:rPr lang="en-US" sz="2000"/>
              <a:t>	double 4 bytes</a:t>
            </a:r>
            <a:br>
              <a:rPr lang="en-US" sz="2000"/>
            </a:br>
            <a:r>
              <a:rPr lang="en-US" sz="2000"/>
              <a:t>	char 1 byte</a:t>
            </a:r>
            <a:br>
              <a:rPr lang="en-US" sz="2000"/>
            </a:br>
            <a:r>
              <a:rPr lang="en-US" sz="2000"/>
              <a:t>	struct ? bytes (depends on struct definition)</a:t>
            </a:r>
          </a:p>
          <a:p>
            <a:endParaRPr lang="en-US" sz="2000"/>
          </a:p>
          <a:p>
            <a:r>
              <a:rPr lang="en-US" sz="2000"/>
              <a:t>Declaring a pointer:</a:t>
            </a:r>
            <a:br>
              <a:rPr lang="en-US" sz="2000"/>
            </a:br>
            <a:r>
              <a:rPr lang="en-US" sz="2000"/>
              <a:t>	add pointer notation (*) between data type and variable name</a:t>
            </a:r>
            <a:br>
              <a:rPr lang="en-US" sz="2000"/>
            </a:br>
            <a:br>
              <a:rPr lang="en-US" sz="2000"/>
            </a:br>
            <a:r>
              <a:rPr lang="en-US" sz="2000"/>
              <a:t>	int * </a:t>
            </a:r>
            <a:r>
              <a:rPr lang="en-US" sz="2000" err="1"/>
              <a:t>iPtr</a:t>
            </a:r>
            <a:r>
              <a:rPr lang="en-US" sz="2000"/>
              <a:t>;</a:t>
            </a:r>
            <a:br>
              <a:rPr lang="en-US" sz="2000"/>
            </a:br>
            <a:r>
              <a:rPr lang="en-US" sz="2000"/>
              <a:t>	char * </a:t>
            </a:r>
            <a:r>
              <a:rPr lang="en-US" sz="2000" err="1"/>
              <a:t>chPtr</a:t>
            </a:r>
            <a:r>
              <a:rPr lang="en-US" sz="2000"/>
              <a:t>;</a:t>
            </a:r>
            <a:br>
              <a:rPr lang="en-US" sz="2000"/>
            </a:br>
            <a:r>
              <a:rPr lang="en-US" sz="2000"/>
              <a:t>	long * </a:t>
            </a:r>
            <a:r>
              <a:rPr lang="en-US" sz="2000" err="1"/>
              <a:t>lPtr</a:t>
            </a:r>
            <a:r>
              <a:rPr lang="en-US" sz="2000"/>
              <a:t>;</a:t>
            </a:r>
            <a:br>
              <a:rPr lang="en-US" sz="2000"/>
            </a:br>
            <a:r>
              <a:rPr lang="en-US" sz="2000"/>
              <a:t>	student * </a:t>
            </a:r>
            <a:r>
              <a:rPr lang="en-US" sz="2000" err="1"/>
              <a:t>stPtr</a:t>
            </a:r>
            <a:r>
              <a:rPr lang="en-US" sz="2000"/>
              <a:t>;</a:t>
            </a:r>
            <a:br>
              <a:rPr lang="en-US" sz="2000"/>
            </a:br>
            <a:r>
              <a:rPr lang="en-US" sz="2000"/>
              <a:t>	float * f;</a:t>
            </a:r>
            <a:br>
              <a:rPr lang="en-US" sz="2000"/>
            </a:br>
            <a:r>
              <a:rPr lang="en-US" sz="200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05353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4">
            <a:extLst>
              <a:ext uri="{FF2B5EF4-FFF2-40B4-BE49-F238E27FC236}">
                <a16:creationId xmlns:a16="http://schemas.microsoft.com/office/drawing/2014/main" id="{5DB52AEF-1B14-4088-9112-9CDD5C93F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33400"/>
            <a:ext cx="8229600" cy="6019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400"/>
              <a:t>Smart Pointers or Managed Pointers</a:t>
            </a:r>
          </a:p>
          <a:p>
            <a:pPr eaLnBrk="1" hangingPunct="1">
              <a:defRPr/>
            </a:pPr>
            <a:r>
              <a:rPr lang="en-US" altLang="en-US" sz="2400" err="1"/>
              <a:t>shared_ptr</a:t>
            </a:r>
            <a:endParaRPr lang="en-US" altLang="en-US" sz="2400"/>
          </a:p>
          <a:p>
            <a:pPr lvl="1" eaLnBrk="1" hangingPunct="1">
              <a:defRPr/>
            </a:pPr>
            <a:r>
              <a:rPr lang="en-US" altLang="en-US" sz="2000"/>
              <a:t>several instances all point to same object.</a:t>
            </a:r>
          </a:p>
          <a:p>
            <a:pPr lvl="1" eaLnBrk="1" hangingPunct="1">
              <a:defRPr/>
            </a:pPr>
            <a:r>
              <a:rPr lang="en-US" altLang="en-US" sz="2000"/>
              <a:t>has attribute for reference counting (how many shared occurrences)</a:t>
            </a:r>
          </a:p>
          <a:p>
            <a:pPr lvl="1" eaLnBrk="1" hangingPunct="1">
              <a:defRPr/>
            </a:pPr>
            <a:r>
              <a:rPr lang="en-US" altLang="en-US" sz="2000"/>
              <a:t>deletes memory when reference count returns to 0</a:t>
            </a:r>
          </a:p>
          <a:p>
            <a:pPr eaLnBrk="1" hangingPunct="1">
              <a:defRPr/>
            </a:pPr>
            <a:r>
              <a:rPr lang="en-US" altLang="en-US" sz="2400" err="1"/>
              <a:t>unique_ptr</a:t>
            </a:r>
            <a:endParaRPr lang="en-US" altLang="en-US" sz="2400"/>
          </a:p>
          <a:p>
            <a:pPr lvl="1" eaLnBrk="1" hangingPunct="1">
              <a:defRPr/>
            </a:pPr>
            <a:r>
              <a:rPr lang="en-US" altLang="en-US" sz="2000"/>
              <a:t>sole owner of an object</a:t>
            </a:r>
          </a:p>
          <a:p>
            <a:pPr lvl="2" eaLnBrk="1" hangingPunct="1">
              <a:defRPr/>
            </a:pPr>
            <a:r>
              <a:rPr lang="en-US" altLang="en-US" sz="1600"/>
              <a:t>cannot be shared</a:t>
            </a:r>
          </a:p>
          <a:p>
            <a:pPr lvl="1" eaLnBrk="1" hangingPunct="1">
              <a:defRPr/>
            </a:pPr>
            <a:r>
              <a:rPr lang="en-US" altLang="en-US" sz="2000"/>
              <a:t>reference counter can only be 0 or 1</a:t>
            </a:r>
          </a:p>
          <a:p>
            <a:pPr eaLnBrk="1" hangingPunct="1">
              <a:defRPr/>
            </a:pPr>
            <a:r>
              <a:rPr lang="en-US" altLang="en-US" sz="2400" err="1"/>
              <a:t>weak_ptr</a:t>
            </a:r>
            <a:endParaRPr lang="en-US" altLang="en-US" sz="2400"/>
          </a:p>
          <a:p>
            <a:pPr lvl="1" eaLnBrk="1" hangingPunct="1">
              <a:defRPr/>
            </a:pPr>
            <a:r>
              <a:rPr lang="en-US" altLang="en-US" sz="2000"/>
              <a:t>non-owning reference to an object owned by shared pointer</a:t>
            </a:r>
          </a:p>
          <a:p>
            <a:pPr lvl="1" eaLnBrk="1" hangingPunct="1">
              <a:defRPr/>
            </a:pPr>
            <a:r>
              <a:rPr lang="en-US" altLang="en-US" sz="2000"/>
              <a:t>unable to delete object since it doesn’t own it</a:t>
            </a:r>
          </a:p>
          <a:p>
            <a:pPr lvl="1" eaLnBrk="1" hangingPunct="1">
              <a:defRPr/>
            </a:pPr>
            <a:r>
              <a:rPr lang="en-US" altLang="en-US" sz="2000"/>
              <a:t>used when desired to have two objects reference each other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4">
            <a:extLst>
              <a:ext uri="{FF2B5EF4-FFF2-40B4-BE49-F238E27FC236}">
                <a16:creationId xmlns:a16="http://schemas.microsoft.com/office/drawing/2014/main" id="{30CA8BBE-94B6-4220-9E8C-F3C7709C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533400"/>
            <a:ext cx="83058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/>
              <a:t>Raw Pointer code</a:t>
            </a:r>
          </a:p>
          <a:p>
            <a:pPr marL="0" indent="0">
              <a:buNone/>
            </a:pPr>
            <a:r>
              <a:rPr lang="en-US" altLang="en-US" sz="2400" dirty="0"/>
              <a:t>string * </a:t>
            </a:r>
            <a:r>
              <a:rPr lang="en-US" altLang="en-US" sz="2400" dirty="0" err="1"/>
              <a:t>myMagicPtr</a:t>
            </a:r>
            <a:r>
              <a:rPr lang="en-US" altLang="en-US" sz="2400" dirty="0"/>
              <a:t> = new string;</a:t>
            </a:r>
          </a:p>
          <a:p>
            <a:pPr marL="0" indent="0">
              <a:buNone/>
            </a:pPr>
            <a:r>
              <a:rPr lang="en-US" altLang="en-US" sz="2400" dirty="0"/>
              <a:t>…</a:t>
            </a:r>
          </a:p>
          <a:p>
            <a:pPr marL="0" indent="0">
              <a:buNone/>
            </a:pPr>
            <a:r>
              <a:rPr lang="en-US" altLang="en-US" sz="2400" dirty="0"/>
              <a:t>delete </a:t>
            </a:r>
            <a:r>
              <a:rPr lang="en-US" altLang="en-US" sz="2400" dirty="0" err="1"/>
              <a:t>myMagicPtr</a:t>
            </a:r>
            <a:r>
              <a:rPr lang="en-US" altLang="en-US" sz="2400" dirty="0"/>
              <a:t>;</a:t>
            </a:r>
          </a:p>
          <a:p>
            <a:pPr marL="0" indent="0">
              <a:buNone/>
            </a:pPr>
            <a:r>
              <a:rPr lang="en-US" altLang="en-US" sz="2400" dirty="0" err="1"/>
              <a:t>myMagicPtr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nullptr</a:t>
            </a:r>
            <a:r>
              <a:rPr lang="en-US" altLang="en-US" sz="2400" dirty="0"/>
              <a:t>;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b="1" dirty="0"/>
              <a:t>Shared Pointer code</a:t>
            </a:r>
          </a:p>
          <a:p>
            <a:pPr marL="0" indent="0">
              <a:buNone/>
            </a:pPr>
            <a:r>
              <a:rPr lang="en-US" altLang="en-US" sz="2400" dirty="0" err="1"/>
              <a:t>shared_ptr</a:t>
            </a:r>
            <a:r>
              <a:rPr lang="en-US" altLang="en-US" sz="2400" dirty="0"/>
              <a:t>&lt; string &gt; </a:t>
            </a:r>
            <a:br>
              <a:rPr lang="en-US" altLang="en-US" sz="2400" dirty="0"/>
            </a:br>
            <a:r>
              <a:rPr lang="en-US" altLang="en-US" sz="2400" dirty="0"/>
              <a:t>			</a:t>
            </a:r>
            <a:r>
              <a:rPr lang="en-US" altLang="en-US" sz="2400" dirty="0" err="1"/>
              <a:t>myMagicPtr</a:t>
            </a:r>
            <a:r>
              <a:rPr lang="en-US" altLang="en-US" sz="2400" dirty="0"/>
              <a:t> ( new string );</a:t>
            </a:r>
          </a:p>
          <a:p>
            <a:pPr marL="0" indent="0">
              <a:buNone/>
            </a:pPr>
            <a:r>
              <a:rPr lang="en-US" altLang="en-US" sz="2400" dirty="0"/>
              <a:t>…</a:t>
            </a:r>
          </a:p>
          <a:p>
            <a:pPr marL="0" indent="0">
              <a:buNone/>
            </a:pPr>
            <a:r>
              <a:rPr lang="en-US" altLang="en-US" sz="2400" dirty="0"/>
              <a:t>//delete </a:t>
            </a:r>
            <a:r>
              <a:rPr lang="en-US" altLang="en-US" sz="2400" dirty="0" err="1"/>
              <a:t>myMagicPtr</a:t>
            </a:r>
            <a:r>
              <a:rPr lang="en-US" altLang="en-US" sz="2400" dirty="0"/>
              <a:t>;</a:t>
            </a:r>
          </a:p>
          <a:p>
            <a:pPr marL="0" indent="0">
              <a:buNone/>
            </a:pPr>
            <a:r>
              <a:rPr lang="en-US" altLang="en-US" sz="2400" dirty="0"/>
              <a:t>//</a:t>
            </a:r>
            <a:r>
              <a:rPr lang="en-US" altLang="en-US" sz="2400" dirty="0" err="1"/>
              <a:t>myMagicPtr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nullptr</a:t>
            </a:r>
            <a:r>
              <a:rPr lang="en-US" altLang="en-US" sz="2400" dirty="0"/>
              <a:t>;</a:t>
            </a:r>
          </a:p>
          <a:p>
            <a:pPr marL="0" indent="0"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4">
            <a:extLst>
              <a:ext uri="{FF2B5EF4-FFF2-40B4-BE49-F238E27FC236}">
                <a16:creationId xmlns:a16="http://schemas.microsoft.com/office/drawing/2014/main" id="{D929EB04-83AF-460A-AFC4-24E7B9FE9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533400"/>
            <a:ext cx="83058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/>
              <a:t>Shared Pointer code</a:t>
            </a:r>
          </a:p>
          <a:p>
            <a:pPr marL="0" indent="0">
              <a:buNone/>
            </a:pPr>
            <a:r>
              <a:rPr lang="en-US" altLang="en-US" sz="2400" dirty="0" err="1"/>
              <a:t>shared_ptr</a:t>
            </a:r>
            <a:r>
              <a:rPr lang="en-US" altLang="en-US" sz="2400" dirty="0"/>
              <a:t>&lt; string &gt; </a:t>
            </a:r>
            <a:br>
              <a:rPr lang="en-US" altLang="en-US" sz="2400" dirty="0"/>
            </a:br>
            <a:r>
              <a:rPr lang="en-US" altLang="en-US" sz="2400" dirty="0"/>
              <a:t>			</a:t>
            </a:r>
            <a:r>
              <a:rPr lang="en-US" altLang="en-US" sz="2400" dirty="0" err="1"/>
              <a:t>myMagicPtr</a:t>
            </a:r>
            <a:r>
              <a:rPr lang="en-US" altLang="en-US" sz="2400" dirty="0"/>
              <a:t> ( new string );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creates two memory allocations:</a:t>
            </a:r>
          </a:p>
          <a:p>
            <a:pPr marL="0" indent="0">
              <a:buNone/>
            </a:pPr>
            <a:r>
              <a:rPr lang="en-US" altLang="en-US" sz="2400" dirty="0"/>
              <a:t>	explicit with new</a:t>
            </a:r>
          </a:p>
          <a:p>
            <a:pPr marL="0" indent="0">
              <a:buNone/>
            </a:pPr>
            <a:r>
              <a:rPr lang="en-US" altLang="en-US" sz="2400" dirty="0"/>
              <a:t>	implicit with manager object of shared pointer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58B0FD-0180-4B2A-8E76-392F7C422710}"/>
              </a:ext>
            </a:extLst>
          </p:cNvPr>
          <p:cNvCxnSpPr/>
          <p:nvPr/>
        </p:nvCxnSpPr>
        <p:spPr>
          <a:xfrm flipV="1">
            <a:off x="5105400" y="1752600"/>
            <a:ext cx="16764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9E5BFC-E83E-4EFF-9358-1D77786657AF}"/>
              </a:ext>
            </a:extLst>
          </p:cNvPr>
          <p:cNvCxnSpPr/>
          <p:nvPr/>
        </p:nvCxnSpPr>
        <p:spPr>
          <a:xfrm flipH="1" flipV="1">
            <a:off x="3200400" y="1371600"/>
            <a:ext cx="46482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4">
            <a:extLst>
              <a:ext uri="{FF2B5EF4-FFF2-40B4-BE49-F238E27FC236}">
                <a16:creationId xmlns:a16="http://schemas.microsoft.com/office/drawing/2014/main" id="{E9833FDA-8568-4FDF-B37C-CEBD2B886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533400"/>
            <a:ext cx="83058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/>
              <a:t>Shared Pointer code</a:t>
            </a:r>
          </a:p>
          <a:p>
            <a:pPr marL="0" indent="0">
              <a:buNone/>
            </a:pPr>
            <a:r>
              <a:rPr lang="en-US" altLang="en-US" sz="2400" dirty="0" err="1"/>
              <a:t>shared_ptr</a:t>
            </a:r>
            <a:r>
              <a:rPr lang="en-US" altLang="en-US" sz="2400" dirty="0"/>
              <a:t>&lt; string &gt; </a:t>
            </a:r>
            <a:br>
              <a:rPr lang="en-US" altLang="en-US" sz="2400" dirty="0"/>
            </a:br>
            <a:r>
              <a:rPr lang="en-US" altLang="en-US" sz="2400" dirty="0"/>
              <a:t>			</a:t>
            </a:r>
            <a:r>
              <a:rPr lang="en-US" altLang="en-US" sz="2400" dirty="0" err="1"/>
              <a:t>myMagicPtr</a:t>
            </a:r>
            <a:r>
              <a:rPr lang="en-US" altLang="en-US" sz="2400" dirty="0"/>
              <a:t> ( new string );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creates two memory allocations:</a:t>
            </a:r>
          </a:p>
          <a:p>
            <a:pPr marL="0" indent="0">
              <a:buNone/>
            </a:pPr>
            <a:r>
              <a:rPr lang="en-US" altLang="en-US" sz="2400" dirty="0"/>
              <a:t>	explicit with new</a:t>
            </a:r>
          </a:p>
          <a:p>
            <a:pPr marL="0" indent="0">
              <a:buNone/>
            </a:pPr>
            <a:r>
              <a:rPr lang="en-US" altLang="en-US" sz="2400" dirty="0"/>
              <a:t>	implicit with manager object of shared pointer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instead:</a:t>
            </a:r>
          </a:p>
          <a:p>
            <a:pPr marL="0" indent="0">
              <a:buNone/>
            </a:pPr>
            <a:r>
              <a:rPr lang="en-US" altLang="en-US" sz="2400" dirty="0" err="1"/>
              <a:t>shared_ptr</a:t>
            </a:r>
            <a:r>
              <a:rPr lang="en-US" altLang="en-US" sz="2400" dirty="0"/>
              <a:t>&lt; string &gt; </a:t>
            </a:r>
            <a:r>
              <a:rPr lang="en-US" altLang="en-US" sz="2400" dirty="0" err="1"/>
              <a:t>myMagicPtr</a:t>
            </a:r>
            <a:r>
              <a:rPr lang="en-US" altLang="en-US" sz="2400" dirty="0"/>
              <a:t> = 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dirty="0" err="1"/>
              <a:t>make_shared</a:t>
            </a:r>
            <a:r>
              <a:rPr lang="en-US" altLang="en-US" sz="2400" dirty="0"/>
              <a:t>&lt; string&gt;;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is faster and safer due to memory management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C05645-363E-4971-BE62-69FA5932BDCF}"/>
              </a:ext>
            </a:extLst>
          </p:cNvPr>
          <p:cNvCxnSpPr/>
          <p:nvPr/>
        </p:nvCxnSpPr>
        <p:spPr>
          <a:xfrm flipV="1">
            <a:off x="5105400" y="1752600"/>
            <a:ext cx="16764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2C2FCC-1074-45CA-8E91-3CC98512B143}"/>
              </a:ext>
            </a:extLst>
          </p:cNvPr>
          <p:cNvCxnSpPr/>
          <p:nvPr/>
        </p:nvCxnSpPr>
        <p:spPr>
          <a:xfrm flipH="1" flipV="1">
            <a:off x="3200400" y="1371600"/>
            <a:ext cx="46482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4">
            <a:extLst>
              <a:ext uri="{FF2B5EF4-FFF2-40B4-BE49-F238E27FC236}">
                <a16:creationId xmlns:a16="http://schemas.microsoft.com/office/drawing/2014/main" id="{3422E3CC-CAA9-42BD-8015-61C12E4E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533400"/>
            <a:ext cx="83058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/>
              <a:t>Shared Pointer code</a:t>
            </a:r>
          </a:p>
          <a:p>
            <a:pPr marL="0" indent="0">
              <a:buNone/>
            </a:pPr>
            <a:r>
              <a:rPr lang="en-US" altLang="en-US" sz="2400" dirty="0" err="1"/>
              <a:t>shared_ptr</a:t>
            </a:r>
            <a:r>
              <a:rPr lang="en-US" altLang="en-US" sz="2400" dirty="0"/>
              <a:t>&lt; string &gt; </a:t>
            </a:r>
            <a:r>
              <a:rPr lang="en-US" altLang="en-US" sz="2400" dirty="0" err="1"/>
              <a:t>myMagicPtr</a:t>
            </a:r>
            <a:r>
              <a:rPr lang="en-US" altLang="en-US" sz="2400" dirty="0"/>
              <a:t> = 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dirty="0" err="1"/>
              <a:t>make_shared</a:t>
            </a:r>
            <a:r>
              <a:rPr lang="en-US" altLang="en-US" sz="2400" dirty="0"/>
              <a:t>&lt; string &gt;;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is cumbersome so can be replaced by auto:</a:t>
            </a:r>
          </a:p>
          <a:p>
            <a:pPr marL="0" indent="0">
              <a:buNone/>
            </a:pPr>
            <a:r>
              <a:rPr lang="en-US" altLang="en-US" sz="2400" dirty="0"/>
              <a:t>auto </a:t>
            </a:r>
            <a:r>
              <a:rPr lang="en-US" altLang="en-US" sz="2400" dirty="0" err="1"/>
              <a:t>myMagicPtr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make_shared</a:t>
            </a:r>
            <a:r>
              <a:rPr lang="en-US" altLang="en-US" sz="2400" dirty="0"/>
              <a:t>&lt;string&gt;;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Lets program determine dynamically the type to use from the initializer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4">
            <a:extLst>
              <a:ext uri="{FF2B5EF4-FFF2-40B4-BE49-F238E27FC236}">
                <a16:creationId xmlns:a16="http://schemas.microsoft.com/office/drawing/2014/main" id="{6D7FFB0E-F930-4493-A1D9-9FFD5C0A4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533400"/>
            <a:ext cx="83058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/>
              <a:t>Shared Pointer code</a:t>
            </a:r>
          </a:p>
          <a:p>
            <a:pPr marL="0" indent="0">
              <a:buNone/>
            </a:pPr>
            <a:r>
              <a:rPr lang="en-US" altLang="en-US" sz="2400" dirty="0"/>
              <a:t>declare a pointer but not an object</a:t>
            </a:r>
          </a:p>
          <a:p>
            <a:pPr marL="0" indent="0">
              <a:buNone/>
            </a:pPr>
            <a:r>
              <a:rPr lang="en-US" altLang="en-US" sz="2400" dirty="0"/>
              <a:t>( similar to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* </a:t>
            </a:r>
            <a:r>
              <a:rPr lang="en-US" altLang="en-US" sz="2400" dirty="0" err="1"/>
              <a:t>ptr</a:t>
            </a:r>
            <a:r>
              <a:rPr lang="en-US" altLang="en-US" sz="2400" dirty="0"/>
              <a:t>; )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 err="1"/>
              <a:t>shared_ptr</a:t>
            </a:r>
            <a:r>
              <a:rPr lang="en-US" altLang="en-US" sz="2400" dirty="0"/>
              <a:t>&lt;string&gt; </a:t>
            </a:r>
            <a:r>
              <a:rPr lang="en-US" altLang="en-US" sz="2400" dirty="0" err="1"/>
              <a:t>myPlainPtr</a:t>
            </a:r>
            <a:r>
              <a:rPr lang="en-US" altLang="en-US" sz="2400" dirty="0"/>
              <a:t>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4">
            <a:extLst>
              <a:ext uri="{FF2B5EF4-FFF2-40B4-BE49-F238E27FC236}">
                <a16:creationId xmlns:a16="http://schemas.microsoft.com/office/drawing/2014/main" id="{326E03F5-F6C5-48E8-ABA6-E9057DE9C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533400"/>
            <a:ext cx="83058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/>
              <a:t>Unique Pointer code (examples)</a:t>
            </a:r>
          </a:p>
          <a:p>
            <a:pPr marL="0" indent="0">
              <a:buNone/>
            </a:pPr>
            <a:r>
              <a:rPr lang="en-US" altLang="en-US" sz="2400" dirty="0" err="1"/>
              <a:t>unique_ptr</a:t>
            </a:r>
            <a:r>
              <a:rPr lang="en-US" altLang="en-US" sz="2400" dirty="0"/>
              <a:t>&lt;string&gt; </a:t>
            </a:r>
            <a:br>
              <a:rPr lang="en-US" altLang="en-US" sz="2400" dirty="0"/>
            </a:br>
            <a:r>
              <a:rPr lang="en-US" altLang="en-US" sz="2400" dirty="0"/>
              <a:t>			</a:t>
            </a:r>
            <a:r>
              <a:rPr lang="en-US" altLang="en-US" sz="2400" dirty="0" err="1"/>
              <a:t>myMagicPtr</a:t>
            </a:r>
            <a:r>
              <a:rPr lang="en-US" altLang="en-US" sz="2400" dirty="0"/>
              <a:t>( new string() );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auto </a:t>
            </a:r>
            <a:r>
              <a:rPr lang="en-US" altLang="en-US" sz="2400" dirty="0" err="1"/>
              <a:t>myToyPtr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make_unique</a:t>
            </a:r>
            <a:r>
              <a:rPr lang="en-US" altLang="en-US" sz="2400" dirty="0"/>
              <a:t>&lt;string&gt;();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 err="1"/>
              <a:t>unique_ptr</a:t>
            </a:r>
            <a:r>
              <a:rPr lang="en-US" altLang="en-US" sz="2400" dirty="0"/>
              <a:t>&lt;string&gt; </a:t>
            </a:r>
            <a:r>
              <a:rPr lang="en-US" altLang="en-US" sz="2400" dirty="0" err="1"/>
              <a:t>myFancyPtr</a:t>
            </a:r>
            <a:r>
              <a:rPr lang="en-US" altLang="en-US" sz="2400" dirty="0"/>
              <a:t>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4">
            <a:extLst>
              <a:ext uri="{FF2B5EF4-FFF2-40B4-BE49-F238E27FC236}">
                <a16:creationId xmlns:a16="http://schemas.microsoft.com/office/drawing/2014/main" id="{CA7C7F1C-ABFA-4E21-8A83-68B703D8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533400"/>
            <a:ext cx="83058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/>
              <a:t>Unique Pointer code</a:t>
            </a:r>
          </a:p>
          <a:p>
            <a:pPr marL="0" indent="0">
              <a:buNone/>
            </a:pPr>
            <a:r>
              <a:rPr lang="en-US" altLang="en-US" sz="2400"/>
              <a:t>since there isn’t (cannot be) a copy constructor, it’s not possible:</a:t>
            </a:r>
          </a:p>
          <a:p>
            <a:pPr marL="0" indent="0">
              <a:buNone/>
            </a:pPr>
            <a:r>
              <a:rPr lang="en-US" altLang="en-US" sz="2400"/>
              <a:t>	myFancyPtr = myMagicPtr;</a:t>
            </a:r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Must move ownership of object:</a:t>
            </a:r>
          </a:p>
          <a:p>
            <a:pPr marL="0" indent="0">
              <a:buNone/>
            </a:pPr>
            <a:r>
              <a:rPr lang="en-US" altLang="en-US" sz="2400"/>
              <a:t>	myFancyPtr = move(myMagicPtr);</a:t>
            </a:r>
          </a:p>
          <a:p>
            <a:pPr marL="0" indent="0">
              <a:buNone/>
            </a:pPr>
            <a:r>
              <a:rPr lang="en-US" altLang="en-US" sz="2400"/>
              <a:t>	(automatically sets myMagicPtr = nullptr)</a:t>
            </a:r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Unique pointers can only be passed to functions via reference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4">
            <a:extLst>
              <a:ext uri="{FF2B5EF4-FFF2-40B4-BE49-F238E27FC236}">
                <a16:creationId xmlns:a16="http://schemas.microsoft.com/office/drawing/2014/main" id="{1DD47FAC-1399-4EDE-8D9C-35049F22B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533400"/>
            <a:ext cx="8305800" cy="6019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400" b="1" dirty="0"/>
              <a:t>Weak Pointer code</a:t>
            </a:r>
          </a:p>
          <a:p>
            <a:pPr marL="0" indent="0">
              <a:buNone/>
              <a:defRPr/>
            </a:pPr>
            <a:r>
              <a:rPr lang="en-US" altLang="en-US" sz="2400" dirty="0"/>
              <a:t>auto sharedPtr1 = </a:t>
            </a:r>
            <a:r>
              <a:rPr lang="en-US" altLang="en-US" sz="2400" dirty="0" err="1"/>
              <a:t>make_shared</a:t>
            </a:r>
            <a:r>
              <a:rPr lang="en-US" altLang="en-US" sz="2400" dirty="0"/>
              <a:t>&lt;string&gt;();</a:t>
            </a:r>
          </a:p>
          <a:p>
            <a:pPr marL="0" indent="0">
              <a:buNone/>
              <a:defRPr/>
            </a:pPr>
            <a:r>
              <a:rPr lang="en-US" altLang="en-US" sz="2400" dirty="0" err="1"/>
              <a:t>weak_ptr</a:t>
            </a:r>
            <a:r>
              <a:rPr lang="en-US" altLang="en-US" sz="2400" dirty="0"/>
              <a:t>&lt;string&gt; weakPtr1 = sharedPtr1;</a:t>
            </a:r>
          </a:p>
          <a:p>
            <a:pPr marL="0" indent="0">
              <a:buNone/>
              <a:defRPr/>
            </a:pPr>
            <a:endParaRPr lang="en-US" altLang="en-US" sz="2400" dirty="0"/>
          </a:p>
          <a:p>
            <a:pPr marL="0" indent="0">
              <a:buNone/>
              <a:defRPr/>
            </a:pPr>
            <a:r>
              <a:rPr lang="en-US" altLang="en-US" sz="2400" dirty="0"/>
              <a:t>reference count is only 1 since </a:t>
            </a:r>
            <a:r>
              <a:rPr lang="en-US" altLang="en-US" sz="2400" dirty="0" err="1"/>
              <a:t>weak_ptr</a:t>
            </a:r>
            <a:r>
              <a:rPr lang="en-US" altLang="en-US" sz="2400" dirty="0"/>
              <a:t> can’t manage object</a:t>
            </a:r>
          </a:p>
          <a:p>
            <a:pPr eaLnBrk="1" hangingPunct="1">
              <a:defRPr/>
            </a:pPr>
            <a:r>
              <a:rPr lang="en-US" altLang="en-US" sz="2400" dirty="0"/>
              <a:t>cannot use * or -&gt; with a weak pointer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4">
            <a:extLst>
              <a:ext uri="{FF2B5EF4-FFF2-40B4-BE49-F238E27FC236}">
                <a16:creationId xmlns:a16="http://schemas.microsoft.com/office/drawing/2014/main" id="{4FC41436-0B03-4891-9B77-91CBA85D9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533400"/>
            <a:ext cx="83058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/>
              <a:t>Weak Pointer code</a:t>
            </a:r>
          </a:p>
          <a:p>
            <a:pPr marL="0" indent="0">
              <a:buNone/>
            </a:pPr>
            <a:r>
              <a:rPr lang="en-US" altLang="en-US" sz="2400" dirty="0"/>
              <a:t>auto sharedPtr1 = </a:t>
            </a:r>
            <a:r>
              <a:rPr lang="en-US" altLang="en-US" sz="2400" dirty="0" err="1"/>
              <a:t>make_shared</a:t>
            </a:r>
            <a:r>
              <a:rPr lang="en-US" altLang="en-US" sz="2400" dirty="0"/>
              <a:t>&lt;string&gt;();</a:t>
            </a:r>
          </a:p>
          <a:p>
            <a:pPr marL="0" indent="0">
              <a:buNone/>
            </a:pPr>
            <a:r>
              <a:rPr lang="en-US" altLang="en-US" sz="2400" dirty="0" err="1"/>
              <a:t>weak_ptr</a:t>
            </a:r>
            <a:r>
              <a:rPr lang="en-US" altLang="en-US" sz="2400" dirty="0"/>
              <a:t>&lt;string&gt; weakPtr1 = sharedPtr1;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can use .lock to assign </a:t>
            </a:r>
            <a:r>
              <a:rPr lang="en-US" altLang="en-US" sz="2400" dirty="0" err="1"/>
              <a:t>weak_ptr</a:t>
            </a:r>
            <a:r>
              <a:rPr lang="en-US" altLang="en-US" sz="2400" dirty="0"/>
              <a:t> to </a:t>
            </a:r>
            <a:r>
              <a:rPr lang="en-US" altLang="en-US" sz="2400" dirty="0" err="1"/>
              <a:t>shared_ptr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 err="1"/>
              <a:t>shared_ptr</a:t>
            </a:r>
            <a:r>
              <a:rPr lang="en-US" altLang="en-US" sz="2400" dirty="0"/>
              <a:t>&lt;string&gt; sharedPtr3 = weakPtr1.lock();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increases reference count by 1</a:t>
            </a:r>
          </a:p>
          <a:p>
            <a:pPr marL="0" indent="0">
              <a:buNone/>
            </a:pPr>
            <a:r>
              <a:rPr lang="en-US" altLang="en-US" sz="2400" dirty="0"/>
              <a:t>.lock() returns </a:t>
            </a:r>
            <a:r>
              <a:rPr lang="en-US" altLang="en-US" sz="2400" dirty="0" err="1"/>
              <a:t>nullptr</a:t>
            </a:r>
            <a:r>
              <a:rPr lang="en-US" altLang="en-US" sz="2400" dirty="0"/>
              <a:t> if object was already deallocated</a:t>
            </a:r>
          </a:p>
          <a:p>
            <a:pPr marL="0" indent="0">
              <a:buNone/>
            </a:pPr>
            <a:r>
              <a:rPr lang="en-US" altLang="en-US" sz="2400" dirty="0"/>
              <a:t>can also call weakPtr1.expired() which returns true/false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Pointers</a:t>
            </a:r>
            <a:endParaRPr lang="en-US" sz="2000"/>
          </a:p>
          <a:p>
            <a:br>
              <a:rPr lang="en-US" sz="2000"/>
            </a:br>
            <a:r>
              <a:rPr lang="en-US" sz="2000"/>
              <a:t>int * ptrMyVar;			//automatically initialized to </a:t>
            </a:r>
            <a:r>
              <a:rPr lang="en-US" sz="2000" err="1"/>
              <a:t>nullptr</a:t>
            </a:r>
            <a:br>
              <a:rPr lang="en-US" sz="2000"/>
            </a:br>
            <a:r>
              <a:rPr lang="en-US" sz="2000"/>
              <a:t>				//equivalent to zero or ‘\0’</a:t>
            </a:r>
            <a:br>
              <a:rPr lang="en-US" sz="2000"/>
            </a:br>
            <a:br>
              <a:rPr lang="en-US" sz="2000"/>
            </a:br>
            <a:r>
              <a:rPr lang="en-US" sz="2000"/>
              <a:t>int *ptrMyVar, myVar;		//declares one int pointer and one int variable</a:t>
            </a:r>
          </a:p>
          <a:p>
            <a:br>
              <a:rPr lang="en-US" sz="2000"/>
            </a:br>
            <a:r>
              <a:rPr lang="en-US" sz="2000"/>
              <a:t>int*ptrMyVar;			//these 4 statements are identical</a:t>
            </a:r>
            <a:br>
              <a:rPr lang="en-US" sz="2000"/>
            </a:br>
            <a:r>
              <a:rPr lang="en-US" sz="2000"/>
              <a:t>int *ptrMyVar;			//whitespace is for humans</a:t>
            </a:r>
            <a:br>
              <a:rPr lang="en-US" sz="2000"/>
            </a:br>
            <a:r>
              <a:rPr lang="en-US" sz="2000"/>
              <a:t>int* ptrMyVar;</a:t>
            </a:r>
            <a:br>
              <a:rPr lang="en-US" sz="2000"/>
            </a:br>
            <a:r>
              <a:rPr lang="en-US" sz="2000"/>
              <a:t>int * ptrMyVar;</a:t>
            </a:r>
          </a:p>
        </p:txBody>
      </p:sp>
    </p:spTree>
    <p:extLst>
      <p:ext uri="{BB962C8B-B14F-4D97-AF65-F5344CB8AC3E}">
        <p14:creationId xmlns:p14="http://schemas.microsoft.com/office/powerpoint/2010/main" val="18395489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4">
            <a:extLst>
              <a:ext uri="{FF2B5EF4-FFF2-40B4-BE49-F238E27FC236}">
                <a16:creationId xmlns:a16="http://schemas.microsoft.com/office/drawing/2014/main" id="{8C4ADD37-EABB-4056-BFA5-1E6E5703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533400"/>
            <a:ext cx="83058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/>
              <a:t>Weak Pointer code</a:t>
            </a:r>
          </a:p>
          <a:p>
            <a:pPr marL="0" indent="0">
              <a:buNone/>
            </a:pPr>
            <a:r>
              <a:rPr lang="en-US" altLang="en-US" sz="2400"/>
              <a:t>a doubly-linked list </a:t>
            </a:r>
          </a:p>
          <a:p>
            <a:pPr marL="0" indent="0">
              <a:buNone/>
            </a:pPr>
            <a:r>
              <a:rPr lang="en-US" altLang="en-US" sz="2400"/>
              <a:t>	should have shared_ptr for next </a:t>
            </a:r>
          </a:p>
          <a:p>
            <a:pPr marL="0" indent="0">
              <a:buNone/>
            </a:pPr>
            <a:r>
              <a:rPr lang="en-US" altLang="en-US" sz="2400"/>
              <a:t>	weak_ptr for previous</a:t>
            </a:r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allows for proper deallocation by destructor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4">
            <a:extLst>
              <a:ext uri="{FF2B5EF4-FFF2-40B4-BE49-F238E27FC236}">
                <a16:creationId xmlns:a16="http://schemas.microsoft.com/office/drawing/2014/main" id="{9D39DBFC-2768-40EC-9CB0-90B2B2816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533400"/>
            <a:ext cx="83058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/>
              <a:t>Other Features of Smart Pointers</a:t>
            </a:r>
          </a:p>
          <a:p>
            <a:pPr marL="0" indent="0">
              <a:buNone/>
            </a:pPr>
            <a:r>
              <a:rPr lang="en-US" altLang="en-US" sz="2400"/>
              <a:t>.reset() passes ownership of parameter object</a:t>
            </a:r>
          </a:p>
          <a:p>
            <a:pPr marL="0" indent="0">
              <a:buNone/>
            </a:pPr>
            <a:r>
              <a:rPr lang="en-US" altLang="en-US" sz="2400"/>
              <a:t>	aPtr.reset( bPtr);	//ownership passes from b to a</a:t>
            </a:r>
          </a:p>
          <a:p>
            <a:pPr marL="0" indent="0">
              <a:buNone/>
            </a:pPr>
            <a:r>
              <a:rPr lang="en-US" altLang="en-US" sz="2400"/>
              <a:t>				//equivalent to aPtr = bPtr;</a:t>
            </a:r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if no parameter sets to nullptr</a:t>
            </a:r>
            <a:br>
              <a:rPr lang="en-US" altLang="en-US" sz="2400"/>
            </a:br>
            <a:r>
              <a:rPr lang="en-US" altLang="en-US" sz="2400"/>
              <a:t>aPtr.reset();	//same as aPtr = nullptr;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4">
            <a:extLst>
              <a:ext uri="{FF2B5EF4-FFF2-40B4-BE49-F238E27FC236}">
                <a16:creationId xmlns:a16="http://schemas.microsoft.com/office/drawing/2014/main" id="{38EF405D-8399-47B4-BF2D-2F113D68B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533400"/>
            <a:ext cx="83058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/>
              <a:t>Other Features of Smart Pointers</a:t>
            </a:r>
          </a:p>
          <a:p>
            <a:pPr marL="0" indent="0">
              <a:buNone/>
            </a:pPr>
            <a:r>
              <a:rPr lang="en-US" altLang="en-US" sz="2400"/>
              <a:t>get method, </a:t>
            </a:r>
            <a:r>
              <a:rPr lang="en-US" altLang="en-US" sz="2400" i="1"/>
              <a:t>for interacting with legacy raw pointers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returns a raw pointer to the managed object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>
            <a:extLst>
              <a:ext uri="{FF2B5EF4-FFF2-40B4-BE49-F238E27FC236}">
                <a16:creationId xmlns:a16="http://schemas.microsoft.com/office/drawing/2014/main" id="{8B294BD2-2CDC-45D1-9B66-C526FA21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533400"/>
            <a:ext cx="8534400" cy="6019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/>
              <a:t>Methods exclusive to Shared Pointers</a:t>
            </a:r>
          </a:p>
          <a:p>
            <a:pPr marL="0" indent="0">
              <a:buNone/>
            </a:pPr>
            <a:r>
              <a:rPr lang="en-US" altLang="en-US" sz="2400"/>
              <a:t>unique – returns true if this object is only owner of managed object</a:t>
            </a:r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use_count – returns reference count of managed object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Pointers</a:t>
            </a:r>
            <a:endParaRPr lang="en-US" sz="2000"/>
          </a:p>
          <a:p>
            <a:br>
              <a:rPr lang="en-US" sz="2000"/>
            </a:br>
            <a:r>
              <a:rPr lang="en-US" sz="2000"/>
              <a:t>&amp; and *</a:t>
            </a:r>
          </a:p>
          <a:p>
            <a:endParaRPr lang="en-US" sz="2000"/>
          </a:p>
          <a:p>
            <a:r>
              <a:rPr lang="en-US" sz="2000"/>
              <a:t>* is dereference operator</a:t>
            </a:r>
          </a:p>
          <a:p>
            <a:r>
              <a:rPr lang="en-US" sz="2000"/>
              <a:t>&amp; is reference operator		//look familiar?  pass by reference notation?</a:t>
            </a:r>
            <a:br>
              <a:rPr lang="en-US" sz="2000"/>
            </a:br>
            <a:br>
              <a:rPr lang="en-US" sz="2000"/>
            </a:br>
            <a:r>
              <a:rPr lang="en-US" sz="2000"/>
              <a:t>int myVar,</a:t>
            </a:r>
            <a:br>
              <a:rPr lang="en-US" sz="2000"/>
            </a:br>
            <a:r>
              <a:rPr lang="en-US" sz="2000"/>
              <a:t>      * ptrMyVar;			//value will always be memory location containing an int</a:t>
            </a:r>
            <a:br>
              <a:rPr lang="en-US" sz="2000"/>
            </a:br>
            <a:br>
              <a:rPr lang="en-US" sz="2000"/>
            </a:br>
            <a:r>
              <a:rPr lang="en-US" sz="2000"/>
              <a:t>myVar = 8;</a:t>
            </a:r>
            <a:br>
              <a:rPr lang="en-US" sz="2000"/>
            </a:br>
            <a:r>
              <a:rPr lang="en-US" sz="2000"/>
              <a:t>ptrMyVar = &amp;myVar;		//store address of int variable myVar</a:t>
            </a:r>
            <a:br>
              <a:rPr lang="en-US" sz="2000"/>
            </a:br>
            <a:r>
              <a:rPr lang="en-US" sz="2000"/>
              <a:t>*ptrMyVar = -1;			//value at memory address value is assigned value -1</a:t>
            </a:r>
            <a:br>
              <a:rPr lang="en-US" sz="2000"/>
            </a:br>
            <a:r>
              <a:rPr lang="en-US" sz="2000"/>
              <a:t>cout &lt;&lt; myVar;			//displays -1</a:t>
            </a:r>
            <a:br>
              <a:rPr lang="en-US" sz="2000"/>
            </a:br>
            <a:r>
              <a:rPr lang="en-US" sz="2000"/>
              <a:t>cout &lt;&lt; *ptrMyVar;		//displays -1</a:t>
            </a:r>
            <a:br>
              <a:rPr lang="en-US" sz="2000"/>
            </a:br>
            <a:r>
              <a:rPr lang="en-US" sz="200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1306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Pointers</a:t>
            </a:r>
            <a:endParaRPr lang="en-US" sz="2000"/>
          </a:p>
          <a:p>
            <a:br>
              <a:rPr lang="en-US" sz="2000"/>
            </a:br>
            <a:r>
              <a:rPr lang="en-US" sz="2000"/>
              <a:t>dynamically allocate memory using new:</a:t>
            </a:r>
            <a:br>
              <a:rPr lang="en-US" sz="2000"/>
            </a:br>
            <a:br>
              <a:rPr lang="en-US" sz="2000"/>
            </a:br>
            <a:r>
              <a:rPr lang="en-US" sz="2000"/>
              <a:t>new int;		//returns memory address sized for int</a:t>
            </a:r>
            <a:br>
              <a:rPr lang="en-US" sz="2000"/>
            </a:br>
            <a:br>
              <a:rPr lang="en-US" sz="2000"/>
            </a:br>
            <a:r>
              <a:rPr lang="en-US" sz="2000"/>
              <a:t>used like this:</a:t>
            </a:r>
            <a:br>
              <a:rPr lang="en-US" sz="2000"/>
            </a:br>
            <a:br>
              <a:rPr lang="en-US" sz="2000"/>
            </a:br>
            <a:r>
              <a:rPr lang="en-US" sz="2000"/>
              <a:t>int * intPtr;</a:t>
            </a:r>
            <a:br>
              <a:rPr lang="en-US" sz="2000"/>
            </a:br>
            <a:r>
              <a:rPr lang="en-US" sz="2000"/>
              <a:t>intPtr = new int;			//unless used immediately, always set to nullptr</a:t>
            </a:r>
            <a:br>
              <a:rPr lang="en-US" sz="2000"/>
            </a:br>
            <a:r>
              <a:rPr lang="en-US" sz="2000"/>
              <a:t>*intPtr = 0;</a:t>
            </a:r>
            <a:br>
              <a:rPr lang="en-US" sz="2000"/>
            </a:br>
            <a:r>
              <a:rPr lang="en-US" sz="2000"/>
              <a:t>cout &lt;&lt; *intPtr &lt;&lt; endl;		//prints 0</a:t>
            </a:r>
          </a:p>
          <a:p>
            <a:r>
              <a:rPr lang="en-US" sz="2000"/>
              <a:t>cout &lt;&lt; intPtr &lt;&lt; endl;		//prints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272991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Pointers</a:t>
            </a:r>
            <a:endParaRPr lang="en-US" sz="2000"/>
          </a:p>
          <a:p>
            <a:br>
              <a:rPr lang="en-US" sz="2000"/>
            </a:br>
            <a:r>
              <a:rPr lang="en-US" sz="2000"/>
              <a:t>de-allocate memory created by using new when it is no longer needed:</a:t>
            </a:r>
            <a:br>
              <a:rPr lang="en-US" sz="2000"/>
            </a:br>
            <a:br>
              <a:rPr lang="en-US" sz="2000"/>
            </a:br>
            <a:r>
              <a:rPr lang="en-US" sz="2000"/>
              <a:t>delete x;		//returns to computer memory referenced by x, not x</a:t>
            </a:r>
            <a:br>
              <a:rPr lang="en-US" sz="2000"/>
            </a:br>
            <a:r>
              <a:rPr lang="en-US" sz="2000"/>
              <a:t>		//must have been allocated by new or error is generated</a:t>
            </a:r>
          </a:p>
          <a:p>
            <a:br>
              <a:rPr lang="en-US" sz="2000"/>
            </a:br>
            <a:r>
              <a:rPr lang="en-US" sz="2000"/>
              <a:t>used like this:</a:t>
            </a:r>
            <a:br>
              <a:rPr lang="en-US" sz="2000"/>
            </a:br>
            <a:br>
              <a:rPr lang="en-US" sz="2000"/>
            </a:br>
            <a:r>
              <a:rPr lang="en-US" sz="2000"/>
              <a:t>int * intPtr;</a:t>
            </a:r>
            <a:br>
              <a:rPr lang="en-US" sz="2000"/>
            </a:br>
            <a:r>
              <a:rPr lang="en-US" sz="2000"/>
              <a:t>intPtr = new int;</a:t>
            </a:r>
            <a:br>
              <a:rPr lang="en-US" sz="2000"/>
            </a:br>
            <a:r>
              <a:rPr lang="en-US" sz="2000"/>
              <a:t>*intPtr = 0;</a:t>
            </a:r>
            <a:br>
              <a:rPr lang="en-US" sz="2000"/>
            </a:br>
            <a:r>
              <a:rPr lang="en-US" sz="2000"/>
              <a:t>cout &lt;&lt; *intPtr &lt;&lt; endl;		//prints 0</a:t>
            </a:r>
            <a:br>
              <a:rPr lang="en-US" sz="2000"/>
            </a:br>
            <a:r>
              <a:rPr lang="en-US" sz="2000"/>
              <a:t>delete intPtr;			//frees int-sized memory so computer can re-use</a:t>
            </a:r>
          </a:p>
          <a:p>
            <a:r>
              <a:rPr lang="en-US" sz="2000"/>
              <a:t>				//</a:t>
            </a:r>
            <a:r>
              <a:rPr lang="en-US" sz="2000" b="1"/>
              <a:t>BUT</a:t>
            </a:r>
            <a:r>
              <a:rPr lang="en-US" sz="2000"/>
              <a:t>, it still contains address of deallocated object.</a:t>
            </a:r>
          </a:p>
          <a:p>
            <a:r>
              <a:rPr lang="en-US" sz="2000"/>
              <a:t>intPtr = nullptr;			//</a:t>
            </a:r>
            <a:r>
              <a:rPr lang="en-US" sz="2000" b="1"/>
              <a:t>SO, </a:t>
            </a:r>
            <a:r>
              <a:rPr lang="en-US" sz="2000"/>
              <a:t>clear pointer so it can’t become dangling pointer</a:t>
            </a:r>
          </a:p>
          <a:p>
            <a:pPr lvl="1"/>
            <a:r>
              <a:rPr lang="en-US" altLang="en-US"/>
              <a:t>				//which can be source of serious errors.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1993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Pointers – dynamic memory allocation</a:t>
            </a:r>
            <a:endParaRPr lang="en-US" sz="2000"/>
          </a:p>
          <a:p>
            <a:br>
              <a:rPr lang="en-US" sz="2000"/>
            </a:br>
            <a:r>
              <a:rPr lang="en-US" sz="2000"/>
              <a:t>dynamically allocate memory using new:</a:t>
            </a:r>
            <a:br>
              <a:rPr lang="en-US" sz="2000"/>
            </a:br>
            <a:br>
              <a:rPr lang="en-US" sz="2000"/>
            </a:br>
            <a:r>
              <a:rPr lang="en-US" sz="2000"/>
              <a:t>new student;		//returns memory address appropriately sized for student class</a:t>
            </a:r>
            <a:br>
              <a:rPr lang="en-US" sz="2000"/>
            </a:br>
            <a:br>
              <a:rPr lang="en-US" sz="2000"/>
            </a:br>
            <a:r>
              <a:rPr lang="en-US" sz="2000"/>
              <a:t>used like this:</a:t>
            </a:r>
            <a:br>
              <a:rPr lang="en-US" sz="2000"/>
            </a:br>
            <a:br>
              <a:rPr lang="en-US" sz="2000"/>
            </a:br>
            <a:r>
              <a:rPr lang="en-US" sz="2000"/>
              <a:t>student * studentPtr;</a:t>
            </a:r>
            <a:br>
              <a:rPr lang="en-US" sz="2000"/>
            </a:br>
            <a:r>
              <a:rPr lang="en-US" sz="2000"/>
              <a:t>studentPtr = new student(“Bob”, “123456”);		//can pass constructor parameters</a:t>
            </a:r>
            <a:br>
              <a:rPr lang="en-US" sz="200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3693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5221</TotalTime>
  <Words>3670</Words>
  <Application>Microsoft Office PowerPoint</Application>
  <PresentationFormat>Widescreen</PresentationFormat>
  <Paragraphs>342</Paragraphs>
  <Slides>53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Allocation for Variables and Early Binding</vt:lpstr>
      <vt:lpstr>Memory Allocation for Variables and Early Binding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RMann Software</cp:lastModifiedBy>
  <cp:revision>172</cp:revision>
  <dcterms:created xsi:type="dcterms:W3CDTF">2018-01-11T15:21:15Z</dcterms:created>
  <dcterms:modified xsi:type="dcterms:W3CDTF">2020-09-10T17:18:31Z</dcterms:modified>
</cp:coreProperties>
</file>