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7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8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9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0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11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12.xml" ContentType="application/vnd.openxmlformats-officedocument.theme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13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4.xml" ContentType="application/vnd.openxmlformats-officedocument.theme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  <p:sldMasterId id="2147483665" r:id="rId2"/>
    <p:sldMasterId id="2147483692" r:id="rId3"/>
    <p:sldMasterId id="2147483698" r:id="rId4"/>
    <p:sldMasterId id="2147483705" r:id="rId5"/>
    <p:sldMasterId id="2147483719" r:id="rId6"/>
    <p:sldMasterId id="2147483725" r:id="rId7"/>
    <p:sldMasterId id="2147483731" r:id="rId8"/>
    <p:sldMasterId id="2147483752" r:id="rId9"/>
    <p:sldMasterId id="2147483758" r:id="rId10"/>
    <p:sldMasterId id="2147483764" r:id="rId11"/>
    <p:sldMasterId id="2147483785" r:id="rId12"/>
    <p:sldMasterId id="2147483808" r:id="rId13"/>
    <p:sldMasterId id="2147483814" r:id="rId14"/>
    <p:sldMasterId id="2147483835" r:id="rId15"/>
  </p:sldMasterIdLst>
  <p:notesMasterIdLst>
    <p:notesMasterId r:id="rId42"/>
  </p:notesMasterIdLst>
  <p:sldIdLst>
    <p:sldId id="397" r:id="rId16"/>
    <p:sldId id="429" r:id="rId17"/>
    <p:sldId id="356" r:id="rId18"/>
    <p:sldId id="432" r:id="rId19"/>
    <p:sldId id="431" r:id="rId20"/>
    <p:sldId id="433" r:id="rId21"/>
    <p:sldId id="357" r:id="rId22"/>
    <p:sldId id="358" r:id="rId23"/>
    <p:sldId id="359" r:id="rId24"/>
    <p:sldId id="399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434" r:id="rId33"/>
    <p:sldId id="369" r:id="rId34"/>
    <p:sldId id="370" r:id="rId35"/>
    <p:sldId id="371" r:id="rId36"/>
    <p:sldId id="380" r:id="rId37"/>
    <p:sldId id="378" r:id="rId38"/>
    <p:sldId id="435" r:id="rId39"/>
    <p:sldId id="437" r:id="rId40"/>
    <p:sldId id="436" r:id="rId41"/>
  </p:sldIdLst>
  <p:sldSz cx="10287000" cy="6858000" type="35mm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2C92F"/>
    <a:srgbClr val="020C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5529" autoAdjust="0"/>
  </p:normalViewPr>
  <p:slideViewPr>
    <p:cSldViewPr>
      <p:cViewPr>
        <p:scale>
          <a:sx n="100" d="100"/>
          <a:sy n="100" d="100"/>
        </p:scale>
        <p:origin x="941" y="-101"/>
      </p:cViewPr>
      <p:guideLst>
        <p:guide orient="horz" pos="2160"/>
        <p:guide pos="32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tableStyles" Target="tableStyles.xml"/><Relationship Id="rId20" Type="http://schemas.openxmlformats.org/officeDocument/2006/relationships/slide" Target="slides/slide5.xml"/><Relationship Id="rId41" Type="http://schemas.openxmlformats.org/officeDocument/2006/relationships/slide" Target="slides/slide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61A1B-FE8B-4244-BF22-778E21FEBAD3}" type="datetimeFigureOut">
              <a:rPr lang="en-US" smtClean="0"/>
              <a:t>12/8/2020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6A5A2-5809-4A07-BCBA-B7AD458B03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1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F6A5A2-5809-4A07-BCBA-B7AD458B03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63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36" name="Picture 12" descr="35mm-Slide1-whitetitle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36975"/>
            <a:ext cx="10287000" cy="701675"/>
          </a:xfrm>
        </p:spPr>
        <p:txBody>
          <a:bodyPr>
            <a:spAutoFit/>
          </a:bodyPr>
          <a:lstStyle>
            <a:lvl1pPr algn="ctr">
              <a:defRPr b="1">
                <a:solidFill>
                  <a:srgbClr val="020C4A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0"/>
            <a:ext cx="10287000" cy="579438"/>
          </a:xfrm>
        </p:spPr>
        <p:txBody>
          <a:bodyPr/>
          <a:lstStyle>
            <a:lvl1pPr marL="0" indent="0" algn="ctr">
              <a:buFontTx/>
              <a:buNone/>
              <a:defRPr b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862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38"/>
            <a:ext cx="2314575" cy="39846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38"/>
            <a:ext cx="6791325" cy="39846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256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304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94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198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12CAEC-3753-45B6-AB65-E0652D48B58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81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FB1DC-BB04-4FC0-950D-09BCA358DEE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487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574B9-3909-46E1-BBD5-C5CDF6338F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876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81A122-932F-48CD-A0B8-BDEBBFF6140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953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10685-57C1-4191-93B4-7A6F908B956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114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2903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BC7769-341B-46F1-B2B0-C061F1D8700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44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73812-4ACC-4DFD-A373-1C2BEB6D668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1759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9110A-14CF-48DD-A21F-9958863A8D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533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40CBD-ECB3-4F2A-AD71-1980FB728C8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7462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161890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11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668207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40445585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9083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7523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76200"/>
            <a:ext cx="5562600" cy="67389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990600"/>
            <a:ext cx="10115550" cy="4351338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solidFill>
                  <a:srgbClr val="020C4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518787-DB46-46AE-93A7-80D4A75DE8F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454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0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906713"/>
            <a:ext cx="874395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3187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4480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378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1683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29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24555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108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742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35mm-Slide4-onwhitetitle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7499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6CB9D-2236-4743-9EAF-2F10B704C0A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6545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06902"/>
            <a:ext cx="8743950" cy="1362075"/>
          </a:xfrm>
        </p:spPr>
        <p:txBody>
          <a:bodyPr anchor="t"/>
          <a:lstStyle>
            <a:lvl1pPr algn="l">
              <a:defRPr sz="3556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040966"/>
            <a:ext cx="8743950" cy="365934"/>
          </a:xfrm>
        </p:spPr>
        <p:txBody>
          <a:bodyPr anchor="b"/>
          <a:lstStyle>
            <a:lvl1pPr marL="0" indent="0">
              <a:buNone/>
              <a:defRPr sz="1778"/>
            </a:lvl1pPr>
            <a:lvl2pPr marL="406405" indent="0">
              <a:buNone/>
              <a:defRPr sz="1600"/>
            </a:lvl2pPr>
            <a:lvl3pPr marL="812810" indent="0">
              <a:buNone/>
              <a:defRPr sz="1422"/>
            </a:lvl3pPr>
            <a:lvl4pPr marL="1219215" indent="0">
              <a:buNone/>
              <a:defRPr sz="1244"/>
            </a:lvl4pPr>
            <a:lvl5pPr marL="1625620" indent="0">
              <a:buNone/>
              <a:defRPr sz="1244"/>
            </a:lvl5pPr>
            <a:lvl6pPr marL="2032025" indent="0">
              <a:buNone/>
              <a:defRPr sz="1244"/>
            </a:lvl6pPr>
            <a:lvl7pPr marL="2438430" indent="0">
              <a:buNone/>
              <a:defRPr sz="1244"/>
            </a:lvl7pPr>
            <a:lvl8pPr marL="2844836" indent="0">
              <a:buNone/>
              <a:defRPr sz="1244"/>
            </a:lvl8pPr>
            <a:lvl9pPr marL="3251241" indent="0">
              <a:buNone/>
              <a:defRPr sz="1244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F45627-D905-455A-825D-924A3A14574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18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0"/>
            <a:ext cx="4552950" cy="2430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1473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1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828802"/>
            <a:ext cx="4552950" cy="2301527"/>
          </a:xfrm>
        </p:spPr>
        <p:txBody>
          <a:bodyPr/>
          <a:lstStyle>
            <a:lvl1pPr>
              <a:defRPr sz="2489"/>
            </a:lvl1pPr>
            <a:lvl2pPr>
              <a:defRPr sz="2133"/>
            </a:lvl2pPr>
            <a:lvl3pPr>
              <a:defRPr sz="1778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3B677C-A2D3-4754-A5C7-170F6AF22458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3699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754312"/>
            <a:ext cx="4545014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4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754312"/>
            <a:ext cx="4546600" cy="420564"/>
          </a:xfrm>
        </p:spPr>
        <p:txBody>
          <a:bodyPr anchor="b"/>
          <a:lstStyle>
            <a:lvl1pPr marL="0" indent="0">
              <a:buNone/>
              <a:defRPr sz="2133" b="1"/>
            </a:lvl1pPr>
            <a:lvl2pPr marL="406405" indent="0">
              <a:buNone/>
              <a:defRPr sz="1778" b="1"/>
            </a:lvl2pPr>
            <a:lvl3pPr marL="812810" indent="0">
              <a:buNone/>
              <a:defRPr sz="1600" b="1"/>
            </a:lvl3pPr>
            <a:lvl4pPr marL="1219215" indent="0">
              <a:buNone/>
              <a:defRPr sz="1422" b="1"/>
            </a:lvl4pPr>
            <a:lvl5pPr marL="1625620" indent="0">
              <a:buNone/>
              <a:defRPr sz="1422" b="1"/>
            </a:lvl5pPr>
            <a:lvl6pPr marL="2032025" indent="0">
              <a:buNone/>
              <a:defRPr sz="1422" b="1"/>
            </a:lvl6pPr>
            <a:lvl7pPr marL="2438430" indent="0">
              <a:buNone/>
              <a:defRPr sz="1422" b="1"/>
            </a:lvl7pPr>
            <a:lvl8pPr marL="2844836" indent="0">
              <a:buNone/>
              <a:defRPr sz="1422" b="1"/>
            </a:lvl8pPr>
            <a:lvl9pPr marL="3251241" indent="0">
              <a:buNone/>
              <a:defRPr sz="1422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1681742"/>
          </a:xfrm>
        </p:spPr>
        <p:txBody>
          <a:bodyPr/>
          <a:lstStyle>
            <a:lvl1pPr>
              <a:defRPr sz="2133"/>
            </a:lvl1pPr>
            <a:lvl2pPr>
              <a:defRPr sz="1778"/>
            </a:lvl2pPr>
            <a:lvl3pPr>
              <a:defRPr sz="1600"/>
            </a:lvl3pPr>
            <a:lvl4pPr>
              <a:defRPr sz="1422"/>
            </a:lvl4pPr>
            <a:lvl5pPr>
              <a:defRPr sz="1422"/>
            </a:lvl5pPr>
            <a:lvl6pPr>
              <a:defRPr sz="1422"/>
            </a:lvl6pPr>
            <a:lvl7pPr>
              <a:defRPr sz="1422"/>
            </a:lvl7pPr>
            <a:lvl8pPr>
              <a:defRPr sz="1422"/>
            </a:lvl8pPr>
            <a:lvl9pPr>
              <a:defRPr sz="1422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79EA5C-35A7-4EEE-BB38-DA45927C0A76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842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D5DA3B-3AF1-4629-AC8B-7CD2A721DBC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3549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828454-81F7-47A3-B1B1-04F553305AA0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6554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273050"/>
            <a:ext cx="3384550" cy="1162050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1"/>
            <a:ext cx="5749925" cy="2190664"/>
          </a:xfrm>
        </p:spPr>
        <p:txBody>
          <a:bodyPr/>
          <a:lstStyle>
            <a:lvl1pPr>
              <a:defRPr sz="2844"/>
            </a:lvl1pPr>
            <a:lvl2pPr>
              <a:defRPr sz="2489"/>
            </a:lvl2pPr>
            <a:lvl3pPr>
              <a:defRPr sz="2133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1435101"/>
            <a:ext cx="338455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BCB9ED-4A9C-41D1-8658-9416924F2251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7529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1778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6"/>
            <a:ext cx="6172200" cy="967701"/>
          </a:xfrm>
        </p:spPr>
        <p:txBody>
          <a:bodyPr/>
          <a:lstStyle>
            <a:lvl1pPr marL="0" indent="0">
              <a:buNone/>
              <a:defRPr sz="2844"/>
            </a:lvl1pPr>
            <a:lvl2pPr marL="406405" indent="0">
              <a:buNone/>
              <a:defRPr sz="2489"/>
            </a:lvl2pPr>
            <a:lvl3pPr marL="812810" indent="0">
              <a:buNone/>
              <a:defRPr sz="2133"/>
            </a:lvl3pPr>
            <a:lvl4pPr marL="1219215" indent="0">
              <a:buNone/>
              <a:defRPr sz="1778"/>
            </a:lvl4pPr>
            <a:lvl5pPr marL="1625620" indent="0">
              <a:buNone/>
              <a:defRPr sz="1778"/>
            </a:lvl5pPr>
            <a:lvl6pPr marL="2032025" indent="0">
              <a:buNone/>
              <a:defRPr sz="1778"/>
            </a:lvl6pPr>
            <a:lvl7pPr marL="2438430" indent="0">
              <a:buNone/>
              <a:defRPr sz="1778"/>
            </a:lvl7pPr>
            <a:lvl8pPr marL="2844836" indent="0">
              <a:buNone/>
              <a:defRPr sz="1778"/>
            </a:lvl8pPr>
            <a:lvl9pPr marL="3251241" indent="0">
              <a:buNone/>
              <a:defRPr sz="1778"/>
            </a:lvl9pPr>
          </a:lstStyle>
          <a:p>
            <a:pPr lvl="0"/>
            <a:r>
              <a:rPr lang="en-US" altLang="zh-CN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283796"/>
          </a:xfrm>
        </p:spPr>
        <p:txBody>
          <a:bodyPr/>
          <a:lstStyle>
            <a:lvl1pPr marL="0" indent="0">
              <a:buNone/>
              <a:defRPr sz="1244"/>
            </a:lvl1pPr>
            <a:lvl2pPr marL="406405" indent="0">
              <a:buNone/>
              <a:defRPr sz="1067"/>
            </a:lvl2pPr>
            <a:lvl3pPr marL="812810" indent="0">
              <a:buNone/>
              <a:defRPr sz="889"/>
            </a:lvl3pPr>
            <a:lvl4pPr marL="1219215" indent="0">
              <a:buNone/>
              <a:defRPr sz="800"/>
            </a:lvl4pPr>
            <a:lvl5pPr marL="1625620" indent="0">
              <a:buNone/>
              <a:defRPr sz="800"/>
            </a:lvl5pPr>
            <a:lvl6pPr marL="2032025" indent="0">
              <a:buNone/>
              <a:defRPr sz="800"/>
            </a:lvl6pPr>
            <a:lvl7pPr marL="2438430" indent="0">
              <a:buNone/>
              <a:defRPr sz="800"/>
            </a:lvl7pPr>
            <a:lvl8pPr marL="2844836" indent="0">
              <a:buNone/>
              <a:defRPr sz="800"/>
            </a:lvl8pPr>
            <a:lvl9pPr marL="3251241" indent="0">
              <a:buNone/>
              <a:defRPr sz="8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106E5-E3C8-4C94-B543-1CE44E72209F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81971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34998" y="1828801"/>
            <a:ext cx="5237652" cy="2190664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415A74-DEDE-408A-8CCB-9032554FAE3A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34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0"/>
            <a:ext cx="2314575" cy="39846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4995" y="274640"/>
            <a:ext cx="2720681" cy="39846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6DE7BB-1DB8-4840-8C57-23BA2741EB69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393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6"/>
            <a:ext cx="4057650" cy="262834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48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81281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2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1"/>
            <a:ext cx="7532370" cy="1449308"/>
          </a:xfrm>
          <a:prstGeom prst="rect">
            <a:avLst/>
          </a:prstGeom>
        </p:spPr>
        <p:txBody>
          <a:bodyPr/>
          <a:lstStyle>
            <a:lvl1pPr>
              <a:defRPr sz="1778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6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422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244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067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84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0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0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6050" y="1535113"/>
            <a:ext cx="4546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6050" y="2174875"/>
            <a:ext cx="4546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557219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555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1923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923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1695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830895"/>
      </p:ext>
    </p:extLst>
  </p:cSld>
  <p:clrMapOvr>
    <a:masterClrMapping/>
  </p:clrMapOvr>
  <p:hf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70674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8689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25931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6122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1998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15229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0567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3849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01159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847844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055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35mm-Slide4-onwhitetitle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5875" y="2036763"/>
            <a:ext cx="771525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4516438"/>
            <a:ext cx="771525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1893B9B-F792-448F-8917-7809E4243154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53269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9114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7770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6658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581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59009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5324266"/>
      </p:ext>
    </p:extLst>
  </p:cSld>
  <p:clrMapOvr>
    <a:masterClrMapping/>
  </p:clrMapOvr>
  <p:hf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02629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9795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spect="1" noChangeArrowheads="1"/>
          </p:cNvSpPr>
          <p:nvPr>
            <p:ph type="ctrTitle"/>
          </p:nvPr>
        </p:nvSpPr>
        <p:spPr>
          <a:xfrm>
            <a:off x="0" y="3768045"/>
            <a:ext cx="10287000" cy="639534"/>
          </a:xfrm>
          <a:prstGeom prst="rect">
            <a:avLst/>
          </a:prstGeom>
        </p:spPr>
        <p:txBody>
          <a:bodyPr>
            <a:spAutoFit/>
          </a:bodyPr>
          <a:lstStyle>
            <a:lvl1pPr algn="ctr">
              <a:defRPr b="1"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noProof="0"/>
          </a:p>
        </p:txBody>
      </p:sp>
      <p:sp>
        <p:nvSpPr>
          <p:cNvPr id="26628" name="Rectangle 4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0" y="4495801"/>
            <a:ext cx="10287000" cy="530017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noProof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531B08B-2016-49E4-AE0A-52F84FEF9A97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98055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729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37829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945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55469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904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838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3050"/>
            <a:ext cx="338455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2725" y="273050"/>
            <a:ext cx="574992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0" y="1435100"/>
            <a:ext cx="3384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056998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1581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1120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74225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411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138772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8701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279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47" y="1447802"/>
            <a:ext cx="7448589" cy="3329581"/>
          </a:xfrm>
          <a:prstGeom prst="rect">
            <a:avLst/>
          </a:prstGeo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4747" y="4777380"/>
            <a:ext cx="7448589" cy="86142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09818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5299" y="452718"/>
            <a:ext cx="7937303" cy="140053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162" y="2052925"/>
            <a:ext cx="7550611" cy="419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93776" y="1814480"/>
            <a:ext cx="990599" cy="25724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7253740" y="3249080"/>
            <a:ext cx="3859795" cy="2572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235" y="295737"/>
            <a:ext cx="707415" cy="767687"/>
          </a:xfrm>
          <a:prstGeom prst="rect">
            <a:avLst/>
          </a:prstGeom>
        </p:spPr>
        <p:txBody>
          <a:bodyPr/>
          <a:lstStyle/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8486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2569851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4192915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1375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25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125" y="612775"/>
            <a:ext cx="6172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125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666091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  <a:lvl2pPr>
              <a:defRPr sz="18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2pPr>
            <a:lvl3pPr>
              <a:defRPr sz="16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3pPr>
            <a:lvl4pPr>
              <a:defRPr sz="14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4pPr>
            <a:lvl5pPr>
              <a:defRPr sz="1200" b="0" i="0">
                <a:solidFill>
                  <a:srgbClr val="FFFFFF"/>
                </a:solidFill>
                <a:latin typeface="HelveticaNeueLT Std Lt"/>
                <a:cs typeface="HelveticaNeueLT Std 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3277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43000"/>
            <a:ext cx="10287000" cy="5715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818285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3600" b="0" i="0">
                <a:solidFill>
                  <a:srgbClr val="002042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651760"/>
            <a:ext cx="7532370" cy="3108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Verdana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Verdana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Verdana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Verdana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Verdana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0708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58143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4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14725" y="6245225"/>
            <a:ext cx="325755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ja-JP" altLang="ja-JP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372350" y="6245225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49A6D58F-FF96-41A1-9F08-DCD7D7EC12B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1532548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1208" y="723900"/>
            <a:ext cx="82867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10912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320308" y="1971677"/>
            <a:ext cx="4057650" cy="4238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53682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84033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81102" y="1888813"/>
            <a:ext cx="7920990" cy="1362075"/>
          </a:xfrm>
          <a:prstGeom prst="rect">
            <a:avLst/>
          </a:prstGeom>
        </p:spPr>
        <p:txBody>
          <a:bodyPr anchor="t"/>
          <a:lstStyle>
            <a:lvl1pPr algn="ctr">
              <a:defRPr sz="4400" b="0" i="0" cap="none">
                <a:solidFill>
                  <a:srgbClr val="FFFFFF"/>
                </a:solidFill>
                <a:latin typeface="HelveticaNeueLT Std Lt"/>
                <a:cs typeface="HelveticaNeueLT Std 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2" y="3511877"/>
            <a:ext cx="7920990" cy="1139188"/>
          </a:xfrm>
          <a:prstGeom prst="rect">
            <a:avLst/>
          </a:prstGeom>
        </p:spPr>
        <p:txBody>
          <a:bodyPr anchor="t" anchorCtr="0"/>
          <a:lstStyle>
            <a:lvl1pPr marL="0" indent="0" algn="ctr">
              <a:buNone/>
              <a:defRPr sz="2000" b="0" i="0">
                <a:solidFill>
                  <a:srgbClr val="F3B329"/>
                </a:solidFill>
                <a:latin typeface="HelveticaNeueLT Std Lt"/>
                <a:cs typeface="HelveticaNeueLT Std 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240" y="220629"/>
            <a:ext cx="7532370" cy="589990"/>
          </a:xfrm>
          <a:prstGeom prst="rect">
            <a:avLst/>
          </a:prstGeom>
        </p:spPr>
        <p:txBody>
          <a:bodyPr/>
          <a:lstStyle>
            <a:lvl1pPr algn="ctr">
              <a:defRPr sz="2800" b="1" i="0">
                <a:solidFill>
                  <a:schemeClr val="bg1"/>
                </a:solidFill>
                <a:latin typeface="HelveticaNeueLT Std 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27586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2042"/>
                </a:solidFill>
                <a:latin typeface="HelveticaNeueLT Std Lt"/>
                <a:cs typeface="Verdana"/>
              </a:defRPr>
            </a:lvl1pPr>
            <a:lvl2pPr>
              <a:defRPr sz="1800">
                <a:solidFill>
                  <a:srgbClr val="002042"/>
                </a:solidFill>
                <a:latin typeface="HelveticaNeueLT Std Lt"/>
                <a:cs typeface="Verdana"/>
              </a:defRPr>
            </a:lvl2pPr>
            <a:lvl3pPr>
              <a:defRPr sz="1600">
                <a:solidFill>
                  <a:srgbClr val="002042"/>
                </a:solidFill>
                <a:latin typeface="HelveticaNeueLT Std Lt"/>
                <a:cs typeface="Verdana"/>
              </a:defRPr>
            </a:lvl3pPr>
            <a:lvl4pPr>
              <a:defRPr sz="1400">
                <a:solidFill>
                  <a:srgbClr val="002042"/>
                </a:solidFill>
                <a:latin typeface="HelveticaNeueLT Std Lt"/>
                <a:cs typeface="Verdana"/>
              </a:defRPr>
            </a:lvl4pPr>
            <a:lvl5pPr>
              <a:defRPr sz="1200">
                <a:solidFill>
                  <a:srgbClr val="002042"/>
                </a:solidFill>
                <a:latin typeface="HelveticaNeueLT Std Lt"/>
                <a:cs typeface="Verdana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661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886700" y="6381750"/>
            <a:ext cx="2400300" cy="476250"/>
          </a:xfrm>
          <a:prstGeom prst="rect">
            <a:avLst/>
          </a:prstGeom>
          <a:ln/>
        </p:spPr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776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274638"/>
            <a:ext cx="760095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828802"/>
            <a:ext cx="9258300" cy="24304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426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889" y="1788454"/>
            <a:ext cx="7054787" cy="209822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1172" y="3956281"/>
            <a:ext cx="5764224" cy="1086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5224" y="6453386"/>
            <a:ext cx="1356703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297" y="6453386"/>
            <a:ext cx="5925975" cy="404614"/>
          </a:xfrm>
          <a:prstGeom prst="rect">
            <a:avLst/>
          </a:prstGeo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94639" y="6453386"/>
            <a:ext cx="1346871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531B08B-2016-49E4-AE0A-52F84FEF9A97}" type="slidenum">
              <a:rPr lang="en-US" altLang="en-US" smtClean="0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251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3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7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8.xml"/><Relationship Id="rId9" Type="http://schemas.openxmlformats.org/officeDocument/2006/relationships/image" Target="../media/image7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3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5" Type="http://schemas.openxmlformats.org/officeDocument/2006/relationships/image" Target="../media/image8.png"/><Relationship Id="rId4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85.xml"/><Relationship Id="rId1" Type="http://schemas.openxmlformats.org/officeDocument/2006/relationships/slideLayout" Target="../slideLayouts/slideLayout84.xml"/><Relationship Id="rId6" Type="http://schemas.openxmlformats.org/officeDocument/2006/relationships/theme" Target="../theme/theme13.xml"/><Relationship Id="rId5" Type="http://schemas.openxmlformats.org/officeDocument/2006/relationships/slideLayout" Target="../slideLayouts/slideLayout88.xml"/><Relationship Id="rId4" Type="http://schemas.openxmlformats.org/officeDocument/2006/relationships/slideLayout" Target="../slideLayouts/slideLayout8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2.xml"/><Relationship Id="rId9" Type="http://schemas.openxmlformats.org/officeDocument/2006/relationships/image" Target="../media/image6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8.xml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image" Target="../media/image8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9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33.xml"/><Relationship Id="rId9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image" Target="../media/image8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5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5" Type="http://schemas.openxmlformats.org/officeDocument/2006/relationships/slideLayout" Target="../slideLayouts/slideLayout63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62.xml"/><Relationship Id="rId9" Type="http://schemas.openxmlformats.org/officeDocument/2006/relationships/image" Target="../media/image6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image" Target="../media/image8.png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6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9" name="Picture 9" descr="35mm-Slide3-onwhite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5604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0"/>
            <a:ext cx="9258300" cy="243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77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15000"/>
        </a:spcBef>
        <a:spcAft>
          <a:spcPct val="15000"/>
        </a:spcAft>
        <a:buChar char="•"/>
        <a:defRPr sz="3200">
          <a:solidFill>
            <a:srgbClr val="020C4A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15000"/>
        </a:spcBef>
        <a:spcAft>
          <a:spcPct val="15000"/>
        </a:spcAft>
        <a:buChar char="–"/>
        <a:defRPr sz="2800">
          <a:solidFill>
            <a:srgbClr val="020C4A"/>
          </a:solidFill>
          <a:latin typeface="+mn-lt"/>
        </a:defRPr>
      </a:lvl2pPr>
      <a:lvl3pPr marL="1143000" indent="-228600" algn="l" rtl="0" fontAlgn="base">
        <a:spcBef>
          <a:spcPct val="15000"/>
        </a:spcBef>
        <a:spcAft>
          <a:spcPct val="15000"/>
        </a:spcAft>
        <a:buChar char="•"/>
        <a:defRPr sz="2400">
          <a:solidFill>
            <a:srgbClr val="020C4A"/>
          </a:solidFill>
          <a:latin typeface="+mn-lt"/>
        </a:defRPr>
      </a:lvl3pPr>
      <a:lvl4pPr marL="1600200" indent="-228600" algn="l" rtl="0" fontAlgn="base">
        <a:spcBef>
          <a:spcPct val="15000"/>
        </a:spcBef>
        <a:spcAft>
          <a:spcPct val="15000"/>
        </a:spcAft>
        <a:buChar char="–"/>
        <a:defRPr sz="2000">
          <a:solidFill>
            <a:srgbClr val="020C4A"/>
          </a:solidFill>
          <a:latin typeface="+mn-lt"/>
        </a:defRPr>
      </a:lvl4pPr>
      <a:lvl5pPr marL="20574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5pPr>
      <a:lvl6pPr marL="25146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6pPr>
      <a:lvl7pPr marL="29718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7pPr>
      <a:lvl8pPr marL="34290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8pPr>
      <a:lvl9pPr marL="3886200" indent="-228600" algn="l" rtl="0" fontAlgn="base">
        <a:spcBef>
          <a:spcPct val="15000"/>
        </a:spcBef>
        <a:spcAft>
          <a:spcPct val="15000"/>
        </a:spcAft>
        <a:buChar char="»"/>
        <a:defRPr sz="2000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721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1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42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5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52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07231" y="365126"/>
            <a:ext cx="8872538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07231" y="1825625"/>
            <a:ext cx="8872538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A4F7A67-89FB-4442-8FBA-A27A93DF7128}" type="datetime1">
              <a:rPr 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12/8/2020</a:t>
            </a:fld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1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76A076-C1E2-41D6-AD9F-0D288B7DD199}" type="slidenum">
              <a:rPr lang="en-US" altLang="en-US"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rPr>
              <a:pPr>
                <a:defRPr/>
              </a:pPr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</a:endParaRPr>
          </a:p>
        </p:txBody>
      </p:sp>
      <p:pic>
        <p:nvPicPr>
          <p:cNvPr id="1031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8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8" r:id="rId12"/>
  </p:sldLayoutIdLst>
  <p:hf hdr="0" ftr="0" dt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7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23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35mm-Slide3-onwhite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1029017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171700" y="274638"/>
            <a:ext cx="76009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en-US" altLang="en-US"/>
          </a:p>
        </p:txBody>
      </p:sp>
      <p:sp>
        <p:nvSpPr>
          <p:cNvPr id="1028" name="Rectangle 4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514350" y="1828801"/>
            <a:ext cx="9258300" cy="219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alt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14725" y="6245225"/>
            <a:ext cx="32575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44">
                <a:latin typeface="Arial" pitchFamily="34" charset="0"/>
              </a:defRPr>
            </a:lvl1pPr>
          </a:lstStyle>
          <a:p>
            <a:pPr defTabSz="812810"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50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5pPr>
      <a:lvl6pPr marL="40640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6pPr>
      <a:lvl7pPr marL="81281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7pPr>
      <a:lvl8pPr marL="1219215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8pPr>
      <a:lvl9pPr marL="1625620" algn="l" rtl="0" eaLnBrk="1" fontAlgn="base" hangingPunct="1">
        <a:spcBef>
          <a:spcPct val="0"/>
        </a:spcBef>
        <a:spcAft>
          <a:spcPct val="0"/>
        </a:spcAft>
        <a:defRPr sz="3556">
          <a:solidFill>
            <a:schemeClr val="bg1"/>
          </a:solidFill>
          <a:latin typeface="Arial" pitchFamily="34" charset="0"/>
        </a:defRPr>
      </a:lvl9pPr>
    </p:titleStyle>
    <p:bodyStyle>
      <a:lvl1pPr marL="304804" indent="-304804" algn="l" rtl="0" eaLnBrk="1" fontAlgn="base" hangingPunct="1">
        <a:spcBef>
          <a:spcPct val="15000"/>
        </a:spcBef>
        <a:spcAft>
          <a:spcPct val="15000"/>
        </a:spcAft>
        <a:buChar char="•"/>
        <a:defRPr sz="2844">
          <a:solidFill>
            <a:srgbClr val="020C4A"/>
          </a:solidFill>
          <a:latin typeface="+mn-lt"/>
          <a:ea typeface="+mn-ea"/>
          <a:cs typeface="+mn-cs"/>
        </a:defRPr>
      </a:lvl1pPr>
      <a:lvl2pPr marL="660408" indent="-254003" algn="l" rtl="0" eaLnBrk="1" fontAlgn="base" hangingPunct="1">
        <a:spcBef>
          <a:spcPct val="15000"/>
        </a:spcBef>
        <a:spcAft>
          <a:spcPct val="15000"/>
        </a:spcAft>
        <a:buChar char="–"/>
        <a:defRPr sz="2489">
          <a:solidFill>
            <a:srgbClr val="020C4A"/>
          </a:solidFill>
          <a:latin typeface="+mn-lt"/>
        </a:defRPr>
      </a:lvl2pPr>
      <a:lvl3pPr marL="1016013" indent="-203203" algn="l" rtl="0" eaLnBrk="1" fontAlgn="base" hangingPunct="1">
        <a:spcBef>
          <a:spcPct val="15000"/>
        </a:spcBef>
        <a:spcAft>
          <a:spcPct val="15000"/>
        </a:spcAft>
        <a:buChar char="•"/>
        <a:defRPr sz="2133">
          <a:solidFill>
            <a:srgbClr val="020C4A"/>
          </a:solidFill>
          <a:latin typeface="+mn-lt"/>
        </a:defRPr>
      </a:lvl3pPr>
      <a:lvl4pPr marL="1422418" indent="-203203" algn="l" rtl="0" eaLnBrk="1" fontAlgn="base" hangingPunct="1">
        <a:spcBef>
          <a:spcPct val="15000"/>
        </a:spcBef>
        <a:spcAft>
          <a:spcPct val="15000"/>
        </a:spcAft>
        <a:buChar char="–"/>
        <a:defRPr sz="1778">
          <a:solidFill>
            <a:srgbClr val="020C4A"/>
          </a:solidFill>
          <a:latin typeface="+mn-lt"/>
        </a:defRPr>
      </a:lvl4pPr>
      <a:lvl5pPr marL="182882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5pPr>
      <a:lvl6pPr marL="223522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6pPr>
      <a:lvl7pPr marL="264163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7pPr>
      <a:lvl8pPr marL="3048038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8pPr>
      <a:lvl9pPr marL="3454443" indent="-203203" algn="l" rtl="0" eaLnBrk="1" fontAlgn="base" hangingPunct="1">
        <a:spcBef>
          <a:spcPct val="15000"/>
        </a:spcBef>
        <a:spcAft>
          <a:spcPct val="15000"/>
        </a:spcAft>
        <a:buChar char="»"/>
        <a:defRPr sz="1778">
          <a:solidFill>
            <a:srgbClr val="020C4A"/>
          </a:solidFill>
          <a:latin typeface="+mn-lt"/>
        </a:defRPr>
      </a:lvl9pPr>
    </p:bodyStyle>
    <p:otherStyle>
      <a:defPPr>
        <a:defRPr lang="en-US"/>
      </a:defPPr>
      <a:lvl1pPr marL="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640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281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1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2562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32025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38430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44836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51241" algn="l" defTabSz="81281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9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4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0286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22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86313" cy="68575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36" y="280595"/>
            <a:ext cx="1994225" cy="5528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2350" y="6245225"/>
            <a:ext cx="240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44"/>
            </a:lvl1pPr>
          </a:lstStyle>
          <a:p>
            <a:pPr defTabSz="812810"/>
            <a:fld id="{312140ED-EE1B-4E44-ACC9-969DD2A8638A}" type="slidenum">
              <a:rPr lang="en-US" altLang="en-US" smtClean="0">
                <a:solidFill>
                  <a:srgbClr val="000000"/>
                </a:solidFill>
              </a:rPr>
              <a:pPr defTabSz="812810"/>
              <a:t>‹#›</a:t>
            </a:fld>
            <a:endParaRPr lang="en-US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2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56" r:id="rId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895351" y="703384"/>
            <a:ext cx="9391650" cy="0"/>
          </a:xfrm>
          <a:prstGeom prst="line">
            <a:avLst/>
          </a:prstGeom>
          <a:ln w="12700">
            <a:solidFill>
              <a:srgbClr val="F3B3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168847" y="6356351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204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7880491" y="153854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2042"/>
                </a:solidFill>
              </a:defRPr>
            </a:lvl1pPr>
          </a:lstStyle>
          <a:p>
            <a:fld id="{B5EDFB1C-58B7-4A83-ACB0-DCF8C67A09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26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7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5" y="2743200"/>
            <a:ext cx="10096500" cy="1362075"/>
          </a:xfrm>
        </p:spPr>
        <p:txBody>
          <a:bodyPr/>
          <a:lstStyle/>
          <a:p>
            <a:r>
              <a:rPr lang="en-US" sz="4000" spc="-10"/>
              <a:t>Exception Handling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210" y="4876800"/>
            <a:ext cx="7920990" cy="1152526"/>
          </a:xfrm>
        </p:spPr>
        <p:txBody>
          <a:bodyPr/>
          <a:lstStyle/>
          <a:p>
            <a:r>
              <a:rPr lang="en-US" sz="2800" dirty="0"/>
              <a:t>CIS 200</a:t>
            </a:r>
          </a:p>
          <a:p>
            <a:r>
              <a:rPr lang="en-US" sz="2800" dirty="0"/>
              <a:t>Rafi Almhana</a:t>
            </a:r>
          </a:p>
          <a:p>
            <a:endParaRPr lang="zh-CN" altLang="en-US" sz="28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EDFB1C-58B7-4A83-ACB0-DCF8C67A09B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1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try, catch, and throw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 {</a:t>
            </a:r>
          </a:p>
          <a:p>
            <a:pPr marL="0" indent="0">
              <a:buNone/>
            </a:pPr>
            <a:r>
              <a:rPr lang="en-US" dirty="0"/>
              <a:t> 	// code that contains a possible error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/>
              <a:t>… throw “An error has occurred in function …”;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catch (string message) {</a:t>
            </a:r>
          </a:p>
          <a:p>
            <a:pPr marL="0" indent="0">
              <a:buNone/>
            </a:pPr>
            <a:r>
              <a:rPr lang="en-US"/>
              <a:t>	cout </a:t>
            </a:r>
            <a:r>
              <a:rPr lang="en-US" dirty="0"/>
              <a:t>&lt;&lt; message </a:t>
            </a:r>
            <a:r>
              <a:rPr lang="en-US"/>
              <a:t>&lt;&lt; endl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/>
              <a:t>	return 1;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 (…) { //default catch</a:t>
            </a:r>
            <a:br>
              <a:rPr lang="en-US" dirty="0"/>
            </a:br>
            <a:r>
              <a:rPr lang="en-US"/>
              <a:t>	cout </a:t>
            </a:r>
            <a:r>
              <a:rPr lang="en-US" dirty="0"/>
              <a:t>&lt;&lt; “Error occurred in function; unknown type” </a:t>
            </a:r>
            <a:r>
              <a:rPr lang="en-US"/>
              <a:t>&lt;&lt; endl;</a:t>
            </a:r>
            <a:br>
              <a:rPr lang="en-US"/>
            </a:br>
            <a:r>
              <a:rPr lang="en-US"/>
              <a:t>}</a:t>
            </a: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cout &lt;&lt; “After try/catch sequence” &lt;&lt; endl;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51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Execution of </a:t>
            </a:r>
            <a:r>
              <a:rPr lang="en-US" altLang="en-US" dirty="0">
                <a:latin typeface="Courier New" panose="02070309020205020404" pitchFamily="49" charset="0"/>
              </a:rPr>
              <a:t>try-catch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Oval 3"/>
          <p:cNvSpPr>
            <a:spLocks noChangeArrowheads="1"/>
          </p:cNvSpPr>
          <p:nvPr/>
        </p:nvSpPr>
        <p:spPr bwMode="auto">
          <a:xfrm>
            <a:off x="5219700" y="1428750"/>
            <a:ext cx="2552700" cy="131445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No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 statements throw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an exception</a:t>
            </a:r>
            <a:r>
              <a:rPr lang="en-US" altLang="en-US" sz="2400"/>
              <a:t> 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2933700" y="5276850"/>
            <a:ext cx="3086100" cy="1143000"/>
          </a:xfrm>
          <a:prstGeom prst="ellipse">
            <a:avLst/>
          </a:prstGeom>
          <a:solidFill>
            <a:srgbClr val="00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Statement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following entire try-catch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statement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257300" y="1428750"/>
            <a:ext cx="2381250" cy="1219200"/>
          </a:xfrm>
          <a:prstGeom prst="ellipse">
            <a:avLst/>
          </a:prstGeom>
          <a:solidFill>
            <a:srgbClr val="FF99CC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A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 statement throws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an exception</a:t>
            </a: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3543300" y="2514600"/>
            <a:ext cx="1885950" cy="1123950"/>
          </a:xfrm>
          <a:prstGeom prst="ellipse">
            <a:avLst/>
          </a:prstGeom>
          <a:solidFill>
            <a:srgbClr val="00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Exception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 Handler</a:t>
            </a:r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2743200" y="2724150"/>
            <a:ext cx="74295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790700" y="4171950"/>
            <a:ext cx="5467350" cy="5143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Statements to deal with exception are executed</a:t>
            </a: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4476750" y="36957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7"/>
          <p:cNvSpPr>
            <a:spLocks noChangeShapeType="1"/>
          </p:cNvSpPr>
          <p:nvPr/>
        </p:nvSpPr>
        <p:spPr bwMode="auto">
          <a:xfrm>
            <a:off x="4514850" y="47244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Freeform 22"/>
          <p:cNvSpPr>
            <a:spLocks/>
          </p:cNvSpPr>
          <p:nvPr/>
        </p:nvSpPr>
        <p:spPr bwMode="auto">
          <a:xfrm>
            <a:off x="6096000" y="2819400"/>
            <a:ext cx="2482850" cy="3124200"/>
          </a:xfrm>
          <a:custGeom>
            <a:avLst/>
            <a:gdLst>
              <a:gd name="T0" fmla="*/ 2147483647 w 1744"/>
              <a:gd name="T1" fmla="*/ 0 h 1968"/>
              <a:gd name="T2" fmla="*/ 2147483647 w 1744"/>
              <a:gd name="T3" fmla="*/ 2147483647 h 1968"/>
              <a:gd name="T4" fmla="*/ 0 w 1744"/>
              <a:gd name="T5" fmla="*/ 2147483647 h 19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44" h="1968">
                <a:moveTo>
                  <a:pt x="888" y="0"/>
                </a:moveTo>
                <a:cubicBezTo>
                  <a:pt x="1316" y="604"/>
                  <a:pt x="1744" y="1208"/>
                  <a:pt x="1596" y="1536"/>
                </a:cubicBezTo>
                <a:cubicBezTo>
                  <a:pt x="1448" y="1864"/>
                  <a:pt x="266" y="1896"/>
                  <a:pt x="0" y="1968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1162050" y="2781300"/>
            <a:ext cx="22669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/>
              <a:t>Control moves </a:t>
            </a:r>
            <a:r>
              <a:rPr lang="en-US" altLang="en-US" sz="1600" b="1">
                <a:solidFill>
                  <a:srgbClr val="FF0066"/>
                </a:solidFill>
              </a:rPr>
              <a:t>directly</a:t>
            </a:r>
            <a:r>
              <a:rPr lang="en-US" altLang="en-US" sz="1600" b="1"/>
              <a:t> to exception handler</a:t>
            </a:r>
          </a:p>
        </p:txBody>
      </p:sp>
    </p:spTree>
    <p:extLst>
      <p:ext uri="{BB962C8B-B14F-4D97-AF65-F5344CB8AC3E}">
        <p14:creationId xmlns:p14="http://schemas.microsoft.com/office/powerpoint/2010/main" val="1517818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Selecting an Exception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19100" y="1447800"/>
            <a:ext cx="9296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Pct val="120000"/>
              <a:buFontTx/>
              <a:buNone/>
            </a:pPr>
            <a:r>
              <a:rPr lang="en-US" altLang="en-US" sz="2800" dirty="0">
                <a:solidFill>
                  <a:srgbClr val="FF0066"/>
                </a:solidFill>
              </a:rPr>
              <a:t>The computer:</a:t>
            </a:r>
          </a:p>
          <a:p>
            <a:pPr>
              <a:spcBef>
                <a:spcPct val="50000"/>
              </a:spcBef>
              <a:buClr>
                <a:srgbClr val="FF0066"/>
              </a:buClr>
              <a:buSzPct val="120000"/>
              <a:buFontTx/>
              <a:buChar char="•"/>
            </a:pPr>
            <a:r>
              <a:rPr lang="en-US" altLang="en-US" sz="2800" dirty="0"/>
              <a:t> Examines data types of the formal parameters in exception handlers</a:t>
            </a:r>
          </a:p>
          <a:p>
            <a:pPr>
              <a:spcBef>
                <a:spcPct val="50000"/>
              </a:spcBef>
              <a:buClrTx/>
              <a:buSzPct val="120000"/>
              <a:buFontTx/>
              <a:buChar char="•"/>
            </a:pPr>
            <a:r>
              <a:rPr lang="en-US" altLang="en-US" sz="2800" dirty="0">
                <a:solidFill>
                  <a:srgbClr val="FF0066"/>
                </a:solidFill>
              </a:rPr>
              <a:t> </a:t>
            </a:r>
            <a:r>
              <a:rPr lang="en-US" altLang="en-US" sz="2800" dirty="0"/>
              <a:t>Searches in a “north-to-south</a:t>
            </a:r>
            <a:r>
              <a:rPr lang="en-US" altLang="en-US" sz="2800"/>
              <a:t>” [top down] order</a:t>
            </a:r>
            <a:endParaRPr lang="en-US" altLang="en-US" sz="2800" dirty="0"/>
          </a:p>
          <a:p>
            <a:pPr>
              <a:spcBef>
                <a:spcPct val="50000"/>
              </a:spcBef>
              <a:buClrTx/>
              <a:buSzPct val="120000"/>
              <a:buFontTx/>
              <a:buChar char="•"/>
            </a:pPr>
            <a:r>
              <a:rPr lang="en-US" altLang="en-US" sz="2800" dirty="0">
                <a:solidFill>
                  <a:srgbClr val="FF0066"/>
                </a:solidFill>
              </a:rPr>
              <a:t> </a:t>
            </a:r>
            <a:r>
              <a:rPr lang="en-US" altLang="en-US" sz="2800" dirty="0"/>
              <a:t>Selects </a:t>
            </a:r>
            <a:r>
              <a:rPr lang="en-US" altLang="en-US" sz="2800" dirty="0">
                <a:solidFill>
                  <a:schemeClr val="accent2"/>
                </a:solidFill>
              </a:rPr>
              <a:t>first</a:t>
            </a:r>
            <a:r>
              <a:rPr lang="en-US" altLang="en-US" sz="2800" dirty="0"/>
              <a:t> formal parameter whose data type matches that of the thrown exception</a:t>
            </a:r>
          </a:p>
          <a:p>
            <a:pPr>
              <a:spcBef>
                <a:spcPct val="50000"/>
              </a:spcBef>
              <a:buClrTx/>
              <a:buSzPct val="120000"/>
              <a:buFontTx/>
              <a:buChar char="•"/>
            </a:pPr>
            <a:r>
              <a:rPr lang="en-US" altLang="en-US" sz="2800" dirty="0">
                <a:solidFill>
                  <a:srgbClr val="FF0066"/>
                </a:solidFill>
              </a:rPr>
              <a:t> </a:t>
            </a:r>
            <a:r>
              <a:rPr lang="en-US" altLang="en-US" sz="2800" dirty="0"/>
              <a:t>Ellipse parameters (…) are a “wild card” and catch all. </a:t>
            </a:r>
            <a:r>
              <a:rPr lang="en-US" altLang="en-US" sz="2800" i="1" dirty="0"/>
              <a:t>Place the “catch all” handler last</a:t>
            </a:r>
            <a:r>
              <a:rPr lang="en-US" alt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57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on Selecting Exception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66700" y="1524000"/>
            <a:ext cx="95250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b="1" dirty="0"/>
              <a:t> Naming a parameter is only needed if statements in the body of the exception handler use that variable.</a:t>
            </a:r>
          </a:p>
          <a:p>
            <a:pPr>
              <a:spcBef>
                <a:spcPct val="50000"/>
              </a:spcBef>
              <a:buClrTx/>
              <a:buSzTx/>
              <a:buFontTx/>
              <a:buChar char="•"/>
            </a:pPr>
            <a:r>
              <a:rPr lang="en-US" altLang="en-US" sz="2400" b="1" dirty="0"/>
              <a:t> It is a good idea to use only </a:t>
            </a:r>
          </a:p>
          <a:p>
            <a:pPr lvl="2">
              <a:spcBef>
                <a:spcPct val="50000"/>
              </a:spcBef>
              <a:buClrTx/>
              <a:buFontTx/>
              <a:buChar char="•"/>
            </a:pPr>
            <a:r>
              <a:rPr lang="en-US" altLang="en-US" b="1" dirty="0"/>
              <a:t> user-defined classes (and </a:t>
            </a:r>
            <a:r>
              <a:rPr lang="en-US" altLang="en-US" b="1" dirty="0" err="1"/>
              <a:t>structs</a:t>
            </a:r>
            <a:r>
              <a:rPr lang="en-US" altLang="en-US" b="1" dirty="0"/>
              <a:t>) as exception types, </a:t>
            </a:r>
          </a:p>
          <a:p>
            <a:pPr lvl="2">
              <a:spcBef>
                <a:spcPct val="50000"/>
              </a:spcBef>
              <a:buClrTx/>
              <a:buFontTx/>
              <a:buChar char="•"/>
            </a:pPr>
            <a:r>
              <a:rPr lang="en-US" altLang="en-US" b="1" dirty="0"/>
              <a:t> one type per exception </a:t>
            </a:r>
          </a:p>
          <a:p>
            <a:pPr lvl="2">
              <a:spcBef>
                <a:spcPct val="50000"/>
              </a:spcBef>
              <a:buClrTx/>
              <a:buFontTx/>
              <a:buChar char="•"/>
            </a:pPr>
            <a:r>
              <a:rPr lang="en-US" altLang="en-US" b="1" dirty="0"/>
              <a:t> descriptive identifiers</a:t>
            </a:r>
          </a:p>
        </p:txBody>
      </p:sp>
    </p:spTree>
    <p:extLst>
      <p:ext uri="{BB962C8B-B14F-4D97-AF65-F5344CB8AC3E}">
        <p14:creationId xmlns:p14="http://schemas.microsoft.com/office/powerpoint/2010/main" val="60522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Nonlocal Exception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Text Box 29"/>
          <p:cNvSpPr txBox="1">
            <a:spLocks noChangeArrowheads="1"/>
          </p:cNvSpPr>
          <p:nvPr/>
        </p:nvSpPr>
        <p:spPr bwMode="auto">
          <a:xfrm>
            <a:off x="571500" y="1371600"/>
            <a:ext cx="8915400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en-US" sz="2600" b="1" dirty="0"/>
              <a:t>It is most common for throw to occur inside a function that is </a:t>
            </a:r>
            <a:r>
              <a:rPr lang="en-US" altLang="en-US" sz="2600" b="1" i="1" dirty="0">
                <a:solidFill>
                  <a:schemeClr val="accent2"/>
                </a:solidFill>
              </a:rPr>
              <a:t>called</a:t>
            </a:r>
            <a:r>
              <a:rPr lang="en-US" altLang="en-US" sz="2600" b="1" dirty="0">
                <a:solidFill>
                  <a:schemeClr val="accent2"/>
                </a:solidFill>
              </a:rPr>
              <a:t> </a:t>
            </a:r>
            <a:r>
              <a:rPr lang="en-US" altLang="en-US" sz="2600" b="1" dirty="0"/>
              <a:t>from within a </a:t>
            </a:r>
            <a:r>
              <a:rPr lang="en-US" altLang="en-US" sz="2600" b="1"/>
              <a:t>try-clause </a:t>
            </a:r>
          </a:p>
          <a:p>
            <a:pPr>
              <a:spcBef>
                <a:spcPct val="50000"/>
              </a:spcBef>
              <a:buClrTx/>
              <a:buSzTx/>
              <a:buNone/>
            </a:pPr>
            <a:r>
              <a:rPr lang="en-US" altLang="en-US" sz="2600" b="1"/>
              <a:t>than </a:t>
            </a:r>
            <a:r>
              <a:rPr lang="en-US" altLang="en-US" sz="2600" b="1" dirty="0"/>
              <a:t>for the throw to be located </a:t>
            </a:r>
            <a:r>
              <a:rPr lang="en-US" altLang="en-US" sz="2600" b="1" i="1" dirty="0">
                <a:solidFill>
                  <a:schemeClr val="accent2"/>
                </a:solidFill>
              </a:rPr>
              <a:t>within</a:t>
            </a:r>
            <a:r>
              <a:rPr lang="en-US" altLang="en-US" sz="2600" b="1" dirty="0"/>
              <a:t> the try-clause statement itself.</a:t>
            </a:r>
          </a:p>
        </p:txBody>
      </p:sp>
    </p:spTree>
    <p:extLst>
      <p:ext uri="{BB962C8B-B14F-4D97-AF65-F5344CB8AC3E}">
        <p14:creationId xmlns:p14="http://schemas.microsoft.com/office/powerpoint/2010/main" val="1539955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Throwing an Exception to be Caught by the Calling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3" name="Text Box 10"/>
          <p:cNvSpPr>
            <a:spLocks noGrp="1" noChangeArrowheads="1"/>
          </p:cNvSpPr>
          <p:nvPr>
            <p:ph idx="1"/>
          </p:nvPr>
        </p:nvSpPr>
        <p:spPr>
          <a:xfrm>
            <a:off x="732529" y="1601718"/>
            <a:ext cx="3562350" cy="4114800"/>
          </a:xfrm>
          <a:solidFill>
            <a:srgbClr val="FFFFFF"/>
          </a:solidFill>
          <a:ln w="12700">
            <a:solidFill>
              <a:schemeClr val="folHlink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void Func3()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{ 	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try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			Func4</a:t>
            </a:r>
            <a:r>
              <a:rPr lang="en-US" altLang="en-US" sz="2000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  <a:r>
              <a:rPr lang="en-US" altLang="en-US" sz="2000">
                <a:latin typeface="Courier New" panose="02070309020205020404" pitchFamily="49" charset="0"/>
              </a:rPr>
              <a:t>catch (int)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{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900" dirty="0">
              <a:latin typeface="Courier New" panose="02070309020205020404" pitchFamily="49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377554" y="2622480"/>
            <a:ext cx="3903662" cy="2255838"/>
          </a:xfrm>
          <a:prstGeom prst="rect">
            <a:avLst/>
          </a:prstGeom>
          <a:solidFill>
            <a:srgbClr val="FFFFFF"/>
          </a:solidFill>
          <a:ln w="12700">
            <a:solidFill>
              <a:schemeClr val="folHlink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void Func4()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{	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int error = -1;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if ( error 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throw error;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return;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4496491" y="3451155"/>
            <a:ext cx="125253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Normal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return</a:t>
            </a: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V="1">
            <a:off x="3086100" y="2841031"/>
            <a:ext cx="2438400" cy="395811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 flipH="1" flipV="1">
            <a:off x="1946966" y="3632130"/>
            <a:ext cx="3943350" cy="53340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2343842" y="4027942"/>
            <a:ext cx="5675313" cy="1064690"/>
          </a:xfrm>
          <a:custGeom>
            <a:avLst/>
            <a:gdLst>
              <a:gd name="T0" fmla="*/ 2147483647 w 6898"/>
              <a:gd name="T1" fmla="*/ 0 h 1261"/>
              <a:gd name="T2" fmla="*/ 2147483647 w 6898"/>
              <a:gd name="T3" fmla="*/ 2147483647 h 1261"/>
              <a:gd name="T4" fmla="*/ 0 w 6898"/>
              <a:gd name="T5" fmla="*/ 2147483647 h 126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898" h="1261">
                <a:moveTo>
                  <a:pt x="6630" y="0"/>
                </a:moveTo>
                <a:cubicBezTo>
                  <a:pt x="6764" y="574"/>
                  <a:pt x="6898" y="1149"/>
                  <a:pt x="5793" y="1205"/>
                </a:cubicBezTo>
                <a:cubicBezTo>
                  <a:pt x="4688" y="1261"/>
                  <a:pt x="2344" y="798"/>
                  <a:pt x="0" y="335"/>
                </a:cubicBezTo>
              </a:path>
            </a:pathLst>
          </a:custGeom>
          <a:noFill/>
          <a:ln w="12700">
            <a:solidFill>
              <a:schemeClr val="accent2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325041" y="2733606"/>
            <a:ext cx="13462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Function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call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4807642" y="5019606"/>
            <a:ext cx="18192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Return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pitchFamily="18" charset="0"/>
              </a:rPr>
              <a:t>thrown exception</a:t>
            </a:r>
          </a:p>
        </p:txBody>
      </p:sp>
    </p:spTree>
    <p:extLst>
      <p:ext uri="{BB962C8B-B14F-4D97-AF65-F5344CB8AC3E}">
        <p14:creationId xmlns:p14="http://schemas.microsoft.com/office/powerpoint/2010/main" val="562183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dirty="0"/>
              <a:t>Passing an Exception up the Chain of Function 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9076" y="1455736"/>
            <a:ext cx="1819275" cy="5508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buClrTx/>
              <a:buSzTx/>
              <a:buNone/>
            </a:pPr>
            <a:r>
              <a:rPr lang="en-US" altLang="en-US" sz="1400">
                <a:latin typeface="Times Roman" charset="0"/>
              </a:rPr>
              <a:t>No </a:t>
            </a:r>
            <a:r>
              <a:rPr lang="en-US" altLang="en-US" sz="1400">
                <a:latin typeface="Courier New" panose="02070309020205020404" pitchFamily="49" charset="0"/>
              </a:rPr>
              <a:t>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78451" y="2500311"/>
            <a:ext cx="1668463" cy="7032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940351" y="3597274"/>
            <a:ext cx="1800225" cy="6635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buClrTx/>
              <a:buSzTx/>
              <a:buNone/>
            </a:pPr>
            <a:r>
              <a:rPr lang="en-US" altLang="en-US" sz="1400" dirty="0">
                <a:latin typeface="Times Roman" charset="0"/>
              </a:rPr>
              <a:t>No </a:t>
            </a:r>
            <a:r>
              <a:rPr lang="en-US" altLang="en-US" sz="1400" dirty="0" err="1">
                <a:latin typeface="Courier New" panose="02070309020205020404" pitchFamily="49" charset="0"/>
              </a:rPr>
              <a:t>ErrType</a:t>
            </a:r>
            <a:r>
              <a:rPr lang="en-US" altLang="en-US" sz="1400" dirty="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dirty="0">
              <a:latin typeface="Times Roman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997501" y="4635498"/>
            <a:ext cx="1781175" cy="6651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buClrTx/>
              <a:buSzTx/>
              <a:buNone/>
            </a:pPr>
            <a:r>
              <a:rPr lang="en-US" altLang="en-US" sz="1400">
                <a:latin typeface="Times Roman" charset="0"/>
              </a:rPr>
              <a:t>No </a:t>
            </a:r>
            <a:r>
              <a:rPr lang="en-US" altLang="en-US" sz="1400">
                <a:latin typeface="Courier New" panose="02070309020205020404" pitchFamily="49" charset="0"/>
              </a:rPr>
              <a:t>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997501" y="5675310"/>
            <a:ext cx="1895475" cy="106045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</a:t>
            </a:r>
            <a:r>
              <a:rPr lang="en-US" altLang="en-US" sz="1400">
                <a:latin typeface="Times Roman" charset="0"/>
              </a:rPr>
              <a:t>No </a:t>
            </a:r>
            <a:r>
              <a:rPr lang="en-US" altLang="en-US" sz="1400">
                <a:latin typeface="Courier New" panose="02070309020205020404" pitchFamily="49" charset="0"/>
              </a:rPr>
              <a:t>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throw ErrType();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292650" y="3035299"/>
            <a:ext cx="623888" cy="765175"/>
            <a:chOff x="921" y="3399"/>
            <a:chExt cx="981" cy="971"/>
          </a:xfrm>
        </p:grpSpPr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524" y="3399"/>
              <a:ext cx="378" cy="971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415 h 1139"/>
                <a:gd name="T4" fmla="*/ 399 w 368"/>
                <a:gd name="T5" fmla="*/ 706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921" y="3717"/>
              <a:ext cx="73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Call</a:t>
              </a:r>
            </a:p>
          </p:txBody>
        </p:sp>
      </p:grpSp>
      <p:grpSp>
        <p:nvGrpSpPr>
          <p:cNvPr id="13" name="Group 14"/>
          <p:cNvGrpSpPr>
            <a:grpSpLocks/>
          </p:cNvGrpSpPr>
          <p:nvPr/>
        </p:nvGrpSpPr>
        <p:grpSpPr bwMode="auto">
          <a:xfrm>
            <a:off x="316463" y="3921124"/>
            <a:ext cx="641350" cy="636587"/>
            <a:chOff x="921" y="3399"/>
            <a:chExt cx="981" cy="971"/>
          </a:xfrm>
        </p:grpSpPr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1524" y="3399"/>
              <a:ext cx="378" cy="971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415 h 1139"/>
                <a:gd name="T4" fmla="*/ 399 w 368"/>
                <a:gd name="T5" fmla="*/ 706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921" y="3717"/>
              <a:ext cx="73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Call</a:t>
              </a:r>
            </a:p>
          </p:txBody>
        </p:sp>
      </p:grpSp>
      <p:grpSp>
        <p:nvGrpSpPr>
          <p:cNvPr id="16" name="Group 17"/>
          <p:cNvGrpSpPr>
            <a:grpSpLocks/>
          </p:cNvGrpSpPr>
          <p:nvPr/>
        </p:nvGrpSpPr>
        <p:grpSpPr bwMode="auto">
          <a:xfrm>
            <a:off x="32300" y="2338385"/>
            <a:ext cx="947738" cy="541338"/>
            <a:chOff x="921" y="3399"/>
            <a:chExt cx="981" cy="971"/>
          </a:xfrm>
        </p:grpSpPr>
        <p:sp>
          <p:nvSpPr>
            <p:cNvPr id="17" name="Freeform 18"/>
            <p:cNvSpPr>
              <a:spLocks/>
            </p:cNvSpPr>
            <p:nvPr/>
          </p:nvSpPr>
          <p:spPr bwMode="auto">
            <a:xfrm>
              <a:off x="1524" y="3399"/>
              <a:ext cx="378" cy="971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415 h 1139"/>
                <a:gd name="T4" fmla="*/ 399 w 368"/>
                <a:gd name="T5" fmla="*/ 706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921" y="3717"/>
              <a:ext cx="73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Call</a:t>
              </a:r>
            </a:p>
          </p:txBody>
        </p:sp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219625" y="5021260"/>
            <a:ext cx="738188" cy="749300"/>
            <a:chOff x="921" y="3399"/>
            <a:chExt cx="981" cy="971"/>
          </a:xfrm>
        </p:grpSpPr>
        <p:sp>
          <p:nvSpPr>
            <p:cNvPr id="20" name="Freeform 21"/>
            <p:cNvSpPr>
              <a:spLocks/>
            </p:cNvSpPr>
            <p:nvPr/>
          </p:nvSpPr>
          <p:spPr bwMode="auto">
            <a:xfrm>
              <a:off x="1524" y="3399"/>
              <a:ext cx="378" cy="971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415 h 1139"/>
                <a:gd name="T4" fmla="*/ 399 w 368"/>
                <a:gd name="T5" fmla="*/ 706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921" y="3717"/>
              <a:ext cx="73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Call</a:t>
              </a:r>
            </a:p>
          </p:txBody>
        </p:sp>
      </p:grpSp>
      <p:sp>
        <p:nvSpPr>
          <p:cNvPr id="22" name="Freeform 23"/>
          <p:cNvSpPr>
            <a:spLocks/>
          </p:cNvSpPr>
          <p:nvPr/>
        </p:nvSpPr>
        <p:spPr bwMode="auto">
          <a:xfrm rot="-458156" flipH="1" flipV="1">
            <a:off x="2821538" y="3695698"/>
            <a:ext cx="258762" cy="785812"/>
          </a:xfrm>
          <a:custGeom>
            <a:avLst/>
            <a:gdLst>
              <a:gd name="T0" fmla="*/ 2147483647 w 368"/>
              <a:gd name="T1" fmla="*/ 0 h 1139"/>
              <a:gd name="T2" fmla="*/ 0 w 368"/>
              <a:gd name="T3" fmla="*/ 2147483647 h 1139"/>
              <a:gd name="T4" fmla="*/ 2147483647 w 368"/>
              <a:gd name="T5" fmla="*/ 2147483647 h 11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" h="1139">
                <a:moveTo>
                  <a:pt x="368" y="0"/>
                </a:moveTo>
                <a:cubicBezTo>
                  <a:pt x="184" y="240"/>
                  <a:pt x="0" y="480"/>
                  <a:pt x="0" y="670"/>
                </a:cubicBezTo>
                <a:cubicBezTo>
                  <a:pt x="0" y="860"/>
                  <a:pt x="184" y="999"/>
                  <a:pt x="368" y="1139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2992989" y="4471986"/>
            <a:ext cx="1303337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Immediate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return</a:t>
            </a:r>
          </a:p>
        </p:txBody>
      </p:sp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3048550" y="3362324"/>
            <a:ext cx="1327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Immediate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return</a:t>
            </a:r>
          </a:p>
        </p:txBody>
      </p:sp>
      <p:sp>
        <p:nvSpPr>
          <p:cNvPr id="25" name="Freeform 26"/>
          <p:cNvSpPr>
            <a:spLocks/>
          </p:cNvSpPr>
          <p:nvPr/>
        </p:nvSpPr>
        <p:spPr bwMode="auto">
          <a:xfrm rot="-546180" flipH="1" flipV="1">
            <a:off x="2907263" y="4786310"/>
            <a:ext cx="330200" cy="1258888"/>
          </a:xfrm>
          <a:custGeom>
            <a:avLst/>
            <a:gdLst>
              <a:gd name="T0" fmla="*/ 2147483647 w 368"/>
              <a:gd name="T1" fmla="*/ 0 h 1139"/>
              <a:gd name="T2" fmla="*/ 0 w 368"/>
              <a:gd name="T3" fmla="*/ 2147483647 h 1139"/>
              <a:gd name="T4" fmla="*/ 2147483647 w 368"/>
              <a:gd name="T5" fmla="*/ 2147483647 h 11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" h="1139">
                <a:moveTo>
                  <a:pt x="368" y="0"/>
                </a:moveTo>
                <a:cubicBezTo>
                  <a:pt x="184" y="240"/>
                  <a:pt x="0" y="480"/>
                  <a:pt x="0" y="670"/>
                </a:cubicBezTo>
                <a:cubicBezTo>
                  <a:pt x="0" y="860"/>
                  <a:pt x="184" y="999"/>
                  <a:pt x="368" y="1139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248575" y="5841998"/>
            <a:ext cx="1073150" cy="61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Immediate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return</a:t>
            </a:r>
          </a:p>
        </p:txBody>
      </p:sp>
      <p:sp>
        <p:nvSpPr>
          <p:cNvPr id="27" name="Freeform 28"/>
          <p:cNvSpPr>
            <a:spLocks/>
          </p:cNvSpPr>
          <p:nvPr/>
        </p:nvSpPr>
        <p:spPr bwMode="auto">
          <a:xfrm rot="298426">
            <a:off x="2219875" y="3024185"/>
            <a:ext cx="1130300" cy="554038"/>
          </a:xfrm>
          <a:custGeom>
            <a:avLst/>
            <a:gdLst>
              <a:gd name="T0" fmla="*/ 2147483647 w 1099"/>
              <a:gd name="T1" fmla="*/ 2147483647 h 1139"/>
              <a:gd name="T2" fmla="*/ 2147483647 w 1099"/>
              <a:gd name="T3" fmla="*/ 2147483647 h 1139"/>
              <a:gd name="T4" fmla="*/ 2147483647 w 1099"/>
              <a:gd name="T5" fmla="*/ 2147483647 h 1139"/>
              <a:gd name="T6" fmla="*/ 0 w 1099"/>
              <a:gd name="T7" fmla="*/ 0 h 113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99" h="1139">
                <a:moveTo>
                  <a:pt x="535" y="1139"/>
                </a:moveTo>
                <a:cubicBezTo>
                  <a:pt x="719" y="1010"/>
                  <a:pt x="904" y="882"/>
                  <a:pt x="971" y="737"/>
                </a:cubicBezTo>
                <a:cubicBezTo>
                  <a:pt x="1038" y="592"/>
                  <a:pt x="1099" y="391"/>
                  <a:pt x="937" y="268"/>
                </a:cubicBezTo>
                <a:cubicBezTo>
                  <a:pt x="775" y="145"/>
                  <a:pt x="387" y="72"/>
                  <a:pt x="0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30"/>
          <p:cNvSpPr txBox="1">
            <a:spLocks noChangeArrowheads="1"/>
          </p:cNvSpPr>
          <p:nvPr/>
        </p:nvSpPr>
        <p:spPr bwMode="auto">
          <a:xfrm>
            <a:off x="1118150" y="2182810"/>
            <a:ext cx="1866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Func1</a:t>
            </a:r>
          </a:p>
        </p:txBody>
      </p:sp>
      <p:sp>
        <p:nvSpPr>
          <p:cNvPr id="29" name="Text Box 31"/>
          <p:cNvSpPr txBox="1">
            <a:spLocks noChangeArrowheads="1"/>
          </p:cNvSpPr>
          <p:nvPr/>
        </p:nvSpPr>
        <p:spPr bwMode="auto">
          <a:xfrm>
            <a:off x="5013876" y="1627186"/>
            <a:ext cx="1857375" cy="5318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buClrTx/>
              <a:buSzTx/>
              <a:buNone/>
            </a:pPr>
            <a:r>
              <a:rPr lang="en-US" altLang="en-US" sz="1400">
                <a:latin typeface="Times Roman" charset="0"/>
              </a:rPr>
              <a:t>No </a:t>
            </a:r>
            <a:r>
              <a:rPr lang="en-US" altLang="en-US" sz="1400">
                <a:latin typeface="Courier New" panose="02070309020205020404" pitchFamily="49" charset="0"/>
              </a:rPr>
              <a:t>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sp>
        <p:nvSpPr>
          <p:cNvPr id="30" name="Text Box 32"/>
          <p:cNvSpPr txBox="1">
            <a:spLocks noChangeArrowheads="1"/>
          </p:cNvSpPr>
          <p:nvPr/>
        </p:nvSpPr>
        <p:spPr bwMode="auto">
          <a:xfrm>
            <a:off x="4940851" y="2462211"/>
            <a:ext cx="2030413" cy="6080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buClrTx/>
              <a:buSzTx/>
              <a:buNone/>
            </a:pPr>
            <a:r>
              <a:rPr lang="en-US" altLang="en-US" sz="1400">
                <a:latin typeface="Times Roman" charset="0"/>
              </a:rPr>
              <a:t> No </a:t>
            </a:r>
            <a:r>
              <a:rPr lang="en-US" altLang="en-US" sz="1400">
                <a:latin typeface="Courier New" panose="02070309020205020404" pitchFamily="49" charset="0"/>
              </a:rPr>
              <a:t>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5036101" y="3502024"/>
            <a:ext cx="1876425" cy="53022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buClrTx/>
              <a:buSzTx/>
              <a:buNone/>
            </a:pPr>
            <a:r>
              <a:rPr lang="en-US" altLang="en-US" sz="1400">
                <a:latin typeface="Times Roman" charset="0"/>
              </a:rPr>
              <a:t>No </a:t>
            </a:r>
            <a:r>
              <a:rPr lang="en-US" altLang="en-US" sz="1400">
                <a:latin typeface="Courier New" panose="02070309020205020404" pitchFamily="49" charset="0"/>
              </a:rPr>
              <a:t>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5017051" y="4502148"/>
            <a:ext cx="1857375" cy="7032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ts val="600"/>
              </a:spcBef>
              <a:buClrTx/>
              <a:buSzTx/>
              <a:buNone/>
            </a:pPr>
            <a:r>
              <a:rPr lang="en-US" altLang="en-US" sz="1400">
                <a:latin typeface="Times Roman" charset="0"/>
              </a:rPr>
              <a:t>No </a:t>
            </a:r>
            <a:r>
              <a:rPr lang="en-US" altLang="en-US" sz="1400">
                <a:latin typeface="Courier New" panose="02070309020205020404" pitchFamily="49" charset="0"/>
              </a:rPr>
              <a:t>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sp>
        <p:nvSpPr>
          <p:cNvPr id="33" name="Text Box 35"/>
          <p:cNvSpPr txBox="1">
            <a:spLocks noChangeArrowheads="1"/>
          </p:cNvSpPr>
          <p:nvPr/>
        </p:nvSpPr>
        <p:spPr bwMode="auto">
          <a:xfrm>
            <a:off x="5036101" y="5561010"/>
            <a:ext cx="1857375" cy="123190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</a:t>
            </a:r>
            <a:r>
              <a:rPr lang="en-US" altLang="en-US" sz="1400">
                <a:latin typeface="Times Roman" charset="0"/>
              </a:rPr>
              <a:t>No </a:t>
            </a:r>
            <a:r>
              <a:rPr lang="en-US" altLang="en-US" sz="1400">
                <a:latin typeface="Courier New" panose="02070309020205020404" pitchFamily="49" charset="0"/>
              </a:rPr>
              <a:t>ErrType</a:t>
            </a:r>
            <a:r>
              <a:rPr lang="en-US" altLang="en-US" sz="1400">
                <a:latin typeface="Times Roman" charset="0"/>
              </a:rPr>
              <a:t> handler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urier New" panose="02070309020205020404" pitchFamily="49" charset="0"/>
              </a:rPr>
              <a:t> throw ErrType();</a:t>
            </a: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Courier New" panose="02070309020205020404" pitchFamily="49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Times Roman" charset="0"/>
            </a:endParaRPr>
          </a:p>
        </p:txBody>
      </p:sp>
      <p:grpSp>
        <p:nvGrpSpPr>
          <p:cNvPr id="34" name="Group 36"/>
          <p:cNvGrpSpPr>
            <a:grpSpLocks/>
          </p:cNvGrpSpPr>
          <p:nvPr/>
        </p:nvGrpSpPr>
        <p:grpSpPr bwMode="auto">
          <a:xfrm>
            <a:off x="4102650" y="2863849"/>
            <a:ext cx="833438" cy="898525"/>
            <a:chOff x="921" y="3399"/>
            <a:chExt cx="981" cy="971"/>
          </a:xfrm>
        </p:grpSpPr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1524" y="3399"/>
              <a:ext cx="378" cy="971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415 h 1139"/>
                <a:gd name="T4" fmla="*/ 399 w 368"/>
                <a:gd name="T5" fmla="*/ 706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Text Box 38"/>
            <p:cNvSpPr txBox="1">
              <a:spLocks noChangeArrowheads="1"/>
            </p:cNvSpPr>
            <p:nvPr/>
          </p:nvSpPr>
          <p:spPr bwMode="auto">
            <a:xfrm>
              <a:off x="921" y="3717"/>
              <a:ext cx="73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Call</a:t>
              </a:r>
            </a:p>
          </p:txBody>
        </p:sp>
      </p:grpSp>
      <p:grpSp>
        <p:nvGrpSpPr>
          <p:cNvPr id="37" name="Group 39"/>
          <p:cNvGrpSpPr>
            <a:grpSpLocks/>
          </p:cNvGrpSpPr>
          <p:nvPr/>
        </p:nvGrpSpPr>
        <p:grpSpPr bwMode="auto">
          <a:xfrm>
            <a:off x="4259813" y="3844924"/>
            <a:ext cx="736600" cy="827087"/>
            <a:chOff x="921" y="3399"/>
            <a:chExt cx="981" cy="971"/>
          </a:xfrm>
        </p:grpSpPr>
        <p:sp>
          <p:nvSpPr>
            <p:cNvPr id="38" name="Freeform 40"/>
            <p:cNvSpPr>
              <a:spLocks/>
            </p:cNvSpPr>
            <p:nvPr/>
          </p:nvSpPr>
          <p:spPr bwMode="auto">
            <a:xfrm>
              <a:off x="1524" y="3399"/>
              <a:ext cx="378" cy="971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415 h 1139"/>
                <a:gd name="T4" fmla="*/ 399 w 368"/>
                <a:gd name="T5" fmla="*/ 706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41"/>
            <p:cNvSpPr txBox="1">
              <a:spLocks noChangeArrowheads="1"/>
            </p:cNvSpPr>
            <p:nvPr/>
          </p:nvSpPr>
          <p:spPr bwMode="auto">
            <a:xfrm>
              <a:off x="921" y="3717"/>
              <a:ext cx="73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Call</a:t>
              </a:r>
            </a:p>
          </p:txBody>
        </p:sp>
      </p:grpSp>
      <p:grpSp>
        <p:nvGrpSpPr>
          <p:cNvPr id="40" name="Group 42"/>
          <p:cNvGrpSpPr>
            <a:grpSpLocks/>
          </p:cNvGrpSpPr>
          <p:nvPr/>
        </p:nvGrpSpPr>
        <p:grpSpPr bwMode="auto">
          <a:xfrm>
            <a:off x="4178850" y="1779585"/>
            <a:ext cx="738188" cy="769938"/>
            <a:chOff x="921" y="3399"/>
            <a:chExt cx="981" cy="971"/>
          </a:xfrm>
        </p:grpSpPr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1524" y="3399"/>
              <a:ext cx="378" cy="971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415 h 1139"/>
                <a:gd name="T4" fmla="*/ 399 w 368"/>
                <a:gd name="T5" fmla="*/ 706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921" y="3717"/>
              <a:ext cx="73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Call</a:t>
              </a:r>
            </a:p>
          </p:txBody>
        </p:sp>
      </p:grpSp>
      <p:grpSp>
        <p:nvGrpSpPr>
          <p:cNvPr id="43" name="Group 45"/>
          <p:cNvGrpSpPr>
            <a:grpSpLocks/>
          </p:cNvGrpSpPr>
          <p:nvPr/>
        </p:nvGrpSpPr>
        <p:grpSpPr bwMode="auto">
          <a:xfrm>
            <a:off x="4258225" y="4983160"/>
            <a:ext cx="719138" cy="920750"/>
            <a:chOff x="921" y="3399"/>
            <a:chExt cx="981" cy="971"/>
          </a:xfrm>
        </p:grpSpPr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1524" y="3399"/>
              <a:ext cx="378" cy="971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415 h 1139"/>
                <a:gd name="T4" fmla="*/ 399 w 368"/>
                <a:gd name="T5" fmla="*/ 706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47"/>
            <p:cNvSpPr txBox="1">
              <a:spLocks noChangeArrowheads="1"/>
            </p:cNvSpPr>
            <p:nvPr/>
          </p:nvSpPr>
          <p:spPr bwMode="auto">
            <a:xfrm>
              <a:off x="921" y="3717"/>
              <a:ext cx="737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Call</a:t>
              </a:r>
            </a:p>
          </p:txBody>
        </p:sp>
      </p:grpSp>
      <p:grpSp>
        <p:nvGrpSpPr>
          <p:cNvPr id="46" name="Group 48"/>
          <p:cNvGrpSpPr>
            <a:grpSpLocks/>
          </p:cNvGrpSpPr>
          <p:nvPr/>
        </p:nvGrpSpPr>
        <p:grpSpPr bwMode="auto">
          <a:xfrm>
            <a:off x="6890301" y="3925886"/>
            <a:ext cx="1101725" cy="1050925"/>
            <a:chOff x="9300" y="6018"/>
            <a:chExt cx="1406" cy="1716"/>
          </a:xfrm>
        </p:grpSpPr>
        <p:sp>
          <p:nvSpPr>
            <p:cNvPr id="47" name="Freeform 49"/>
            <p:cNvSpPr>
              <a:spLocks/>
            </p:cNvSpPr>
            <p:nvPr/>
          </p:nvSpPr>
          <p:spPr bwMode="auto">
            <a:xfrm flipH="1" flipV="1">
              <a:off x="9300" y="6018"/>
              <a:ext cx="378" cy="1445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1368 h 1139"/>
                <a:gd name="T4" fmla="*/ 399 w 368"/>
                <a:gd name="T5" fmla="*/ 2325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50"/>
            <p:cNvSpPr txBox="1">
              <a:spLocks noChangeArrowheads="1"/>
            </p:cNvSpPr>
            <p:nvPr/>
          </p:nvSpPr>
          <p:spPr bwMode="auto">
            <a:xfrm>
              <a:off x="9433" y="6999"/>
              <a:ext cx="1273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Immediate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return</a:t>
              </a:r>
            </a:p>
          </p:txBody>
        </p:sp>
      </p:grpSp>
      <p:sp>
        <p:nvSpPr>
          <p:cNvPr id="49" name="Freeform 51"/>
          <p:cNvSpPr>
            <a:spLocks/>
          </p:cNvSpPr>
          <p:nvPr/>
        </p:nvSpPr>
        <p:spPr bwMode="auto">
          <a:xfrm flipH="1" flipV="1">
            <a:off x="6914114" y="5046661"/>
            <a:ext cx="244475" cy="1216025"/>
          </a:xfrm>
          <a:custGeom>
            <a:avLst/>
            <a:gdLst>
              <a:gd name="T0" fmla="*/ 2147483647 w 368"/>
              <a:gd name="T1" fmla="*/ 0 h 1139"/>
              <a:gd name="T2" fmla="*/ 0 w 368"/>
              <a:gd name="T3" fmla="*/ 2147483647 h 1139"/>
              <a:gd name="T4" fmla="*/ 2147483647 w 368"/>
              <a:gd name="T5" fmla="*/ 2147483647 h 113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8" h="1139">
                <a:moveTo>
                  <a:pt x="368" y="0"/>
                </a:moveTo>
                <a:cubicBezTo>
                  <a:pt x="184" y="240"/>
                  <a:pt x="0" y="480"/>
                  <a:pt x="0" y="670"/>
                </a:cubicBezTo>
                <a:cubicBezTo>
                  <a:pt x="0" y="860"/>
                  <a:pt x="184" y="999"/>
                  <a:pt x="368" y="1139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7096675" y="5903910"/>
            <a:ext cx="111125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Immediate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New Roman" panose="02020603050405020304" pitchFamily="18" charset="0"/>
              </a:rPr>
              <a:t>return</a:t>
            </a:r>
          </a:p>
        </p:txBody>
      </p:sp>
      <p:grpSp>
        <p:nvGrpSpPr>
          <p:cNvPr id="51" name="Group 53"/>
          <p:cNvGrpSpPr>
            <a:grpSpLocks/>
          </p:cNvGrpSpPr>
          <p:nvPr/>
        </p:nvGrpSpPr>
        <p:grpSpPr bwMode="auto">
          <a:xfrm>
            <a:off x="6966500" y="2894011"/>
            <a:ext cx="1676400" cy="904875"/>
            <a:chOff x="9300" y="6018"/>
            <a:chExt cx="1406" cy="1716"/>
          </a:xfrm>
        </p:grpSpPr>
        <p:sp>
          <p:nvSpPr>
            <p:cNvPr id="52" name="Freeform 54"/>
            <p:cNvSpPr>
              <a:spLocks/>
            </p:cNvSpPr>
            <p:nvPr/>
          </p:nvSpPr>
          <p:spPr bwMode="auto">
            <a:xfrm flipH="1" flipV="1">
              <a:off x="9300" y="6018"/>
              <a:ext cx="378" cy="1445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1368 h 1139"/>
                <a:gd name="T4" fmla="*/ 399 w 368"/>
                <a:gd name="T5" fmla="*/ 2325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Text Box 55"/>
            <p:cNvSpPr txBox="1">
              <a:spLocks noChangeArrowheads="1"/>
            </p:cNvSpPr>
            <p:nvPr/>
          </p:nvSpPr>
          <p:spPr bwMode="auto">
            <a:xfrm>
              <a:off x="9433" y="6999"/>
              <a:ext cx="1273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4" name="Group 56"/>
          <p:cNvGrpSpPr>
            <a:grpSpLocks/>
          </p:cNvGrpSpPr>
          <p:nvPr/>
        </p:nvGrpSpPr>
        <p:grpSpPr bwMode="auto">
          <a:xfrm>
            <a:off x="6942688" y="1820861"/>
            <a:ext cx="1700212" cy="904875"/>
            <a:chOff x="9300" y="6018"/>
            <a:chExt cx="1406" cy="1716"/>
          </a:xfrm>
        </p:grpSpPr>
        <p:sp>
          <p:nvSpPr>
            <p:cNvPr id="55" name="Freeform 57"/>
            <p:cNvSpPr>
              <a:spLocks/>
            </p:cNvSpPr>
            <p:nvPr/>
          </p:nvSpPr>
          <p:spPr bwMode="auto">
            <a:xfrm flipH="1" flipV="1">
              <a:off x="9300" y="6018"/>
              <a:ext cx="378" cy="1445"/>
            </a:xfrm>
            <a:custGeom>
              <a:avLst/>
              <a:gdLst>
                <a:gd name="T0" fmla="*/ 399 w 368"/>
                <a:gd name="T1" fmla="*/ 0 h 1139"/>
                <a:gd name="T2" fmla="*/ 0 w 368"/>
                <a:gd name="T3" fmla="*/ 1368 h 1139"/>
                <a:gd name="T4" fmla="*/ 399 w 368"/>
                <a:gd name="T5" fmla="*/ 2325 h 113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8" h="1139">
                  <a:moveTo>
                    <a:pt x="368" y="0"/>
                  </a:moveTo>
                  <a:cubicBezTo>
                    <a:pt x="184" y="240"/>
                    <a:pt x="0" y="480"/>
                    <a:pt x="0" y="670"/>
                  </a:cubicBezTo>
                  <a:cubicBezTo>
                    <a:pt x="0" y="860"/>
                    <a:pt x="184" y="999"/>
                    <a:pt x="368" y="113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 Box 58"/>
            <p:cNvSpPr txBox="1">
              <a:spLocks noChangeArrowheads="1"/>
            </p:cNvSpPr>
            <p:nvPr/>
          </p:nvSpPr>
          <p:spPr bwMode="auto">
            <a:xfrm>
              <a:off x="9433" y="6999"/>
              <a:ext cx="1273" cy="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5000"/>
                <a:buFont typeface="Monotype Sorts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65000"/>
                <a:buFont typeface="Monotype Sorts" pitchFamily="2" charset="2"/>
                <a:buChar char="l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Monotype Sorts" pitchFamily="2" charset="2"/>
                <a:buChar char="n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Immediate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Times New Roman" panose="02020603050405020304" pitchFamily="18" charset="0"/>
                </a:rPr>
                <a:t>return</a:t>
              </a:r>
            </a:p>
          </p:txBody>
        </p:sp>
      </p:grpSp>
      <p:sp>
        <p:nvSpPr>
          <p:cNvPr id="57" name="Rectangle 59"/>
          <p:cNvSpPr>
            <a:spLocks noChangeArrowheads="1"/>
          </p:cNvSpPr>
          <p:nvPr/>
        </p:nvSpPr>
        <p:spPr bwMode="auto">
          <a:xfrm>
            <a:off x="7396714" y="1162048"/>
            <a:ext cx="1246187" cy="81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Program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terminates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immediately</a:t>
            </a:r>
          </a:p>
        </p:txBody>
      </p:sp>
      <p:sp>
        <p:nvSpPr>
          <p:cNvPr id="58" name="Freeform 60"/>
          <p:cNvSpPr>
            <a:spLocks/>
          </p:cNvSpPr>
          <p:nvPr/>
        </p:nvSpPr>
        <p:spPr bwMode="auto">
          <a:xfrm>
            <a:off x="7039526" y="1536698"/>
            <a:ext cx="379413" cy="246062"/>
          </a:xfrm>
          <a:custGeom>
            <a:avLst/>
            <a:gdLst>
              <a:gd name="T0" fmla="*/ 0 w 597"/>
              <a:gd name="T1" fmla="*/ 2147483647 h 387"/>
              <a:gd name="T2" fmla="*/ 2147483647 w 597"/>
              <a:gd name="T3" fmla="*/ 2147483647 h 387"/>
              <a:gd name="T4" fmla="*/ 2147483647 w 597"/>
              <a:gd name="T5" fmla="*/ 0 h 3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97" h="387">
                <a:moveTo>
                  <a:pt x="0" y="387"/>
                </a:moveTo>
                <a:cubicBezTo>
                  <a:pt x="125" y="348"/>
                  <a:pt x="251" y="310"/>
                  <a:pt x="351" y="246"/>
                </a:cubicBezTo>
                <a:cubicBezTo>
                  <a:pt x="451" y="182"/>
                  <a:pt x="556" y="47"/>
                  <a:pt x="597" y="0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Text Box 61"/>
          <p:cNvSpPr txBox="1">
            <a:spLocks noChangeArrowheads="1"/>
          </p:cNvSpPr>
          <p:nvPr/>
        </p:nvSpPr>
        <p:spPr bwMode="auto">
          <a:xfrm>
            <a:off x="851450" y="3325810"/>
            <a:ext cx="1581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Func2</a:t>
            </a:r>
          </a:p>
        </p:txBody>
      </p:sp>
      <p:sp>
        <p:nvSpPr>
          <p:cNvPr id="60" name="Text Box 64"/>
          <p:cNvSpPr txBox="1">
            <a:spLocks noChangeArrowheads="1"/>
          </p:cNvSpPr>
          <p:nvPr/>
        </p:nvSpPr>
        <p:spPr bwMode="auto">
          <a:xfrm>
            <a:off x="927650" y="435451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Func3</a:t>
            </a:r>
          </a:p>
        </p:txBody>
      </p:sp>
      <p:sp>
        <p:nvSpPr>
          <p:cNvPr id="61" name="Text Box 65"/>
          <p:cNvSpPr txBox="1">
            <a:spLocks noChangeArrowheads="1"/>
          </p:cNvSpPr>
          <p:nvPr/>
        </p:nvSpPr>
        <p:spPr bwMode="auto">
          <a:xfrm>
            <a:off x="946700" y="5402260"/>
            <a:ext cx="1885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Func4</a:t>
            </a:r>
          </a:p>
        </p:txBody>
      </p:sp>
      <p:sp>
        <p:nvSpPr>
          <p:cNvPr id="62" name="Text Box 68"/>
          <p:cNvSpPr txBox="1">
            <a:spLocks noChangeArrowheads="1"/>
          </p:cNvSpPr>
          <p:nvPr/>
        </p:nvSpPr>
        <p:spPr bwMode="auto">
          <a:xfrm>
            <a:off x="737150" y="1173160"/>
            <a:ext cx="1695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main</a:t>
            </a:r>
          </a:p>
        </p:txBody>
      </p:sp>
      <p:sp>
        <p:nvSpPr>
          <p:cNvPr id="63" name="Text Box 69"/>
          <p:cNvSpPr txBox="1">
            <a:spLocks noChangeArrowheads="1"/>
          </p:cNvSpPr>
          <p:nvPr/>
        </p:nvSpPr>
        <p:spPr bwMode="auto">
          <a:xfrm>
            <a:off x="4966250" y="1344610"/>
            <a:ext cx="1314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main</a:t>
            </a:r>
          </a:p>
        </p:txBody>
      </p:sp>
      <p:sp>
        <p:nvSpPr>
          <p:cNvPr id="64" name="Rectangle 70"/>
          <p:cNvSpPr>
            <a:spLocks noChangeArrowheads="1"/>
          </p:cNvSpPr>
          <p:nvPr/>
        </p:nvSpPr>
        <p:spPr bwMode="auto">
          <a:xfrm>
            <a:off x="1251500" y="2887660"/>
            <a:ext cx="933450" cy="209550"/>
          </a:xfrm>
          <a:prstGeom prst="rect">
            <a:avLst/>
          </a:prstGeom>
          <a:solidFill>
            <a:srgbClr val="C0C0C0">
              <a:alpha val="50195"/>
            </a:srgbClr>
          </a:solidFill>
          <a:ln w="12700">
            <a:solidFill>
              <a:srgbClr val="C0C0C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5" name="Text Box 71"/>
          <p:cNvSpPr txBox="1">
            <a:spLocks noChangeArrowheads="1"/>
          </p:cNvSpPr>
          <p:nvPr/>
        </p:nvSpPr>
        <p:spPr bwMode="auto">
          <a:xfrm>
            <a:off x="7480850" y="3459160"/>
            <a:ext cx="1028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Immediate return</a:t>
            </a:r>
          </a:p>
        </p:txBody>
      </p:sp>
      <p:sp>
        <p:nvSpPr>
          <p:cNvPr id="66" name="Text Box 72"/>
          <p:cNvSpPr txBox="1">
            <a:spLocks noChangeArrowheads="1"/>
          </p:cNvSpPr>
          <p:nvPr/>
        </p:nvSpPr>
        <p:spPr bwMode="auto">
          <a:xfrm>
            <a:off x="112055" y="6488110"/>
            <a:ext cx="3752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/>
              <a:t>Function Func1 has a handler for </a:t>
            </a:r>
            <a:r>
              <a:rPr lang="en-US" altLang="en-US" sz="1400" b="1" dirty="0" err="1"/>
              <a:t>ErrType</a:t>
            </a:r>
            <a:endParaRPr lang="en-US" altLang="en-US" sz="1400" b="1" dirty="0"/>
          </a:p>
        </p:txBody>
      </p:sp>
      <p:sp>
        <p:nvSpPr>
          <p:cNvPr id="67" name="Text Box 133"/>
          <p:cNvSpPr txBox="1">
            <a:spLocks noChangeArrowheads="1"/>
          </p:cNvSpPr>
          <p:nvPr/>
        </p:nvSpPr>
        <p:spPr bwMode="auto">
          <a:xfrm>
            <a:off x="4645955" y="6488110"/>
            <a:ext cx="33718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b="1" dirty="0"/>
              <a:t>No function has a handler for </a:t>
            </a:r>
            <a:r>
              <a:rPr lang="en-US" altLang="en-US" sz="1400" b="1" dirty="0" err="1"/>
              <a:t>ErrType</a:t>
            </a:r>
            <a:endParaRPr lang="en-US" altLang="en-US" sz="1400" b="1" dirty="0"/>
          </a:p>
        </p:txBody>
      </p:sp>
      <p:sp>
        <p:nvSpPr>
          <p:cNvPr id="68" name="Text Box 134"/>
          <p:cNvSpPr txBox="1">
            <a:spLocks noChangeArrowheads="1"/>
          </p:cNvSpPr>
          <p:nvPr/>
        </p:nvSpPr>
        <p:spPr bwMode="auto">
          <a:xfrm>
            <a:off x="4966250" y="2163760"/>
            <a:ext cx="1619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Func1</a:t>
            </a:r>
          </a:p>
        </p:txBody>
      </p:sp>
      <p:sp>
        <p:nvSpPr>
          <p:cNvPr id="69" name="Text Box 135"/>
          <p:cNvSpPr txBox="1">
            <a:spLocks noChangeArrowheads="1"/>
          </p:cNvSpPr>
          <p:nvPr/>
        </p:nvSpPr>
        <p:spPr bwMode="auto">
          <a:xfrm>
            <a:off x="5004350" y="3211510"/>
            <a:ext cx="1695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Func2</a:t>
            </a:r>
          </a:p>
        </p:txBody>
      </p:sp>
      <p:sp>
        <p:nvSpPr>
          <p:cNvPr id="70" name="Text Box 136"/>
          <p:cNvSpPr txBox="1">
            <a:spLocks noChangeArrowheads="1"/>
          </p:cNvSpPr>
          <p:nvPr/>
        </p:nvSpPr>
        <p:spPr bwMode="auto">
          <a:xfrm>
            <a:off x="5080550" y="4240210"/>
            <a:ext cx="1943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Func3</a:t>
            </a:r>
          </a:p>
        </p:txBody>
      </p:sp>
      <p:sp>
        <p:nvSpPr>
          <p:cNvPr id="71" name="Text Box 137"/>
          <p:cNvSpPr txBox="1">
            <a:spLocks noChangeArrowheads="1"/>
          </p:cNvSpPr>
          <p:nvPr/>
        </p:nvSpPr>
        <p:spPr bwMode="auto">
          <a:xfrm>
            <a:off x="5042450" y="5287960"/>
            <a:ext cx="152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/>
              <a:t>Func4</a:t>
            </a:r>
          </a:p>
        </p:txBody>
      </p:sp>
    </p:spTree>
    <p:extLst>
      <p:ext uri="{BB962C8B-B14F-4D97-AF65-F5344CB8AC3E}">
        <p14:creationId xmlns:p14="http://schemas.microsoft.com/office/powerpoint/2010/main" val="183431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Re-Throwing an 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571500" y="1447800"/>
            <a:ext cx="8915400" cy="4343400"/>
          </a:xfrm>
          <a:noFill/>
        </p:spPr>
        <p:txBody>
          <a:bodyPr/>
          <a:lstStyle/>
          <a:p>
            <a:pPr>
              <a:buSzPct val="60000"/>
            </a:pPr>
            <a:r>
              <a:rPr lang="en-US" altLang="en-US" b="1" dirty="0"/>
              <a:t>The expression in throw is optional.</a:t>
            </a:r>
          </a:p>
          <a:p>
            <a:pPr lvl="3">
              <a:buSzPct val="60000"/>
              <a:buFont typeface="Monotype Sorts" pitchFamily="2" charset="2"/>
              <a:buNone/>
            </a:pPr>
            <a:r>
              <a:rPr lang="en-US" altLang="en-US" sz="2800" b="1" dirty="0">
                <a:solidFill>
                  <a:srgbClr val="00CC66"/>
                </a:solidFill>
                <a:latin typeface="Courier New" panose="02070309020205020404" pitchFamily="49" charset="0"/>
              </a:rPr>
              <a:t>throw;</a:t>
            </a:r>
            <a:r>
              <a:rPr lang="en-US" altLang="en-US" b="1" dirty="0">
                <a:solidFill>
                  <a:srgbClr val="66FFCC"/>
                </a:solidFill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sz="1600" b="1" dirty="0"/>
              <a:t>					</a:t>
            </a:r>
          </a:p>
          <a:p>
            <a:pPr>
              <a:buSzPct val="60000"/>
            </a:pPr>
            <a:r>
              <a:rPr lang="en-US" altLang="en-US" b="1" dirty="0"/>
              <a:t>Re-throwing an exception in C++ allows </a:t>
            </a:r>
            <a:r>
              <a:rPr lang="en-US" altLang="en-US" b="1" dirty="0">
                <a:solidFill>
                  <a:schemeClr val="accent2"/>
                </a:solidFill>
              </a:rPr>
              <a:t>partial exception handling</a:t>
            </a:r>
            <a:r>
              <a:rPr lang="en-US" altLang="en-US" b="1" dirty="0"/>
              <a:t>.</a:t>
            </a:r>
          </a:p>
          <a:p>
            <a:pPr>
              <a:buSzPct val="60000"/>
            </a:pPr>
            <a:r>
              <a:rPr lang="en-US" altLang="en-US" b="1" dirty="0"/>
              <a:t>Allows higher level functions/classes to also respond to exception, or to respond instead</a:t>
            </a:r>
          </a:p>
          <a:p>
            <a:pPr>
              <a:buFont typeface="Monotype Sorts" pitchFamily="2" charset="2"/>
              <a:buNone/>
            </a:pPr>
            <a:endParaRPr lang="en-US" altLang="en-US" sz="1600" b="1" dirty="0"/>
          </a:p>
          <a:p>
            <a:pPr>
              <a:buSzPct val="60000"/>
              <a:buFont typeface="Monotype Sorts" pitchFamily="2" charset="2"/>
              <a:buNone/>
            </a:pPr>
            <a:r>
              <a:rPr lang="en-US" altLang="en-US" sz="3600" b="1" dirty="0">
                <a:latin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4075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535940" y="1510635"/>
            <a:ext cx="5654675" cy="216533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200" spc="-10">
                <a:latin typeface="Calibri"/>
                <a:cs typeface="Calibri"/>
              </a:rPr>
              <a:t>Exceptions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15" dirty="0">
                <a:latin typeface="Calibri"/>
                <a:cs typeface="Calibri"/>
              </a:rPr>
              <a:t>Definition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5" dirty="0">
                <a:latin typeface="Calibri"/>
                <a:cs typeface="Calibri"/>
              </a:rPr>
              <a:t>Syntax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5" dirty="0">
                <a:solidFill>
                  <a:srgbClr val="7E7E7E"/>
                </a:solidFill>
                <a:latin typeface="Calibri"/>
                <a:cs typeface="Calibri"/>
              </a:rPr>
              <a:t>Examples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5030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Dividing by ZERO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23900" y="1555474"/>
            <a:ext cx="741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/>
              <a:t>Apply what you know: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85800" y="2146025"/>
            <a:ext cx="8648700" cy="301621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int Quotient( int </a:t>
            </a:r>
            <a:r>
              <a:rPr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numer</a:t>
            </a: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, int </a:t>
            </a:r>
            <a:r>
              <a:rPr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denom</a:t>
            </a: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){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if (denom != 0)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return numer / denom;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else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// What to do??  Loop asking user </a:t>
            </a:r>
            <a:b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	  // for new </a:t>
            </a:r>
            <a:r>
              <a:rPr lang="en-US" altLang="en-US" sz="20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denom</a:t>
            </a: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 value?</a:t>
            </a:r>
            <a:endParaRPr lang="en-US" altLang="en-US" sz="20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r>
              <a:rPr lang="en-US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961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535940" y="1510635"/>
            <a:ext cx="5654675" cy="216533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200" spc="-10">
                <a:latin typeface="Calibri"/>
                <a:cs typeface="Calibri"/>
              </a:rPr>
              <a:t>Exceptions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15" dirty="0">
                <a:solidFill>
                  <a:srgbClr val="7E7E7E"/>
                </a:solidFill>
                <a:latin typeface="Calibri"/>
                <a:cs typeface="Calibri"/>
              </a:rPr>
              <a:t>Definition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Syntax</a:t>
            </a:r>
            <a:endParaRPr sz="28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5" dirty="0">
                <a:solidFill>
                  <a:srgbClr val="7E7E7E"/>
                </a:solidFill>
                <a:latin typeface="Calibri"/>
                <a:cs typeface="Calibri"/>
              </a:rPr>
              <a:t>Examples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0404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0500" y="1219200"/>
            <a:ext cx="7715250" cy="286232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// quotient.cpp -- Quotient program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&lt;iostream&gt;</a:t>
            </a:r>
            <a:br>
              <a:rPr lang="en-US" altLang="en-US" sz="1800" dirty="0"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&lt;string&gt;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using namespace std;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int Quotient( int, int );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int main(){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int numer;   // Numerator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int denom;   // Denominator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77452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95300" y="1143000"/>
            <a:ext cx="7581900" cy="5632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cout &lt;&lt; "Enter numerator and denominator: ";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cin &gt;&gt; numer &gt;&gt; denom;</a:t>
            </a:r>
            <a:endParaRPr lang="en-US" altLang="en-US" sz="16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while(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cin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){</a:t>
            </a:r>
            <a:br>
              <a:rPr lang="en-US" altLang="en-US" sz="1600" dirty="0"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try{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  cout &lt;&lt; "Their quotient: “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         &lt;&lt; Quotient(numer, denom) &lt;&lt; endl;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}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catch (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zeroDenom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){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cs typeface="Times New Roman" panose="02020603050405020304" pitchFamily="18" charset="0"/>
              </a:rPr>
              <a:t>	    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cout &lt;&lt; "*** Denominator can't be 0" &lt;&lt; endl;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}</a:t>
            </a:r>
            <a:endParaRPr lang="en-US" altLang="en-US" sz="16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cout &lt;&lt; "Enter numerator and denominator: ";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cin &gt;&gt; numer &gt;&gt;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denom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	}</a:t>
            </a:r>
            <a:br>
              <a:rPr lang="en-US" altLang="en-US" sz="1600" dirty="0"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0;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br>
              <a: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float Quotient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 int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numer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, int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denom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){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if (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denom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== 0)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throw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zeroDenom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1600">
                <a:latin typeface="Courier New" panose="02070309020205020404" pitchFamily="49" charset="0"/>
                <a:cs typeface="Times New Roman" panose="02020603050405020304" pitchFamily="18" charset="0"/>
              </a:rPr>
              <a:t>return (float)numer 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/ </a:t>
            </a:r>
            <a:r>
              <a:rPr lang="en-US" alt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denom</a:t>
            </a: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  <a:b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45348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C2D81CC7-7476-4B41-A22F-5397B4F37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// exceptions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4DE86D22-F608-9F42-B90B-839FA809F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1153298"/>
            <a:ext cx="8299450" cy="57150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8047892B-6BE3-4143-A95F-335353D23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541563"/>
            <a:ext cx="807085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main ()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char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myarray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[10];    //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c-style string, ends with ‘\0’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try 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for (int n=0; n&lt;=10; n++) {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if (n&gt;9) throw "Out of range";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myarray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[n]='z';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}</a:t>
            </a:r>
          </a:p>
          <a:p>
            <a:r>
              <a:rPr lang="en-US" sz="2000" b="1" dirty="0"/>
              <a:t>catch (char * str</a:t>
            </a:r>
            <a:r>
              <a:rPr lang="en-US" sz="2000" b="1"/>
              <a:t>) {	// or (string str)</a:t>
            </a:r>
            <a:endParaRPr lang="en-US" sz="2000" dirty="0"/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"Exception: " &lt;&lt; </a:t>
            </a:r>
            <a:r>
              <a:rPr lang="en-US" sz="2000" b="1" dirty="0" err="1"/>
              <a:t>str</a:t>
            </a:r>
            <a:r>
              <a:rPr lang="en-US" sz="2000" b="1" dirty="0"/>
              <a:t> &lt;&lt; </a:t>
            </a:r>
            <a:r>
              <a:rPr lang="en-US" sz="2000" b="1" dirty="0" err="1"/>
              <a:t>endl</a:t>
            </a:r>
            <a:r>
              <a:rPr lang="en-US" sz="2000" b="1" dirty="0"/>
              <a:t>;</a:t>
            </a:r>
            <a:endParaRPr lang="en-US" sz="2000" dirty="0"/>
          </a:p>
          <a:p>
            <a:r>
              <a:rPr lang="en-US" sz="2000" b="1" dirty="0"/>
              <a:t>  }</a:t>
            </a:r>
            <a:br>
              <a:rPr lang="en-US" sz="2000" b="1" dirty="0"/>
            </a:br>
            <a:endParaRPr lang="en-US" sz="2000" dirty="0"/>
          </a:p>
          <a:p>
            <a:r>
              <a:rPr lang="en-US" sz="2000" b="1" dirty="0"/>
              <a:t>  return 0;</a:t>
            </a:r>
            <a:endParaRPr lang="en-US" sz="2000" dirty="0"/>
          </a:p>
          <a:p>
            <a:r>
              <a:rPr lang="en-US" sz="2000" b="1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9595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1AEF36-DB2A-3440-8A3C-74A114A86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E740396-16DC-BA47-8E66-402A0F79B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1078229"/>
            <a:ext cx="8299451" cy="5715000"/>
          </a:xfrm>
          <a:prstGeom prst="rect">
            <a:avLst/>
          </a:prstGeom>
          <a:solidFill>
            <a:srgbClr val="FFFFCC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FFFFCC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E3E2733-0E06-6443-8EF8-83AB251CB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62840"/>
            <a:ext cx="5396029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 main ()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try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char *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new char [10];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if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== NULL) throw "Allocation failure";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for (int n=0; n&lt;=100; n++)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if (n&gt;9) throw n;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mystring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[n]='z';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catch (int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) {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&lt;&lt; "Exception: ";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&lt;&lt; "index " &lt;&lt;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&lt;&lt; " is out of range" &lt;&lt;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endl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}</a:t>
            </a: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sz="1600" b="1" dirty="0"/>
              <a:t>catch (char * str</a:t>
            </a:r>
            <a:r>
              <a:rPr lang="en-US" sz="1600" b="1"/>
              <a:t>) {	// or catch (string str)</a:t>
            </a:r>
            <a:endParaRPr lang="en-US" sz="1600" dirty="0"/>
          </a:p>
          <a:p>
            <a:r>
              <a:rPr lang="en-US" sz="1600" b="1" dirty="0"/>
              <a:t>    </a:t>
            </a:r>
            <a:r>
              <a:rPr lang="en-US" sz="1600" b="1" dirty="0" err="1"/>
              <a:t>cout</a:t>
            </a:r>
            <a:r>
              <a:rPr lang="en-US" sz="1600" b="1" dirty="0"/>
              <a:t> &lt;&lt; "Exception: " &lt;&lt; </a:t>
            </a:r>
            <a:r>
              <a:rPr lang="en-US" sz="1600" b="1" dirty="0" err="1"/>
              <a:t>str</a:t>
            </a:r>
            <a:r>
              <a:rPr lang="en-US" sz="1600" b="1" dirty="0"/>
              <a:t>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  <a:endParaRPr lang="en-US" sz="1600" dirty="0"/>
          </a:p>
          <a:p>
            <a:r>
              <a:rPr lang="en-US" sz="1600" b="1" dirty="0"/>
              <a:t>  }</a:t>
            </a:r>
          </a:p>
          <a:p>
            <a:r>
              <a:rPr lang="en-US" sz="1600" b="1" dirty="0"/>
              <a:t>  catch(…) {  // catch-all</a:t>
            </a:r>
            <a:br>
              <a:rPr lang="en-US" sz="1600" b="1" dirty="0"/>
            </a:br>
            <a:r>
              <a:rPr lang="en-US" sz="1600" b="1" dirty="0"/>
              <a:t>    cout &lt;&lt; "Exception thrown, can’t be fixed" &lt;&lt; endl;</a:t>
            </a:r>
          </a:p>
          <a:p>
            <a:r>
              <a:rPr lang="en-US" sz="1600" b="1" dirty="0"/>
              <a:t>  }</a:t>
            </a:r>
          </a:p>
          <a:p>
            <a:endParaRPr lang="en-US" sz="1600" dirty="0"/>
          </a:p>
          <a:p>
            <a:r>
              <a:rPr lang="en-US" sz="1600" b="1" dirty="0"/>
              <a:t>  return 0;</a:t>
            </a:r>
            <a:endParaRPr lang="en-US" sz="1600" dirty="0"/>
          </a:p>
          <a:p>
            <a:r>
              <a:rPr lang="en-US" sz="1600" b="1" dirty="0"/>
              <a:t>}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457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1AEF36-DB2A-3440-8A3C-74A114A86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E3E2733-0E06-6443-8EF8-83AB251CB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219200"/>
            <a:ext cx="9368510" cy="3457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3200" dirty="0"/>
              <a:t>Validate pre-condition of function using </a:t>
            </a:r>
            <a:br>
              <a:rPr lang="en-US" altLang="en-US" sz="3200" dirty="0"/>
            </a:br>
            <a:r>
              <a:rPr lang="en-US" altLang="en-US" sz="3200" dirty="0"/>
              <a:t>assert statements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200" spc="-10" dirty="0">
                <a:latin typeface="Calibri"/>
                <a:cs typeface="Calibri"/>
              </a:rPr>
              <a:t>#include &lt;</a:t>
            </a:r>
            <a:r>
              <a:rPr lang="en-US" sz="3200" spc="-10" dirty="0" err="1">
                <a:latin typeface="Calibri"/>
                <a:cs typeface="Calibri"/>
              </a:rPr>
              <a:t>cassert</a:t>
            </a:r>
            <a:r>
              <a:rPr lang="en-US" sz="3200" spc="-10" dirty="0">
                <a:latin typeface="Calibri"/>
                <a:cs typeface="Calibri"/>
              </a:rPr>
              <a:t>&gt;</a:t>
            </a:r>
            <a:endParaRPr lang="en-US" sz="1600" spc="-1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200" dirty="0">
                <a:latin typeface="Calibri"/>
                <a:cs typeface="Calibri"/>
              </a:rPr>
              <a:t>assert( x == 5);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200" dirty="0">
                <a:latin typeface="Calibri"/>
                <a:cs typeface="Calibri"/>
              </a:rPr>
              <a:t>assert( min(</a:t>
            </a:r>
            <a:r>
              <a:rPr lang="en-US" sz="3200" dirty="0" err="1">
                <a:latin typeface="Calibri"/>
                <a:cs typeface="Calibri"/>
              </a:rPr>
              <a:t>x,y</a:t>
            </a:r>
            <a:r>
              <a:rPr lang="en-US" sz="3200" dirty="0">
                <a:latin typeface="Calibri"/>
                <a:cs typeface="Calibri"/>
              </a:rPr>
              <a:t>) == x );</a:t>
            </a:r>
          </a:p>
          <a:p>
            <a:pPr marL="12700">
              <a:lnSpc>
                <a:spcPct val="100000"/>
              </a:lnSpc>
              <a:spcBef>
                <a:spcPts val="765"/>
              </a:spcBef>
              <a:tabLst>
                <a:tab pos="355600" algn="l"/>
                <a:tab pos="356235" algn="l"/>
              </a:tabLst>
            </a:pPr>
            <a:endParaRPr lang="en-US"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4443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1AEF36-DB2A-3440-8A3C-74A114A86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E3E2733-0E06-6443-8EF8-83AB251CB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161264"/>
            <a:ext cx="9368510" cy="4544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3200"/>
              <a:t>Validate pre-condition of function using </a:t>
            </a:r>
            <a:br>
              <a:rPr lang="en-US" altLang="en-US" sz="3200"/>
            </a:br>
            <a:r>
              <a:rPr lang="en-US" altLang="en-US" sz="3200"/>
              <a:t>assert statements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200" spc="-10">
                <a:latin typeface="Calibri"/>
                <a:cs typeface="Calibri"/>
              </a:rPr>
              <a:t>#include &lt;cassert&gt;</a:t>
            </a:r>
            <a:endParaRPr lang="en-US" sz="1600" spc="-10" dirty="0"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200">
                <a:latin typeface="Calibri"/>
                <a:cs typeface="Calibri"/>
              </a:rPr>
              <a:t>assert( x == 5);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200">
                <a:latin typeface="Calibri"/>
                <a:cs typeface="Calibri"/>
              </a:rPr>
              <a:t>assert( min(x,y) == x );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lang="en-US"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800">
                <a:latin typeface="Calibri"/>
                <a:cs typeface="Calibri"/>
              </a:rPr>
              <a:t>Assertion failed: assert( min(x,y) = x ), function main, file main.cpp, line 12.</a:t>
            </a:r>
          </a:p>
        </p:txBody>
      </p:sp>
    </p:spTree>
    <p:extLst>
      <p:ext uri="{BB962C8B-B14F-4D97-AF65-F5344CB8AC3E}">
        <p14:creationId xmlns:p14="http://schemas.microsoft.com/office/powerpoint/2010/main" val="3047727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1AEF36-DB2A-3440-8A3C-74A114A86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28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E3E2733-0E06-6443-8EF8-83AB251CB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68" y="1371600"/>
            <a:ext cx="9827755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609600" algn="l"/>
                <a:tab pos="1217613" algn="l"/>
                <a:tab pos="1827213" algn="l"/>
                <a:tab pos="2435225" algn="l"/>
                <a:tab pos="3044825" algn="l"/>
                <a:tab pos="3654425" algn="l"/>
                <a:tab pos="4262438" algn="l"/>
                <a:tab pos="4872038" algn="l"/>
                <a:tab pos="5480050" algn="l"/>
                <a:tab pos="60896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sz="2800"/>
              <a:t>Best used in test harness, test bed, or unit testing programs</a:t>
            </a:r>
          </a:p>
          <a:p>
            <a:pPr lvl="0"/>
            <a:r>
              <a:rPr lang="en-US" sz="2800">
                <a:latin typeface="Calibri"/>
                <a:cs typeface="Calibri"/>
              </a:rPr>
              <a:t>		</a:t>
            </a:r>
          </a:p>
          <a:p>
            <a:pPr lvl="0"/>
            <a:r>
              <a:rPr lang="en-US" sz="2800">
                <a:latin typeface="Calibri"/>
                <a:cs typeface="Calibri"/>
              </a:rPr>
              <a:t>test multiple scenarios</a:t>
            </a:r>
          </a:p>
          <a:p>
            <a:pPr lvl="0"/>
            <a:endParaRPr lang="en-US" sz="2800">
              <a:latin typeface="Calibri"/>
              <a:cs typeface="Calibri"/>
            </a:endParaRPr>
          </a:p>
          <a:p>
            <a:endParaRPr lang="en-US" sz="2400"/>
          </a:p>
          <a:p>
            <a:pPr lvl="2"/>
            <a:r>
              <a:rPr lang="en-US" sz="2400" b="1"/>
              <a:t>Test harness with assert for the function HrMinToMinassert(HrMinToMin(0, 0)  == 0);</a:t>
            </a:r>
          </a:p>
          <a:p>
            <a:pPr lvl="2"/>
            <a:endParaRPr lang="en-US" sz="2400" b="1"/>
          </a:p>
          <a:p>
            <a:r>
              <a:rPr lang="en-US" sz="2400"/>
              <a:t>assert(HrMinToMin(0, 1)  == 1);</a:t>
            </a:r>
          </a:p>
          <a:p>
            <a:r>
              <a:rPr lang="en-US" sz="2400"/>
              <a:t>assert(HrMinToMin(0, 99) == 99);</a:t>
            </a:r>
          </a:p>
          <a:p>
            <a:r>
              <a:rPr lang="en-US" sz="2400"/>
              <a:t>assert(HrMinToMin(1, 0)  == 60);</a:t>
            </a:r>
          </a:p>
          <a:p>
            <a:r>
              <a:rPr lang="en-US" sz="2400"/>
              <a:t>assert(HrMinToMin(5, 0)  == 300);</a:t>
            </a:r>
          </a:p>
          <a:p>
            <a:r>
              <a:rPr lang="en-US" sz="2400"/>
              <a:t>assert(HrMinToMin(2, 30) == 150);</a:t>
            </a:r>
            <a:endParaRPr lang="en-US" sz="24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83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Exception is…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95300" y="1610554"/>
            <a:ext cx="8382000" cy="4381500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rgbClr val="002042"/>
                </a:solidFill>
                <a:latin typeface="HelveticaNeueLT Std Lt"/>
                <a:ea typeface="+mn-ea"/>
                <a:cs typeface="Verdan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eneva" charset="0"/>
              </a:rPr>
              <a:t>An unusual, often unpredictable event, detectable by software or hardware, that requires special processing. </a:t>
            </a:r>
          </a:p>
          <a:p>
            <a:pPr fontAlgn="auto">
              <a:spcAft>
                <a:spcPts val="0"/>
              </a:spcAft>
              <a:buFontTx/>
              <a:buNone/>
            </a:pPr>
            <a:endParaRPr lang="en-US" altLang="en-US" b="1" dirty="0">
              <a:solidFill>
                <a:schemeClr val="tx1"/>
              </a:solidFill>
              <a:latin typeface="Geneva" charset="0"/>
            </a:endParaRP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eneva" charset="0"/>
              </a:rPr>
              <a:t>Also, in C++, a variable or class object that represents an exceptional event.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>
              <a:solidFill>
                <a:schemeClr val="tx1"/>
              </a:solidFill>
              <a:latin typeface="Geneva" charset="0"/>
            </a:endParaRPr>
          </a:p>
          <a:p>
            <a:pPr fontAlgn="auto">
              <a:spcAft>
                <a:spcPts val="0"/>
              </a:spcAft>
              <a:buFontTx/>
              <a:buNone/>
            </a:pPr>
            <a:r>
              <a:rPr lang="en-US" altLang="en-US" b="1" dirty="0">
                <a:solidFill>
                  <a:schemeClr val="tx1"/>
                </a:solidFill>
                <a:latin typeface="Geneva" charset="0"/>
              </a:rPr>
              <a:t>An exception handler is a section of program code that is executed when a particular exception occurs.						</a:t>
            </a:r>
          </a:p>
          <a:p>
            <a:pPr fontAlgn="auto">
              <a:spcAft>
                <a:spcPts val="0"/>
              </a:spcAft>
              <a:buFont typeface="Monotype Sorts" pitchFamily="2" charset="2"/>
              <a:buNone/>
            </a:pPr>
            <a:endParaRPr lang="en-US" altLang="en-US" b="1" dirty="0">
              <a:solidFill>
                <a:schemeClr val="tx1"/>
              </a:solidFill>
              <a:latin typeface="Genev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8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992148"/>
          </a:xfrm>
        </p:spPr>
        <p:txBody>
          <a:bodyPr/>
          <a:lstStyle/>
          <a:p>
            <a:pPr lvl="0"/>
            <a:r>
              <a:rPr lang="en-US" dirty="0"/>
              <a:t>An </a:t>
            </a:r>
            <a:r>
              <a:rPr lang="en-US" i="1" dirty="0">
                <a:solidFill>
                  <a:srgbClr val="FF0000"/>
                </a:solidFill>
              </a:rPr>
              <a:t>exception</a:t>
            </a:r>
            <a:r>
              <a:rPr lang="en-US" dirty="0"/>
              <a:t> is an </a:t>
            </a:r>
            <a:r>
              <a:rPr lang="en-US" u="sng" dirty="0"/>
              <a:t>unusual situation </a:t>
            </a:r>
            <a:r>
              <a:rPr lang="en-US" dirty="0"/>
              <a:t>that occurs when the program is </a:t>
            </a:r>
            <a:r>
              <a:rPr lang="en-US" i="1" dirty="0"/>
              <a:t>running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/>
              <a:t>Exception Management:</a:t>
            </a:r>
          </a:p>
          <a:p>
            <a:pPr lvl="1"/>
            <a:r>
              <a:rPr lang="en-US" dirty="0"/>
              <a:t>Define the error condition</a:t>
            </a:r>
          </a:p>
          <a:p>
            <a:pPr lvl="1"/>
            <a:r>
              <a:rPr lang="en-US" dirty="0"/>
              <a:t>Enclose code containing possible error (try).</a:t>
            </a:r>
          </a:p>
          <a:p>
            <a:pPr lvl="1"/>
            <a:r>
              <a:rPr lang="en-US" dirty="0"/>
              <a:t>Alert the system if error occurs (throw).</a:t>
            </a:r>
          </a:p>
          <a:p>
            <a:pPr lvl="1"/>
            <a:r>
              <a:rPr lang="en-US" dirty="0"/>
              <a:t>Handle error if it is thrown (catch).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Let’s try it conceptually without code for now for </a:t>
            </a:r>
            <a:r>
              <a:rPr lang="en-US" b="1" dirty="0"/>
              <a:t>reading an input file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9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14" y="1484852"/>
            <a:ext cx="10064796" cy="4992148"/>
          </a:xfrm>
        </p:spPr>
        <p:txBody>
          <a:bodyPr/>
          <a:lstStyle/>
          <a:p>
            <a:pPr lvl="0"/>
            <a:r>
              <a:rPr lang="en-US" dirty="0"/>
              <a:t>An </a:t>
            </a:r>
            <a:r>
              <a:rPr lang="en-US" i="1" dirty="0">
                <a:solidFill>
                  <a:srgbClr val="FF0000"/>
                </a:solidFill>
              </a:rPr>
              <a:t>exception</a:t>
            </a:r>
            <a:r>
              <a:rPr lang="en-US" dirty="0"/>
              <a:t> is an </a:t>
            </a:r>
            <a:r>
              <a:rPr lang="en-US" u="sng" dirty="0"/>
              <a:t>unusual situation </a:t>
            </a:r>
            <a:r>
              <a:rPr lang="en-US" dirty="0"/>
              <a:t>that occurs when the program is </a:t>
            </a:r>
            <a:r>
              <a:rPr lang="en-US" i="1" dirty="0"/>
              <a:t>running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/>
              <a:t>Exception Management:</a:t>
            </a:r>
          </a:p>
          <a:p>
            <a:pPr lvl="1"/>
            <a:r>
              <a:rPr lang="en-US" dirty="0"/>
              <a:t>Define the error condition</a:t>
            </a:r>
          </a:p>
          <a:p>
            <a:pPr lvl="1"/>
            <a:r>
              <a:rPr lang="en-US" dirty="0"/>
              <a:t>Enclose code containing possible error (try).</a:t>
            </a:r>
          </a:p>
          <a:p>
            <a:pPr lvl="1"/>
            <a:r>
              <a:rPr lang="en-US" dirty="0"/>
              <a:t>Alert the system if error occurs (throw).</a:t>
            </a:r>
          </a:p>
          <a:p>
            <a:pPr lvl="1"/>
            <a:r>
              <a:rPr lang="en-US" dirty="0"/>
              <a:t>Handle error if it is thrown (catch).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Let’s try it conceptually without code for now for </a:t>
            </a:r>
            <a:r>
              <a:rPr lang="en-US" b="1" dirty="0"/>
              <a:t>reading an input file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File fails to open</a:t>
            </a:r>
          </a:p>
          <a:p>
            <a:pPr lvl="1"/>
            <a:r>
              <a:rPr lang="en-US" dirty="0"/>
              <a:t>try:  </a:t>
            </a:r>
            <a:r>
              <a:rPr lang="en-US" dirty="0" err="1"/>
              <a:t>file.open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If error, throw: error code/message</a:t>
            </a:r>
          </a:p>
          <a:p>
            <a:pPr lvl="1"/>
            <a:r>
              <a:rPr lang="en-US" dirty="0"/>
              <a:t>Handle error: output message to user stating error: file did not open and re-prompt for file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3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5" dirty="0"/>
              <a:t>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object 3"/>
          <p:cNvSpPr txBox="1"/>
          <p:nvPr/>
        </p:nvSpPr>
        <p:spPr>
          <a:xfrm>
            <a:off x="535940" y="1510635"/>
            <a:ext cx="5654675" cy="2165336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3200" spc="-10">
                <a:latin typeface="Calibri"/>
                <a:cs typeface="Calibri"/>
              </a:rPr>
              <a:t>Exceptions</a:t>
            </a:r>
            <a:endParaRPr sz="32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8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15" dirty="0">
                <a:latin typeface="Calibri"/>
                <a:cs typeface="Calibri"/>
              </a:rPr>
              <a:t>Definition</a:t>
            </a:r>
            <a:endParaRPr sz="2800" dirty="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5" dirty="0">
                <a:solidFill>
                  <a:schemeClr val="bg1">
                    <a:lumMod val="50000"/>
                  </a:schemeClr>
                </a:solidFill>
                <a:latin typeface="Calibri"/>
                <a:cs typeface="Calibri"/>
              </a:rPr>
              <a:t>Syntax</a:t>
            </a:r>
            <a:endParaRPr sz="2800" dirty="0">
              <a:solidFill>
                <a:schemeClr val="bg1">
                  <a:lumMod val="50000"/>
                </a:schemeClr>
              </a:solidFill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67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800" spc="-5" dirty="0">
                <a:solidFill>
                  <a:srgbClr val="7E7E7E"/>
                </a:solidFill>
                <a:latin typeface="Calibri"/>
                <a:cs typeface="Calibri"/>
              </a:rPr>
              <a:t>Examples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11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throw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952500" y="1524000"/>
            <a:ext cx="8058150" cy="3981450"/>
          </a:xfrm>
          <a:noFill/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b="1" dirty="0">
                <a:solidFill>
                  <a:schemeClr val="accent2"/>
                </a:solidFill>
                <a:latin typeface="Geneva" charset="0"/>
              </a:rPr>
              <a:t>   Throw</a:t>
            </a:r>
            <a:r>
              <a:rPr lang="en-US" altLang="en-US" b="1" dirty="0">
                <a:latin typeface="Geneva" charset="0"/>
              </a:rPr>
              <a:t>: to signal the fact that an exception has occurred; also called </a:t>
            </a:r>
            <a:r>
              <a:rPr lang="en-US" altLang="en-US" b="1" i="1" dirty="0">
                <a:solidFill>
                  <a:schemeClr val="accent2"/>
                </a:solidFill>
                <a:latin typeface="Geneva" charset="0"/>
              </a:rPr>
              <a:t>raise</a:t>
            </a:r>
          </a:p>
          <a:p>
            <a:pPr>
              <a:buFont typeface="Monotype Sorts" pitchFamily="2" charset="2"/>
              <a:buNone/>
            </a:pPr>
            <a:r>
              <a:rPr lang="en-US" altLang="en-US" b="1" i="1" dirty="0">
                <a:latin typeface="Geneva" charset="0"/>
              </a:rPr>
              <a:t>	</a:t>
            </a: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latin typeface="Geneva" charset="0"/>
              </a:rPr>
              <a:t>   </a:t>
            </a:r>
            <a:r>
              <a:rPr lang="en-US" altLang="en-US" dirty="0" err="1">
                <a:latin typeface="Geneva" charset="0"/>
              </a:rPr>
              <a:t>ThrowStatement</a:t>
            </a:r>
            <a:endParaRPr lang="en-US" altLang="en-US" b="1" i="1" dirty="0">
              <a:latin typeface="Geneva" charset="0"/>
            </a:endParaRPr>
          </a:p>
          <a:p>
            <a:pPr>
              <a:buFont typeface="Monotype Sorts" pitchFamily="2" charset="2"/>
              <a:buNone/>
            </a:pPr>
            <a:endParaRPr lang="en-US" altLang="en-US" b="1" dirty="0">
              <a:latin typeface="Geneva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57700" y="2717800"/>
            <a:ext cx="3143250" cy="1028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throw</a:t>
            </a:r>
            <a:r>
              <a:rPr lang="en-US" altLang="en-US" sz="2400" dirty="0"/>
              <a:t>  </a:t>
            </a:r>
            <a:r>
              <a:rPr lang="en-US" altLang="en-US" sz="2400" dirty="0">
                <a:latin typeface="Times New Roman" panose="02020603050405020304" pitchFamily="18" charset="0"/>
              </a:rPr>
              <a:t>Expression</a:t>
            </a:r>
          </a:p>
        </p:txBody>
      </p:sp>
    </p:spTree>
    <p:extLst>
      <p:ext uri="{BB962C8B-B14F-4D97-AF65-F5344CB8AC3E}">
        <p14:creationId xmlns:p14="http://schemas.microsoft.com/office/powerpoint/2010/main" val="515840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try-catch </a:t>
            </a:r>
            <a:r>
              <a:rPr lang="en-US" altLang="en-US" dirty="0"/>
              <a:t>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428750" y="2718352"/>
            <a:ext cx="5010150" cy="1866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try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   Block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catch </a:t>
            </a:r>
            <a:r>
              <a:rPr lang="en-US" altLang="en-US" sz="2400" b="1" dirty="0"/>
              <a:t>(</a:t>
            </a:r>
            <a:r>
              <a:rPr lang="en-US" altLang="en-US" sz="2400" b="1" dirty="0" err="1"/>
              <a:t>FormalParameter</a:t>
            </a:r>
            <a:r>
              <a:rPr lang="en-US" altLang="en-US" sz="2400" b="1" dirty="0"/>
              <a:t>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/>
              <a:t>   Block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catch </a:t>
            </a:r>
            <a:r>
              <a:rPr lang="en-US" altLang="en-US" sz="2400" b="1" dirty="0"/>
              <a:t>(</a:t>
            </a:r>
            <a:r>
              <a:rPr lang="en-US" altLang="en-US" sz="2400" b="1" dirty="0" err="1"/>
              <a:t>FormalParameter</a:t>
            </a:r>
            <a:r>
              <a:rPr lang="en-US" altLang="en-US" sz="2400" b="1" dirty="0"/>
              <a:t>) 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76300" y="2242102"/>
            <a:ext cx="3543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rgbClr val="FF6600"/>
                </a:solidFill>
              </a:rPr>
              <a:t>TryCatchStatement</a:t>
            </a:r>
            <a:endParaRPr lang="en-US" altLang="en-US" sz="2400" b="1" dirty="0">
              <a:solidFill>
                <a:srgbClr val="FF6600"/>
              </a:solidFill>
            </a:endParaRP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9100" y="1327703"/>
            <a:ext cx="81153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/>
              <a:t>How one part of the program catches and processes the exception that another part of the program throws.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933450" y="4737652"/>
            <a:ext cx="371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 err="1">
                <a:solidFill>
                  <a:srgbClr val="FF6600"/>
                </a:solidFill>
              </a:rPr>
              <a:t>FormalParameter</a:t>
            </a:r>
            <a:endParaRPr lang="en-US" altLang="en-US" sz="2400" b="1" dirty="0">
              <a:solidFill>
                <a:srgbClr val="FF6600"/>
              </a:solidFill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1352550" y="5156752"/>
            <a:ext cx="4953000" cy="12763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 err="1"/>
              <a:t>DataType</a:t>
            </a:r>
            <a:r>
              <a:rPr lang="en-US" altLang="en-US" sz="2400" b="1" dirty="0"/>
              <a:t> </a:t>
            </a:r>
            <a:r>
              <a:rPr lang="en-US" altLang="en-US" sz="2400" b="1" dirty="0" err="1"/>
              <a:t>VariableName</a:t>
            </a:r>
            <a:endParaRPr lang="en-US" altLang="en-US" sz="2400" b="1" dirty="0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	…	//catch all                                     </a:t>
            </a:r>
          </a:p>
        </p:txBody>
      </p:sp>
      <p:sp>
        <p:nvSpPr>
          <p:cNvPr id="15" name="AutoShape 9"/>
          <p:cNvSpPr>
            <a:spLocks/>
          </p:cNvSpPr>
          <p:nvPr/>
        </p:nvSpPr>
        <p:spPr bwMode="auto">
          <a:xfrm>
            <a:off x="1562100" y="5490127"/>
            <a:ext cx="414337" cy="942975"/>
          </a:xfrm>
          <a:prstGeom prst="leftBrace">
            <a:avLst>
              <a:gd name="adj1" fmla="val 1896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b="1"/>
          </a:p>
        </p:txBody>
      </p:sp>
    </p:spTree>
    <p:extLst>
      <p:ext uri="{BB962C8B-B14F-4D97-AF65-F5344CB8AC3E}">
        <p14:creationId xmlns:p14="http://schemas.microsoft.com/office/powerpoint/2010/main" val="337430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a </a:t>
            </a:r>
            <a:r>
              <a:rPr lang="en-US" altLang="en-US" dirty="0">
                <a:latin typeface="Courier New" panose="02070309020205020404" pitchFamily="49" charset="0"/>
              </a:rPr>
              <a:t>try-catch</a:t>
            </a:r>
            <a:r>
              <a:rPr lang="en-US" altLang="en-US" dirty="0"/>
              <a:t> Statement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71DBC0-FD85-4178-90EC-9D4D823A4E9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81000" y="1295400"/>
            <a:ext cx="9525000" cy="54938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65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Times Roman" charset="0"/>
                <a:cs typeface="Times New Roman" panose="02020603050405020304" pitchFamily="18" charset="0"/>
              </a:rPr>
              <a:t> </a:t>
            </a: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try {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	// Statements that process personnel data and may throw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	// exceptions of type int, string, and </a:t>
            </a:r>
            <a:r>
              <a:rPr lang="en-US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SalaryError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catch ( int </a:t>
            </a:r>
            <a:r>
              <a:rPr lang="en-US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){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	// Statements to handle an int exception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catch ( string s ){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	cout &lt;&lt; s &lt;&lt; endl;  // Prints "Invalid customer age“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// More statements to handle an age error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800" dirty="0"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catch ( </a:t>
            </a:r>
            <a:r>
              <a:rPr lang="en-US" altLang="en-US" sz="18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SalaryError</a:t>
            </a: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){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// Statements to handle a salary error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catch ( … ) {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	// Statement to handle catch-all error type</a:t>
            </a:r>
            <a:b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</a:br>
            <a:r>
              <a:rPr lang="en-US" altLang="en-US" sz="18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42190538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2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1.xml><?xml version="1.0" encoding="utf-8"?>
<a:theme xmlns:a="http://schemas.openxmlformats.org/drawingml/2006/main" name="2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2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3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14.xml><?xml version="1.0" encoding="utf-8"?>
<a:theme xmlns:a="http://schemas.openxmlformats.org/drawingml/2006/main" name="3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3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1.Introduction to 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8.Software Refactoring.pptx" id="{4250C419-477E-49DD-A529-21F4818DCB74}" vid="{13731087-FC9D-4AB3-9F31-69FFB744FDFE}"/>
    </a:ext>
  </a:extLst>
</a:theme>
</file>

<file path=ppt/theme/theme3.xml><?xml version="1.0" encoding="utf-8"?>
<a:theme xmlns:a="http://schemas.openxmlformats.org/drawingml/2006/main" name="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4.xml><?xml version="1.0" encoding="utf-8"?>
<a:theme xmlns:a="http://schemas.openxmlformats.org/drawingml/2006/main" name="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UM-Dearborn-PPT-blue">
  <a:themeElements>
    <a:clrScheme name="UM-Dearborn-PPT-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UM-Dearborn-PPT-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M-Dearborn-PPT-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-Dearborn-PPT-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-Dearborn-PPT-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1_Michig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ichigan" id="{851DE6DE-162C-BC4E-9A0F-5BF363DC7563}" vid="{871B5143-CD1B-8140-B4BE-DDEC1509B2C8}"/>
    </a:ext>
  </a:extLst>
</a:theme>
</file>

<file path=ppt/theme/theme8.xml><?xml version="1.0" encoding="utf-8"?>
<a:theme xmlns:a="http://schemas.openxmlformats.org/drawingml/2006/main" name="1_Michigan Engineering - Design 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MW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5924</TotalTime>
  <Words>1631</Words>
  <Application>Microsoft Office PowerPoint</Application>
  <PresentationFormat>35mm Slides</PresentationFormat>
  <Paragraphs>307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26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Geneva</vt:lpstr>
      <vt:lpstr>HelveticaNeueLT Std Lt</vt:lpstr>
      <vt:lpstr>Monotype Sorts</vt:lpstr>
      <vt:lpstr>Times New Roman</vt:lpstr>
      <vt:lpstr>Times Roman</vt:lpstr>
      <vt:lpstr>Verdana</vt:lpstr>
      <vt:lpstr>1_Default Design</vt:lpstr>
      <vt:lpstr>01.Introduction to SE</vt:lpstr>
      <vt:lpstr>Michigan</vt:lpstr>
      <vt:lpstr>Michigan Engineering - Design 2</vt:lpstr>
      <vt:lpstr>UM-Dearborn-PPT-blue</vt:lpstr>
      <vt:lpstr>MWM</vt:lpstr>
      <vt:lpstr>1_Michigan</vt:lpstr>
      <vt:lpstr>1_Michigan Engineering - Design 2</vt:lpstr>
      <vt:lpstr>1_MWM</vt:lpstr>
      <vt:lpstr>2_Michigan</vt:lpstr>
      <vt:lpstr>2_Michigan Engineering - Design 2</vt:lpstr>
      <vt:lpstr>2_MWM</vt:lpstr>
      <vt:lpstr>3_Michigan</vt:lpstr>
      <vt:lpstr>3_Michigan Engineering - Design 2</vt:lpstr>
      <vt:lpstr>3_MWM</vt:lpstr>
      <vt:lpstr>Exception Handling</vt:lpstr>
      <vt:lpstr>Outline</vt:lpstr>
      <vt:lpstr>An Exception is…</vt:lpstr>
      <vt:lpstr>Exceptions </vt:lpstr>
      <vt:lpstr>Exceptions </vt:lpstr>
      <vt:lpstr>Outline</vt:lpstr>
      <vt:lpstr>The throw Statement</vt:lpstr>
      <vt:lpstr>The try-catch Statement</vt:lpstr>
      <vt:lpstr>Example of a try-catch Statement</vt:lpstr>
      <vt:lpstr>try, catch, and throw </vt:lpstr>
      <vt:lpstr>Execution of try-catch</vt:lpstr>
      <vt:lpstr>Selecting an Exception Handler</vt:lpstr>
      <vt:lpstr>More on Selecting Exception Handlers</vt:lpstr>
      <vt:lpstr>Nonlocal Exception Handlers</vt:lpstr>
      <vt:lpstr>Throwing an Exception to be Caught by the Calling Code</vt:lpstr>
      <vt:lpstr>Passing an Exception up the Chain of Function Calls</vt:lpstr>
      <vt:lpstr>Re-Throwing an Exception</vt:lpstr>
      <vt:lpstr>Outline</vt:lpstr>
      <vt:lpstr>Dividing by ZERO</vt:lpstr>
      <vt:lpstr>A Solution</vt:lpstr>
      <vt:lpstr>A Solution</vt:lpstr>
      <vt:lpstr>Examples</vt:lpstr>
      <vt:lpstr>Examples</vt:lpstr>
      <vt:lpstr>Assert</vt:lpstr>
      <vt:lpstr>Assert</vt:lpstr>
      <vt:lpstr>Assert</vt:lpstr>
    </vt:vector>
  </TitlesOfParts>
  <Company>University of Michigan - 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Presented by:</dc:title>
  <dc:creator>default</dc:creator>
  <cp:lastModifiedBy>RMann Software</cp:lastModifiedBy>
  <cp:revision>276</cp:revision>
  <dcterms:created xsi:type="dcterms:W3CDTF">2007-03-12T17:06:55Z</dcterms:created>
  <dcterms:modified xsi:type="dcterms:W3CDTF">2020-12-08T20:22:06Z</dcterms:modified>
</cp:coreProperties>
</file>