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39"/>
  </p:notesMasterIdLst>
  <p:sldIdLst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98" r:id="rId25"/>
    <p:sldId id="365" r:id="rId26"/>
    <p:sldId id="366" r:id="rId27"/>
    <p:sldId id="368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9042" autoAdjust="0"/>
  </p:normalViewPr>
  <p:slideViewPr>
    <p:cSldViewPr>
      <p:cViewPr varScale="1">
        <p:scale>
          <a:sx n="78" d="100"/>
          <a:sy n="78" d="100"/>
        </p:scale>
        <p:origin x="1550" y="67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10/8/2020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UML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Use case diagrams</a:t>
            </a:r>
            <a:r>
              <a:rPr lang="en-US" dirty="0"/>
              <a:t> describe what a system does from the standpoint of an external observer. </a:t>
            </a:r>
          </a:p>
          <a:p>
            <a:pPr lvl="1">
              <a:defRPr/>
            </a:pPr>
            <a:r>
              <a:rPr lang="en-US" dirty="0"/>
              <a:t>The emphasis is on </a:t>
            </a:r>
            <a:r>
              <a:rPr lang="en-US" i="1" dirty="0"/>
              <a:t>what</a:t>
            </a:r>
            <a:r>
              <a:rPr lang="en-US" dirty="0"/>
              <a:t> a system does rather than </a:t>
            </a:r>
            <a:r>
              <a:rPr lang="en-US" i="1" dirty="0"/>
              <a:t>how.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case diagrams are closely connected to scenarios. </a:t>
            </a:r>
          </a:p>
          <a:p>
            <a:pPr lvl="1">
              <a:defRPr/>
            </a:pPr>
            <a:r>
              <a:rPr lang="en-US" dirty="0"/>
              <a:t>A </a:t>
            </a:r>
            <a:r>
              <a:rPr lang="en-US" b="1" dirty="0"/>
              <a:t>scenario</a:t>
            </a:r>
            <a:r>
              <a:rPr lang="en-US" dirty="0"/>
              <a:t> is an example of what happens when someone interacts with the system. Here is a scenario for a medical clinic.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Scenario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"A patient calls the clinic to make an appointment for a yearly checkup. The receptionist finds the nearest empty time slot in the appointment book and schedules the appointment for that time slot. "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Medical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use case</a:t>
            </a:r>
            <a:r>
              <a:rPr lang="en-US" dirty="0"/>
              <a:t> is a summary of scenarios for a single task or goal. 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actor</a:t>
            </a:r>
            <a:r>
              <a:rPr lang="en-US" dirty="0"/>
              <a:t> is who or what initiates the events involved in that task. </a:t>
            </a:r>
          </a:p>
          <a:p>
            <a:pPr>
              <a:defRPr/>
            </a:pPr>
            <a:r>
              <a:rPr lang="en-US" dirty="0"/>
              <a:t>Actors are simply roles that people or objects play. </a:t>
            </a:r>
          </a:p>
          <a:p>
            <a:pPr>
              <a:defRPr/>
            </a:pPr>
            <a:r>
              <a:rPr lang="en-US" dirty="0"/>
              <a:t>The picture below is a </a:t>
            </a:r>
            <a:r>
              <a:rPr lang="en-US" b="1" dirty="0"/>
              <a:t>Make Appointment</a:t>
            </a:r>
            <a:r>
              <a:rPr lang="en-US" dirty="0"/>
              <a:t> use case for the medical clinic. </a:t>
            </a:r>
          </a:p>
          <a:p>
            <a:pPr>
              <a:defRPr/>
            </a:pPr>
            <a:r>
              <a:rPr lang="en-US" dirty="0"/>
              <a:t>The actor is a </a:t>
            </a:r>
            <a:r>
              <a:rPr lang="en-US" b="1" dirty="0"/>
              <a:t>Patient</a:t>
            </a:r>
            <a:r>
              <a:rPr lang="en-US" dirty="0"/>
              <a:t>. The connection between actor and use case is a </a:t>
            </a:r>
            <a:r>
              <a:rPr lang="en-US" b="1" dirty="0"/>
              <a:t>communication association</a:t>
            </a:r>
            <a:r>
              <a:rPr lang="en-US" dirty="0"/>
              <a:t> (or </a:t>
            </a:r>
            <a:r>
              <a:rPr lang="en-US" b="1" dirty="0"/>
              <a:t>communication</a:t>
            </a:r>
            <a:r>
              <a:rPr lang="en-US" dirty="0"/>
              <a:t> for short).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Use case">
            <a:extLst>
              <a:ext uri="{FF2B5EF4-FFF2-40B4-BE49-F238E27FC236}">
                <a16:creationId xmlns:a16="http://schemas.microsoft.com/office/drawing/2014/main" id="{FFF125E8-4DE5-4A48-BF4B-B98CE687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4267200"/>
            <a:ext cx="6311900" cy="129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Actors are stick figures. </a:t>
            </a:r>
          </a:p>
          <a:p>
            <a:pPr eaLnBrk="1" hangingPunct="1"/>
            <a:r>
              <a:rPr lang="en-US" altLang="en-US" dirty="0"/>
              <a:t>Use cases are ovals. </a:t>
            </a:r>
          </a:p>
          <a:p>
            <a:pPr eaLnBrk="1" hangingPunct="1"/>
            <a:r>
              <a:rPr lang="en-US" altLang="en-US" dirty="0"/>
              <a:t>Communications are lines that link actors to use cases.</a:t>
            </a:r>
          </a:p>
          <a:p>
            <a:pPr eaLnBrk="1" hangingPunct="1"/>
            <a:r>
              <a:rPr lang="en-US" altLang="en-US" dirty="0"/>
              <a:t>A use case diagram is a collection of actors, use cases, and their communications.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We've put </a:t>
            </a:r>
            <a:r>
              <a:rPr lang="en-US" altLang="en-US" b="1" dirty="0"/>
              <a:t>Make Appointment</a:t>
            </a:r>
            <a:r>
              <a:rPr lang="en-US" altLang="en-US" dirty="0"/>
              <a:t> as part of a diagram with four actors and four use cases. </a:t>
            </a:r>
          </a:p>
          <a:p>
            <a:r>
              <a:rPr lang="en-US" altLang="en-US" dirty="0"/>
              <a:t>Notice that a single use case can have multiple actors.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Use case diagram">
            <a:extLst>
              <a:ext uri="{FF2B5EF4-FFF2-40B4-BE49-F238E27FC236}">
                <a16:creationId xmlns:a16="http://schemas.microsoft.com/office/drawing/2014/main" id="{9EBBDC60-5A03-254F-8AE3-E3F84B41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743200"/>
            <a:ext cx="6935788" cy="35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Associations between actors and use cases are indicated in use case diagrams by solid lines. An association exists whenever an actor is involved with an interaction described by a use case.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Associations are modeled as lines connecting use cases and actors to one another, with an optional arrowhead on one end of the line.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arrowhead is often used to indicate the direction of the initial invocation of the relationship or to indicate the primary actor within the use case.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boxes (optional).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draw a rectangle around the use cases, called the system boundary box, to indicates the scope of your system.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Anything within the box represents functionality that is in scope and anything outside the box is out of scope.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System boundary boxes are rarely used, although on occasion they are used to identify which use cases will be delivered in each major release of a system.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(optional).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Packages are UML constructs that enable you to organize model elements (such as use cases) into groups.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Packages are depicted as file folders and can be used on any of the UML diagrams, including both use case diagrams and class diagrams.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packages only when diagrams become unwieldy, which generally implies they cannot be printed on a single page, to organize a large diagram into smaller ones.   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Implying timing considerations between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2" descr="http://www.agilemodeling.com/images/style/useCaseStackedUseCas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447800"/>
            <a:ext cx="63738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An actor is a person, organization, or external system that plays a role in one or more interactions with your system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Actors are typically drawn as stick figures on UML Use Case diagrams. </a:t>
            </a:r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 dirty="0"/>
              <a:t>Unified  Modeling Language</a:t>
            </a:r>
          </a:p>
          <a:p>
            <a:pPr lvl="1"/>
            <a:r>
              <a:rPr lang="en-US" altLang="en-US" sz="2000" dirty="0"/>
              <a:t>9 different diagrams for describing a program</a:t>
            </a:r>
          </a:p>
          <a:p>
            <a:pPr lvl="1"/>
            <a:r>
              <a:rPr lang="en-US" altLang="en-US" sz="2000" dirty="0"/>
              <a:t>Software Engineer</a:t>
            </a:r>
          </a:p>
          <a:p>
            <a:pPr lvl="1"/>
            <a:r>
              <a:rPr lang="en-US" altLang="en-US" sz="2000" dirty="0"/>
              <a:t>UML is the way to communicate the software to be developed.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   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 descr="http://www.agilemodeling.com/images/style/useCaseOnlineShopp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80"/>
          <a:stretch>
            <a:fillRect/>
          </a:stretch>
        </p:blipFill>
        <p:spPr bwMode="auto">
          <a:xfrm>
            <a:off x="190500" y="12954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Place Your Primary Actor(S) In The Top-Left Corner Of The Diagram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Draw Actors To The Outside Of A Use Case Diagram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Name Actors With Singular, Business-Relevant Nouns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Associate Each Actor With One Or More Use Cases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Use &lt;&lt;system&gt;&gt; to Indicate System Actors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Actors Don’t Interact With One Another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Introduce an Actor Called “Time” to Initiate Scheduled Events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several types of relationships that may appear on a use case diagram:</a:t>
            </a:r>
          </a:p>
          <a:p>
            <a:pPr lvl="1"/>
            <a:r>
              <a:rPr lang="en-US" altLang="en-US" dirty="0"/>
              <a:t>An association between an actor and a use case</a:t>
            </a:r>
          </a:p>
          <a:p>
            <a:pPr lvl="1"/>
            <a:r>
              <a:rPr lang="en-US" altLang="en-US" dirty="0"/>
              <a:t>An association between two use cases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Associations are depicted as lines connecting two modeling elements with an optional open-headed arrowhead on one end of the line indicating the direction of the initial invocation of the relationship. 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Enrolling students in a university.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2" descr="http://www.agilemodeling.com/images/style/useCaseRelationship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81200"/>
            <a:ext cx="700441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95400"/>
            <a:ext cx="7467600" cy="4873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300" dirty="0"/>
              <a:t>What is a class?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A class is a group of things that have common state and behavior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You can think of a class as a blueprint for an objec</a:t>
            </a:r>
            <a:r>
              <a:rPr lang="en-US" altLang="en-US" dirty="0"/>
              <a:t>t</a:t>
            </a:r>
          </a:p>
          <a:p>
            <a:pPr fontAlgn="auto">
              <a:spcAft>
                <a:spcPts val="0"/>
              </a:spcAft>
            </a:pPr>
            <a:r>
              <a:rPr lang="en-US" altLang="en-US" sz="2300" dirty="0"/>
              <a:t>Examples: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Class Car</a:t>
            </a:r>
          </a:p>
          <a:p>
            <a:pPr lvl="2" fontAlgn="auto">
              <a:spcAft>
                <a:spcPts val="0"/>
              </a:spcAft>
            </a:pPr>
            <a:r>
              <a:rPr lang="en-US" altLang="en-US" sz="2000" dirty="0"/>
              <a:t>Object Dodge Charger</a:t>
            </a:r>
          </a:p>
          <a:p>
            <a:pPr lvl="2" fontAlgn="auto">
              <a:spcAft>
                <a:spcPts val="0"/>
              </a:spcAft>
            </a:pPr>
            <a:r>
              <a:rPr lang="en-US" altLang="en-US" sz="2000" dirty="0"/>
              <a:t>Object Ford Fusion</a:t>
            </a:r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 dirty="0"/>
              <a:t>Attributes</a:t>
            </a:r>
          </a:p>
          <a:p>
            <a:pPr lvl="1"/>
            <a:r>
              <a:rPr lang="en-US" altLang="en-US" sz="2000" dirty="0"/>
              <a:t>These can be thought of as the data members of a class</a:t>
            </a:r>
          </a:p>
          <a:p>
            <a:pPr lvl="1"/>
            <a:r>
              <a:rPr lang="en-US" altLang="en-US" sz="2000" dirty="0"/>
              <a:t>They describe static characteristics about an object</a:t>
            </a:r>
          </a:p>
          <a:p>
            <a:pPr lvl="2"/>
            <a:r>
              <a:rPr lang="en-US" altLang="en-US" sz="2000" dirty="0"/>
              <a:t>Name</a:t>
            </a:r>
          </a:p>
          <a:p>
            <a:pPr lvl="2"/>
            <a:r>
              <a:rPr lang="en-US" altLang="en-US" sz="2000" dirty="0"/>
              <a:t>Age</a:t>
            </a:r>
          </a:p>
          <a:p>
            <a:pPr lvl="2"/>
            <a:r>
              <a:rPr lang="en-US" altLang="en-US" sz="2000" dirty="0"/>
              <a:t>Height</a:t>
            </a:r>
          </a:p>
          <a:p>
            <a:pPr lvl="2"/>
            <a:r>
              <a:rPr lang="en-US" altLang="en-US" sz="2000" dirty="0"/>
              <a:t>Weight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300" dirty="0"/>
              <a:t>Behaviors</a:t>
            </a:r>
          </a:p>
          <a:p>
            <a:pPr lvl="1" eaLnBrk="1" hangingPunct="1"/>
            <a:r>
              <a:rPr lang="en-US" altLang="en-US" sz="2000" dirty="0"/>
              <a:t>They describe what objects of the class type </a:t>
            </a:r>
            <a:r>
              <a:rPr lang="en-US" altLang="en-US" sz="2000" i="1" dirty="0"/>
              <a:t>do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These can be thought of as the member functions of the class</a:t>
            </a:r>
          </a:p>
          <a:p>
            <a:pPr lvl="2" eaLnBrk="1" hangingPunct="1"/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getAge</a:t>
            </a:r>
            <a:r>
              <a:rPr lang="en-US" altLang="en-US" sz="2000" dirty="0"/>
              <a:t>( )</a:t>
            </a:r>
          </a:p>
          <a:p>
            <a:pPr lvl="2" eaLnBrk="1" hangingPunct="1"/>
            <a:r>
              <a:rPr lang="en-US" altLang="en-US" sz="2000" dirty="0"/>
              <a:t>string </a:t>
            </a:r>
            <a:r>
              <a:rPr lang="en-US" altLang="en-US" sz="2000" dirty="0" err="1"/>
              <a:t>getName</a:t>
            </a:r>
            <a:r>
              <a:rPr lang="en-US" altLang="en-US" sz="2000" dirty="0"/>
              <a:t>( )</a:t>
            </a:r>
          </a:p>
          <a:p>
            <a:pPr lvl="2" eaLnBrk="1" hangingPunct="1"/>
            <a:r>
              <a:rPr lang="en-US" altLang="en-US" sz="2000" dirty="0"/>
              <a:t>void </a:t>
            </a:r>
            <a:r>
              <a:rPr lang="en-US" altLang="en-US" sz="2000" dirty="0" err="1"/>
              <a:t>setName</a:t>
            </a:r>
            <a:r>
              <a:rPr lang="en-US" altLang="en-US" sz="2000" dirty="0"/>
              <a:t>(string nm)</a:t>
            </a:r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/>
              <a:t>Example:  Dog Class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Class Dog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private: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int dogAge;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string dogName;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sz="160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public: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int getAge();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   void Bark();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string getName();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void setAge(int age);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void setName(string name);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};</a:t>
            </a:r>
            <a:endParaRPr lang="en-US" altLang="en-US" sz="1600" dirty="0">
              <a:latin typeface="Courier New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1676400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3" imgW="1504762" imgH="1504762" progId="Paint.Picture">
                  <p:embed/>
                </p:oleObj>
              </mc:Choice>
              <mc:Fallback>
                <p:oleObj name="Bitmap Image" r:id="rId3" imgW="1504762" imgH="15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/>
              <a:t>First </a:t>
            </a:r>
            <a:r>
              <a:rPr lang="en-US" altLang="en-US" sz="2800" i="1"/>
              <a:t>compartment</a:t>
            </a:r>
            <a:r>
              <a:rPr lang="en-US" altLang="en-US" sz="2800"/>
              <a:t> is the class name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/>
              <a:t>Next are the data attributes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/>
              <a:t>Then, the member methods </a:t>
            </a:r>
            <a:endParaRPr lang="en-US" altLang="en-US" sz="2800" dirty="0"/>
          </a:p>
        </p:txBody>
      </p:sp>
      <p:pic>
        <p:nvPicPr>
          <p:cNvPr id="1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057400"/>
            <a:ext cx="3276600" cy="3276600"/>
          </a:xfrm>
          <a:prstGeom prst="rect">
            <a:avLst/>
          </a:prstGeom>
          <a:noFill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3048000" y="3962400"/>
            <a:ext cx="2286000" cy="228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3581400" y="3048000"/>
            <a:ext cx="1981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581400" y="2209800"/>
            <a:ext cx="2209800" cy="152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403860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Some Relationships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Generalization: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Dog is a type of Animal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altLang="en-US" sz="190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Aggregation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Defines an “owns a” relation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Association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Defines a “has a” relation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Window has a cursor, but it doesn’t maintain possession of the cursor forever, but only temporarily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84500921"/>
              </p:ext>
            </p:extLst>
          </p:nvPr>
        </p:nvGraphicFramePr>
        <p:xfrm>
          <a:off x="4953000" y="1295400"/>
          <a:ext cx="3276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Bitmap Image" r:id="rId3" imgW="2580952" imgH="828791" progId="Paint.Picture">
                  <p:embed/>
                </p:oleObj>
              </mc:Choice>
              <mc:Fallback>
                <p:oleObj name="Bitmap Image" r:id="rId3" imgW="2580952" imgH="828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276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31518620"/>
              </p:ext>
            </p:extLst>
          </p:nvPr>
        </p:nvGraphicFramePr>
        <p:xfrm>
          <a:off x="5181600" y="2971800"/>
          <a:ext cx="30194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Bitmap Image" r:id="rId5" imgW="3019048" imgH="1848108" progId="Paint.Picture">
                  <p:embed/>
                </p:oleObj>
              </mc:Choice>
              <mc:Fallback>
                <p:oleObj name="Bitmap Image" r:id="rId5" imgW="3019048" imgH="184810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30194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810000" y="1981200"/>
            <a:ext cx="10668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657600" y="3581400"/>
            <a:ext cx="13716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63312"/>
              </p:ext>
            </p:extLst>
          </p:nvPr>
        </p:nvGraphicFramePr>
        <p:xfrm>
          <a:off x="4495800" y="5029200"/>
          <a:ext cx="4114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Bitmap Image" r:id="rId7" imgW="2962689" imgH="781159" progId="Paint.Picture">
                  <p:embed/>
                </p:oleObj>
              </mc:Choice>
              <mc:Fallback>
                <p:oleObj name="Bitmap Image" r:id="rId7" imgW="296268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29200"/>
                        <a:ext cx="41148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276600" y="6096000"/>
            <a:ext cx="13716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Use case </a:t>
            </a:r>
            <a:r>
              <a:rPr lang="en-US" dirty="0"/>
              <a:t>is a set of textual </a:t>
            </a:r>
            <a:r>
              <a:rPr lang="en-US" b="1" dirty="0"/>
              <a:t>scenarios</a:t>
            </a:r>
            <a:r>
              <a:rPr lang="en-US" dirty="0"/>
              <a:t> that describe the proposed solution to a problem.</a:t>
            </a:r>
          </a:p>
          <a:p>
            <a:pPr lvl="1">
              <a:defRPr/>
            </a:pPr>
            <a:r>
              <a:rPr lang="en-US" dirty="0"/>
              <a:t>Not object-oriented, but an important part of the problem analysis</a:t>
            </a:r>
          </a:p>
          <a:p>
            <a:pPr lvl="1">
              <a:defRPr/>
            </a:pPr>
            <a:r>
              <a:rPr lang="en-US" dirty="0"/>
              <a:t>Main success scenario (“happy path”) describes when everything goes smoothly</a:t>
            </a:r>
          </a:p>
          <a:p>
            <a:pPr lvl="1">
              <a:defRPr/>
            </a:pPr>
            <a:r>
              <a:rPr lang="en-US" dirty="0"/>
              <a:t>Usually multiple scenarios per use case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Scenarios are written from the perspective of a user of the system. </a:t>
            </a:r>
          </a:p>
          <a:p>
            <a:pPr lvl="1">
              <a:defRPr/>
            </a:pPr>
            <a:r>
              <a:rPr lang="en-US" dirty="0"/>
              <a:t>Focus is on identifying responsibilities of the system to satisfy users needs</a:t>
            </a:r>
          </a:p>
          <a:p>
            <a:pPr lvl="1">
              <a:defRPr/>
            </a:pPr>
            <a:r>
              <a:rPr lang="en-US" i="1" dirty="0"/>
              <a:t>What</a:t>
            </a:r>
            <a:r>
              <a:rPr lang="en-US" dirty="0"/>
              <a:t> to do, not </a:t>
            </a:r>
            <a:r>
              <a:rPr lang="en-US" i="1" dirty="0"/>
              <a:t>how</a:t>
            </a:r>
            <a:r>
              <a:rPr lang="en-US" dirty="0"/>
              <a:t> to do it</a:t>
            </a:r>
          </a:p>
          <a:p>
            <a:pPr lvl="1">
              <a:defRPr/>
            </a:pPr>
            <a:r>
              <a:rPr lang="en-US" dirty="0"/>
              <a:t>Focus on interactions between user and system</a:t>
            </a:r>
          </a:p>
          <a:p>
            <a:pPr lvl="2">
              <a:defRPr/>
            </a:pPr>
            <a:r>
              <a:rPr lang="en-US" dirty="0"/>
              <a:t>User interface to system is explored during design</a:t>
            </a:r>
          </a:p>
          <a:p>
            <a:pPr lvl="1">
              <a:defRPr/>
            </a:pPr>
            <a:r>
              <a:rPr lang="en-US" dirty="0"/>
              <a:t>Nouns in use case become potential objects in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</TotalTime>
  <Words>1060</Words>
  <Application>Microsoft Office PowerPoint</Application>
  <PresentationFormat>35mm Slides</PresentationFormat>
  <Paragraphs>162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HelveticaNeueLT Std Lt</vt:lpstr>
      <vt:lpstr>Verdana</vt:lpstr>
      <vt:lpstr>Wingdings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Bitmap Image</vt:lpstr>
      <vt:lpstr>UML</vt:lpstr>
      <vt:lpstr>UML</vt:lpstr>
      <vt:lpstr>Classes</vt:lpstr>
      <vt:lpstr>UML Class Diagrams</vt:lpstr>
      <vt:lpstr>UML Class Diagrams</vt:lpstr>
      <vt:lpstr>UML Class Diagrams</vt:lpstr>
      <vt:lpstr>UML Class Diagrams</vt:lpstr>
      <vt:lpstr>UML Class Diagrams</vt:lpstr>
      <vt:lpstr>Use Cases</vt:lpstr>
      <vt:lpstr>Use Case Diagrams</vt:lpstr>
      <vt:lpstr>Medical Scenario </vt:lpstr>
      <vt:lpstr>Use Case Medical Scenario</vt:lpstr>
      <vt:lpstr>Shapes</vt:lpstr>
      <vt:lpstr>Multiple Actors</vt:lpstr>
      <vt:lpstr>Associations </vt:lpstr>
      <vt:lpstr>System boundary boxes (optional).</vt:lpstr>
      <vt:lpstr>Packages (optional).</vt:lpstr>
      <vt:lpstr>Implying timing considerations between use cases.</vt:lpstr>
      <vt:lpstr>Actors </vt:lpstr>
      <vt:lpstr>Online shopping     </vt:lpstr>
      <vt:lpstr>Actor Steps</vt:lpstr>
      <vt:lpstr>Relationships</vt:lpstr>
      <vt:lpstr>Enrolling students in a university.  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248</cp:revision>
  <dcterms:created xsi:type="dcterms:W3CDTF">2007-03-12T17:06:55Z</dcterms:created>
  <dcterms:modified xsi:type="dcterms:W3CDTF">2020-10-08T15:40:42Z</dcterms:modified>
</cp:coreProperties>
</file>