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730" r:id="rId2"/>
  </p:sldMasterIdLst>
  <p:notesMasterIdLst>
    <p:notesMasterId r:id="rId40"/>
  </p:notesMasterIdLst>
  <p:sldIdLst>
    <p:sldId id="256" r:id="rId3"/>
    <p:sldId id="451" r:id="rId4"/>
    <p:sldId id="435" r:id="rId5"/>
    <p:sldId id="452" r:id="rId6"/>
    <p:sldId id="453" r:id="rId7"/>
    <p:sldId id="454" r:id="rId8"/>
    <p:sldId id="436" r:id="rId9"/>
    <p:sldId id="455" r:id="rId10"/>
    <p:sldId id="456" r:id="rId11"/>
    <p:sldId id="457" r:id="rId12"/>
    <p:sldId id="458" r:id="rId13"/>
    <p:sldId id="437" r:id="rId14"/>
    <p:sldId id="438" r:id="rId15"/>
    <p:sldId id="439" r:id="rId16"/>
    <p:sldId id="459" r:id="rId17"/>
    <p:sldId id="460" r:id="rId18"/>
    <p:sldId id="461" r:id="rId19"/>
    <p:sldId id="462" r:id="rId20"/>
    <p:sldId id="463" r:id="rId21"/>
    <p:sldId id="464" r:id="rId22"/>
    <p:sldId id="465" r:id="rId23"/>
    <p:sldId id="466" r:id="rId24"/>
    <p:sldId id="467" r:id="rId25"/>
    <p:sldId id="468" r:id="rId26"/>
    <p:sldId id="469" r:id="rId27"/>
    <p:sldId id="470" r:id="rId28"/>
    <p:sldId id="472" r:id="rId29"/>
    <p:sldId id="471" r:id="rId30"/>
    <p:sldId id="473" r:id="rId31"/>
    <p:sldId id="474" r:id="rId32"/>
    <p:sldId id="475" r:id="rId33"/>
    <p:sldId id="476" r:id="rId34"/>
    <p:sldId id="477" r:id="rId35"/>
    <p:sldId id="478" r:id="rId36"/>
    <p:sldId id="479" r:id="rId37"/>
    <p:sldId id="480" r:id="rId38"/>
    <p:sldId id="481" r:id="rId39"/>
  </p:sldIdLst>
  <p:sldSz cx="10287000" cy="6858000" type="35mm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0C4A"/>
    <a:srgbClr val="F2C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080" y="67"/>
      </p:cViewPr>
      <p:guideLst>
        <p:guide orient="horz" pos="2160"/>
        <p:guide pos="32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77A7411-FC84-45A8-966D-F827D51C2A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413B2B-D753-42D9-B963-5B1FA6E563D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B3B6D68C-AD4D-4344-B0EF-229462B7B1A9}" type="datetimeFigureOut">
              <a:rPr lang="en-US"/>
              <a:pPr>
                <a:defRPr/>
              </a:pPr>
              <a:t>12/17/2019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75AD483-A1E1-442D-AF41-DFF8E8ECEA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194FA5A-EAD9-4F49-A4BE-4C8D8CFFBC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E266C-194B-4EB1-A1EA-920217FF7F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A1EDD-B2AF-47A3-B0E3-8D25FF62FB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51CA33A-A3CD-4CD0-B79A-901054500C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FAD65443-E82A-4727-8A25-1C3F13E872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EE4A4E3-866D-447D-9FB5-4166B250C504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D97E16A8-6F54-40F6-9957-646BE21DA4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D2C0CF62-C2B2-4A9F-9989-35DE9BD7F7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A17CAAFA-6158-4C03-B859-D9A9AF6240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1120FF6-483F-4995-9635-F9668D4856D1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31495526-C768-47FD-A65F-EE9E644300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7B4C51CE-1B64-4F0F-AFB6-E50AA7EB2A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937CAC0D-79D5-47DD-A81C-F848D74118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1BBB40E-2FC8-4201-B88D-9759DFB9B25E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C394C025-200A-41C6-8CEF-9E2ECC4591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F2C1319C-25C4-4A09-802B-0F123E568D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5107391B-5F2F-4A18-AC47-015E2EABFE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A70C0E1-FE96-499F-9BB4-E503831D7370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7E84C11A-20CF-4B08-A750-927FE200F9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3444E683-E1E1-4988-BB74-4F9FEF6B68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E72095F8-F061-4D91-B7BA-CDFE4ECB7C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EFEDAB6-96CA-4D1A-87CA-FF2482924F4B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C630F890-AC4F-4ABD-8900-2C401C9950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6B5675DF-85C6-4A5E-9D76-C0D0EEC911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9F20B6B6-7948-49C9-8EC9-75F8AB283D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24A8E9C-78B4-40DD-B76F-65C3CE6D2036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E0F28B66-7F64-463F-A53B-D5B37994FE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CC348761-A11F-4754-BF6B-EEAF872A06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1F2583ED-7C34-420E-A597-1F56091D9A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77EB7E4-3472-45DE-8853-130791A16ED7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69FAD214-3711-486D-A215-0518A79EB3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E69C1E1B-5E80-4F9B-A9FF-41029FA198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474EFFEF-660C-4AA0-9911-CF0051D555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75F535F-A7B2-4B86-971D-D15A89118596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3F072125-6B18-4B3A-9F0B-F67E6E26EB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7A898190-F5F9-4E2C-AD95-26D46EAB9D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9E6A884E-6355-41E9-9D99-7B44D0071F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DDF1EE5-DAB2-4524-A6CE-15E1060A9FCC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24B83277-D079-4CE7-9E86-486A072926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D2EDAC2B-A240-4266-8F01-25DE8F9205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B2D91938-BA23-4B5A-82D6-965E16B7A2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B63961E-504D-4E8F-8716-A8BDF206944F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D102FD80-4B76-4C73-BCD5-0AA3C8D135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678F763F-50A3-485A-846B-AB59012331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02589F02-B1D6-4CBB-9875-4BC0B04506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6CA6BD-5983-4F36-8FD4-B8E51E4B8B99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D8CED71E-7535-427E-8B43-A41BB3A4A0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8FA4F148-AA8A-4C77-97C0-901089EE29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61930ED9-26CB-4DEC-B2BF-921CB28679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F79E798-F745-4A0C-8829-237EE7EE8239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F62C7208-E84F-4939-A594-C7EEC4E6C2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A34C453B-F96D-4075-9B54-5202FF73FB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AA259146-A476-40C7-A966-D3F9705D9F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0160ABC-1624-49AC-9DDF-592C8904FA8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8DB22D39-342F-4F23-BC08-005758CCD8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6C2ABE47-56D2-4FF5-BA4E-CA218A4F0B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16C38D21-9E43-4349-9633-3185D230C9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1447CB6-3FFC-4877-B3EA-3A1BC80ADDC7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658C8360-6F84-45F9-BFC6-8D46B65575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DB26AF81-92BA-4488-8361-8589698486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FF33C1D3-FBA4-459F-9BD9-2F0DEFB3F3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8B66F39-804E-4F8F-851E-07CEC373A844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095F337F-3D55-4494-9113-EAE738D288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91B79D74-90A1-40CC-973E-19C9BE58F1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A7C079BB-CAB9-49BB-96B8-C12AF3924D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D0F39BD-2216-4C16-9550-3B566C10E66D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07AF4285-85D4-4115-885B-99D507BAE3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DD5E21A2-779F-4C39-B42C-9BAC2FD4DE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49923C0B-4EB9-4A7B-9E7B-8CF1E7B155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EA5AC88-8DD3-44E1-A3E8-D333AC4CE61C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422FB85E-84BF-412D-BAEB-59F73861C7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37FC88F2-CE89-4F3E-A455-6475FF3226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AFBA4940-BCF7-4154-B0EC-7EB4E2F09F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CFC416-3954-4A5E-A747-FB9A36293B45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4F295D2B-6AD0-4AB0-B00D-BA01EAB632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369939AD-E9E3-4028-98D2-6216B2668E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02E4BFA8-56D6-440C-95F8-1BCF0BD8F1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47082C0-0D59-4474-BFC2-51B05BCF145C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27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D93FDD56-9325-4875-B0E1-B3FF05D31B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FA078FD2-866D-4405-9F7E-3CC891FA2A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CFF5A1E2-D22D-4A18-8241-A04C1C3853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1ED64C9-997C-46EF-87D9-417DBA4CBF4D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28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F61C4822-3ACB-4EA4-A5A4-8A6DE1209B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7B2C1C58-8F4D-4AB1-BB45-95F8EF807B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CBDAEA1C-C2B0-4A86-8CDD-5A21FAA8D2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2EC7D2B-0290-42BB-BE36-D6550CBF8A25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29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E588319B-EFB3-405D-816B-661396C4A7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B265A490-CEE6-4BD0-B344-B01A5479A5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39C1CA7C-ADA7-402B-8FEB-B8241BBF75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8F509E6-ECBA-4103-AF6D-40920521E22E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8F582D75-9D22-4053-B54F-EC46FC7A59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2A7682DF-E537-4C8C-BB90-811AD7F382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48E9430C-C805-431B-9DD6-164C6DD58C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239F236-FA36-461A-94C4-CE9F873C47E0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74288D82-EEA7-40EE-A0D3-C5919F5CE4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31EF6712-CC15-452F-A9CA-83DF698EA8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5865378B-AD6E-4268-AF1B-0501291A47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C6B5055-BCD8-4147-9157-71CEDBDF7D69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31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AB9BC09B-29D6-4883-855A-2A5C314F9A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E384F55F-34C7-4A26-880D-B93BF7DA87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1C489B0E-184A-4661-AF00-CE7A5D9A80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3CD2F2E-3FC7-45FC-8BE6-83D9D2B786E7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32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C86274D8-E9E8-4C7F-B485-CF301C2EE5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79D01D78-91DC-45CC-AF38-BC62EE5AA5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2295894D-D38C-4257-BC86-D0F7DA6A09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F2B45C1-6E01-479B-8EA0-A66A66A9EE4C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33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87DA5B36-E641-4C7C-BAAD-200ED23D76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00953AB5-41B4-4EE0-881B-375D172E4D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DFB7C0E4-DB36-4C4D-9220-B950F74E13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C351B54-A930-41F2-AB1E-48F8E15E609C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7D13288A-1FD8-493B-87C0-21922CF153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FA656479-ED85-4122-A872-2D9C6D12EA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E7126FE8-8035-4D45-A0E7-1DAAA3B72C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B6EC14D-03A3-4434-90B4-5B241043837D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C7B20DF8-41CA-4C65-95A3-C488D05545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1DD52822-7F5E-4D44-85B7-CFDB1C8EB0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5DDF9DE7-EFAB-4CC3-92A5-E7B820025E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2D6D951-A22F-4AD2-9615-6055CDB537B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36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1D8509D8-B153-4A67-9AF8-AE72356B67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521DDB1C-C926-42FC-894B-73B07BC3CD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04E0C056-C81A-4A0F-BEA8-F7B91FF4CE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9E67C4E-23FB-4985-B10E-7FBB53B123C7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37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C5D04DB7-6EC9-40B8-BAB7-FD5A3C9E6E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EEFE3933-92FB-4E46-B559-BAC26690FE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170930DB-89E8-4E0A-810A-D398C33D25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CE3471D-BCE8-4A76-854B-CD2CD0D1D79D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F740C577-A507-4CE7-B7FE-07203CE209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B5D67E34-153E-41A6-BD9D-3573000B96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101A801F-2DFE-4B09-9172-3A5302F39A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64AE200-14E5-4B2B-AFD8-5F7C7CA08AD7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933C3C42-CAE2-480B-BEF9-4A75B5965D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CCBDD1E0-E69B-4CF5-BC42-356ADBCFB5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71FD7B96-1E42-439D-B99D-04C8F5854C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E08CEDC-265D-48E3-A897-246587CB26DD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DE867FF6-D60B-4823-B8F9-D18AABA263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122EAE18-30BE-4A17-9BBE-0CC63F80C6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F602E257-B6DB-4C8C-B99A-CFC3A8D1C9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93B1018-3023-4C8A-AFA5-DF8C36CD8205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A8319C8F-287E-46AD-9E92-B47610363D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9E2E3322-02D6-46D5-8032-FB7115A66C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19759942-7894-4820-BC06-6AF5917101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B4622AA-5E6E-4C76-AFFC-D1877C9B8E57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ABF903A5-4D64-4FEB-BC45-3F3E6B1468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4892B26B-F419-4D4A-A063-44C2C5D6B1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35mm-Slide4-onwhitetitle1">
            <a:extLst>
              <a:ext uri="{FF2B5EF4-FFF2-40B4-BE49-F238E27FC236}">
                <a16:creationId xmlns:a16="http://schemas.microsoft.com/office/drawing/2014/main" id="{005DCAE7-BE0E-408F-AC17-B8E3838A4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3"/>
          <p:cNvSpPr>
            <a:spLocks noGrp="1" noChangeAspect="1" noChangeArrowheads="1"/>
          </p:cNvSpPr>
          <p:nvPr>
            <p:ph type="ctrTitle"/>
          </p:nvPr>
        </p:nvSpPr>
        <p:spPr>
          <a:xfrm>
            <a:off x="0" y="3736975"/>
            <a:ext cx="10287000" cy="701675"/>
          </a:xfrm>
        </p:spPr>
        <p:txBody>
          <a:bodyPr>
            <a:spAutoFit/>
          </a:bodyPr>
          <a:lstStyle>
            <a:lvl1pPr algn="ctr">
              <a:defRPr b="1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26628" name="Rectangle 4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0" y="4495800"/>
            <a:ext cx="10287000" cy="579438"/>
          </a:xfrm>
        </p:spPr>
        <p:txBody>
          <a:bodyPr/>
          <a:lstStyle>
            <a:lvl1pPr marL="0" indent="0" algn="ctr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750BF10-B01F-49A4-85FC-2F9558F9FF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B2FE54-E83B-42B9-9B7F-5E9A7A69D6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7F17DF9-6A9B-42C5-989C-A5D1D33365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38726E-3A0C-4CC7-837D-5172F82276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303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4347C01-783D-475D-B9EE-8EA228A9DA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7B5BF9D-28C9-4187-AAB1-878D3F50EC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ABAF878-1B98-47F6-92DC-A1D3F4F38A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55CAAB-BE2D-4E1B-A9DB-3FB5EB3F60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397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8"/>
            <a:ext cx="2314575" cy="39846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8"/>
            <a:ext cx="6791325" cy="39846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0E30448-0DE4-4A94-A9A5-9A1B6EEE6B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BDB1EED-B141-4202-BF1D-6932DEE799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D631334-A95F-489D-ABBD-3915E5E5FD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E5D7A8-FFA3-4F20-8B4A-FAA204741C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1399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35mm-Slide4-onwhitetitle1">
            <a:extLst>
              <a:ext uri="{FF2B5EF4-FFF2-40B4-BE49-F238E27FC236}">
                <a16:creationId xmlns:a16="http://schemas.microsoft.com/office/drawing/2014/main" id="{468319D8-ADBF-4B09-BB01-0E8627577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3"/>
          <p:cNvSpPr>
            <a:spLocks noGrp="1" noChangeAspect="1" noChangeArrowheads="1"/>
          </p:cNvSpPr>
          <p:nvPr>
            <p:ph type="ctrTitle"/>
          </p:nvPr>
        </p:nvSpPr>
        <p:spPr>
          <a:xfrm>
            <a:off x="0" y="3736975"/>
            <a:ext cx="10287000" cy="701675"/>
          </a:xfrm>
        </p:spPr>
        <p:txBody>
          <a:bodyPr>
            <a:spAutoFit/>
          </a:bodyPr>
          <a:lstStyle>
            <a:lvl1pPr algn="ctr">
              <a:defRPr b="1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26628" name="Rectangle 4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0" y="4495800"/>
            <a:ext cx="10287000" cy="579438"/>
          </a:xfrm>
        </p:spPr>
        <p:txBody>
          <a:bodyPr/>
          <a:lstStyle>
            <a:lvl1pPr marL="0" indent="0" algn="ctr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2C07A59-29D6-465F-8F35-5EB37E1DF7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4D1E57C-C84D-47F0-8F22-1876F2F8FF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440C900C-9EDC-4F38-A17A-1BFD8E1857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EF3500-287C-429A-BEF6-BDE9958A8A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0263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41BEA76-85CE-4C0D-BB64-4D1C57C446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BA89495-3288-4AF2-B90F-BE301DEF59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651AEDA-509C-417B-BB6F-7CA04077F8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1B95C-6B5D-4E03-8946-48E33523BF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0409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08B8AFA-7A60-41BB-B293-60A0937EB7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13AA633-7ADB-4438-8CAC-1C3980647E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44D2357-DE2F-4012-A0D7-E606650A53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E30475-CE0B-4003-86C4-5176065EE7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3707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828800"/>
            <a:ext cx="4552950" cy="243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828800"/>
            <a:ext cx="4552950" cy="243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AE794B-2FB4-40BF-9D49-56D871449D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F33CF7A-AECF-4FCC-9F09-39BD7880F4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28FA6D6E-077E-4FAD-9F4D-4DDDD9AAC0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58EFE-C363-4A11-8043-A28B23540B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23525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67B070E-7A1E-4911-8D38-50C61F0709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FC1CEE6-3F4D-4842-B4DB-68AA6412F4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46DF7D9C-861D-4B35-8F7B-30EB67EC3A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49441-A3B0-41B7-8FA1-6CCD58C110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7128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225830E-45A3-44C2-BD7B-3FDC3783B7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F8AC5D0-79BD-48D6-8D70-9E1A2F72D7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3A8C645-AD5F-4BFC-A372-65F7F7EFAB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CDB8BB-5D01-4E63-A146-F9CFCA92F6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91094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C7A6DF50-DD5B-4E5B-B4C8-C433132912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3780B87E-205E-4D0F-BB2C-56252FA8C2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5553CBE5-D027-42A1-9D70-740B704E30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16C8C-4A79-4AE5-A3FD-1BE04AB4B3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90486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0306D36-1362-4662-AB8A-2CADA333EA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73F224E-3EA8-4059-8DB0-1247CD6812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53016A2C-6156-409C-869C-F6C0885DD3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D2CC92-0D56-4F36-AD97-8E6FF6F4F5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7152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59F7BAF-817B-4CBB-B5F2-24FC49E4D3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19E107B-E579-4F47-87D8-ED49C5BBC2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48F3888-3B61-4236-B96F-9B2CF1DD1B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10363-CF95-4A86-A9E2-211A6EB4E0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6606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F48F955-F9C6-4A53-88F3-6BE84B26F1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20B4B9F-F5C3-46AF-AC25-9BA3771D71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86B02DC-43C6-457F-B75A-65128A00EE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14AD2-5FF5-4550-BD11-CA756CEC51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00046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E70E832-E48E-46CB-9D5D-173A26B706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C96FEFF-F664-4FD4-AF58-1748E4C011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B53A36E-814C-4F18-8BE4-283E4A3C08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E7F2B9-F207-4235-9676-E91A69434D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370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8"/>
            <a:ext cx="2314575" cy="39846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8"/>
            <a:ext cx="6791325" cy="39846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F40A58A-48B7-4C70-8086-21E188E435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FE921D3-BD4E-4674-9D1A-48E67A5DF4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31CD8F2-3F02-4933-86B7-173871E5C7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1FD7E-178A-4EDC-B937-C18EEE7ACB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2869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219" y="647701"/>
            <a:ext cx="7449146" cy="817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7219" y="1654176"/>
            <a:ext cx="9068991" cy="58477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C8927-C6CD-40A5-ADB4-3AFC80D10E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DF0F3AD4-7DE0-4051-BCED-4AB2E6C4355F}" type="datetime1">
              <a:rPr lang="en-US"/>
              <a:pPr>
                <a:defRPr/>
              </a:pPr>
              <a:t>12/17/2019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2866B-2845-4C3C-A486-5286D0CA80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5933E-9FA8-4044-B7C0-DBA495F940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altLang="en-US"/>
              <a:t>ESE 1.</a:t>
            </a:r>
            <a:fld id="{5E8560DE-9962-43B7-9F3B-84CF71A02236}" type="slidenum">
              <a:rPr lang="de-CH" altLang="en-US" smtClean="0"/>
              <a:pPr>
                <a:defRPr/>
              </a:pPr>
              <a:t>‹#›</a:t>
            </a:fld>
            <a:endParaRPr lang="de-CH" altLang="en-US">
              <a:solidFill>
                <a:srgbClr val="7E7E7E"/>
              </a:solidFill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256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EAF891A-AD89-40FA-9F4A-FE82B43E48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2979AA6-F7D9-468C-B8B3-3F431485F7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4DFEA27-E3AC-4E5C-90E0-51FCDC0FA9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F7A0E-501D-4479-A803-70A34EC401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4433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828800"/>
            <a:ext cx="4552950" cy="243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828800"/>
            <a:ext cx="4552950" cy="243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7EB5E5-2895-48F7-8CF1-840B61EC9D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763E529-ED9F-46CA-9F35-EEA611E880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59FCE8D-815A-4263-9971-814D9FE343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5657A-B7B1-44B5-AC6F-8333BA750B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1868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B81569F-A414-466C-BFC7-CAFA8C365F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208D7D9-AC61-43F8-80F5-20698D9411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1A95E921-01E9-4B1C-99CE-36C9100221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85316-93A4-4891-BA3F-45B0A4AF7F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7681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66F38D0-8D93-412E-B276-FF048A01C8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94A5944-EB9A-4DD1-8831-32F223B2A0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BF59A50-EEBD-43C8-B19A-A1985FDFE6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D6FE4-7A00-4E0B-8691-30C3FD5334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7004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A530828E-6833-4F8B-8CEA-0DAA77167C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83C4B570-0E43-44D5-81E0-8F5FA0720E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C32C5EC2-131A-441E-AEF8-27B0BD6E2B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E39C8C-B2FE-44BB-9B20-34FC1A881F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9520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9CCC91-632D-40CA-BB01-32FAF2BFA4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244145F-C94F-43E1-AA74-790871FFF1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178FDFE-E8C1-40AC-A1A6-505E93AF2D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AB5809-B665-4DE0-AC60-5104FD9EFB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9311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548C269-7447-47F2-9126-9F249CF92F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065CD32-5A3D-448A-A7FF-ECF434DAAC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BCC9362F-75D1-4963-B1EA-3871205EA7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BB6DD5-7127-4967-8563-927293C222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940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35mm-Slide3-onwhite">
            <a:extLst>
              <a:ext uri="{FF2B5EF4-FFF2-40B4-BE49-F238E27FC236}">
                <a16:creationId xmlns:a16="http://schemas.microsoft.com/office/drawing/2014/main" id="{1078C0F2-A7D3-4073-9AE3-2D6E8BA1E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DAA5BDCB-0FD9-44C4-A224-787DC54864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171700" y="274638"/>
            <a:ext cx="7600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9DF693A-CD21-4ED9-9CD0-3CD1C0AC3B1B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14350" y="1828800"/>
            <a:ext cx="9258300" cy="243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EE8D7D8B-F66E-44DE-89B6-EB155B37A7C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C80FE9B4-3A55-419E-8710-081750541AD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14725" y="6245225"/>
            <a:ext cx="32575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>
            <a:extLst>
              <a:ext uri="{FF2B5EF4-FFF2-40B4-BE49-F238E27FC236}">
                <a16:creationId xmlns:a16="http://schemas.microsoft.com/office/drawing/2014/main" id="{9FD9544E-DC44-4CEE-AF97-777FCE4653E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7052D4CA-8CC1-4872-BD9B-4AFC824F00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15000"/>
        </a:spcBef>
        <a:spcAft>
          <a:spcPct val="15000"/>
        </a:spcAft>
        <a:buChar char="•"/>
        <a:defRPr sz="3200">
          <a:solidFill>
            <a:srgbClr val="020C4A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15000"/>
        </a:spcBef>
        <a:spcAft>
          <a:spcPct val="15000"/>
        </a:spcAft>
        <a:buChar char="–"/>
        <a:defRPr sz="2800">
          <a:solidFill>
            <a:srgbClr val="020C4A"/>
          </a:solidFill>
          <a:latin typeface="+mn-lt"/>
        </a:defRPr>
      </a:lvl2pPr>
      <a:lvl3pPr marL="1143000" indent="-228600" algn="l" rtl="0" eaLnBrk="0" fontAlgn="base" hangingPunct="0">
        <a:spcBef>
          <a:spcPct val="15000"/>
        </a:spcBef>
        <a:spcAft>
          <a:spcPct val="15000"/>
        </a:spcAft>
        <a:buChar char="•"/>
        <a:defRPr sz="2400">
          <a:solidFill>
            <a:srgbClr val="020C4A"/>
          </a:solidFill>
          <a:latin typeface="+mn-lt"/>
        </a:defRPr>
      </a:lvl3pPr>
      <a:lvl4pPr marL="1600200" indent="-228600" algn="l" rtl="0" eaLnBrk="0" fontAlgn="base" hangingPunct="0">
        <a:spcBef>
          <a:spcPct val="15000"/>
        </a:spcBef>
        <a:spcAft>
          <a:spcPct val="15000"/>
        </a:spcAft>
        <a:buChar char="–"/>
        <a:defRPr sz="2000">
          <a:solidFill>
            <a:srgbClr val="020C4A"/>
          </a:solidFill>
          <a:latin typeface="+mn-lt"/>
        </a:defRPr>
      </a:lvl4pPr>
      <a:lvl5pPr marL="2057400" indent="-228600" algn="l" rtl="0" eaLnBrk="0" fontAlgn="base" hangingPunct="0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5pPr>
      <a:lvl6pPr marL="25146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6pPr>
      <a:lvl7pPr marL="29718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7pPr>
      <a:lvl8pPr marL="34290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8pPr>
      <a:lvl9pPr marL="38862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9" descr="35mm-Slide3-onwhite">
            <a:extLst>
              <a:ext uri="{FF2B5EF4-FFF2-40B4-BE49-F238E27FC236}">
                <a16:creationId xmlns:a16="http://schemas.microsoft.com/office/drawing/2014/main" id="{07668439-040A-4E4A-BA6C-187F404B6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>
            <a:extLst>
              <a:ext uri="{FF2B5EF4-FFF2-40B4-BE49-F238E27FC236}">
                <a16:creationId xmlns:a16="http://schemas.microsoft.com/office/drawing/2014/main" id="{5532EFE5-3F11-4372-827F-0D95187E5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171700" y="274638"/>
            <a:ext cx="7600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5EFFAA2-8B45-4BD4-8905-8782D026EE86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14350" y="1828800"/>
            <a:ext cx="9258300" cy="243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D8FD2256-A6AD-47B4-A17A-704C2889424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3F67D069-3F86-4A3B-A941-B4C96A37EE8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14725" y="6245225"/>
            <a:ext cx="32575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>
            <a:extLst>
              <a:ext uri="{FF2B5EF4-FFF2-40B4-BE49-F238E27FC236}">
                <a16:creationId xmlns:a16="http://schemas.microsoft.com/office/drawing/2014/main" id="{02A9C637-40B6-474E-BEAA-ABE6886F2D8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460B3F21-CCA1-4C90-815F-0C8F4D7DE5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  <p:sldLayoutId id="2147484032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15000"/>
        </a:spcBef>
        <a:spcAft>
          <a:spcPct val="15000"/>
        </a:spcAft>
        <a:buChar char="•"/>
        <a:defRPr sz="3200">
          <a:solidFill>
            <a:srgbClr val="020C4A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15000"/>
        </a:spcBef>
        <a:spcAft>
          <a:spcPct val="15000"/>
        </a:spcAft>
        <a:buChar char="–"/>
        <a:defRPr sz="2800">
          <a:solidFill>
            <a:srgbClr val="020C4A"/>
          </a:solidFill>
          <a:latin typeface="+mn-lt"/>
        </a:defRPr>
      </a:lvl2pPr>
      <a:lvl3pPr marL="1143000" indent="-228600" algn="l" rtl="0" eaLnBrk="0" fontAlgn="base" hangingPunct="0">
        <a:spcBef>
          <a:spcPct val="15000"/>
        </a:spcBef>
        <a:spcAft>
          <a:spcPct val="15000"/>
        </a:spcAft>
        <a:buChar char="•"/>
        <a:defRPr sz="2400">
          <a:solidFill>
            <a:srgbClr val="020C4A"/>
          </a:solidFill>
          <a:latin typeface="+mn-lt"/>
        </a:defRPr>
      </a:lvl3pPr>
      <a:lvl4pPr marL="1600200" indent="-228600" algn="l" rtl="0" eaLnBrk="0" fontAlgn="base" hangingPunct="0">
        <a:spcBef>
          <a:spcPct val="15000"/>
        </a:spcBef>
        <a:spcAft>
          <a:spcPct val="15000"/>
        </a:spcAft>
        <a:buChar char="–"/>
        <a:defRPr sz="2000">
          <a:solidFill>
            <a:srgbClr val="020C4A"/>
          </a:solidFill>
          <a:latin typeface="+mn-lt"/>
        </a:defRPr>
      </a:lvl4pPr>
      <a:lvl5pPr marL="2057400" indent="-228600" algn="l" rtl="0" eaLnBrk="0" fontAlgn="base" hangingPunct="0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5pPr>
      <a:lvl6pPr marL="25146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6pPr>
      <a:lvl7pPr marL="29718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7pPr>
      <a:lvl8pPr marL="34290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8pPr>
      <a:lvl9pPr marL="38862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D65E0515-CA35-4374-A000-C6CB4570B23F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>
          <a:xfrm>
            <a:off x="0" y="3048000"/>
            <a:ext cx="10287000" cy="1323975"/>
          </a:xfrm>
        </p:spPr>
        <p:txBody>
          <a:bodyPr/>
          <a:lstStyle/>
          <a:p>
            <a:pPr eaLnBrk="1" hangingPunct="1"/>
            <a:r>
              <a:rPr lang="en-US" altLang="en-US"/>
              <a:t>CIS 200 </a:t>
            </a:r>
            <a:br>
              <a:rPr lang="en-US" altLang="en-US"/>
            </a:br>
            <a:r>
              <a:rPr lang="en-US" altLang="en-US"/>
              <a:t>Algorithm Analysis: An Introduction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C5CC9C0C-448D-4B52-96D9-1F4313287B69}"/>
              </a:ext>
            </a:extLst>
          </p:cNvPr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0" y="4495800"/>
            <a:ext cx="10287000" cy="2363788"/>
          </a:xfrm>
        </p:spPr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26 July 2018</a:t>
            </a:r>
          </a:p>
          <a:p>
            <a:pPr eaLnBrk="1" hangingPunct="1"/>
            <a:r>
              <a:rPr lang="en-US" altLang="en-US" sz="2400"/>
              <a:t>Jeffrey J. Yackley</a:t>
            </a:r>
          </a:p>
        </p:txBody>
      </p:sp>
      <p:sp>
        <p:nvSpPr>
          <p:cNvPr id="17412" name="Slide Number Placeholder 1">
            <a:extLst>
              <a:ext uri="{FF2B5EF4-FFF2-40B4-BE49-F238E27FC236}">
                <a16:creationId xmlns:a16="http://schemas.microsoft.com/office/drawing/2014/main" id="{11106F89-9122-4F69-9578-FB7493069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fld id="{082D14AD-1372-40D4-A5AC-CDB347431662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</a:t>
            </a:fld>
            <a:endParaRPr lang="en-US" alt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B0FCE066-5466-4B16-B14B-4805604149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/>
              <a:t>Outline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72354DD-09AC-46B7-AC03-9FFACE079B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41488"/>
            <a:ext cx="9801225" cy="3130088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GB" altLang="en-US" dirty="0"/>
              <a:t>Introduction to Algorithm Analysis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Start at the beginning: What is an algorithm?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Importance of Efficient Algorithms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>
                <a:solidFill>
                  <a:schemeClr val="bg1">
                    <a:lumMod val="50000"/>
                  </a:schemeClr>
                </a:solidFill>
              </a:rPr>
              <a:t>Algorithm Analysis: Determining Efficiency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>
                <a:solidFill>
                  <a:schemeClr val="bg1">
                    <a:lumMod val="50000"/>
                  </a:schemeClr>
                </a:solidFill>
              </a:rPr>
              <a:t>Determining the Order</a:t>
            </a:r>
          </a:p>
          <a:p>
            <a:pPr marL="457200" lvl="1" indent="0">
              <a:lnSpc>
                <a:spcPct val="90000"/>
              </a:lnSpc>
              <a:buFontTx/>
              <a:buNone/>
              <a:defRPr/>
            </a:pPr>
            <a:endParaRPr lang="en-GB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03D78C94-4BF4-4175-BBDF-E1393AAF5B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3100" y="76200"/>
            <a:ext cx="8229600" cy="1219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algn="ctr"/>
            <a:r>
              <a:rPr lang="en-US" altLang="en-US"/>
              <a:t>Why are efficient algorithms important?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EED6671-6DC4-4E98-B342-91ABCF1E2A4B}"/>
              </a:ext>
            </a:extLst>
          </p:cNvPr>
          <p:cNvSpPr txBox="1">
            <a:spLocks/>
          </p:cNvSpPr>
          <p:nvPr/>
        </p:nvSpPr>
        <p:spPr bwMode="auto">
          <a:xfrm>
            <a:off x="400050" y="1627188"/>
            <a:ext cx="4724400" cy="413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>
              <a:defRPr/>
            </a:pPr>
            <a:endParaRPr lang="en-US" kern="0" dirty="0"/>
          </a:p>
          <a:p>
            <a:pPr marL="0" indent="0">
              <a:buFontTx/>
              <a:buNone/>
              <a:defRPr/>
            </a:pPr>
            <a:r>
              <a:rPr lang="en-US" kern="0" dirty="0"/>
              <a:t>Sequential Search</a:t>
            </a:r>
          </a:p>
          <a:p>
            <a:pPr>
              <a:defRPr/>
            </a:pPr>
            <a:r>
              <a:rPr lang="en-US" kern="0" dirty="0"/>
              <a:t>If </a:t>
            </a:r>
            <a:r>
              <a:rPr lang="en-US" kern="0" dirty="0">
                <a:solidFill>
                  <a:srgbClr val="FF0000"/>
                </a:solidFill>
              </a:rPr>
              <a:t>x</a:t>
            </a:r>
            <a:r>
              <a:rPr lang="en-US" kern="0" dirty="0"/>
              <a:t> is NOT in the list, </a:t>
            </a:r>
            <a:r>
              <a:rPr lang="en-US" kern="0" dirty="0">
                <a:solidFill>
                  <a:srgbClr val="FF0000"/>
                </a:solidFill>
              </a:rPr>
              <a:t>n </a:t>
            </a:r>
            <a:r>
              <a:rPr lang="en-US" kern="0" dirty="0"/>
              <a:t>comparisons</a:t>
            </a:r>
          </a:p>
          <a:p>
            <a:pPr>
              <a:defRPr/>
            </a:pPr>
            <a:r>
              <a:rPr lang="en-US" kern="0" dirty="0"/>
              <a:t>If </a:t>
            </a:r>
            <a:r>
              <a:rPr lang="en-US" kern="0" dirty="0">
                <a:solidFill>
                  <a:srgbClr val="FF0000"/>
                </a:solidFill>
              </a:rPr>
              <a:t>x</a:t>
            </a:r>
            <a:r>
              <a:rPr lang="en-US" kern="0" dirty="0"/>
              <a:t> is in the list, &lt;</a:t>
            </a:r>
            <a:r>
              <a:rPr lang="en-US" kern="0" dirty="0">
                <a:solidFill>
                  <a:srgbClr val="FF0000"/>
                </a:solidFill>
              </a:rPr>
              <a:t>n </a:t>
            </a:r>
            <a:r>
              <a:rPr lang="en-US" kern="0" dirty="0"/>
              <a:t>comparisons</a:t>
            </a:r>
          </a:p>
          <a:p>
            <a:pPr>
              <a:defRPr/>
            </a:pPr>
            <a:endParaRPr lang="en-US" kern="0" dirty="0"/>
          </a:p>
        </p:txBody>
      </p:sp>
      <p:pic>
        <p:nvPicPr>
          <p:cNvPr id="47108" name="Picture 2" descr="http://www.geeksforgeeks.org/wp-content/uploads/gq/2016/10/linear-search1.png">
            <a:extLst>
              <a:ext uri="{FF2B5EF4-FFF2-40B4-BE49-F238E27FC236}">
                <a16:creationId xmlns:a16="http://schemas.microsoft.com/office/drawing/2014/main" id="{55084686-025C-40F1-9635-6AFC4A6CF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175" y="2362200"/>
            <a:ext cx="4454525" cy="339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DA573641-F583-4AB8-919F-B01FE00E62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Search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3FD18F7A-CACC-48EE-A007-F24DA82BD4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500" y="1752600"/>
            <a:ext cx="9906000" cy="5029200"/>
          </a:xfrm>
        </p:spPr>
        <p:txBody>
          <a:bodyPr/>
          <a:lstStyle/>
          <a:p>
            <a:r>
              <a:rPr lang="en-US" altLang="en-US"/>
              <a:t>Search a </a:t>
            </a:r>
            <a:r>
              <a:rPr lang="en-US" altLang="en-US">
                <a:solidFill>
                  <a:srgbClr val="FF0000"/>
                </a:solidFill>
              </a:rPr>
              <a:t>sorted array </a:t>
            </a:r>
            <a:r>
              <a:rPr lang="en-US" altLang="en-US"/>
              <a:t>by repeatedly dividing the search interval in half</a:t>
            </a:r>
          </a:p>
          <a:p>
            <a:r>
              <a:rPr lang="en-US" altLang="en-US"/>
              <a:t>Begin with an interval covering the whole array </a:t>
            </a:r>
          </a:p>
          <a:p>
            <a:r>
              <a:rPr lang="en-US" altLang="en-US"/>
              <a:t>If the value of the search key is less than the item in the middle of the interval, narrow the interval to the lower half </a:t>
            </a:r>
          </a:p>
          <a:p>
            <a:r>
              <a:rPr lang="en-US" altLang="en-US"/>
              <a:t>Otherwise narrow it to the upper half </a:t>
            </a:r>
          </a:p>
          <a:p>
            <a:r>
              <a:rPr lang="en-US" altLang="en-US"/>
              <a:t>Repeatedly check until the value is found or the interval is empty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D04F5F69-241D-472A-81E9-25204382EF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/>
              <a:t>Binary Search: An Example</a:t>
            </a:r>
          </a:p>
        </p:txBody>
      </p:sp>
      <p:pic>
        <p:nvPicPr>
          <p:cNvPr id="51203" name="Picture 2" descr="http://www.geeksforgeeks.org/wp-content/uploads/gq/2014/01/binary-search1.png">
            <a:extLst>
              <a:ext uri="{FF2B5EF4-FFF2-40B4-BE49-F238E27FC236}">
                <a16:creationId xmlns:a16="http://schemas.microsoft.com/office/drawing/2014/main" id="{9EC8E5A7-3AF6-42E1-8F9D-6550AA572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905000"/>
            <a:ext cx="9631363" cy="434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313474C3-5F6C-451F-8047-66D0BDF300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/>
              <a:t>A Comparison of Comparisons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48FD9F2-8F8E-4D31-8077-64D21C702DB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2286000"/>
          <a:ext cx="10248900" cy="3475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1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26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Array size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Sequential Search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Binary Search</a:t>
                      </a: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0568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128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128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8</a:t>
                      </a: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0568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1,024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1,024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11</a:t>
                      </a: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0568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1,048,576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1,048,576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21</a:t>
                      </a: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507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4,294,967,296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4,294,967,296</a:t>
                      </a:r>
                    </a:p>
                    <a:p>
                      <a:pPr algn="r"/>
                      <a:endParaRPr lang="en-US" sz="2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33</a:t>
                      </a: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98B7CFE9-D2B2-4BA2-9993-271EF89F49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/>
              <a:t>Outline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72354DD-09AC-46B7-AC03-9FFACE079B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41488"/>
            <a:ext cx="9801225" cy="3130088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GB" altLang="en-US" dirty="0"/>
              <a:t>Introduction to Algorithm Analysis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Start at the beginning: What is an algorithm?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Importance of Efficient Algorithms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Algorithm Analysis: Determining Efficiency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>
                <a:solidFill>
                  <a:schemeClr val="bg1">
                    <a:lumMod val="50000"/>
                  </a:schemeClr>
                </a:solidFill>
              </a:rPr>
              <a:t>Determining the Order</a:t>
            </a:r>
          </a:p>
          <a:p>
            <a:pPr marL="457200" lvl="1" indent="0">
              <a:lnSpc>
                <a:spcPct val="90000"/>
              </a:lnSpc>
              <a:buFontTx/>
              <a:buNone/>
              <a:defRPr/>
            </a:pPr>
            <a:endParaRPr lang="en-GB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08A83F21-A94D-4565-AFD5-3E23EE86E6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/>
              <a:t>Time Complexity Analysis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AB2EC2-0C89-4A19-84F6-BAE9737B8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905000"/>
            <a:ext cx="96774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FontTx/>
              <a:buNone/>
              <a:defRPr/>
            </a:pPr>
            <a:r>
              <a:rPr lang="en-US" dirty="0"/>
              <a:t>To analyze the efficiency of an algorithm in terms of time:</a:t>
            </a:r>
          </a:p>
          <a:p>
            <a:pPr>
              <a:defRPr/>
            </a:pPr>
            <a:r>
              <a:rPr lang="en-US" dirty="0"/>
              <a:t>We DO NOT want to use the number of CPU cycles</a:t>
            </a:r>
          </a:p>
          <a:p>
            <a:pPr lvl="1">
              <a:defRPr/>
            </a:pPr>
            <a:r>
              <a:rPr lang="en-US" dirty="0"/>
              <a:t>As this depends on the particular computer one uses to run the algorithm </a:t>
            </a:r>
          </a:p>
          <a:p>
            <a:pPr>
              <a:defRPr/>
            </a:pPr>
            <a:r>
              <a:rPr lang="en-US" dirty="0"/>
              <a:t>We DO NOT want to count every instruction executed</a:t>
            </a:r>
          </a:p>
          <a:p>
            <a:pPr lvl="1">
              <a:defRPr/>
            </a:pPr>
            <a:r>
              <a:rPr lang="en-US" dirty="0"/>
              <a:t>As it depends on the programming language used to implement the algorithm and the way the programmer writes the program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We want a measure that is </a:t>
            </a:r>
            <a:r>
              <a:rPr lang="en-US" b="1" dirty="0">
                <a:solidFill>
                  <a:srgbClr val="FF0000"/>
                </a:solidFill>
              </a:rPr>
              <a:t>independent</a:t>
            </a:r>
            <a:r>
              <a:rPr lang="en-US" dirty="0"/>
              <a:t> of the computer, the programming language, the programmer, and all the complex details of the algorithm (i.e., an incrementing of loop indices, setting of pointers, etc.)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44CF9F06-B597-45ED-9873-15BD44BB5D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/>
              <a:t>Time Complexity Analysis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1B06C35-A676-46CB-8EB1-A033BAE878F4}"/>
              </a:ext>
            </a:extLst>
          </p:cNvPr>
          <p:cNvSpPr txBox="1">
            <a:spLocks/>
          </p:cNvSpPr>
          <p:nvPr/>
        </p:nvSpPr>
        <p:spPr bwMode="auto">
          <a:xfrm>
            <a:off x="114300" y="1676400"/>
            <a:ext cx="99060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sz="2800" kern="0" dirty="0"/>
              <a:t>In general: </a:t>
            </a:r>
          </a:p>
          <a:p>
            <a:pPr lvl="1">
              <a:defRPr/>
            </a:pPr>
            <a:r>
              <a:rPr lang="en-US" sz="2400" kern="0" dirty="0"/>
              <a:t>The running time of an algorithm increases with the </a:t>
            </a:r>
            <a:r>
              <a:rPr lang="en-US" sz="2400" kern="0" dirty="0">
                <a:solidFill>
                  <a:srgbClr val="FF0000"/>
                </a:solidFill>
              </a:rPr>
              <a:t>size of input</a:t>
            </a:r>
          </a:p>
          <a:p>
            <a:pPr lvl="1">
              <a:defRPr/>
            </a:pPr>
            <a:r>
              <a:rPr lang="en-US" sz="2400" kern="0" dirty="0"/>
              <a:t>The total running time is roughly proportional to how many times some </a:t>
            </a:r>
            <a:r>
              <a:rPr lang="en-US" sz="2400" kern="0" dirty="0">
                <a:solidFill>
                  <a:srgbClr val="FF0000"/>
                </a:solidFill>
              </a:rPr>
              <a:t>basic operation</a:t>
            </a:r>
            <a:r>
              <a:rPr lang="en-US" sz="2400" kern="0" dirty="0"/>
              <a:t> is done</a:t>
            </a:r>
          </a:p>
          <a:p>
            <a:pPr>
              <a:defRPr/>
            </a:pPr>
            <a:r>
              <a:rPr lang="en-US" sz="2800" kern="0" dirty="0"/>
              <a:t>Therefore, we analyze the algorithm’s efficiency by determining the number of times some basic operation is done as </a:t>
            </a:r>
            <a:r>
              <a:rPr lang="en-US" sz="2800" kern="0" dirty="0">
                <a:solidFill>
                  <a:srgbClr val="0070C0"/>
                </a:solidFill>
              </a:rPr>
              <a:t>a function of the size of the input</a:t>
            </a:r>
          </a:p>
          <a:p>
            <a:pPr>
              <a:defRPr/>
            </a:pPr>
            <a:r>
              <a:rPr lang="en-US" sz="2800" kern="0" dirty="0"/>
              <a:t>Input size, n:</a:t>
            </a:r>
          </a:p>
          <a:p>
            <a:pPr lvl="1">
              <a:defRPr/>
            </a:pPr>
            <a:r>
              <a:rPr lang="en-US" sz="2000" kern="0" dirty="0"/>
              <a:t>Array size S[n]</a:t>
            </a:r>
          </a:p>
          <a:p>
            <a:pPr lvl="1">
              <a:defRPr/>
            </a:pPr>
            <a:r>
              <a:rPr lang="en-US" sz="2000" kern="0" dirty="0"/>
              <a:t>Matrix size n*n</a:t>
            </a:r>
          </a:p>
          <a:p>
            <a:pPr lvl="1">
              <a:defRPr/>
            </a:pPr>
            <a:r>
              <a:rPr lang="en-US" sz="2000" kern="0" dirty="0"/>
              <a:t>A graph (V, E)</a:t>
            </a:r>
          </a:p>
          <a:p>
            <a:pPr>
              <a:defRPr/>
            </a:pPr>
            <a:endParaRPr lang="en-US" sz="2800" kern="0" dirty="0">
              <a:solidFill>
                <a:srgbClr val="0070C0"/>
              </a:solidFill>
            </a:endParaRPr>
          </a:p>
          <a:p>
            <a:pPr>
              <a:defRPr/>
            </a:pPr>
            <a:endParaRPr lang="en-US" sz="2800" kern="0" dirty="0">
              <a:solidFill>
                <a:srgbClr val="0070C0"/>
              </a:solidFill>
            </a:endParaRPr>
          </a:p>
          <a:p>
            <a:pPr marL="0" indent="0">
              <a:buFontTx/>
              <a:buNone/>
              <a:defRPr/>
            </a:pPr>
            <a:endParaRPr lang="en-US" sz="3600" kern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2E2CDFC3-CCF4-41B7-B8D3-57D2EB13F3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/>
              <a:t>What is a basic operation?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3695EFD-2787-4D47-8C42-AC37B8BC8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828800"/>
            <a:ext cx="9906000" cy="4351338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We can count lines of ‘algorithmic code’ actually executed</a:t>
            </a:r>
          </a:p>
          <a:p>
            <a:pPr lvl="1">
              <a:defRPr/>
            </a:pPr>
            <a:r>
              <a:rPr lang="en-US" dirty="0"/>
              <a:t>Some lines take more time than others</a:t>
            </a:r>
          </a:p>
          <a:p>
            <a:pPr>
              <a:defRPr/>
            </a:pPr>
            <a:r>
              <a:rPr lang="en-US" dirty="0"/>
              <a:t>We can count the number of arithmetic operations</a:t>
            </a:r>
          </a:p>
          <a:p>
            <a:pPr lvl="1">
              <a:defRPr/>
            </a:pPr>
            <a:r>
              <a:rPr lang="en-US" dirty="0"/>
              <a:t>Some operations take longer than others</a:t>
            </a:r>
          </a:p>
          <a:p>
            <a:pPr lvl="1">
              <a:defRPr/>
            </a:pPr>
            <a:r>
              <a:rPr lang="en-US" dirty="0"/>
              <a:t>Each operation is not a constant time</a:t>
            </a:r>
          </a:p>
          <a:p>
            <a:pPr lvl="2">
              <a:defRPr/>
            </a:pPr>
            <a:r>
              <a:rPr lang="en-US" dirty="0"/>
              <a:t>Time for addition is directly proportional to the sum of the number of bits of each number</a:t>
            </a:r>
          </a:p>
          <a:p>
            <a:pPr lvl="2">
              <a:defRPr/>
            </a:pPr>
            <a:r>
              <a:rPr lang="en-US" dirty="0"/>
              <a:t>Time for multiplication is directly proportional to the product of the numbers of bits of each number </a:t>
            </a:r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8475A066-0A94-4BFA-A5D9-6D94214832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/>
              <a:t>What is a basic operation?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6EFC4CA-A7B0-4750-B8D3-2DFB4F625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905000"/>
            <a:ext cx="9677400" cy="435133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/>
              <a:t>In general, we count the number of operations which cost the most</a:t>
            </a:r>
          </a:p>
          <a:p>
            <a:pPr lvl="1">
              <a:defRPr/>
            </a:pPr>
            <a:r>
              <a:rPr lang="en-US" dirty="0"/>
              <a:t>In a problem having additions and multiplications, we can count the number of multiplications</a:t>
            </a:r>
          </a:p>
          <a:p>
            <a:pPr lvl="1">
              <a:defRPr/>
            </a:pPr>
            <a:r>
              <a:rPr lang="en-US" dirty="0"/>
              <a:t>Various operations are assumed to take constant time</a:t>
            </a:r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E9219568-7E30-4519-A64A-3774316021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/>
              <a:t>Outline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72354DD-09AC-46B7-AC03-9FFACE079B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41488"/>
            <a:ext cx="9801225" cy="3130088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GB" altLang="en-US" dirty="0"/>
              <a:t>Introduction to Algorithm Analysis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Start at the beginning: What is an algorithm?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>
                <a:solidFill>
                  <a:schemeClr val="bg1">
                    <a:lumMod val="50000"/>
                  </a:schemeClr>
                </a:solidFill>
              </a:rPr>
              <a:t>Importance of Efficient Algorithms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>
                <a:solidFill>
                  <a:schemeClr val="bg1">
                    <a:lumMod val="50000"/>
                  </a:schemeClr>
                </a:solidFill>
              </a:rPr>
              <a:t>Algorithm Analysis: Determining Efficiency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>
                <a:solidFill>
                  <a:schemeClr val="bg1">
                    <a:lumMod val="50000"/>
                  </a:schemeClr>
                </a:solidFill>
              </a:rPr>
              <a:t>Determining the Order</a:t>
            </a:r>
          </a:p>
          <a:p>
            <a:pPr marL="457200" lvl="1" indent="0">
              <a:lnSpc>
                <a:spcPct val="90000"/>
              </a:lnSpc>
              <a:buFontTx/>
              <a:buNone/>
              <a:defRPr/>
            </a:pPr>
            <a:endParaRPr lang="en-GB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27AF75D9-6DF9-48AC-9E39-2C48E9CF3F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/>
              <a:t>What is a basic operation?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6EFC4CA-A7B0-4750-B8D3-2DFB4F625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905000"/>
            <a:ext cx="9677400" cy="27432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/>
              <a:t>In general, we count the number of operations which cost the most</a:t>
            </a:r>
          </a:p>
          <a:p>
            <a:pPr lvl="1">
              <a:defRPr/>
            </a:pPr>
            <a:r>
              <a:rPr lang="en-US" dirty="0"/>
              <a:t>In a problem having additions and multiplications, we can count the number of multiplications</a:t>
            </a:r>
          </a:p>
          <a:p>
            <a:pPr lvl="1">
              <a:defRPr/>
            </a:pPr>
            <a:r>
              <a:rPr lang="en-US" dirty="0"/>
              <a:t>Various operations are assumed to take constant time</a:t>
            </a:r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8A5BCA0-56F0-49E6-9DDA-E49AE089716F}"/>
              </a:ext>
            </a:extLst>
          </p:cNvPr>
          <p:cNvSpPr txBox="1">
            <a:spLocks/>
          </p:cNvSpPr>
          <p:nvPr/>
        </p:nvSpPr>
        <p:spPr bwMode="auto">
          <a:xfrm>
            <a:off x="114300" y="4681538"/>
            <a:ext cx="9982200" cy="1947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sz="3600" kern="0"/>
              <a:t>Time complexity analysis</a:t>
            </a:r>
          </a:p>
          <a:p>
            <a:pPr lvl="1">
              <a:defRPr/>
            </a:pPr>
            <a:r>
              <a:rPr lang="en-US" sz="3200" i="1" kern="0"/>
              <a:t>How many times the basic operation is done for each value of the input size</a:t>
            </a:r>
          </a:p>
          <a:p>
            <a:pPr>
              <a:defRPr/>
            </a:pPr>
            <a:endParaRPr lang="en-US" sz="3600" kern="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8E745121-B2BA-48CD-AA8A-0A7D2E3D3D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/>
              <a:t>Time Complexity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8A5BCA0-56F0-49E6-9DDA-E49AE089716F}"/>
              </a:ext>
            </a:extLst>
          </p:cNvPr>
          <p:cNvSpPr txBox="1">
            <a:spLocks/>
          </p:cNvSpPr>
          <p:nvPr/>
        </p:nvSpPr>
        <p:spPr bwMode="auto">
          <a:xfrm>
            <a:off x="114300" y="1676400"/>
            <a:ext cx="9982200" cy="194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sz="3600" kern="0" dirty="0"/>
              <a:t>Time complexity analysis</a:t>
            </a:r>
          </a:p>
          <a:p>
            <a:pPr lvl="1">
              <a:defRPr/>
            </a:pPr>
            <a:r>
              <a:rPr lang="en-US" sz="3200" i="1" kern="0" dirty="0"/>
              <a:t>How many times the basic operation is done for each value of the input size</a:t>
            </a:r>
          </a:p>
          <a:p>
            <a:pPr>
              <a:defRPr/>
            </a:pPr>
            <a:endParaRPr lang="en-US" sz="3600" kern="0" dirty="0"/>
          </a:p>
        </p:txBody>
      </p:sp>
      <p:sp>
        <p:nvSpPr>
          <p:cNvPr id="67588" name="Content Placeholder 2">
            <a:extLst>
              <a:ext uri="{FF2B5EF4-FFF2-40B4-BE49-F238E27FC236}">
                <a16:creationId xmlns:a16="http://schemas.microsoft.com/office/drawing/2014/main" id="{E8E88B75-19E4-4707-83DA-F192E4E883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3605213"/>
            <a:ext cx="10172700" cy="3068532"/>
          </a:xfrm>
        </p:spPr>
        <p:txBody>
          <a:bodyPr/>
          <a:lstStyle/>
          <a:p>
            <a:r>
              <a:rPr lang="en-US" altLang="en-US" dirty="0"/>
              <a:t>Time complexity depends not only on the </a:t>
            </a:r>
            <a:r>
              <a:rPr lang="en-US" altLang="en-US" b="1" dirty="0"/>
              <a:t>input size </a:t>
            </a:r>
            <a:r>
              <a:rPr lang="en-US" altLang="en-US" dirty="0"/>
              <a:t>but the </a:t>
            </a:r>
            <a:r>
              <a:rPr lang="en-US" altLang="en-US" b="1" dirty="0"/>
              <a:t>input value</a:t>
            </a:r>
          </a:p>
          <a:p>
            <a:pPr lvl="1"/>
            <a:r>
              <a:rPr lang="en-US" altLang="en-US" dirty="0"/>
              <a:t>e.g., in Algorithm 1.1 (Sequential Search), if x appears in the first term of S, the basic operation is done </a:t>
            </a:r>
            <a:r>
              <a:rPr lang="en-US" altLang="en-US" b="1" dirty="0"/>
              <a:t>once</a:t>
            </a:r>
            <a:endParaRPr lang="en-US" altLang="en-US" dirty="0"/>
          </a:p>
          <a:p>
            <a:pPr lvl="1"/>
            <a:r>
              <a:rPr lang="en-US" altLang="en-US" dirty="0"/>
              <a:t> e.g., In Algorithm 1.2 (Add Array Members), the basic operation is </a:t>
            </a:r>
            <a:r>
              <a:rPr lang="en-US" altLang="en-US" b="1" dirty="0"/>
              <a:t>always</a:t>
            </a:r>
            <a:r>
              <a:rPr lang="en-US" altLang="en-US" dirty="0"/>
              <a:t> done the same number of times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A856A180-A92E-4DAD-BFB1-89458937CD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/>
              <a:t>Terminology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4081CE5-F62C-4624-BF21-830A96F35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752600"/>
            <a:ext cx="9982200" cy="4351338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b="1" dirty="0"/>
              <a:t>T(n)</a:t>
            </a:r>
            <a:r>
              <a:rPr lang="en-US" dirty="0"/>
              <a:t>: </a:t>
            </a:r>
            <a:r>
              <a:rPr lang="en-US" b="1" dirty="0"/>
              <a:t>every-case time complexity analysis</a:t>
            </a:r>
          </a:p>
          <a:p>
            <a:pPr lvl="1">
              <a:defRPr/>
            </a:pPr>
            <a:r>
              <a:rPr lang="en-US" dirty="0"/>
              <a:t>The number of times the algorithm does the basic operation for an instance of size n</a:t>
            </a:r>
          </a:p>
          <a:p>
            <a:pPr>
              <a:defRPr/>
            </a:pPr>
            <a:r>
              <a:rPr lang="en-US" b="1" dirty="0"/>
              <a:t>W(n): worst-case time complexity analysis</a:t>
            </a:r>
          </a:p>
          <a:p>
            <a:pPr lvl="1">
              <a:defRPr/>
            </a:pPr>
            <a:r>
              <a:rPr lang="en-US" dirty="0"/>
              <a:t>The </a:t>
            </a:r>
            <a:r>
              <a:rPr lang="en-US" b="1" dirty="0"/>
              <a:t>maximum </a:t>
            </a:r>
            <a:r>
              <a:rPr lang="en-US" dirty="0"/>
              <a:t>number of times the algorithm will ever do the basic operations for an input of size n</a:t>
            </a:r>
          </a:p>
          <a:p>
            <a:pPr lvl="1">
              <a:defRPr/>
            </a:pPr>
            <a:r>
              <a:rPr lang="pt-BR" dirty="0"/>
              <a:t>if T(n) exists T(n) = W(n)</a:t>
            </a:r>
          </a:p>
          <a:p>
            <a:pPr>
              <a:defRPr/>
            </a:pPr>
            <a:r>
              <a:rPr lang="en-US" b="1" dirty="0"/>
              <a:t>A(n): average-case time complexity analysis</a:t>
            </a:r>
          </a:p>
          <a:p>
            <a:pPr lvl="1">
              <a:defRPr/>
            </a:pPr>
            <a:r>
              <a:rPr lang="en-US" dirty="0"/>
              <a:t>The </a:t>
            </a:r>
            <a:r>
              <a:rPr lang="en-US" b="1" dirty="0"/>
              <a:t>average </a:t>
            </a:r>
            <a:r>
              <a:rPr lang="en-US" dirty="0"/>
              <a:t>(</a:t>
            </a:r>
            <a:r>
              <a:rPr lang="en-US" b="1" dirty="0"/>
              <a:t>expected</a:t>
            </a:r>
            <a:r>
              <a:rPr lang="en-US" dirty="0"/>
              <a:t>) number of times the algorithm will ever do the basic operations</a:t>
            </a:r>
          </a:p>
          <a:p>
            <a:pPr lvl="1">
              <a:defRPr/>
            </a:pPr>
            <a:r>
              <a:rPr lang="pt-BR" dirty="0"/>
              <a:t>if T(n) exists, T(n) = A(n)</a:t>
            </a:r>
          </a:p>
          <a:p>
            <a:pPr lvl="1">
              <a:defRPr/>
            </a:pPr>
            <a:r>
              <a:rPr lang="en-US" dirty="0"/>
              <a:t>Assign probability to all possible inputs of size</a:t>
            </a:r>
          </a:p>
          <a:p>
            <a:pPr lvl="1">
              <a:defRPr/>
            </a:pPr>
            <a:r>
              <a:rPr lang="en-US" dirty="0"/>
              <a:t>usually, assume each slot is equally likely</a:t>
            </a:r>
          </a:p>
          <a:p>
            <a:pPr>
              <a:defRPr/>
            </a:pPr>
            <a:r>
              <a:rPr lang="en-US" b="1" dirty="0"/>
              <a:t>B(n): best-case time complexity analysis</a:t>
            </a:r>
          </a:p>
          <a:p>
            <a:pPr lvl="1">
              <a:defRPr/>
            </a:pPr>
            <a:r>
              <a:rPr lang="en-US" dirty="0"/>
              <a:t>The </a:t>
            </a:r>
            <a:r>
              <a:rPr lang="en-US" b="1" dirty="0"/>
              <a:t>minimum </a:t>
            </a:r>
            <a:r>
              <a:rPr lang="en-US" dirty="0"/>
              <a:t>number of times the algorithm will ever do the basic operations</a:t>
            </a:r>
          </a:p>
          <a:p>
            <a:pPr lvl="1">
              <a:defRPr/>
            </a:pPr>
            <a:r>
              <a:rPr lang="pt-BR" dirty="0"/>
              <a:t>if T(n) exists, T(n) = B(n)</a:t>
            </a:r>
          </a:p>
          <a:p>
            <a:pPr lvl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0BB439C5-FDBF-4E0B-8A98-E716357CFA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/>
              <a:t>Terminology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A180C9-BCEF-4274-9870-EF3A87290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828800"/>
            <a:ext cx="9829800" cy="4351338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Average-case A(n):</a:t>
            </a:r>
          </a:p>
          <a:p>
            <a:pPr lvl="1">
              <a:defRPr/>
            </a:pPr>
            <a:r>
              <a:rPr lang="en-US" dirty="0"/>
              <a:t>Tell us how much time the algorithm </a:t>
            </a:r>
            <a:r>
              <a:rPr lang="en-US"/>
              <a:t>would take </a:t>
            </a:r>
            <a:r>
              <a:rPr lang="en-US" dirty="0"/>
              <a:t>when used </a:t>
            </a:r>
            <a:r>
              <a:rPr lang="en-US" b="1" dirty="0"/>
              <a:t>many times on many different inputs</a:t>
            </a:r>
            <a:r>
              <a:rPr lang="en-US" dirty="0"/>
              <a:t>.</a:t>
            </a:r>
          </a:p>
          <a:p>
            <a:pPr>
              <a:defRPr/>
            </a:pPr>
            <a:r>
              <a:rPr lang="en-US" dirty="0"/>
              <a:t>Worst-case W(n):</a:t>
            </a:r>
          </a:p>
          <a:p>
            <a:pPr lvl="1">
              <a:defRPr/>
            </a:pPr>
            <a:r>
              <a:rPr lang="en-US" dirty="0"/>
              <a:t>Give us an </a:t>
            </a:r>
            <a:r>
              <a:rPr lang="en-US" b="1" dirty="0"/>
              <a:t>upper bound </a:t>
            </a:r>
            <a:r>
              <a:rPr lang="en-US" dirty="0"/>
              <a:t>on the time taken by the algorithm.</a:t>
            </a:r>
          </a:p>
          <a:p>
            <a:pPr lvl="1">
              <a:defRPr/>
            </a:pPr>
            <a:r>
              <a:rPr lang="en-US" dirty="0"/>
              <a:t>e.g., the response time in a nuclear power plant</a:t>
            </a:r>
          </a:p>
          <a:p>
            <a:pPr>
              <a:defRPr/>
            </a:pPr>
            <a:r>
              <a:rPr lang="en-US" dirty="0"/>
              <a:t>Best-case B(n):</a:t>
            </a:r>
          </a:p>
          <a:p>
            <a:pPr lvl="1">
              <a:defRPr/>
            </a:pPr>
            <a:r>
              <a:rPr lang="en-US" dirty="0"/>
              <a:t>Give us an </a:t>
            </a:r>
            <a:r>
              <a:rPr lang="en-US" b="1" dirty="0"/>
              <a:t>lower bound </a:t>
            </a:r>
            <a:r>
              <a:rPr lang="en-US" dirty="0"/>
              <a:t>on the time taken by the algorithm, little values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2FBCC827-31A5-4B50-8D9E-A8AAD0F177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/>
              <a:t>Time/Space Complexity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F88EB20-9449-49E4-91F6-F04F5B57B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905000"/>
            <a:ext cx="8839200" cy="2274469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dirty="0"/>
              <a:t>Which is most often used?</a:t>
            </a:r>
          </a:p>
          <a:p>
            <a:pPr lvl="1">
              <a:defRPr/>
            </a:pPr>
            <a:r>
              <a:rPr lang="en-US" dirty="0"/>
              <a:t>Best-case</a:t>
            </a:r>
          </a:p>
          <a:p>
            <a:pPr lvl="1">
              <a:defRPr/>
            </a:pPr>
            <a:r>
              <a:rPr lang="en-US" dirty="0"/>
              <a:t>Average-case</a:t>
            </a:r>
          </a:p>
          <a:p>
            <a:pPr lvl="1">
              <a:defRPr/>
            </a:pPr>
            <a:r>
              <a:rPr lang="en-US" dirty="0"/>
              <a:t>Worst-case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AF8952EB-B080-485B-A0D2-0543A19BB2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/>
              <a:t>Time/Space Complexity</a:t>
            </a:r>
          </a:p>
        </p:txBody>
      </p:sp>
      <p:sp>
        <p:nvSpPr>
          <p:cNvPr id="75779" name="Content Placeholder 2">
            <a:extLst>
              <a:ext uri="{FF2B5EF4-FFF2-40B4-BE49-F238E27FC236}">
                <a16:creationId xmlns:a16="http://schemas.microsoft.com/office/drawing/2014/main" id="{B1BB8B40-A347-4861-9FCC-CD070FD7D8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9100" y="1905000"/>
            <a:ext cx="8839200" cy="4351338"/>
          </a:xfrm>
        </p:spPr>
        <p:txBody>
          <a:bodyPr/>
          <a:lstStyle/>
          <a:p>
            <a:r>
              <a:rPr lang="en-US" altLang="en-US"/>
              <a:t>Best-case</a:t>
            </a:r>
          </a:p>
          <a:p>
            <a:pPr lvl="1"/>
            <a:r>
              <a:rPr lang="en-US" altLang="en-US"/>
              <a:t>Not used much</a:t>
            </a:r>
          </a:p>
          <a:p>
            <a:r>
              <a:rPr lang="en-US" altLang="en-US"/>
              <a:t>Average-case</a:t>
            </a:r>
          </a:p>
          <a:p>
            <a:pPr lvl="1"/>
            <a:r>
              <a:rPr lang="en-US" altLang="en-US"/>
              <a:t>Usually hard to compute</a:t>
            </a:r>
          </a:p>
          <a:p>
            <a:r>
              <a:rPr lang="en-US" altLang="en-US" b="1">
                <a:solidFill>
                  <a:srgbClr val="FF0000"/>
                </a:solidFill>
              </a:rPr>
              <a:t>Worst-case</a:t>
            </a:r>
          </a:p>
          <a:p>
            <a:pPr lvl="1"/>
            <a:r>
              <a:rPr lang="en-US" altLang="en-US" b="1"/>
              <a:t>This is what is used most often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80BD327F-4DA0-4D64-92A5-82FEC58853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/>
              <a:t>Time/Space Complexity Examples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932BB4-6A3D-421E-B35D-EB9905CA5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905000"/>
            <a:ext cx="9220200" cy="4351338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Complexity function: f(n): N-&gt;R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Example time complexity functions: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                                   f(n) = n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                                   f(n) = n</a:t>
            </a:r>
            <a:r>
              <a:rPr lang="en-US" baseline="30000" dirty="0"/>
              <a:t>2</a:t>
            </a:r>
          </a:p>
          <a:p>
            <a:pPr marL="0" indent="0">
              <a:buFontTx/>
              <a:buNone/>
              <a:defRPr/>
            </a:pPr>
            <a:r>
              <a:rPr lang="en-US" baseline="30000" dirty="0"/>
              <a:t>        </a:t>
            </a:r>
            <a:r>
              <a:rPr lang="en-US" dirty="0"/>
              <a:t>                              f(n) = </a:t>
            </a:r>
            <a:r>
              <a:rPr lang="en-US" dirty="0" err="1"/>
              <a:t>lg</a:t>
            </a:r>
            <a:r>
              <a:rPr lang="en-US" dirty="0"/>
              <a:t> n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                                   f(n) = 3n</a:t>
            </a:r>
            <a:r>
              <a:rPr lang="en-US" baseline="30000" dirty="0"/>
              <a:t>2 </a:t>
            </a:r>
            <a:r>
              <a:rPr lang="en-US" dirty="0"/>
              <a:t>+ 4n</a:t>
            </a:r>
            <a:r>
              <a:rPr lang="en-US" baseline="30000" dirty="0"/>
              <a:t>                                             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4B0A079D-5099-4A58-BD0E-05B9998914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/>
              <a:t>Outline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F9CE2116-5288-45FF-BE5C-CBB41C42D5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41488"/>
            <a:ext cx="9801225" cy="31300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dirty="0"/>
              <a:t>Introduction to Algorithm Analysis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Start at the beginning: What is an algorithm?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Importance of Efficient Algorithms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Algorithm Analysis: Determining Efficiency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Determining the Order</a:t>
            </a:r>
          </a:p>
          <a:p>
            <a:pPr lvl="1">
              <a:lnSpc>
                <a:spcPct val="90000"/>
              </a:lnSpc>
            </a:pPr>
            <a:endParaRPr lang="en-GB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94636839-4860-4DE3-A3BF-B59240733E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/>
              <a:t>Determining Efficiency</a:t>
            </a:r>
          </a:p>
        </p:txBody>
      </p:sp>
      <p:sp>
        <p:nvSpPr>
          <p:cNvPr id="81923" name="Content Placeholder 2">
            <a:extLst>
              <a:ext uri="{FF2B5EF4-FFF2-40B4-BE49-F238E27FC236}">
                <a16:creationId xmlns:a16="http://schemas.microsoft.com/office/drawing/2014/main" id="{F6258B3A-B971-4FBA-9DE1-1813FC0476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300" y="1752600"/>
            <a:ext cx="10134600" cy="4724400"/>
          </a:xfrm>
        </p:spPr>
        <p:txBody>
          <a:bodyPr/>
          <a:lstStyle/>
          <a:p>
            <a:r>
              <a:rPr lang="en-US" altLang="en-US" sz="2400"/>
              <a:t>An algorithm with a time complexity of n is </a:t>
            </a:r>
            <a:r>
              <a:rPr lang="en-US" altLang="en-US" sz="2400" b="1"/>
              <a:t>more efficient </a:t>
            </a:r>
            <a:r>
              <a:rPr lang="en-US" altLang="en-US" sz="2400"/>
              <a:t>than one with a time complexity of n</a:t>
            </a:r>
            <a:r>
              <a:rPr lang="en-US" altLang="en-US" sz="2400" baseline="30000"/>
              <a:t>2</a:t>
            </a:r>
            <a:r>
              <a:rPr lang="en-US" altLang="en-US" sz="2400"/>
              <a:t> for sufficiently large value of n</a:t>
            </a:r>
          </a:p>
          <a:p>
            <a:pPr lvl="1"/>
            <a:r>
              <a:rPr lang="en-US" altLang="en-US" sz="2000"/>
              <a:t>0.01n</a:t>
            </a:r>
            <a:r>
              <a:rPr lang="en-US" altLang="en-US" sz="2000" baseline="30000"/>
              <a:t>2   </a:t>
            </a:r>
            <a:r>
              <a:rPr lang="en-US" altLang="en-US" sz="2000"/>
              <a:t>&gt; 100n  -&gt;　when n &lt; 10,000, the first is faster than the second</a:t>
            </a:r>
          </a:p>
          <a:p>
            <a:pPr marL="914400" lvl="2" indent="0">
              <a:buFontTx/>
              <a:buNone/>
            </a:pPr>
            <a:r>
              <a:rPr lang="en-US" altLang="en-US" sz="1600"/>
              <a:t>		      </a:t>
            </a:r>
            <a:r>
              <a:rPr lang="en-US" altLang="en-US" sz="2000"/>
              <a:t>when n &gt; 10,000, the first is slower than the second</a:t>
            </a:r>
          </a:p>
          <a:p>
            <a:pPr marL="914400" lvl="2" indent="0">
              <a:buFontTx/>
              <a:buNone/>
            </a:pPr>
            <a:endParaRPr lang="en-US" altLang="en-US" sz="1600"/>
          </a:p>
          <a:p>
            <a:r>
              <a:rPr lang="en-US" altLang="en-US" sz="2400" b="1"/>
              <a:t>Linear-time algorithms</a:t>
            </a:r>
          </a:p>
          <a:p>
            <a:pPr lvl="1"/>
            <a:r>
              <a:rPr lang="en-US" altLang="en-US" sz="2000"/>
              <a:t>the algorithms with time complexity such as </a:t>
            </a:r>
            <a:r>
              <a:rPr lang="en-US" altLang="en-US" sz="2000" b="1"/>
              <a:t>n</a:t>
            </a:r>
            <a:r>
              <a:rPr lang="en-US" altLang="en-US" sz="2000"/>
              <a:t>, 100</a:t>
            </a:r>
            <a:r>
              <a:rPr lang="en-US" altLang="en-US" sz="2000" b="1"/>
              <a:t>n</a:t>
            </a:r>
          </a:p>
          <a:p>
            <a:r>
              <a:rPr lang="en-US" altLang="en-US" sz="2400" b="1"/>
              <a:t>Quadratic-time algorithms</a:t>
            </a:r>
          </a:p>
          <a:p>
            <a:pPr lvl="1"/>
            <a:r>
              <a:rPr lang="en-US" altLang="en-US" sz="2000"/>
              <a:t>the algorithms with time complexity such as </a:t>
            </a:r>
            <a:r>
              <a:rPr lang="en-US" altLang="en-US" sz="2000" b="1"/>
              <a:t>n</a:t>
            </a:r>
            <a:r>
              <a:rPr lang="en-US" altLang="en-US" sz="2000" b="1" baseline="30000"/>
              <a:t>2</a:t>
            </a:r>
            <a:r>
              <a:rPr lang="en-US" altLang="en-US" sz="2000"/>
              <a:t>, 0.01</a:t>
            </a:r>
            <a:r>
              <a:rPr lang="en-US" altLang="en-US" sz="2000" b="1"/>
              <a:t>n</a:t>
            </a:r>
            <a:r>
              <a:rPr lang="en-US" altLang="en-US" sz="2000" b="1" baseline="30000"/>
              <a:t>2</a:t>
            </a:r>
          </a:p>
          <a:p>
            <a:r>
              <a:rPr lang="en-US" altLang="en-US" sz="2400"/>
              <a:t>Principle: </a:t>
            </a:r>
            <a:r>
              <a:rPr lang="en-US" altLang="en-US" sz="2400" i="1">
                <a:solidFill>
                  <a:srgbClr val="0070C0"/>
                </a:solidFill>
              </a:rPr>
              <a:t>A linear-time algorithm is faster than a quadratic time algorithm, </a:t>
            </a:r>
            <a:r>
              <a:rPr lang="en-US" altLang="en-US" sz="2400" b="1" i="1">
                <a:solidFill>
                  <a:srgbClr val="FF0000"/>
                </a:solidFill>
              </a:rPr>
              <a:t>eventually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228BF7E2-2FEB-44DE-837D-60C7A134C7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/>
              <a:t>An Introduction to Order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5BC6D8A-AC4B-4018-8B3A-7CC22AFFE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676400"/>
            <a:ext cx="7475538" cy="507365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b="1" dirty="0"/>
              <a:t>pure </a:t>
            </a:r>
            <a:r>
              <a:rPr lang="en-US" dirty="0"/>
              <a:t>quadratic function</a:t>
            </a:r>
          </a:p>
          <a:p>
            <a:pPr lvl="1">
              <a:defRPr/>
            </a:pPr>
            <a:r>
              <a:rPr lang="en-US" dirty="0"/>
              <a:t>5n</a:t>
            </a:r>
            <a:r>
              <a:rPr lang="en-US" baseline="30000" dirty="0"/>
              <a:t>2</a:t>
            </a:r>
            <a:r>
              <a:rPr lang="en-US" dirty="0"/>
              <a:t>, 5n</a:t>
            </a:r>
            <a:r>
              <a:rPr lang="en-US" baseline="30000" dirty="0"/>
              <a:t>2</a:t>
            </a:r>
            <a:r>
              <a:rPr lang="en-US" dirty="0"/>
              <a:t>+100</a:t>
            </a:r>
          </a:p>
          <a:p>
            <a:pPr>
              <a:defRPr/>
            </a:pPr>
            <a:r>
              <a:rPr lang="en-US" b="1" dirty="0"/>
              <a:t>complete </a:t>
            </a:r>
            <a:r>
              <a:rPr lang="en-US" dirty="0"/>
              <a:t>quadratic function</a:t>
            </a:r>
          </a:p>
          <a:p>
            <a:pPr lvl="1">
              <a:defRPr/>
            </a:pPr>
            <a:r>
              <a:rPr lang="en-US" dirty="0"/>
              <a:t>0.1n</a:t>
            </a:r>
            <a:r>
              <a:rPr lang="en-US" baseline="30000" dirty="0"/>
              <a:t>2</a:t>
            </a:r>
            <a:r>
              <a:rPr lang="en-US" dirty="0"/>
              <a:t>+n+100</a:t>
            </a:r>
          </a:p>
          <a:p>
            <a:pPr marL="0" indent="0">
              <a:buFontTx/>
              <a:buNone/>
              <a:defRPr/>
            </a:pPr>
            <a:endParaRPr lang="en-US" dirty="0"/>
          </a:p>
          <a:p>
            <a:pPr>
              <a:defRPr/>
            </a:pPr>
            <a:r>
              <a:rPr lang="en-US" b="1" dirty="0"/>
              <a:t>quadratic term eventually dominates functions</a:t>
            </a:r>
          </a:p>
          <a:p>
            <a:pPr>
              <a:defRPr/>
            </a:pPr>
            <a:endParaRPr lang="en-US" b="1" dirty="0"/>
          </a:p>
          <a:p>
            <a:pPr>
              <a:defRPr/>
            </a:pPr>
            <a:r>
              <a:rPr lang="en-US" b="1" dirty="0"/>
              <a:t>Complete </a:t>
            </a:r>
            <a:r>
              <a:rPr lang="en-US" dirty="0"/>
              <a:t>quadratic functions will be classified into </a:t>
            </a:r>
            <a:r>
              <a:rPr lang="en-US" b="1" dirty="0"/>
              <a:t>pure </a:t>
            </a:r>
            <a:r>
              <a:rPr lang="en-US" dirty="0"/>
              <a:t>quadratic functions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We can always throw away low-order terms when classifying complexity functions:</a:t>
            </a:r>
          </a:p>
          <a:p>
            <a:pPr lvl="1">
              <a:defRPr/>
            </a:pPr>
            <a:r>
              <a:rPr lang="en-US" dirty="0"/>
              <a:t>0.1n</a:t>
            </a:r>
            <a:r>
              <a:rPr lang="en-US" baseline="30000" dirty="0"/>
              <a:t>3</a:t>
            </a:r>
            <a:r>
              <a:rPr lang="en-US" dirty="0"/>
              <a:t>+10n</a:t>
            </a:r>
            <a:r>
              <a:rPr lang="en-US" baseline="30000" dirty="0"/>
              <a:t>2</a:t>
            </a:r>
            <a:r>
              <a:rPr lang="en-US" dirty="0"/>
              <a:t>+5n+25 →pure </a:t>
            </a:r>
            <a:r>
              <a:rPr lang="en-US" b="1" dirty="0"/>
              <a:t>cubic </a:t>
            </a:r>
            <a:r>
              <a:rPr lang="en-US" dirty="0"/>
              <a:t>functions</a:t>
            </a:r>
          </a:p>
        </p:txBody>
      </p:sp>
      <p:pic>
        <p:nvPicPr>
          <p:cNvPr id="83972" name="Picture 7">
            <a:extLst>
              <a:ext uri="{FF2B5EF4-FFF2-40B4-BE49-F238E27FC236}">
                <a16:creationId xmlns:a16="http://schemas.microsoft.com/office/drawing/2014/main" id="{C507EF52-509B-4265-AB59-FED0801BE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1676400"/>
            <a:ext cx="5892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5FBAB542-370C-46C4-A178-0FDB5CFCE4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/>
              <a:t>What is a problem?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B21223F2-536A-4540-B6F8-10AF63FA69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41488"/>
            <a:ext cx="9801225" cy="5084762"/>
          </a:xfrm>
        </p:spPr>
        <p:txBody>
          <a:bodyPr/>
          <a:lstStyle/>
          <a:p>
            <a:r>
              <a:rPr lang="en-US" altLang="en-US" sz="2800"/>
              <a:t>A </a:t>
            </a:r>
            <a:r>
              <a:rPr lang="en-US" altLang="en-US" sz="2800" b="1">
                <a:solidFill>
                  <a:srgbClr val="FF0000"/>
                </a:solidFill>
              </a:rPr>
              <a:t>problem</a:t>
            </a:r>
            <a:r>
              <a:rPr lang="en-US" altLang="en-US" sz="2800"/>
              <a:t> is a question to which we seek an answer</a:t>
            </a:r>
          </a:p>
          <a:p>
            <a:r>
              <a:rPr lang="en-US" altLang="en-US" sz="2800"/>
              <a:t>Examples:</a:t>
            </a:r>
          </a:p>
          <a:p>
            <a:pPr lvl="1"/>
            <a:r>
              <a:rPr lang="en-US" altLang="en-US" sz="2400"/>
              <a:t>Sort a list </a:t>
            </a:r>
            <a:r>
              <a:rPr lang="en-US" altLang="en-US" sz="2400" b="1">
                <a:solidFill>
                  <a:srgbClr val="FF0000"/>
                </a:solidFill>
              </a:rPr>
              <a:t>S</a:t>
            </a:r>
            <a:r>
              <a:rPr lang="en-US" altLang="en-US" sz="2400"/>
              <a:t> of </a:t>
            </a:r>
            <a:r>
              <a:rPr lang="en-US" altLang="en-US" sz="2400" i="1">
                <a:solidFill>
                  <a:srgbClr val="FF0000"/>
                </a:solidFill>
              </a:rPr>
              <a:t>n</a:t>
            </a:r>
            <a:r>
              <a:rPr lang="en-US" altLang="en-US" sz="2400">
                <a:solidFill>
                  <a:srgbClr val="FF0000"/>
                </a:solidFill>
              </a:rPr>
              <a:t> </a:t>
            </a:r>
            <a:r>
              <a:rPr lang="en-US" altLang="en-US" sz="2400"/>
              <a:t>numbers in non-decreasing order [sort]</a:t>
            </a:r>
          </a:p>
          <a:p>
            <a:pPr lvl="1"/>
            <a:r>
              <a:rPr lang="en-US" altLang="en-US" sz="2400"/>
              <a:t>Determine whether the number </a:t>
            </a:r>
            <a:r>
              <a:rPr lang="en-US" altLang="en-US" sz="2400" i="1">
                <a:solidFill>
                  <a:srgbClr val="FF0000"/>
                </a:solidFill>
              </a:rPr>
              <a:t>x</a:t>
            </a:r>
            <a:r>
              <a:rPr lang="en-US" altLang="en-US" sz="2400"/>
              <a:t> is in the list </a:t>
            </a:r>
            <a:r>
              <a:rPr lang="en-US" altLang="en-US" sz="2400" b="1">
                <a:solidFill>
                  <a:srgbClr val="FF0000"/>
                </a:solidFill>
              </a:rPr>
              <a:t>S</a:t>
            </a:r>
            <a:r>
              <a:rPr lang="en-US" altLang="en-US" sz="2400">
                <a:solidFill>
                  <a:srgbClr val="FF0000"/>
                </a:solidFill>
              </a:rPr>
              <a:t> </a:t>
            </a:r>
            <a:r>
              <a:rPr lang="en-US" altLang="en-US" sz="2400"/>
              <a:t>of </a:t>
            </a:r>
            <a:r>
              <a:rPr lang="en-US" altLang="en-US" sz="2400" i="1">
                <a:solidFill>
                  <a:srgbClr val="FF0000"/>
                </a:solidFill>
              </a:rPr>
              <a:t>n</a:t>
            </a:r>
            <a:r>
              <a:rPr lang="en-US" altLang="en-US" sz="2400"/>
              <a:t> numbers [search]</a:t>
            </a:r>
          </a:p>
          <a:p>
            <a:r>
              <a:rPr lang="en-US" altLang="en-US" sz="2800"/>
              <a:t>A problem contains </a:t>
            </a:r>
            <a:r>
              <a:rPr lang="en-US" altLang="en-US" sz="2800" b="1">
                <a:solidFill>
                  <a:srgbClr val="FF0000"/>
                </a:solidFill>
              </a:rPr>
              <a:t>parameters</a:t>
            </a:r>
            <a:r>
              <a:rPr lang="en-US" altLang="en-US" sz="2800"/>
              <a:t> which are variables</a:t>
            </a:r>
            <a:r>
              <a:rPr lang="en-US" altLang="en-US" sz="2800">
                <a:solidFill>
                  <a:srgbClr val="FF0000"/>
                </a:solidFill>
              </a:rPr>
              <a:t> </a:t>
            </a:r>
            <a:r>
              <a:rPr lang="en-US" altLang="en-US" sz="2800"/>
              <a:t>that are not assigned specific values</a:t>
            </a:r>
          </a:p>
          <a:p>
            <a:r>
              <a:rPr lang="en-US" altLang="en-US" sz="2800"/>
              <a:t>Examples: </a:t>
            </a:r>
          </a:p>
          <a:p>
            <a:pPr lvl="1"/>
            <a:r>
              <a:rPr lang="en-US" altLang="en-US" sz="2400" i="1">
                <a:solidFill>
                  <a:srgbClr val="FF0000"/>
                </a:solidFill>
              </a:rPr>
              <a:t>S, n </a:t>
            </a:r>
            <a:r>
              <a:rPr lang="en-US" altLang="en-US" sz="2400"/>
              <a:t>in the sort problem</a:t>
            </a:r>
          </a:p>
          <a:p>
            <a:pPr lvl="1"/>
            <a:r>
              <a:rPr lang="en-US" altLang="en-US" sz="2400" i="1">
                <a:solidFill>
                  <a:srgbClr val="FF0000"/>
                </a:solidFill>
              </a:rPr>
              <a:t>x, S, n </a:t>
            </a:r>
            <a:r>
              <a:rPr lang="en-US" altLang="en-US" sz="2400"/>
              <a:t>in the search problem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F09C615B-888C-4E00-A9CA-58DB199AC9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/>
              <a:t>An Introduction to Order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F09EE0-2ED7-4A6D-8933-696DDA659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" y="1752600"/>
            <a:ext cx="10248900" cy="4213225"/>
          </a:xfrm>
        </p:spPr>
        <p:txBody>
          <a:bodyPr/>
          <a:lstStyle/>
          <a:p>
            <a:pPr>
              <a:defRPr/>
            </a:pPr>
            <a:r>
              <a:rPr lang="el-GR" sz="2800" dirty="0"/>
              <a:t>θ(</a:t>
            </a:r>
            <a:r>
              <a:rPr lang="en-US" sz="2800" dirty="0"/>
              <a:t>n</a:t>
            </a:r>
            <a:r>
              <a:rPr lang="en-US" sz="2800" baseline="30000" dirty="0"/>
              <a:t>2</a:t>
            </a:r>
            <a:r>
              <a:rPr lang="en-US" sz="2800" dirty="0"/>
              <a:t>):</a:t>
            </a:r>
          </a:p>
          <a:p>
            <a:pPr lvl="1">
              <a:defRPr/>
            </a:pPr>
            <a:r>
              <a:rPr lang="en-US" sz="2400" dirty="0"/>
              <a:t>a set of functions which are pure quadratic</a:t>
            </a:r>
          </a:p>
          <a:p>
            <a:pPr lvl="1">
              <a:defRPr/>
            </a:pPr>
            <a:r>
              <a:rPr lang="en-US" sz="2400" dirty="0"/>
              <a:t>i.e., g(n)=5n</a:t>
            </a:r>
            <a:r>
              <a:rPr lang="en-US" sz="2400" baseline="30000" dirty="0"/>
              <a:t>2</a:t>
            </a:r>
            <a:r>
              <a:rPr lang="en-US" sz="2400" dirty="0"/>
              <a:t>+100n+20 ∈ </a:t>
            </a:r>
            <a:r>
              <a:rPr lang="el-GR" sz="2400" dirty="0"/>
              <a:t>θ(</a:t>
            </a:r>
            <a:r>
              <a:rPr lang="en-US" sz="2400" dirty="0"/>
              <a:t>n</a:t>
            </a:r>
            <a:r>
              <a:rPr lang="en-US" sz="2400" baseline="30000" dirty="0"/>
              <a:t>2</a:t>
            </a:r>
            <a:r>
              <a:rPr lang="en-US" sz="2400" dirty="0"/>
              <a:t>)</a:t>
            </a:r>
          </a:p>
          <a:p>
            <a:pPr>
              <a:defRPr/>
            </a:pPr>
            <a:r>
              <a:rPr lang="en-US" sz="2800" dirty="0"/>
              <a:t>When an algorithm’s time complexity is </a:t>
            </a:r>
            <a:r>
              <a:rPr lang="el-GR" sz="2800" dirty="0"/>
              <a:t>θ(</a:t>
            </a:r>
            <a:r>
              <a:rPr lang="en-US" sz="2800" dirty="0"/>
              <a:t>n</a:t>
            </a:r>
            <a:r>
              <a:rPr lang="en-US" sz="2800" baseline="30000" dirty="0"/>
              <a:t>2</a:t>
            </a:r>
            <a:r>
              <a:rPr lang="en-US" sz="2800" dirty="0"/>
              <a:t>), it is called as a </a:t>
            </a:r>
          </a:p>
          <a:p>
            <a:pPr marL="0" indent="0">
              <a:buFontTx/>
              <a:buNone/>
              <a:defRPr/>
            </a:pPr>
            <a:r>
              <a:rPr lang="en-US" sz="2800" b="1" dirty="0"/>
              <a:t>			</a:t>
            </a:r>
            <a:r>
              <a:rPr lang="el-GR" sz="2800" b="1" dirty="0"/>
              <a:t>θ(</a:t>
            </a:r>
            <a:r>
              <a:rPr lang="en-US" sz="2800" b="1" dirty="0"/>
              <a:t>n</a:t>
            </a:r>
            <a:r>
              <a:rPr lang="en-US" sz="2800" b="1" baseline="30000" dirty="0"/>
              <a:t>2</a:t>
            </a:r>
            <a:r>
              <a:rPr lang="en-US" sz="2800" b="1" dirty="0"/>
              <a:t>) algorithm</a:t>
            </a:r>
          </a:p>
          <a:p>
            <a:pPr>
              <a:defRPr/>
            </a:pPr>
            <a:endParaRPr lang="en-US" sz="2800" dirty="0"/>
          </a:p>
          <a:p>
            <a:pPr>
              <a:defRPr/>
            </a:pPr>
            <a:r>
              <a:rPr lang="en-US" sz="2800" dirty="0"/>
              <a:t>Common complexity categories: </a:t>
            </a:r>
          </a:p>
          <a:p>
            <a:pPr lvl="1">
              <a:defRPr/>
            </a:pPr>
            <a:r>
              <a:rPr lang="pt-BR" sz="2400" dirty="0"/>
              <a:t>θ(lgn) , θ(n),  θ(nlogn),  θ(n</a:t>
            </a:r>
            <a:r>
              <a:rPr lang="pt-BR" sz="2400" baseline="30000" dirty="0"/>
              <a:t>2</a:t>
            </a:r>
            <a:r>
              <a:rPr lang="pt-BR" sz="2400" dirty="0"/>
              <a:t>),  θ(n</a:t>
            </a:r>
            <a:r>
              <a:rPr lang="pt-BR" sz="2400" baseline="30000" dirty="0"/>
              <a:t>3</a:t>
            </a:r>
            <a:r>
              <a:rPr lang="pt-BR" sz="2400" dirty="0"/>
              <a:t>),  θ(2</a:t>
            </a:r>
            <a:r>
              <a:rPr lang="pt-BR" sz="2400" baseline="30000" dirty="0"/>
              <a:t>n</a:t>
            </a:r>
            <a:r>
              <a:rPr lang="pt-BR" sz="2400" dirty="0"/>
              <a:t>)</a:t>
            </a:r>
            <a:endParaRPr lang="en-US" sz="2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0C63E448-8BB1-4FE0-AD4E-197A7513DC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/>
              <a:t>A Rigorous Introduction to Order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DB8347C-84C0-4EBD-992C-70B72C6E1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905000"/>
            <a:ext cx="10058400" cy="4351338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b="1" dirty="0"/>
              <a:t>Big-O Definition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For a given complexity function f(n), </a:t>
            </a:r>
            <a:r>
              <a:rPr lang="en-US" b="1" dirty="0"/>
              <a:t>O(f(n)) </a:t>
            </a:r>
            <a:r>
              <a:rPr lang="en-US" dirty="0"/>
              <a:t>is the set of complexity functions g(n) </a:t>
            </a:r>
            <a:r>
              <a:rPr lang="en-US" dirty="0" err="1"/>
              <a:t>s.t.</a:t>
            </a:r>
            <a:r>
              <a:rPr lang="en-US" dirty="0"/>
              <a:t> 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	∃ (some real positive constant </a:t>
            </a:r>
            <a:r>
              <a:rPr lang="en-US" b="1" dirty="0"/>
              <a:t>c</a:t>
            </a:r>
            <a:r>
              <a:rPr lang="en-US" dirty="0"/>
              <a:t>) and 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              (some nonnegative integer </a:t>
            </a:r>
            <a:r>
              <a:rPr lang="en-US" b="1" dirty="0"/>
              <a:t>N</a:t>
            </a:r>
            <a:r>
              <a:rPr lang="en-US" dirty="0"/>
              <a:t>)</a:t>
            </a:r>
          </a:p>
          <a:p>
            <a:pPr marL="0" indent="0">
              <a:buFontTx/>
              <a:buNone/>
              <a:defRPr/>
            </a:pPr>
            <a:r>
              <a:rPr lang="pt-BR" dirty="0"/>
              <a:t>	     </a:t>
            </a:r>
            <a:r>
              <a:rPr lang="pt-BR" b="1" dirty="0"/>
              <a:t>g(n) ≤ c × f(n), for all n ≥N</a:t>
            </a:r>
          </a:p>
          <a:p>
            <a:pPr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g(n) ∈O(f(n)), we call g(n) to be </a:t>
            </a:r>
            <a:r>
              <a:rPr lang="en-US" b="1" dirty="0"/>
              <a:t>big O </a:t>
            </a:r>
            <a:r>
              <a:rPr lang="en-US" dirty="0"/>
              <a:t>of f(n).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8DC7FE89-BE78-4C10-B605-39B4E1258C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/>
              <a:t>Big-O Notation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A047979-F960-49F2-B45F-BCD246037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905000"/>
            <a:ext cx="9753600" cy="4351338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z="3600" dirty="0"/>
              <a:t>Instead of saying that an algorithm has a running time (time-complexity) of 5N</a:t>
            </a:r>
            <a:r>
              <a:rPr lang="en-US" sz="3600" baseline="30000" dirty="0"/>
              <a:t>3</a:t>
            </a:r>
            <a:r>
              <a:rPr lang="en-US" sz="3600" dirty="0"/>
              <a:t>-2N</a:t>
            </a:r>
            <a:r>
              <a:rPr lang="en-US" sz="3600" baseline="30000" dirty="0"/>
              <a:t>2</a:t>
            </a:r>
            <a:r>
              <a:rPr lang="en-US" sz="3600" dirty="0"/>
              <a:t>+8.4N-5.6, we say it is O(N</a:t>
            </a:r>
            <a:r>
              <a:rPr lang="en-US" sz="3600" baseline="30000" dirty="0"/>
              <a:t>3</a:t>
            </a:r>
            <a:r>
              <a:rPr lang="en-US" sz="3600" dirty="0"/>
              <a:t>)</a:t>
            </a:r>
          </a:p>
          <a:p>
            <a:pPr lvl="1">
              <a:defRPr/>
            </a:pPr>
            <a:r>
              <a:rPr lang="en-US" sz="3200" dirty="0"/>
              <a:t>Why????</a:t>
            </a:r>
          </a:p>
          <a:p>
            <a:pPr lvl="1">
              <a:defRPr/>
            </a:pPr>
            <a:r>
              <a:rPr lang="en-US" sz="3200" dirty="0"/>
              <a:t>Because only the highest-growing terms are important and affect the running time as N </a:t>
            </a:r>
            <a:r>
              <a:rPr lang="en-US" sz="3200" dirty="0">
                <a:sym typeface="Symbol"/>
              </a:rPr>
              <a:t> </a:t>
            </a:r>
          </a:p>
          <a:p>
            <a:pPr lvl="1">
              <a:defRPr/>
            </a:pPr>
            <a:r>
              <a:rPr lang="en-US" sz="3200" dirty="0">
                <a:sym typeface="Symbol"/>
              </a:rPr>
              <a:t>Big-O is used to describe the </a:t>
            </a:r>
            <a:r>
              <a:rPr lang="en-US" sz="3200" i="1" dirty="0">
                <a:solidFill>
                  <a:srgbClr val="FF0000"/>
                </a:solidFill>
                <a:sym typeface="Symbol"/>
              </a:rPr>
              <a:t>asymptotic </a:t>
            </a:r>
            <a:r>
              <a:rPr lang="en-US" sz="3200" dirty="0">
                <a:sym typeface="Symbol"/>
              </a:rPr>
              <a:t>behavior of a function because they are concerned only with eventual behavior</a:t>
            </a:r>
          </a:p>
          <a:p>
            <a:pPr>
              <a:defRPr/>
            </a:pPr>
            <a:endParaRPr lang="en-US" sz="36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43B0EEFB-CF48-4F2B-822B-7F27119E2E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/>
              <a:t>Big-O Notation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B777526-2097-4BAB-97BC-2DB9C010C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752600"/>
            <a:ext cx="9906000" cy="48768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pt-BR" sz="4000" dirty="0"/>
              <a:t>n</a:t>
            </a:r>
            <a:r>
              <a:rPr lang="pt-BR" sz="4000" baseline="30000" dirty="0"/>
              <a:t>2</a:t>
            </a:r>
            <a:r>
              <a:rPr lang="pt-BR" sz="4000" dirty="0"/>
              <a:t>+10n ≤ 2×n</a:t>
            </a:r>
            <a:r>
              <a:rPr lang="pt-BR" sz="4000" baseline="30000" dirty="0"/>
              <a:t>2</a:t>
            </a:r>
            <a:r>
              <a:rPr lang="pt-BR" sz="4000" dirty="0"/>
              <a:t> for n ≥10</a:t>
            </a:r>
          </a:p>
          <a:p>
            <a:pPr marL="457200" lvl="1" indent="0">
              <a:buFontTx/>
              <a:buNone/>
              <a:defRPr/>
            </a:pPr>
            <a:r>
              <a:rPr lang="en-US" sz="4000" dirty="0"/>
              <a:t> ∴ take c=2 and N=10</a:t>
            </a:r>
            <a:endParaRPr lang="en-US" sz="3600" dirty="0"/>
          </a:p>
          <a:p>
            <a:pPr marL="914400" lvl="2" indent="0">
              <a:buFontTx/>
              <a:buNone/>
              <a:defRPr/>
            </a:pPr>
            <a:r>
              <a:rPr lang="en-US" sz="3600" dirty="0"/>
              <a:t>     n</a:t>
            </a:r>
            <a:r>
              <a:rPr lang="en-US" sz="3600" baseline="30000" dirty="0"/>
              <a:t>2</a:t>
            </a:r>
            <a:r>
              <a:rPr lang="en-US" sz="3600" dirty="0"/>
              <a:t>+10n ∈ O(n</a:t>
            </a:r>
            <a:r>
              <a:rPr lang="en-US" sz="3600" baseline="30000" dirty="0"/>
              <a:t>2</a:t>
            </a:r>
            <a:r>
              <a:rPr lang="en-US" sz="3600" dirty="0"/>
              <a:t>)</a:t>
            </a:r>
          </a:p>
          <a:p>
            <a:pPr marL="914400" lvl="2" indent="0">
              <a:buFontTx/>
              <a:buNone/>
              <a:defRPr/>
            </a:pPr>
            <a:endParaRPr lang="en-US" sz="3600" dirty="0"/>
          </a:p>
          <a:p>
            <a:pPr marL="914400" lvl="2" indent="0">
              <a:buFontTx/>
              <a:buNone/>
              <a:defRPr/>
            </a:pPr>
            <a:endParaRPr lang="en-US" sz="3600" dirty="0"/>
          </a:p>
          <a:p>
            <a:pPr marL="914400" lvl="2" indent="0">
              <a:buFontTx/>
              <a:buNone/>
              <a:defRPr/>
            </a:pPr>
            <a:endParaRPr lang="en-US" sz="3600" dirty="0">
              <a:sym typeface="Symbol"/>
            </a:endParaRPr>
          </a:p>
          <a:p>
            <a:pPr marL="914400" lvl="2" indent="0">
              <a:buFontTx/>
              <a:buNone/>
              <a:defRPr/>
            </a:pPr>
            <a:r>
              <a:rPr lang="en-US" sz="3600" dirty="0">
                <a:sym typeface="Symbol"/>
              </a:rPr>
              <a:t>Big-O puts an </a:t>
            </a:r>
            <a:r>
              <a:rPr lang="en-US" sz="3600" i="1" dirty="0">
                <a:solidFill>
                  <a:srgbClr val="FF0000"/>
                </a:solidFill>
                <a:sym typeface="Symbol"/>
              </a:rPr>
              <a:t>asymptotic upper bound </a:t>
            </a:r>
            <a:r>
              <a:rPr lang="en-US" sz="3600" dirty="0">
                <a:sym typeface="Symbol"/>
              </a:rPr>
              <a:t>on a function</a:t>
            </a:r>
            <a:endParaRPr lang="en-US" sz="3600" dirty="0"/>
          </a:p>
          <a:p>
            <a:pPr marL="914400" lvl="2" indent="0">
              <a:buFontTx/>
              <a:buNone/>
              <a:defRPr/>
            </a:pPr>
            <a:endParaRPr lang="en-US" sz="3600" dirty="0"/>
          </a:p>
        </p:txBody>
      </p:sp>
      <p:pic>
        <p:nvPicPr>
          <p:cNvPr id="92164" name="Picture 7">
            <a:extLst>
              <a:ext uri="{FF2B5EF4-FFF2-40B4-BE49-F238E27FC236}">
                <a16:creationId xmlns:a16="http://schemas.microsoft.com/office/drawing/2014/main" id="{79ABDD6C-8098-45BD-8A96-C50916375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1524000"/>
            <a:ext cx="4408488" cy="362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A66C347-8D7A-422C-8093-F0D872CDD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613" y="1828800"/>
            <a:ext cx="9742487" cy="44958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Ω </a:t>
            </a:r>
            <a:r>
              <a:rPr lang="en-US" b="1" dirty="0"/>
              <a:t>Definition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For a given complexity function f(n), Ω</a:t>
            </a:r>
            <a:r>
              <a:rPr lang="en-US" b="1" dirty="0"/>
              <a:t>(f(n)) </a:t>
            </a:r>
            <a:r>
              <a:rPr lang="en-US" dirty="0"/>
              <a:t>is a set of complexity functions g(n) </a:t>
            </a:r>
            <a:r>
              <a:rPr lang="en-US" dirty="0" err="1"/>
              <a:t>s.t.</a:t>
            </a:r>
            <a:endParaRPr lang="en-US" dirty="0"/>
          </a:p>
          <a:p>
            <a:pPr marL="0" indent="0">
              <a:buFontTx/>
              <a:buNone/>
              <a:defRPr/>
            </a:pPr>
            <a:r>
              <a:rPr lang="en-US" dirty="0"/>
              <a:t>	∃ (some real positive constant </a:t>
            </a:r>
            <a:r>
              <a:rPr lang="en-US" b="1" dirty="0"/>
              <a:t>c</a:t>
            </a:r>
            <a:r>
              <a:rPr lang="en-US" dirty="0"/>
              <a:t>) and 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		(some nonnegative integer </a:t>
            </a:r>
            <a:r>
              <a:rPr lang="en-US" b="1" dirty="0"/>
              <a:t>N </a:t>
            </a:r>
            <a:r>
              <a:rPr lang="en-US" dirty="0"/>
              <a:t>)</a:t>
            </a:r>
          </a:p>
          <a:p>
            <a:pPr marL="0" indent="0">
              <a:buFontTx/>
              <a:buNone/>
              <a:defRPr/>
            </a:pPr>
            <a:r>
              <a:rPr lang="pt-BR" dirty="0"/>
              <a:t>		</a:t>
            </a:r>
            <a:r>
              <a:rPr lang="pt-BR" b="1" dirty="0"/>
              <a:t>g(n) ≥ c × f(n), for all n ≥N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g(n) ∈Ω(f(n)), we call g(n) to be </a:t>
            </a:r>
            <a:r>
              <a:rPr lang="en-US" b="1" dirty="0"/>
              <a:t>Omega </a:t>
            </a:r>
            <a:r>
              <a:rPr lang="en-US" dirty="0"/>
              <a:t>of f(n)</a:t>
            </a:r>
          </a:p>
          <a:p>
            <a:pPr>
              <a:defRPr/>
            </a:pPr>
            <a:r>
              <a:rPr lang="en-US" dirty="0"/>
              <a:t>Omega gives an </a:t>
            </a:r>
            <a:r>
              <a:rPr lang="en-US" b="1" dirty="0"/>
              <a:t>asymptotic lower bound </a:t>
            </a:r>
            <a:r>
              <a:rPr lang="en-US" dirty="0"/>
              <a:t>on a function.</a:t>
            </a:r>
          </a:p>
          <a:p>
            <a:pPr lvl="1">
              <a:defRPr/>
            </a:pPr>
            <a:r>
              <a:rPr lang="en-US" dirty="0"/>
              <a:t>at least as </a:t>
            </a:r>
            <a:r>
              <a:rPr lang="en-US" b="1" dirty="0"/>
              <a:t>bad </a:t>
            </a:r>
            <a:r>
              <a:rPr lang="en-US" dirty="0"/>
              <a:t>as f(n)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E2F2EC3-5EA1-4044-81E8-4C90E596BFAB}"/>
              </a:ext>
            </a:extLst>
          </p:cNvPr>
          <p:cNvSpPr txBox="1">
            <a:spLocks/>
          </p:cNvSpPr>
          <p:nvPr/>
        </p:nvSpPr>
        <p:spPr bwMode="auto">
          <a:xfrm>
            <a:off x="2171700" y="76200"/>
            <a:ext cx="73914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kern="0" dirty="0"/>
              <a:t>Ω notation – lower bound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>
            <a:extLst>
              <a:ext uri="{FF2B5EF4-FFF2-40B4-BE49-F238E27FC236}">
                <a16:creationId xmlns:a16="http://schemas.microsoft.com/office/drawing/2014/main" id="{670032B4-17F7-4B66-B3AD-921DA4E0C9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76200"/>
            <a:ext cx="10515600" cy="1325563"/>
          </a:xfrm>
        </p:spPr>
        <p:txBody>
          <a:bodyPr/>
          <a:lstStyle/>
          <a:p>
            <a:r>
              <a:rPr lang="el-GR" altLang="en-US"/>
              <a:t>Θ</a:t>
            </a:r>
            <a:r>
              <a:rPr lang="en-US" altLang="en-US"/>
              <a:t> notation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9A4B3F8-DCBE-4917-B2A9-C3121E0BF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828800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b="1" dirty="0"/>
              <a:t>Definition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For a given complexity function f(n)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	</a:t>
            </a:r>
            <a:r>
              <a:rPr lang="el-GR" dirty="0"/>
              <a:t>θ</a:t>
            </a:r>
            <a:r>
              <a:rPr lang="el-GR" b="1" dirty="0"/>
              <a:t>(</a:t>
            </a:r>
            <a:r>
              <a:rPr lang="en-US" b="1" dirty="0"/>
              <a:t>f(n))</a:t>
            </a:r>
            <a:r>
              <a:rPr lang="en-US" dirty="0"/>
              <a:t>= O(f(n)) ∩</a:t>
            </a:r>
            <a:r>
              <a:rPr lang="el-GR" dirty="0"/>
              <a:t>Ω(</a:t>
            </a:r>
            <a:r>
              <a:rPr lang="en-US" dirty="0"/>
              <a:t>f(n))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means a set of g(n) </a:t>
            </a:r>
            <a:r>
              <a:rPr lang="en-US" dirty="0" err="1"/>
              <a:t>s.t.</a:t>
            </a:r>
            <a:endParaRPr lang="en-US" dirty="0"/>
          </a:p>
          <a:p>
            <a:pPr marL="0" indent="0">
              <a:buFontTx/>
              <a:buNone/>
              <a:defRPr/>
            </a:pPr>
            <a:r>
              <a:rPr lang="en-US" dirty="0"/>
              <a:t>	∃ (some real positive constants </a:t>
            </a:r>
            <a:r>
              <a:rPr lang="en-US" b="1" dirty="0"/>
              <a:t>c, d</a:t>
            </a:r>
            <a:r>
              <a:rPr lang="en-US" dirty="0"/>
              <a:t>) and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	(some nonnegative integer </a:t>
            </a:r>
            <a:r>
              <a:rPr lang="en-US" b="1" dirty="0"/>
              <a:t>N</a:t>
            </a:r>
            <a:r>
              <a:rPr lang="en-US" dirty="0"/>
              <a:t>)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		</a:t>
            </a:r>
            <a:r>
              <a:rPr lang="pt-BR" b="1" dirty="0"/>
              <a:t>c × f(n) ≤ g(n) ≤ d × f(n) for all n ≥N</a:t>
            </a:r>
          </a:p>
          <a:p>
            <a:pPr>
              <a:defRPr/>
            </a:pPr>
            <a:r>
              <a:rPr lang="en-US" dirty="0"/>
              <a:t>If g(n) ∈θ(f(n)), we call g(n) to be </a:t>
            </a:r>
            <a:r>
              <a:rPr lang="en-US" b="1" dirty="0"/>
              <a:t>Order </a:t>
            </a:r>
            <a:r>
              <a:rPr lang="en-US" dirty="0"/>
              <a:t>of f(n).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E2F2EC3-5EA1-4044-81E8-4C90E596BFAB}"/>
              </a:ext>
            </a:extLst>
          </p:cNvPr>
          <p:cNvSpPr txBox="1">
            <a:spLocks/>
          </p:cNvSpPr>
          <p:nvPr/>
        </p:nvSpPr>
        <p:spPr bwMode="auto">
          <a:xfrm>
            <a:off x="2171700" y="76200"/>
            <a:ext cx="73914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kern="0" dirty="0"/>
              <a:t>Examples</a:t>
            </a:r>
          </a:p>
        </p:txBody>
      </p:sp>
      <p:pic>
        <p:nvPicPr>
          <p:cNvPr id="98307" name="Picture 7">
            <a:extLst>
              <a:ext uri="{FF2B5EF4-FFF2-40B4-BE49-F238E27FC236}">
                <a16:creationId xmlns:a16="http://schemas.microsoft.com/office/drawing/2014/main" id="{49692534-5A42-4F03-A259-14B515890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2743200"/>
            <a:ext cx="7553325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E2F2EC3-5EA1-4044-81E8-4C90E596BFAB}"/>
              </a:ext>
            </a:extLst>
          </p:cNvPr>
          <p:cNvSpPr txBox="1">
            <a:spLocks/>
          </p:cNvSpPr>
          <p:nvPr/>
        </p:nvSpPr>
        <p:spPr bwMode="auto">
          <a:xfrm>
            <a:off x="2171700" y="76200"/>
            <a:ext cx="7391400" cy="132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kern="0" dirty="0"/>
              <a:t>Examples</a:t>
            </a:r>
          </a:p>
        </p:txBody>
      </p:sp>
      <p:pic>
        <p:nvPicPr>
          <p:cNvPr id="100355" name="Picture 5" descr="049190_CH01_FIG06.jpg">
            <a:extLst>
              <a:ext uri="{FF2B5EF4-FFF2-40B4-BE49-F238E27FC236}">
                <a16:creationId xmlns:a16="http://schemas.microsoft.com/office/drawing/2014/main" id="{8D4332FB-9E15-42F0-91F5-9BF3B0FD1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8863" y="2438400"/>
            <a:ext cx="8475662" cy="33416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4DCB070E-42AF-4DB6-BB72-CD15CA4E37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/>
              <a:t>What is an instance of a problem 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9F876A5-C8EF-4B5C-8151-6A29CCAFBED8}"/>
              </a:ext>
            </a:extLst>
          </p:cNvPr>
          <p:cNvSpPr txBox="1">
            <a:spLocks/>
          </p:cNvSpPr>
          <p:nvPr/>
        </p:nvSpPr>
        <p:spPr bwMode="auto">
          <a:xfrm>
            <a:off x="114300" y="1828800"/>
            <a:ext cx="9982200" cy="5170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kern="0" dirty="0"/>
              <a:t>Because a problem contains </a:t>
            </a:r>
            <a:r>
              <a:rPr lang="en-US" b="1" kern="0" dirty="0"/>
              <a:t>parameters</a:t>
            </a:r>
            <a:r>
              <a:rPr lang="en-US" kern="0" dirty="0"/>
              <a:t>, it represents a class of problems</a:t>
            </a:r>
          </a:p>
          <a:p>
            <a:pPr>
              <a:defRPr/>
            </a:pPr>
            <a:r>
              <a:rPr lang="en-US" kern="0" dirty="0"/>
              <a:t>Each specific assignment of values to the parameters is called an </a:t>
            </a:r>
            <a:r>
              <a:rPr lang="en-US" b="1" kern="0" dirty="0"/>
              <a:t>instance</a:t>
            </a:r>
            <a:r>
              <a:rPr lang="en-US" kern="0" dirty="0"/>
              <a:t> of the problem </a:t>
            </a:r>
          </a:p>
          <a:p>
            <a:pPr>
              <a:defRPr/>
            </a:pPr>
            <a:r>
              <a:rPr lang="en-US" kern="0" dirty="0"/>
              <a:t>Example: </a:t>
            </a:r>
          </a:p>
          <a:p>
            <a:pPr lvl="1">
              <a:defRPr/>
            </a:pPr>
            <a:r>
              <a:rPr lang="en-US" kern="0" dirty="0"/>
              <a:t>Sort: </a:t>
            </a:r>
            <a:r>
              <a:rPr lang="en-US" kern="0" dirty="0">
                <a:solidFill>
                  <a:srgbClr val="FF0000"/>
                </a:solidFill>
              </a:rPr>
              <a:t>S</a:t>
            </a:r>
            <a:r>
              <a:rPr lang="en-US" kern="0" dirty="0"/>
              <a:t> = [10, 7, 11, 5, 13, 8] and </a:t>
            </a:r>
            <a:r>
              <a:rPr lang="en-US" kern="0" dirty="0">
                <a:solidFill>
                  <a:srgbClr val="FF0000"/>
                </a:solidFill>
              </a:rPr>
              <a:t>n</a:t>
            </a:r>
            <a:r>
              <a:rPr lang="en-US" kern="0" dirty="0"/>
              <a:t>=6</a:t>
            </a:r>
          </a:p>
          <a:p>
            <a:pPr lvl="1">
              <a:defRPr/>
            </a:pPr>
            <a:r>
              <a:rPr lang="en-US" kern="0" dirty="0"/>
              <a:t>Search: </a:t>
            </a:r>
            <a:r>
              <a:rPr lang="en-US" kern="0" dirty="0">
                <a:solidFill>
                  <a:srgbClr val="FF0000"/>
                </a:solidFill>
              </a:rPr>
              <a:t>S</a:t>
            </a:r>
            <a:r>
              <a:rPr lang="en-US" kern="0" dirty="0"/>
              <a:t> = [10, 7, 11, 5, 13, 8], </a:t>
            </a:r>
            <a:r>
              <a:rPr lang="en-US" kern="0" dirty="0">
                <a:solidFill>
                  <a:srgbClr val="FF0000"/>
                </a:solidFill>
              </a:rPr>
              <a:t>n</a:t>
            </a:r>
            <a:r>
              <a:rPr lang="en-US" kern="0" dirty="0"/>
              <a:t>=6, </a:t>
            </a:r>
            <a:r>
              <a:rPr lang="en-US" kern="0" dirty="0">
                <a:solidFill>
                  <a:srgbClr val="FF0000"/>
                </a:solidFill>
              </a:rPr>
              <a:t>x</a:t>
            </a:r>
            <a:r>
              <a:rPr lang="en-US" kern="0" dirty="0"/>
              <a:t>=5</a:t>
            </a:r>
          </a:p>
          <a:p>
            <a:pPr lvl="1">
              <a:defRPr/>
            </a:pPr>
            <a:endParaRPr lang="en-US" kern="0" dirty="0"/>
          </a:p>
          <a:p>
            <a:pPr>
              <a:defRPr/>
            </a:pPr>
            <a:endParaRPr lang="en-US" kern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720FFD8A-4003-44DD-963B-6340B2AA75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/>
              <a:t>What is an algorithm?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3DF38FFC-5DE1-40ED-862E-DA910FF1BF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66700" y="1905000"/>
            <a:ext cx="9601200" cy="4351338"/>
          </a:xfrm>
        </p:spPr>
        <p:txBody>
          <a:bodyPr/>
          <a:lstStyle/>
          <a:p>
            <a:r>
              <a:rPr lang="en-US" altLang="en-US"/>
              <a:t>A problem can have many instances</a:t>
            </a:r>
          </a:p>
          <a:p>
            <a:r>
              <a:rPr lang="en-US" altLang="en-US"/>
              <a:t>To produce a computer program that can solve all instances of a problem, we must specify a general step-by-step procedure for producing the solution to each instance </a:t>
            </a:r>
          </a:p>
          <a:p>
            <a:r>
              <a:rPr lang="en-US" altLang="en-US"/>
              <a:t>This step-by-step procedure is called an </a:t>
            </a:r>
            <a:r>
              <a:rPr lang="en-US" altLang="en-US" b="1">
                <a:solidFill>
                  <a:srgbClr val="FF0000"/>
                </a:solidFill>
              </a:rPr>
              <a:t>algorithm</a:t>
            </a:r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/>
              <a:t>We say that the algorithm solves the problem.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58143856-93D4-404F-BCA8-242AD632D8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19300" y="136525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/>
              <a:t>What is an algorithm?</a:t>
            </a:r>
            <a:br>
              <a:rPr lang="en-US" altLang="en-US"/>
            </a:br>
            <a:r>
              <a:rPr lang="en-US" altLang="en-US"/>
              <a:t> CompSci History Aside!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2CACFD3-A5FA-48E2-A425-4154FD369382}"/>
              </a:ext>
            </a:extLst>
          </p:cNvPr>
          <p:cNvSpPr txBox="1">
            <a:spLocks/>
          </p:cNvSpPr>
          <p:nvPr/>
        </p:nvSpPr>
        <p:spPr>
          <a:xfrm>
            <a:off x="131763" y="1676400"/>
            <a:ext cx="5224462" cy="504507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Wingdings 3" charset="2"/>
              <a:buNone/>
              <a:defRPr/>
            </a:pPr>
            <a:endParaRPr lang="en-US" sz="600" dirty="0"/>
          </a:p>
          <a:p>
            <a:pPr lvl="1">
              <a:defRPr/>
            </a:pPr>
            <a:r>
              <a:rPr lang="en-US" sz="2400" dirty="0">
                <a:cs typeface="Arial"/>
              </a:rPr>
              <a:t>Algorithm: comes from the name of the great mathematician:</a:t>
            </a:r>
          </a:p>
          <a:p>
            <a:pPr lvl="2">
              <a:defRPr/>
            </a:pPr>
            <a:r>
              <a:rPr lang="en-US" sz="1800" dirty="0">
                <a:cs typeface="Arial"/>
              </a:rPr>
              <a:t>Muhammad Al-Khwarizmi</a:t>
            </a:r>
          </a:p>
          <a:p>
            <a:pPr lvl="3">
              <a:defRPr/>
            </a:pPr>
            <a:r>
              <a:rPr lang="en-US" sz="1600" dirty="0">
                <a:cs typeface="Arial"/>
              </a:rPr>
              <a:t>Father of Algebra</a:t>
            </a:r>
          </a:p>
          <a:p>
            <a:pPr lvl="3">
              <a:defRPr/>
            </a:pPr>
            <a:r>
              <a:rPr lang="en-US" sz="1600" dirty="0">
                <a:cs typeface="Arial"/>
              </a:rPr>
              <a:t>Algorithm name after him</a:t>
            </a:r>
          </a:p>
          <a:p>
            <a:pPr lvl="2">
              <a:defRPr/>
            </a:pPr>
            <a:r>
              <a:rPr lang="en-US" sz="1800" dirty="0">
                <a:cs typeface="Arial"/>
              </a:rPr>
              <a:t>Al-Khwarizmi -&gt; </a:t>
            </a:r>
            <a:r>
              <a:rPr lang="en-US" sz="1800" dirty="0" err="1">
                <a:cs typeface="Arial"/>
              </a:rPr>
              <a:t>Algoritmi</a:t>
            </a:r>
            <a:r>
              <a:rPr lang="en-US" sz="1800" dirty="0">
                <a:cs typeface="Arial"/>
              </a:rPr>
              <a:t> -&gt; Algorithm</a:t>
            </a:r>
          </a:p>
          <a:p>
            <a:pPr lvl="1">
              <a:defRPr/>
            </a:pPr>
            <a:r>
              <a:rPr lang="en-US" sz="2000" dirty="0">
                <a:cs typeface="Arial"/>
              </a:rPr>
              <a:t>An algorithm is a set of instruction for solving a problem.</a:t>
            </a:r>
          </a:p>
          <a:p>
            <a:pPr lvl="1">
              <a:defRPr/>
            </a:pPr>
            <a:r>
              <a:rPr lang="en-US" sz="2000" dirty="0">
                <a:cs typeface="Arial"/>
              </a:rPr>
              <a:t>How do we write an algorithm?</a:t>
            </a:r>
          </a:p>
          <a:p>
            <a:pPr lvl="1">
              <a:defRPr/>
            </a:pPr>
            <a:r>
              <a:rPr lang="en-US" sz="2000" dirty="0">
                <a:cs typeface="Arial"/>
              </a:rPr>
              <a:t>Like a recipe! One step at a time.</a:t>
            </a:r>
          </a:p>
        </p:txBody>
      </p:sp>
      <p:pic>
        <p:nvPicPr>
          <p:cNvPr id="36868" name="Picture 6">
            <a:extLst>
              <a:ext uri="{FF2B5EF4-FFF2-40B4-BE49-F238E27FC236}">
                <a16:creationId xmlns:a16="http://schemas.microsoft.com/office/drawing/2014/main" id="{34ECBC45-1FCE-4C40-82F4-9632E905A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1306513"/>
            <a:ext cx="3787775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/>
              <a:t>An Example: Sequential Search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C889AF-24EA-4F97-B431-47C805C61900}"/>
              </a:ext>
            </a:extLst>
          </p:cNvPr>
          <p:cNvSpPr txBox="1">
            <a:spLocks/>
          </p:cNvSpPr>
          <p:nvPr/>
        </p:nvSpPr>
        <p:spPr bwMode="auto">
          <a:xfrm>
            <a:off x="190500" y="1905000"/>
            <a:ext cx="99822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85000" lnSpcReduction="20000"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kern="0" dirty="0"/>
              <a:t>Search Problem: determine whether the number </a:t>
            </a:r>
            <a:r>
              <a:rPr lang="en-US" i="1" kern="0" dirty="0">
                <a:solidFill>
                  <a:srgbClr val="FF0000"/>
                </a:solidFill>
              </a:rPr>
              <a:t>x</a:t>
            </a:r>
            <a:r>
              <a:rPr lang="en-US" kern="0" dirty="0"/>
              <a:t> is in the list </a:t>
            </a:r>
            <a:r>
              <a:rPr lang="en-US" b="1" kern="0" dirty="0">
                <a:solidFill>
                  <a:srgbClr val="FF0000"/>
                </a:solidFill>
              </a:rPr>
              <a:t>S</a:t>
            </a:r>
            <a:r>
              <a:rPr lang="en-US" kern="0" dirty="0">
                <a:solidFill>
                  <a:srgbClr val="FF0000"/>
                </a:solidFill>
              </a:rPr>
              <a:t> </a:t>
            </a:r>
            <a:r>
              <a:rPr lang="en-US" kern="0" dirty="0"/>
              <a:t>of </a:t>
            </a:r>
            <a:r>
              <a:rPr lang="en-US" i="1" kern="0" dirty="0">
                <a:solidFill>
                  <a:srgbClr val="FF0000"/>
                </a:solidFill>
              </a:rPr>
              <a:t>n</a:t>
            </a:r>
            <a:r>
              <a:rPr lang="en-US" kern="0" dirty="0"/>
              <a:t> numbers</a:t>
            </a:r>
          </a:p>
          <a:p>
            <a:pPr>
              <a:defRPr/>
            </a:pPr>
            <a:endParaRPr lang="en-US" kern="0" dirty="0"/>
          </a:p>
          <a:p>
            <a:pPr>
              <a:defRPr/>
            </a:pPr>
            <a:r>
              <a:rPr lang="en-US" kern="0" dirty="0"/>
              <a:t>A simple approach to solve the search problem is to do </a:t>
            </a:r>
            <a:r>
              <a:rPr lang="en-US" b="1" kern="0" dirty="0"/>
              <a:t>sequential search</a:t>
            </a:r>
            <a:r>
              <a:rPr lang="en-US" kern="0" dirty="0"/>
              <a:t>, i.e., </a:t>
            </a:r>
          </a:p>
          <a:p>
            <a:pPr lvl="1">
              <a:defRPr/>
            </a:pPr>
            <a:r>
              <a:rPr lang="en-US" kern="0" dirty="0"/>
              <a:t>Start from the leftmost element of </a:t>
            </a:r>
            <a:r>
              <a:rPr lang="en-US" kern="0" dirty="0">
                <a:solidFill>
                  <a:srgbClr val="FF0000"/>
                </a:solidFill>
              </a:rPr>
              <a:t>S</a:t>
            </a:r>
            <a:r>
              <a:rPr lang="en-US" kern="0" dirty="0"/>
              <a:t> and one by one compare </a:t>
            </a:r>
            <a:r>
              <a:rPr lang="en-US" kern="0" dirty="0">
                <a:solidFill>
                  <a:srgbClr val="FF0000"/>
                </a:solidFill>
              </a:rPr>
              <a:t>x</a:t>
            </a:r>
            <a:r>
              <a:rPr lang="en-US" kern="0" dirty="0"/>
              <a:t> with each element of </a:t>
            </a:r>
            <a:r>
              <a:rPr lang="en-US" kern="0" dirty="0">
                <a:solidFill>
                  <a:srgbClr val="FF0000"/>
                </a:solidFill>
              </a:rPr>
              <a:t>S</a:t>
            </a:r>
          </a:p>
          <a:p>
            <a:pPr lvl="1">
              <a:defRPr/>
            </a:pPr>
            <a:r>
              <a:rPr lang="en-US" kern="0" dirty="0"/>
              <a:t>If </a:t>
            </a:r>
            <a:r>
              <a:rPr lang="en-US" kern="0" dirty="0">
                <a:solidFill>
                  <a:srgbClr val="FF0000"/>
                </a:solidFill>
              </a:rPr>
              <a:t>x </a:t>
            </a:r>
            <a:r>
              <a:rPr lang="en-US" kern="0" dirty="0"/>
              <a:t>matches with an element, return the index.</a:t>
            </a:r>
          </a:p>
          <a:p>
            <a:pPr lvl="1">
              <a:defRPr/>
            </a:pPr>
            <a:r>
              <a:rPr lang="en-US" kern="0" dirty="0"/>
              <a:t>If </a:t>
            </a:r>
            <a:r>
              <a:rPr lang="en-US" kern="0" dirty="0">
                <a:solidFill>
                  <a:srgbClr val="FF0000"/>
                </a:solidFill>
              </a:rPr>
              <a:t>x</a:t>
            </a:r>
            <a:r>
              <a:rPr lang="en-US" kern="0" dirty="0"/>
              <a:t> doesn’t match with any of elements, return -1.</a:t>
            </a:r>
          </a:p>
          <a:p>
            <a:pPr marL="0" indent="0">
              <a:buFontTx/>
              <a:buNone/>
              <a:defRPr/>
            </a:pPr>
            <a:br>
              <a:rPr lang="en-US" kern="0" dirty="0"/>
            </a:br>
            <a:endParaRPr lang="en-US" kern="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420CF4D2-5ABA-42C4-9716-4D64E251F2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/>
              <a:t>An Example: Sequential Search</a:t>
            </a:r>
          </a:p>
        </p:txBody>
      </p:sp>
      <p:pic>
        <p:nvPicPr>
          <p:cNvPr id="40963" name="Picture 2" descr="http://www.geeksforgeeks.org/wp-content/uploads/gq/2016/10/linear-search1.png">
            <a:extLst>
              <a:ext uri="{FF2B5EF4-FFF2-40B4-BE49-F238E27FC236}">
                <a16:creationId xmlns:a16="http://schemas.microsoft.com/office/drawing/2014/main" id="{3E118309-836F-454C-91F7-2D9A4963B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89100"/>
            <a:ext cx="6781800" cy="516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E534D277-6B55-439D-924B-1C61CDCA36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/>
              <a:t>An Example: Sequential Search</a:t>
            </a:r>
          </a:p>
        </p:txBody>
      </p:sp>
      <p:pic>
        <p:nvPicPr>
          <p:cNvPr id="43011" name="Picture 3">
            <a:extLst>
              <a:ext uri="{FF2B5EF4-FFF2-40B4-BE49-F238E27FC236}">
                <a16:creationId xmlns:a16="http://schemas.microsoft.com/office/drawing/2014/main" id="{72EB3C77-24CA-4DB3-9D04-6438B8FA3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905000"/>
            <a:ext cx="9088438" cy="325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Rectangle 5">
            <a:extLst>
              <a:ext uri="{FF2B5EF4-FFF2-40B4-BE49-F238E27FC236}">
                <a16:creationId xmlns:a16="http://schemas.microsoft.com/office/drawing/2014/main" id="{B68AA3C7-E832-4F44-B8EA-000FD264E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0" y="5957888"/>
            <a:ext cx="82740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/>
              <a:t>http://www.geeksforgeeks.org/linear-search/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M-Dearborn-PPT-blue">
  <a:themeElements>
    <a:clrScheme name="UM-Dearborn-PPT-blu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M-Dearborn-PPT-blu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M-Dearborn-PPT-blu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UM-Dearborn-PPT-blue">
  <a:themeElements>
    <a:clrScheme name="UM-Dearborn-PPT-blu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M-Dearborn-PPT-blu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M-Dearborn-PPT-blu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UM-Dearborn-PPT-blue</Template>
  <TotalTime>3562</TotalTime>
  <Words>2104</Words>
  <Application>Microsoft Office PowerPoint</Application>
  <PresentationFormat>35mm Slides</PresentationFormat>
  <Paragraphs>293</Paragraphs>
  <Slides>37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Times</vt:lpstr>
      <vt:lpstr>Wingdings 3</vt:lpstr>
      <vt:lpstr>UM-Dearborn-PPT-blue</vt:lpstr>
      <vt:lpstr>1_UM-Dearborn-PPT-blue</vt:lpstr>
      <vt:lpstr>CIS 200  Algorithm Analysis: An Introduction</vt:lpstr>
      <vt:lpstr>Outline</vt:lpstr>
      <vt:lpstr>What is a problem?</vt:lpstr>
      <vt:lpstr>What is an instance of a problem ?</vt:lpstr>
      <vt:lpstr>What is an algorithm?</vt:lpstr>
      <vt:lpstr>What is an algorithm?  CompSci History Aside!</vt:lpstr>
      <vt:lpstr>An Example: Sequential Search</vt:lpstr>
      <vt:lpstr>An Example: Sequential Search</vt:lpstr>
      <vt:lpstr>An Example: Sequential Search</vt:lpstr>
      <vt:lpstr>Outline</vt:lpstr>
      <vt:lpstr>Why are efficient algorithms important?</vt:lpstr>
      <vt:lpstr>Binary Search</vt:lpstr>
      <vt:lpstr>Binary Search: An Example</vt:lpstr>
      <vt:lpstr>A Comparison of Comparisons</vt:lpstr>
      <vt:lpstr>Outline</vt:lpstr>
      <vt:lpstr>Time Complexity Analysis</vt:lpstr>
      <vt:lpstr>Time Complexity Analysis</vt:lpstr>
      <vt:lpstr>What is a basic operation?</vt:lpstr>
      <vt:lpstr>What is a basic operation?</vt:lpstr>
      <vt:lpstr>What is a basic operation?</vt:lpstr>
      <vt:lpstr>Time Complexity</vt:lpstr>
      <vt:lpstr>Terminology</vt:lpstr>
      <vt:lpstr>Terminology</vt:lpstr>
      <vt:lpstr>Time/Space Complexity</vt:lpstr>
      <vt:lpstr>Time/Space Complexity</vt:lpstr>
      <vt:lpstr>Time/Space Complexity Examples</vt:lpstr>
      <vt:lpstr>Outline</vt:lpstr>
      <vt:lpstr>Determining Efficiency</vt:lpstr>
      <vt:lpstr>An Introduction to Order</vt:lpstr>
      <vt:lpstr>An Introduction to Order </vt:lpstr>
      <vt:lpstr>A Rigorous Introduction to Order </vt:lpstr>
      <vt:lpstr>Big-O Notation </vt:lpstr>
      <vt:lpstr>Big-O Notation </vt:lpstr>
      <vt:lpstr>PowerPoint Presentation</vt:lpstr>
      <vt:lpstr>Θ notation</vt:lpstr>
      <vt:lpstr>PowerPoint Presentation</vt:lpstr>
      <vt:lpstr>PowerPoint Presentation</vt:lpstr>
    </vt:vector>
  </TitlesOfParts>
  <Company>University of Michigan - Dearborn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Jeffrey J. Yackley</dc:creator>
  <cp:lastModifiedBy>RMann Software</cp:lastModifiedBy>
  <cp:revision>146</cp:revision>
  <dcterms:created xsi:type="dcterms:W3CDTF">2008-05-10T20:54:08Z</dcterms:created>
  <dcterms:modified xsi:type="dcterms:W3CDTF">2019-12-18T02:58:39Z</dcterms:modified>
</cp:coreProperties>
</file>