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85" r:id="rId4"/>
    <p:sldId id="287" r:id="rId5"/>
    <p:sldId id="289" r:id="rId6"/>
    <p:sldId id="288" r:id="rId7"/>
    <p:sldId id="290" r:id="rId8"/>
    <p:sldId id="291" r:id="rId9"/>
    <p:sldId id="293" r:id="rId10"/>
    <p:sldId id="292" r:id="rId11"/>
    <p:sldId id="299" r:id="rId12"/>
    <p:sldId id="298" r:id="rId13"/>
    <p:sldId id="295" r:id="rId14"/>
    <p:sldId id="296" r:id="rId15"/>
    <p:sldId id="297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265" r:id="rId25"/>
    <p:sldId id="269" r:id="rId26"/>
    <p:sldId id="270" r:id="rId27"/>
    <p:sldId id="271" r:id="rId28"/>
    <p:sldId id="273" r:id="rId29"/>
    <p:sldId id="274" r:id="rId30"/>
    <p:sldId id="275" r:id="rId31"/>
    <p:sldId id="276" r:id="rId32"/>
    <p:sldId id="277" r:id="rId33"/>
    <p:sldId id="281" r:id="rId34"/>
    <p:sldId id="282" r:id="rId35"/>
    <p:sldId id="310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311" r:id="rId45"/>
    <p:sldId id="266" r:id="rId46"/>
    <p:sldId id="267" r:id="rId47"/>
    <p:sldId id="268" r:id="rId48"/>
    <p:sldId id="312" r:id="rId49"/>
    <p:sldId id="313" r:id="rId50"/>
    <p:sldId id="314" r:id="rId51"/>
    <p:sldId id="315" r:id="rId52"/>
    <p:sldId id="316" r:id="rId53"/>
    <p:sldId id="317" r:id="rId54"/>
    <p:sldId id="318" r:id="rId55"/>
    <p:sldId id="319" r:id="rId56"/>
    <p:sldId id="278" r:id="rId57"/>
    <p:sldId id="320" r:id="rId58"/>
    <p:sldId id="279" r:id="rId59"/>
    <p:sldId id="280" r:id="rId60"/>
    <p:sldId id="321" r:id="rId61"/>
    <p:sldId id="322" r:id="rId62"/>
    <p:sldId id="283" r:id="rId63"/>
    <p:sldId id="286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788FDB-33C5-4A25-B165-2DEE9F2A59A4}">
          <p14:sldIdLst>
            <p14:sldId id="256"/>
            <p14:sldId id="284"/>
            <p14:sldId id="285"/>
            <p14:sldId id="287"/>
            <p14:sldId id="289"/>
            <p14:sldId id="288"/>
            <p14:sldId id="290"/>
            <p14:sldId id="291"/>
            <p14:sldId id="293"/>
            <p14:sldId id="292"/>
            <p14:sldId id="299"/>
            <p14:sldId id="298"/>
            <p14:sldId id="295"/>
            <p14:sldId id="296"/>
            <p14:sldId id="297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265"/>
            <p14:sldId id="269"/>
            <p14:sldId id="270"/>
            <p14:sldId id="271"/>
            <p14:sldId id="273"/>
            <p14:sldId id="274"/>
            <p14:sldId id="275"/>
            <p14:sldId id="276"/>
            <p14:sldId id="277"/>
            <p14:sldId id="281"/>
            <p14:sldId id="282"/>
            <p14:sldId id="310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311"/>
            <p14:sldId id="266"/>
            <p14:sldId id="267"/>
            <p14:sldId id="268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278"/>
            <p14:sldId id="320"/>
            <p14:sldId id="279"/>
            <p14:sldId id="280"/>
            <p14:sldId id="321"/>
            <p14:sldId id="322"/>
            <p14:sldId id="283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Pointers – used with class (or structures)</a:t>
            </a:r>
            <a:endParaRPr lang="en-US" sz="2000" dirty="0"/>
          </a:p>
          <a:p>
            <a:br>
              <a:rPr lang="en-US" sz="2000" dirty="0"/>
            </a:br>
            <a:r>
              <a:rPr lang="en-US" sz="2000" dirty="0"/>
              <a:t>student * studentPtr,</a:t>
            </a:r>
            <a:br>
              <a:rPr lang="en-US" sz="2000" dirty="0"/>
            </a:br>
            <a:r>
              <a:rPr lang="en-US" sz="2000" dirty="0"/>
              <a:t>	me;					//default constructor called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 err="1"/>
              <a:t>studentPtr</a:t>
            </a:r>
            <a:r>
              <a:rPr lang="en-US" sz="2000" dirty="0"/>
              <a:t> = new student(“Bob”, “123456”);		//can pass constructor parameters</a:t>
            </a:r>
            <a:br>
              <a:rPr lang="en-US" sz="2000" dirty="0"/>
            </a:br>
            <a:r>
              <a:rPr lang="en-US" sz="2000" dirty="0"/>
              <a:t>studentPtr = new student;				//default constructor called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//call methods of class student</a:t>
            </a:r>
            <a:br>
              <a:rPr lang="en-US" sz="2000" dirty="0"/>
            </a:br>
            <a:r>
              <a:rPr lang="en-US" sz="2000" dirty="0"/>
              <a:t>me.setAll( “name”, “987321” );</a:t>
            </a:r>
            <a:br>
              <a:rPr lang="en-US" sz="2000" dirty="0"/>
            </a:br>
            <a:r>
              <a:rPr lang="en-US" sz="2000" dirty="0"/>
              <a:t>(*studentPtr).setAll( “name”, “987321” );		//() are VERY important here for priority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studentPtr-&gt;setAll( “name”, “987321” );		//pointers and classes are so common that syntax</a:t>
            </a:r>
            <a:br>
              <a:rPr lang="en-US" sz="2000" dirty="0"/>
            </a:br>
            <a:r>
              <a:rPr lang="en-US" sz="2000" dirty="0"/>
              <a:t>						//was created just for it</a:t>
            </a:r>
            <a:br>
              <a:rPr lang="en-US" sz="2000" dirty="0"/>
            </a:br>
            <a:r>
              <a:rPr lang="en-US" sz="2000" dirty="0"/>
              <a:t>						//identical to line above it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9419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Array and pointer reference</a:t>
            </a:r>
            <a:br>
              <a:rPr lang="en-US" sz="2400" dirty="0"/>
            </a:b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B0"/>
                </a:solidFill>
              </a:rPr>
              <a:t>int</a:t>
            </a:r>
            <a:r>
              <a:rPr lang="en-US" altLang="en-US" sz="2000" dirty="0">
                <a:solidFill>
                  <a:srgbClr val="000000"/>
                </a:solidFill>
              </a:rPr>
              <a:t> number[SIZE];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</a:rPr>
              <a:t>cout &lt;&lt; </a:t>
            </a:r>
            <a:r>
              <a:rPr lang="en-US" altLang="en-US" sz="2000" dirty="0">
                <a:solidFill>
                  <a:srgbClr val="600030"/>
                </a:solidFill>
              </a:rPr>
              <a:t>"number : "</a:t>
            </a:r>
            <a:r>
              <a:rPr lang="en-US" altLang="en-US" sz="2000" dirty="0">
                <a:solidFill>
                  <a:srgbClr val="000000"/>
                </a:solidFill>
              </a:rPr>
              <a:t>        &lt;&lt; number; 		</a:t>
            </a:r>
            <a:r>
              <a:rPr lang="en-US" altLang="en-US" sz="2000" dirty="0">
                <a:solidFill>
                  <a:srgbClr val="007000"/>
                </a:solidFill>
              </a:rPr>
              <a:t>//address of first element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</a:rPr>
              <a:t>cout &lt;&lt; </a:t>
            </a:r>
            <a:r>
              <a:rPr lang="en-US" altLang="en-US" sz="2000" dirty="0">
                <a:solidFill>
                  <a:srgbClr val="600030"/>
                </a:solidFill>
              </a:rPr>
              <a:t>"&amp;number : "</a:t>
            </a:r>
            <a:r>
              <a:rPr lang="en-US" altLang="en-US" sz="2000" dirty="0">
                <a:solidFill>
                  <a:srgbClr val="000000"/>
                </a:solidFill>
              </a:rPr>
              <a:t>      &lt;&lt; &amp;number; 		</a:t>
            </a:r>
            <a:r>
              <a:rPr lang="en-US" altLang="en-US" sz="2000" dirty="0">
                <a:solidFill>
                  <a:srgbClr val="007000"/>
                </a:solidFill>
              </a:rPr>
              <a:t>//address of first element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</a:rPr>
              <a:t>cout &lt;&lt; </a:t>
            </a:r>
            <a:r>
              <a:rPr lang="en-US" altLang="en-US" sz="2000" dirty="0">
                <a:solidFill>
                  <a:srgbClr val="600030"/>
                </a:solidFill>
              </a:rPr>
              <a:t>"&amp;number[0] : "</a:t>
            </a:r>
            <a:r>
              <a:rPr lang="en-US" altLang="en-US" sz="2000" dirty="0">
                <a:solidFill>
                  <a:srgbClr val="000000"/>
                </a:solidFill>
              </a:rPr>
              <a:t> &lt;&lt; &amp;number[0]; 		</a:t>
            </a:r>
            <a:r>
              <a:rPr lang="en-US" altLang="en-US" sz="2000" dirty="0">
                <a:solidFill>
                  <a:srgbClr val="007000"/>
                </a:solidFill>
              </a:rPr>
              <a:t>//address of first element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rgbClr val="000000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</a:rPr>
              <a:t>cout &lt;&lt; </a:t>
            </a:r>
            <a:r>
              <a:rPr lang="en-US" altLang="en-US" sz="2000" dirty="0">
                <a:solidFill>
                  <a:srgbClr val="600030"/>
                </a:solidFill>
              </a:rPr>
              <a:t>"*number : "</a:t>
            </a:r>
            <a:r>
              <a:rPr lang="en-US" altLang="en-US" sz="2000" dirty="0">
                <a:solidFill>
                  <a:srgbClr val="000000"/>
                </a:solidFill>
              </a:rPr>
              <a:t>       &lt;&lt; *number; 		</a:t>
            </a:r>
            <a:r>
              <a:rPr lang="en-US" altLang="en-US" sz="2000" dirty="0">
                <a:solidFill>
                  <a:srgbClr val="007000"/>
                </a:solidFill>
              </a:rPr>
              <a:t>//The value stored in first element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000000"/>
                </a:solidFill>
              </a:rPr>
              <a:t>cout &lt;&lt; </a:t>
            </a:r>
            <a:r>
              <a:rPr lang="en-US" altLang="en-US" sz="2000" dirty="0">
                <a:solidFill>
                  <a:srgbClr val="600030"/>
                </a:solidFill>
              </a:rPr>
              <a:t>"number[0] : "</a:t>
            </a:r>
            <a:r>
              <a:rPr lang="en-US" altLang="en-US" sz="2000" dirty="0">
                <a:solidFill>
                  <a:srgbClr val="000000"/>
                </a:solidFill>
              </a:rPr>
              <a:t>    &lt;&lt; number[0]; 		</a:t>
            </a:r>
            <a:r>
              <a:rPr lang="en-US" altLang="en-US" sz="2000" dirty="0">
                <a:solidFill>
                  <a:srgbClr val="007000"/>
                </a:solidFill>
              </a:rPr>
              <a:t>//The value stored in first element</a:t>
            </a:r>
          </a:p>
        </p:txBody>
      </p:sp>
    </p:spTree>
    <p:extLst>
      <p:ext uri="{BB962C8B-B14F-4D97-AF65-F5344CB8AC3E}">
        <p14:creationId xmlns:p14="http://schemas.microsoft.com/office/powerpoint/2010/main" val="1958850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Array notation, pointer/offset notation</a:t>
            </a:r>
          </a:p>
          <a:p>
            <a:endParaRPr lang="en-US" sz="2000" dirty="0"/>
          </a:p>
          <a:p>
            <a:pPr>
              <a:tabLst>
                <a:tab pos="4119563" algn="l"/>
                <a:tab pos="8229600" algn="l"/>
              </a:tabLst>
            </a:pPr>
            <a:r>
              <a:rPr lang="en-US" sz="2000" dirty="0"/>
              <a:t>int myArray[ SIZE ];</a:t>
            </a:r>
          </a:p>
          <a:p>
            <a:pPr>
              <a:tabLst>
                <a:tab pos="4119563" algn="l"/>
                <a:tab pos="8229600" algn="l"/>
              </a:tabLst>
            </a:pPr>
            <a:r>
              <a:rPr lang="en-US" sz="2000" dirty="0"/>
              <a:t>int * arrayPtr = myArray;  // or = &amp;myArray[0] if you prefer</a:t>
            </a:r>
          </a:p>
          <a:p>
            <a:pPr>
              <a:tabLst>
                <a:tab pos="3430588" algn="l"/>
                <a:tab pos="7315200" algn="l"/>
              </a:tabLst>
            </a:pPr>
            <a:endParaRPr lang="en-US" sz="2000" dirty="0"/>
          </a:p>
          <a:p>
            <a:pPr>
              <a:tabLst>
                <a:tab pos="3430588" algn="l"/>
                <a:tab pos="7315200" algn="l"/>
              </a:tabLst>
            </a:pPr>
            <a:r>
              <a:rPr lang="en-US" sz="2000" dirty="0"/>
              <a:t>// array notation	// array offset notation	// pointer notation</a:t>
            </a:r>
          </a:p>
          <a:p>
            <a:pPr>
              <a:tabLst>
                <a:tab pos="3430588" algn="l"/>
                <a:tab pos="7315200" algn="l"/>
              </a:tabLst>
            </a:pPr>
            <a:r>
              <a:rPr lang="en-US" sz="2000" dirty="0"/>
              <a:t>for (int x=0; x&lt;SIZE;++x)	for (int x=0; x&lt;SIZE;++x)	for (int x=0; x&lt;SIZE; ++x, arrayPtr ++)</a:t>
            </a:r>
          </a:p>
          <a:p>
            <a:pPr>
              <a:tabLst>
                <a:tab pos="3430588" algn="l"/>
                <a:tab pos="7315200" algn="l"/>
              </a:tabLst>
            </a:pPr>
            <a:r>
              <a:rPr lang="en-US" sz="2000" dirty="0"/>
              <a:t>    cout &lt;&lt; myArray[ x ];	    cout &lt;&lt; *(myArray + x);	    cout &lt;&lt; *</a:t>
            </a:r>
            <a:r>
              <a:rPr lang="en-US" sz="2000" dirty="0" err="1"/>
              <a:t>arrayPtr</a:t>
            </a:r>
            <a:r>
              <a:rPr lang="en-US" sz="2000" dirty="0"/>
              <a:t>;</a:t>
            </a:r>
          </a:p>
          <a:p>
            <a:pPr>
              <a:tabLst>
                <a:tab pos="3430588" algn="l"/>
                <a:tab pos="7315200" algn="l"/>
              </a:tabLst>
            </a:pPr>
            <a:endParaRPr lang="en-US" sz="2000" dirty="0"/>
          </a:p>
          <a:p>
            <a:pPr>
              <a:tabLst>
                <a:tab pos="3430588" algn="l"/>
                <a:tab pos="7315200" algn="l"/>
              </a:tabLst>
            </a:pPr>
            <a:r>
              <a:rPr lang="en-US" sz="2000" dirty="0"/>
              <a:t>		for (int x=0; x&lt;SIZE; ++x)</a:t>
            </a:r>
          </a:p>
          <a:p>
            <a:pPr>
              <a:tabLst>
                <a:tab pos="3430588" algn="l"/>
                <a:tab pos="7315200" algn="l"/>
              </a:tabLst>
            </a:pPr>
            <a:r>
              <a:rPr lang="en-US" sz="2000" dirty="0"/>
              <a:t>		    cout &lt;&lt; *</a:t>
            </a:r>
            <a:r>
              <a:rPr lang="en-US" sz="2000" dirty="0" err="1"/>
              <a:t>arrayPtr</a:t>
            </a:r>
            <a:r>
              <a:rPr lang="en-US" sz="2000" dirty="0"/>
              <a:t>++;</a:t>
            </a:r>
          </a:p>
          <a:p>
            <a:pPr>
              <a:tabLst>
                <a:tab pos="3430588" algn="l"/>
                <a:tab pos="7315200" algn="l"/>
              </a:tabLst>
            </a:pPr>
            <a:r>
              <a:rPr lang="en-US" sz="2000" dirty="0"/>
              <a:t>// pointer offset notation</a:t>
            </a:r>
          </a:p>
          <a:p>
            <a:pPr>
              <a:tabLst>
                <a:tab pos="3430588" algn="l"/>
                <a:tab pos="7315200" algn="l"/>
              </a:tabLst>
            </a:pPr>
            <a:r>
              <a:rPr lang="en-US" sz="2000" dirty="0"/>
              <a:t>for(int x=0; x &lt; SIZE; x++)</a:t>
            </a:r>
          </a:p>
          <a:p>
            <a:pPr>
              <a:tabLst>
                <a:tab pos="3430588" algn="l"/>
                <a:tab pos="7315200" algn="l"/>
              </a:tabLst>
            </a:pPr>
            <a:r>
              <a:rPr lang="en-US" sz="2000" dirty="0"/>
              <a:t>       cout &lt;&lt; *(arrayPtr + x);</a:t>
            </a:r>
          </a:p>
        </p:txBody>
      </p:sp>
    </p:spTree>
    <p:extLst>
      <p:ext uri="{BB962C8B-B14F-4D97-AF65-F5344CB8AC3E}">
        <p14:creationId xmlns:p14="http://schemas.microsoft.com/office/powerpoint/2010/main" val="403784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Pointers – incrementing pointers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int array[10] = { 10,20,30,40,50,60,70,80,90,100 },</a:t>
            </a:r>
          </a:p>
          <a:p>
            <a:r>
              <a:rPr lang="en-US" sz="2000" dirty="0"/>
              <a:t>     *ptrArray;	// </a:t>
            </a:r>
            <a:r>
              <a:rPr lang="en-US" sz="2000" dirty="0" err="1"/>
              <a:t>ints</a:t>
            </a:r>
            <a:r>
              <a:rPr lang="en-US" sz="2000" dirty="0"/>
              <a:t> are 4 bytes</a:t>
            </a:r>
          </a:p>
          <a:p>
            <a:endParaRPr lang="en-US" sz="2000" dirty="0"/>
          </a:p>
          <a:p>
            <a:r>
              <a:rPr lang="en-US" sz="2000" dirty="0"/>
              <a:t>ptrArray = array;</a:t>
            </a:r>
          </a:p>
          <a:p>
            <a:endParaRPr lang="en-US" sz="2000" dirty="0"/>
          </a:p>
          <a:p>
            <a:r>
              <a:rPr lang="en-US" sz="2000" dirty="0"/>
              <a:t>cout &lt;&lt; *ptrArray &lt;&lt; " and " &lt;&lt; ptrArray &lt;&lt; " base\n";</a:t>
            </a:r>
          </a:p>
          <a:p>
            <a:r>
              <a:rPr lang="en-US" sz="2000" dirty="0"/>
              <a:t>cout &lt;&lt; ptrArray &lt;&lt; ' '; cout &lt;&lt; *++ptrArray &lt;&lt; " first\n";		//advance </a:t>
            </a:r>
            <a:r>
              <a:rPr lang="en-US" sz="2000" dirty="0" err="1"/>
              <a:t>ptr</a:t>
            </a:r>
            <a:r>
              <a:rPr lang="en-US" sz="2000" dirty="0"/>
              <a:t>, dereference to print</a:t>
            </a:r>
          </a:p>
          <a:p>
            <a:r>
              <a:rPr lang="en-US" sz="2000" dirty="0"/>
              <a:t>cout &lt;&lt; ptrArray &lt;&lt; ' '; cout &lt;&lt; ++*ptrArray &lt;&lt; " second\n";		//dereference &amp; </a:t>
            </a:r>
            <a:r>
              <a:rPr lang="en-US" sz="2000" dirty="0" err="1"/>
              <a:t>incr</a:t>
            </a:r>
            <a:r>
              <a:rPr lang="en-US" sz="2000" dirty="0"/>
              <a:t> value then print</a:t>
            </a:r>
          </a:p>
          <a:p>
            <a:r>
              <a:rPr lang="en-US" sz="2000" dirty="0"/>
              <a:t>cout &lt;&lt; ptrArray &lt;&lt; ' '; cout &lt;&lt; ++(*ptrArray) &lt;&lt; " third\n";		//same as ‘second’</a:t>
            </a:r>
          </a:p>
          <a:p>
            <a:r>
              <a:rPr lang="en-US" sz="2000" dirty="0"/>
              <a:t>cout &lt;&lt; ptrArray &lt;&lt; ' '; cout &lt;&lt; *(++ptrArray) &lt;&lt; " fourth\n";		//same as ‘first’</a:t>
            </a:r>
          </a:p>
          <a:p>
            <a:r>
              <a:rPr lang="en-US" sz="2000" dirty="0"/>
              <a:t>cout &lt;&lt; ptrArray &lt;&lt; ' '; cout &lt;&lt; *ptrArray++ &lt;&lt; " fifth\n";		//dereference to print, advance </a:t>
            </a:r>
            <a:r>
              <a:rPr lang="en-US" sz="2000" dirty="0" err="1"/>
              <a:t>ptr</a:t>
            </a:r>
            <a:endParaRPr lang="en-US" sz="2000" dirty="0"/>
          </a:p>
          <a:p>
            <a:r>
              <a:rPr lang="en-US" sz="2000" dirty="0"/>
              <a:t>cout &lt;&lt; ptrArray &lt;&lt; ' '; cout &lt;&lt; *(ptrArray)++ &lt;&lt; " sixth\n";		//same as fifth</a:t>
            </a:r>
          </a:p>
          <a:p>
            <a:r>
              <a:rPr lang="en-US" sz="2000" dirty="0"/>
              <a:t>cout &lt;&lt; ptrArray &lt;&lt; ' '; cout &lt;&lt; *(ptrArray++) &lt;&lt; " seventh\n";		//same as first</a:t>
            </a:r>
          </a:p>
          <a:p>
            <a:r>
              <a:rPr lang="en-US" sz="2000" dirty="0"/>
              <a:t>cout &lt;&lt; ptrArray &lt;&lt; ' '; cout &lt;&lt; (*ptrArray)++ &lt;&lt; " </a:t>
            </a:r>
            <a:r>
              <a:rPr lang="en-US" sz="2000" dirty="0" err="1"/>
              <a:t>eigth</a:t>
            </a:r>
            <a:r>
              <a:rPr lang="en-US" sz="2000" dirty="0"/>
              <a:t>\n";		//dereference to print, </a:t>
            </a:r>
            <a:r>
              <a:rPr lang="en-US" sz="2000" dirty="0" err="1"/>
              <a:t>incr</a:t>
            </a:r>
            <a:r>
              <a:rPr lang="en-US" sz="2000" dirty="0"/>
              <a:t> value</a:t>
            </a:r>
          </a:p>
          <a:p>
            <a:r>
              <a:rPr lang="en-US" sz="2000" dirty="0"/>
              <a:t>cout &lt;&lt; ptrArray;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114919-2833-40BE-A3A8-AD71687E1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567" y="801973"/>
            <a:ext cx="29241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722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Pointers – incrementing pointers, summary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*++ptrArray		//advance </a:t>
            </a:r>
            <a:r>
              <a:rPr lang="en-US" sz="2000" dirty="0" err="1"/>
              <a:t>ptr</a:t>
            </a:r>
            <a:r>
              <a:rPr lang="en-US" sz="2000" dirty="0"/>
              <a:t>, dereference to get value</a:t>
            </a:r>
          </a:p>
          <a:p>
            <a:r>
              <a:rPr lang="en-US" sz="2000" dirty="0"/>
              <a:t>*(++ptrArray)</a:t>
            </a:r>
          </a:p>
          <a:p>
            <a:r>
              <a:rPr lang="en-US" sz="2000" dirty="0"/>
              <a:t>*(ptrArray++)</a:t>
            </a:r>
          </a:p>
          <a:p>
            <a:endParaRPr lang="en-US" sz="2000" dirty="0"/>
          </a:p>
          <a:p>
            <a:r>
              <a:rPr lang="en-US" sz="2000" dirty="0"/>
              <a:t>++*ptrArray		//dereference &amp; </a:t>
            </a:r>
            <a:r>
              <a:rPr lang="en-US" sz="2000" dirty="0" err="1"/>
              <a:t>incr</a:t>
            </a:r>
            <a:r>
              <a:rPr lang="en-US" sz="2000" dirty="0"/>
              <a:t> value then get value</a:t>
            </a:r>
          </a:p>
          <a:p>
            <a:r>
              <a:rPr lang="en-US" sz="2000" dirty="0"/>
              <a:t>++(*ptrArray)</a:t>
            </a:r>
          </a:p>
          <a:p>
            <a:endParaRPr lang="en-US" sz="2000" dirty="0"/>
          </a:p>
          <a:p>
            <a:r>
              <a:rPr lang="en-US" sz="2000" dirty="0"/>
              <a:t>*ptrArray++		//dereference to get value, advance </a:t>
            </a:r>
            <a:r>
              <a:rPr lang="en-US" sz="2000" dirty="0" err="1"/>
              <a:t>ptr</a:t>
            </a:r>
            <a:endParaRPr lang="en-US" sz="2000" dirty="0"/>
          </a:p>
          <a:p>
            <a:r>
              <a:rPr lang="en-US" sz="2000" dirty="0"/>
              <a:t>*(ptrArray)++</a:t>
            </a:r>
          </a:p>
          <a:p>
            <a:endParaRPr lang="en-US" sz="2000" dirty="0"/>
          </a:p>
          <a:p>
            <a:r>
              <a:rPr lang="en-US" sz="2000" dirty="0"/>
              <a:t>(*ptrArray)++		//dereference to get value, </a:t>
            </a:r>
            <a:r>
              <a:rPr lang="en-US" sz="2000" dirty="0" err="1"/>
              <a:t>incr</a:t>
            </a:r>
            <a:r>
              <a:rPr lang="en-US" sz="2000" dirty="0"/>
              <a:t>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66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Pointers – incrementing pointers</a:t>
            </a:r>
            <a:br>
              <a:rPr lang="en-US" dirty="0"/>
            </a:br>
            <a:endParaRPr lang="en-US" dirty="0"/>
          </a:p>
          <a:p>
            <a:r>
              <a:rPr lang="en-US" sz="2000" dirty="0"/>
              <a:t>int main(int argc, const char * argv[]) 		// used to pass arguments into main</a:t>
            </a:r>
          </a:p>
          <a:p>
            <a:r>
              <a:rPr lang="en-US" sz="2000" dirty="0"/>
              <a:t>int main(int argc, const char * * argv)</a:t>
            </a:r>
          </a:p>
        </p:txBody>
      </p:sp>
    </p:spTree>
    <p:extLst>
      <p:ext uri="{BB962C8B-B14F-4D97-AF65-F5344CB8AC3E}">
        <p14:creationId xmlns:p14="http://schemas.microsoft.com/office/powerpoint/2010/main" val="362715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Computer Memory</a:t>
            </a:r>
            <a:br>
              <a:rPr lang="en-US" dirty="0"/>
            </a:br>
            <a:endParaRPr lang="en-US" dirty="0"/>
          </a:p>
          <a:p>
            <a:pPr>
              <a:tabLst>
                <a:tab pos="2743200" algn="l"/>
              </a:tabLst>
            </a:pPr>
            <a:r>
              <a:rPr lang="en-US" dirty="0"/>
              <a:t>Code	where program is stored</a:t>
            </a:r>
            <a:br>
              <a:rPr lang="en-US" dirty="0"/>
            </a:br>
            <a:r>
              <a:rPr lang="en-US" dirty="0"/>
              <a:t>Static Memory	global variables</a:t>
            </a:r>
            <a:br>
              <a:rPr lang="en-US" dirty="0"/>
            </a:br>
            <a:r>
              <a:rPr lang="en-US" dirty="0"/>
              <a:t>Stack	local variables</a:t>
            </a:r>
            <a:br>
              <a:rPr lang="en-US" dirty="0"/>
            </a:br>
            <a:r>
              <a:rPr lang="en-US" dirty="0"/>
              <a:t>		added by function call</a:t>
            </a:r>
            <a:br>
              <a:rPr lang="en-US" dirty="0"/>
            </a:br>
            <a:r>
              <a:rPr lang="en-US" dirty="0"/>
              <a:t>		removed by function exit</a:t>
            </a:r>
            <a:br>
              <a:rPr lang="en-US" dirty="0"/>
            </a:br>
            <a:r>
              <a:rPr lang="en-US" dirty="0"/>
              <a:t>Heap	free memory</a:t>
            </a:r>
            <a:br>
              <a:rPr lang="en-US" dirty="0"/>
            </a:br>
            <a:r>
              <a:rPr lang="en-US" dirty="0"/>
              <a:t>		used by new</a:t>
            </a:r>
            <a:br>
              <a:rPr lang="en-US" dirty="0"/>
            </a:br>
            <a:r>
              <a:rPr lang="en-US" dirty="0"/>
              <a:t>		returned by delete</a:t>
            </a:r>
          </a:p>
        </p:txBody>
      </p:sp>
    </p:spTree>
    <p:extLst>
      <p:ext uri="{BB962C8B-B14F-4D97-AF65-F5344CB8AC3E}">
        <p14:creationId xmlns:p14="http://schemas.microsoft.com/office/powerpoint/2010/main" val="992199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Computer Memory</a:t>
            </a:r>
            <a:br>
              <a:rPr lang="en-US" dirty="0"/>
            </a:br>
            <a:endParaRPr lang="en-US" dirty="0"/>
          </a:p>
          <a:p>
            <a:pPr>
              <a:tabLst>
                <a:tab pos="2743200" algn="l"/>
              </a:tabLst>
            </a:pPr>
            <a:r>
              <a:rPr lang="en-US" dirty="0"/>
              <a:t>Memory leaks occur when new is used and not followed correctly with delete</a:t>
            </a:r>
          </a:p>
          <a:p>
            <a:pPr>
              <a:tabLst>
                <a:tab pos="739775" algn="l"/>
                <a:tab pos="2743200" algn="l"/>
              </a:tabLst>
            </a:pPr>
            <a:r>
              <a:rPr lang="en-US" dirty="0"/>
              <a:t>	- extremely difficult to uncover in one’s code</a:t>
            </a:r>
          </a:p>
        </p:txBody>
      </p:sp>
    </p:spTree>
    <p:extLst>
      <p:ext uri="{BB962C8B-B14F-4D97-AF65-F5344CB8AC3E}">
        <p14:creationId xmlns:p14="http://schemas.microsoft.com/office/powerpoint/2010/main" val="2856715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Destructor</a:t>
            </a:r>
            <a:br>
              <a:rPr lang="en-US" dirty="0"/>
            </a:br>
            <a:endParaRPr lang="en-US" dirty="0"/>
          </a:p>
          <a:p>
            <a:pPr>
              <a:tabLst>
                <a:tab pos="2743200" algn="l"/>
              </a:tabLst>
            </a:pPr>
            <a:r>
              <a:rPr lang="en-US" dirty="0"/>
              <a:t>Simple class: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 dirty="0"/>
              <a:t>class Simple {</a:t>
            </a:r>
            <a:br>
              <a:rPr lang="en-US" dirty="0"/>
            </a:br>
            <a:r>
              <a:rPr lang="en-US" dirty="0"/>
              <a:t>	private: int * intPtr;</a:t>
            </a:r>
            <a:br>
              <a:rPr lang="en-US" dirty="0"/>
            </a:br>
            <a:r>
              <a:rPr lang="en-US" dirty="0"/>
              <a:t>	public: Simple() { intPtr = new int; }		//example of in-line function</a:t>
            </a:r>
            <a:br>
              <a:rPr lang="en-US" dirty="0"/>
            </a:br>
            <a:r>
              <a:rPr lang="en-US" dirty="0"/>
              <a:t>			~Simple() { delete intPtr;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main() {</a:t>
            </a:r>
            <a:br>
              <a:rPr lang="en-US" dirty="0"/>
            </a:br>
            <a:r>
              <a:rPr lang="en-US" dirty="0"/>
              <a:t>	Simple </a:t>
            </a:r>
            <a:r>
              <a:rPr lang="en-US" dirty="0" err="1"/>
              <a:t>simple</a:t>
            </a:r>
            <a:r>
              <a:rPr lang="en-US" dirty="0"/>
              <a:t>;	//calls default constructor, which generates new memory for int</a:t>
            </a:r>
            <a:br>
              <a:rPr lang="en-US" dirty="0"/>
            </a:br>
            <a:r>
              <a:rPr lang="en-US" dirty="0"/>
              <a:t>	.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 dirty="0"/>
              <a:t>	.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 dirty="0"/>
              <a:t>	.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 dirty="0"/>
              <a:t>	return( 0 );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 dirty="0"/>
              <a:t>	}				//calls destructor, which frees memory generated in constructor</a:t>
            </a:r>
            <a:br>
              <a:rPr lang="en-US" dirty="0"/>
            </a:br>
            <a:r>
              <a:rPr lang="en-US" dirty="0"/>
              <a:t>					//program exit frees up memory for all declared variables</a:t>
            </a:r>
          </a:p>
        </p:txBody>
      </p:sp>
    </p:spTree>
    <p:extLst>
      <p:ext uri="{BB962C8B-B14F-4D97-AF65-F5344CB8AC3E}">
        <p14:creationId xmlns:p14="http://schemas.microsoft.com/office/powerpoint/2010/main" val="1937393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Copy Constructor – required if class is passed as parameter by-value</a:t>
            </a:r>
            <a:br>
              <a:rPr lang="en-US" dirty="0"/>
            </a:br>
            <a:endParaRPr lang="en-US" dirty="0"/>
          </a:p>
          <a:p>
            <a:pPr>
              <a:tabLst>
                <a:tab pos="2743200" algn="l"/>
              </a:tabLst>
            </a:pPr>
            <a:endParaRPr lang="en-US" dirty="0"/>
          </a:p>
          <a:p>
            <a:pPr>
              <a:tabLst>
                <a:tab pos="2743200" algn="l"/>
              </a:tabLst>
            </a:pPr>
            <a:r>
              <a:rPr lang="en-US" dirty="0"/>
              <a:t>Simple class: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 dirty="0"/>
              <a:t>class Simple {</a:t>
            </a:r>
            <a:br>
              <a:rPr lang="en-US" dirty="0"/>
            </a:br>
            <a:r>
              <a:rPr lang="en-US" dirty="0"/>
              <a:t>	private: int * intPtr;</a:t>
            </a:r>
            <a:br>
              <a:rPr lang="en-US" dirty="0"/>
            </a:br>
            <a:r>
              <a:rPr lang="en-US" dirty="0"/>
              <a:t>	public: Simple() { intPtr = new int; }		//example of in-line function</a:t>
            </a:r>
            <a:br>
              <a:rPr lang="en-US" dirty="0"/>
            </a:br>
            <a:r>
              <a:rPr lang="en-US" dirty="0"/>
              <a:t>			~Simple() { delete intPtr;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main() {</a:t>
            </a:r>
            <a:br>
              <a:rPr lang="en-US" dirty="0"/>
            </a:br>
            <a:r>
              <a:rPr lang="en-US" dirty="0"/>
              <a:t>	Simple </a:t>
            </a:r>
            <a:r>
              <a:rPr lang="en-US" dirty="0" err="1"/>
              <a:t>simple</a:t>
            </a:r>
            <a:r>
              <a:rPr lang="en-US" dirty="0"/>
              <a:t>;	//calls default constructor, which generates new memory for int</a:t>
            </a:r>
            <a:br>
              <a:rPr lang="en-US" dirty="0"/>
            </a:br>
            <a:r>
              <a:rPr lang="en-US" dirty="0"/>
              <a:t>	.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 dirty="0"/>
              <a:t>	.</a:t>
            </a:r>
            <a:br>
              <a:rPr lang="en-US" dirty="0"/>
            </a:br>
            <a:r>
              <a:rPr lang="en-US" dirty="0"/>
              <a:t>	Max( simple );	//pass-by-value, calls default constructor</a:t>
            </a:r>
            <a:br>
              <a:rPr lang="en-US" dirty="0"/>
            </a:br>
            <a:r>
              <a:rPr lang="en-US" dirty="0"/>
              <a:t>	.				//which duplicates value stored in intPtr and </a:t>
            </a:r>
            <a:br>
              <a:rPr lang="en-US" dirty="0"/>
            </a:br>
            <a:r>
              <a:rPr lang="en-US" dirty="0"/>
              <a:t>	.				//destructor frees it when Max exits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 dirty="0"/>
              <a:t>	.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 dirty="0"/>
              <a:t>	return( 0 );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 dirty="0"/>
              <a:t>	}				//destructor tries to again free memory pointed to by intPtr but can’t</a:t>
            </a:r>
          </a:p>
        </p:txBody>
      </p:sp>
    </p:spTree>
    <p:extLst>
      <p:ext uri="{BB962C8B-B14F-4D97-AF65-F5344CB8AC3E}">
        <p14:creationId xmlns:p14="http://schemas.microsoft.com/office/powerpoint/2010/main" val="595966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Pointers</a:t>
            </a:r>
            <a:endParaRPr lang="en-US" sz="2000" dirty="0"/>
          </a:p>
          <a:p>
            <a:br>
              <a:rPr lang="en-US" sz="2000" dirty="0"/>
            </a:br>
            <a:r>
              <a:rPr lang="en-US" sz="2000" dirty="0"/>
              <a:t>simply memory addresses</a:t>
            </a:r>
          </a:p>
          <a:p>
            <a:endParaRPr lang="en-US" sz="2000" dirty="0"/>
          </a:p>
          <a:p>
            <a:r>
              <a:rPr lang="en-US" sz="2000" dirty="0"/>
              <a:t>Already used with arrays passed as parameters – always reference variable</a:t>
            </a:r>
            <a:br>
              <a:rPr lang="en-US" sz="2000" dirty="0"/>
            </a:br>
            <a:r>
              <a:rPr lang="en-US" sz="2000" dirty="0"/>
              <a:t>	reference variables are actually pointers</a:t>
            </a:r>
          </a:p>
          <a:p>
            <a:endParaRPr lang="en-US" sz="2000" dirty="0"/>
          </a:p>
          <a:p>
            <a:r>
              <a:rPr lang="en-US" sz="2000" dirty="0"/>
              <a:t>Name of an array returns the address where the array is stored in memory. i.e. a pointer to the array.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4907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Copy Constructor – required if class is passed as parameter by-value</a:t>
            </a:r>
            <a:br>
              <a:rPr lang="en-US" dirty="0"/>
            </a:br>
            <a:endParaRPr lang="en-US" dirty="0"/>
          </a:p>
          <a:p>
            <a:pPr>
              <a:tabLst>
                <a:tab pos="2743200" algn="l"/>
              </a:tabLst>
            </a:pPr>
            <a:endParaRPr lang="en-US" dirty="0"/>
          </a:p>
          <a:p>
            <a:pPr>
              <a:tabLst>
                <a:tab pos="2743200" algn="l"/>
              </a:tabLst>
            </a:pPr>
            <a:r>
              <a:rPr lang="en-US" dirty="0"/>
              <a:t>Simple class: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 dirty="0"/>
              <a:t>class Simple {</a:t>
            </a:r>
            <a:br>
              <a:rPr lang="en-US" dirty="0"/>
            </a:br>
            <a:r>
              <a:rPr lang="en-US" dirty="0"/>
              <a:t>	private: int * intPtr;</a:t>
            </a:r>
            <a:br>
              <a:rPr lang="en-US" dirty="0"/>
            </a:br>
            <a:r>
              <a:rPr lang="en-US" dirty="0"/>
              <a:t>	public: Simple() { intPtr = new int; }		//example of in-line function</a:t>
            </a:r>
            <a:br>
              <a:rPr lang="en-US" dirty="0"/>
            </a:br>
            <a:r>
              <a:rPr lang="en-US" dirty="0"/>
              <a:t>			Simple( const Simple &amp; original ) {intPtr = new int; *intPtr = *(</a:t>
            </a:r>
            <a:r>
              <a:rPr lang="en-US" dirty="0" err="1"/>
              <a:t>original.intPtr</a:t>
            </a:r>
            <a:r>
              <a:rPr lang="en-US" dirty="0"/>
              <a:t>); }	//</a:t>
            </a:r>
            <a:r>
              <a:rPr lang="en-US" b="1" dirty="0">
                <a:solidFill>
                  <a:srgbClr val="FF0000"/>
                </a:solidFill>
              </a:rPr>
              <a:t>copy constructor</a:t>
            </a:r>
            <a:br>
              <a:rPr lang="en-US" dirty="0"/>
            </a:br>
            <a:r>
              <a:rPr lang="en-US" dirty="0"/>
              <a:t>			~Simple() { delete intPtr; 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main() {</a:t>
            </a:r>
            <a:br>
              <a:rPr lang="en-US" dirty="0"/>
            </a:br>
            <a:r>
              <a:rPr lang="en-US" dirty="0"/>
              <a:t>	Simple </a:t>
            </a:r>
            <a:r>
              <a:rPr lang="en-US" dirty="0" err="1"/>
              <a:t>simple</a:t>
            </a:r>
            <a:r>
              <a:rPr lang="en-US" dirty="0"/>
              <a:t>;	//calls default constructor, which generates new memory for int</a:t>
            </a:r>
            <a:br>
              <a:rPr lang="en-US" dirty="0"/>
            </a:br>
            <a:r>
              <a:rPr lang="en-US" dirty="0"/>
              <a:t>	.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 dirty="0"/>
              <a:t>	.</a:t>
            </a:r>
            <a:br>
              <a:rPr lang="en-US" dirty="0"/>
            </a:br>
            <a:r>
              <a:rPr lang="en-US" dirty="0"/>
              <a:t>	Max( simple );	//pass-by-value, calls </a:t>
            </a:r>
            <a:r>
              <a:rPr lang="en-US" b="1" dirty="0">
                <a:solidFill>
                  <a:srgbClr val="FF0000"/>
                </a:solidFill>
              </a:rPr>
              <a:t>copy constructor</a:t>
            </a:r>
            <a:br>
              <a:rPr lang="en-US" dirty="0"/>
            </a:br>
            <a:r>
              <a:rPr lang="en-US" dirty="0"/>
              <a:t>	.				//which duplicates </a:t>
            </a:r>
            <a:r>
              <a:rPr lang="en-US" u="sng" dirty="0"/>
              <a:t>content</a:t>
            </a:r>
            <a:r>
              <a:rPr lang="en-US" dirty="0"/>
              <a:t> stored in intPtr and </a:t>
            </a:r>
            <a:br>
              <a:rPr lang="en-US" dirty="0"/>
            </a:br>
            <a:r>
              <a:rPr lang="en-US" dirty="0"/>
              <a:t>	.				//destructor frees it when Max exits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 dirty="0"/>
              <a:t>	.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 dirty="0"/>
              <a:t>	return( 0 );</a:t>
            </a:r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 dirty="0"/>
              <a:t>	}				//destructor successfully frees memory pointed to by intPtr</a:t>
            </a:r>
          </a:p>
        </p:txBody>
      </p:sp>
    </p:spTree>
    <p:extLst>
      <p:ext uri="{BB962C8B-B14F-4D97-AF65-F5344CB8AC3E}">
        <p14:creationId xmlns:p14="http://schemas.microsoft.com/office/powerpoint/2010/main" val="143400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Copy assignment operator – required if class contains pointer variables</a:t>
            </a:r>
            <a:br>
              <a:rPr lang="en-US" dirty="0"/>
            </a:br>
            <a:endParaRPr lang="en-US" dirty="0"/>
          </a:p>
          <a:p>
            <a:pPr>
              <a:tabLst>
                <a:tab pos="2743200" algn="l"/>
              </a:tabLst>
            </a:pPr>
            <a:endParaRPr lang="en-US" dirty="0"/>
          </a:p>
          <a:p>
            <a:pPr>
              <a:tabLst>
                <a:tab pos="339725" algn="l"/>
                <a:tab pos="2743200" algn="l"/>
              </a:tabLst>
            </a:pPr>
            <a:r>
              <a:rPr lang="en-US" dirty="0"/>
              <a:t>int main() {</a:t>
            </a:r>
            <a:br>
              <a:rPr lang="en-US" dirty="0"/>
            </a:br>
            <a:r>
              <a:rPr lang="en-US" dirty="0"/>
              <a:t>	Simple A, B;</a:t>
            </a:r>
            <a:br>
              <a:rPr lang="en-US" dirty="0"/>
            </a:br>
            <a:r>
              <a:rPr lang="en-US" dirty="0"/>
              <a:t>	A = B;	//copies all </a:t>
            </a:r>
            <a:r>
              <a:rPr lang="en-US" i="1" u="sng" dirty="0"/>
              <a:t>values</a:t>
            </a:r>
            <a:r>
              <a:rPr lang="en-US" dirty="0"/>
              <a:t> in B to A, including pointers</a:t>
            </a:r>
            <a:br>
              <a:rPr lang="en-US" dirty="0"/>
            </a:br>
            <a:r>
              <a:rPr lang="en-US" dirty="0"/>
              <a:t>		//same issue as passing pointers-by-value</a:t>
            </a:r>
          </a:p>
        </p:txBody>
      </p:sp>
    </p:spTree>
    <p:extLst>
      <p:ext uri="{BB962C8B-B14F-4D97-AF65-F5344CB8AC3E}">
        <p14:creationId xmlns:p14="http://schemas.microsoft.com/office/powerpoint/2010/main" val="1960892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Copy assignment operator – required if class contains pointer variables</a:t>
            </a:r>
            <a:br>
              <a:rPr lang="en-US" dirty="0"/>
            </a:br>
            <a:endParaRPr lang="en-US" dirty="0"/>
          </a:p>
          <a:p>
            <a:pPr>
              <a:tabLst>
                <a:tab pos="2743200" algn="l"/>
              </a:tabLst>
            </a:pPr>
            <a:endParaRPr lang="en-US" dirty="0"/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 dirty="0"/>
              <a:t>Solution: override = operator for the class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Simple&amp; Simple::operator=( const Simple&amp; </a:t>
            </a:r>
            <a:r>
              <a:rPr lang="en-US" dirty="0" err="1"/>
              <a:t>oldObj</a:t>
            </a:r>
            <a:r>
              <a:rPr lang="en-US" dirty="0"/>
              <a:t> ) {</a:t>
            </a:r>
            <a:br>
              <a:rPr lang="en-US" dirty="0"/>
            </a:br>
            <a:r>
              <a:rPr lang="en-US" dirty="0"/>
              <a:t>	if (this != &amp;</a:t>
            </a:r>
            <a:r>
              <a:rPr lang="en-US" dirty="0" err="1"/>
              <a:t>oldObj</a:t>
            </a:r>
            <a:r>
              <a:rPr lang="en-US" dirty="0"/>
              <a:t> )	//if not doing A=A</a:t>
            </a:r>
            <a:br>
              <a:rPr lang="en-US" dirty="0"/>
            </a:br>
            <a:r>
              <a:rPr lang="en-US" dirty="0"/>
              <a:t>		{</a:t>
            </a:r>
            <a:br>
              <a:rPr lang="en-US" dirty="0"/>
            </a:br>
            <a:r>
              <a:rPr lang="en-US" dirty="0"/>
              <a:t>		delete intPtr;</a:t>
            </a:r>
            <a:br>
              <a:rPr lang="en-US" dirty="0"/>
            </a:br>
            <a:r>
              <a:rPr lang="en-US" dirty="0"/>
              <a:t>		intPtr = new int;</a:t>
            </a:r>
            <a:br>
              <a:rPr lang="en-US" dirty="0"/>
            </a:br>
            <a:r>
              <a:rPr lang="en-US" dirty="0"/>
              <a:t>		*intPtr = *(</a:t>
            </a:r>
            <a:r>
              <a:rPr lang="en-US" dirty="0" err="1"/>
              <a:t>oldObj.intPtr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}</a:t>
            </a:r>
            <a:br>
              <a:rPr lang="en-US" dirty="0"/>
            </a:br>
            <a:r>
              <a:rPr lang="en-US" dirty="0"/>
              <a:t>	return *this;</a:t>
            </a:r>
            <a:br>
              <a:rPr lang="en-US" dirty="0"/>
            </a:b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749825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of Three</a:t>
            </a:r>
            <a:br>
              <a:rPr lang="en-US" dirty="0"/>
            </a:br>
            <a:endParaRPr lang="en-US" dirty="0"/>
          </a:p>
          <a:p>
            <a:pPr>
              <a:tabLst>
                <a:tab pos="2743200" algn="l"/>
              </a:tabLst>
            </a:pPr>
            <a:endParaRPr lang="en-US" dirty="0"/>
          </a:p>
          <a:p>
            <a:pPr>
              <a:tabLst>
                <a:tab pos="339725" algn="l"/>
                <a:tab pos="687388" algn="l"/>
                <a:tab pos="1027113" algn="l"/>
                <a:tab pos="1376363" algn="l"/>
                <a:tab pos="2743200" algn="l"/>
              </a:tabLst>
            </a:pPr>
            <a:r>
              <a:rPr lang="en-US" dirty="0"/>
              <a:t>If class contains a pointer attribute or </a:t>
            </a:r>
            <a:r>
              <a:rPr lang="en-US"/>
              <a:t>otherwise allocates memory</a:t>
            </a:r>
            <a:br>
              <a:rPr lang="en-US" dirty="0"/>
            </a:br>
            <a:r>
              <a:rPr lang="en-US" dirty="0"/>
              <a:t>	1. create destructor</a:t>
            </a:r>
            <a:br>
              <a:rPr lang="en-US" dirty="0"/>
            </a:br>
            <a:r>
              <a:rPr lang="en-US" dirty="0"/>
              <a:t>	2. create copy constructor</a:t>
            </a:r>
            <a:br>
              <a:rPr lang="en-US" dirty="0"/>
            </a:br>
            <a:r>
              <a:rPr lang="en-US" dirty="0"/>
              <a:t>	3. overload assignment operator</a:t>
            </a:r>
          </a:p>
        </p:txBody>
      </p:sp>
    </p:spTree>
    <p:extLst>
      <p:ext uri="{BB962C8B-B14F-4D97-AF65-F5344CB8AC3E}">
        <p14:creationId xmlns:p14="http://schemas.microsoft.com/office/powerpoint/2010/main" val="947922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B180EAD-C293-4FC4-A0E2-5807266E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Pointers and Program’s Free Store</a:t>
            </a:r>
          </a:p>
        </p:txBody>
      </p:sp>
      <p:sp>
        <p:nvSpPr>
          <p:cNvPr id="5123" name="Content Placeholder 4">
            <a:extLst>
              <a:ext uri="{FF2B5EF4-FFF2-40B4-BE49-F238E27FC236}">
                <a16:creationId xmlns:a16="http://schemas.microsoft.com/office/drawing/2014/main" id="{1F452354-5B95-409D-9361-E07BDF2164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Sample program memory layout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E34AC6-BA73-44FC-B6C7-83BF7BFD5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3B0263-A73A-4287-8ED6-B3BB2460A978}" type="slidenum">
              <a:rPr lang="en-US" altLang="en-US"/>
              <a:pPr>
                <a:defRPr/>
              </a:pPr>
              <a:t>24</a:t>
            </a:fld>
            <a:endParaRPr lang="en-US" altLang="en-US"/>
          </a:p>
        </p:txBody>
      </p:sp>
      <p:pic>
        <p:nvPicPr>
          <p:cNvPr id="23558" name="Picture 6">
            <a:extLst>
              <a:ext uri="{FF2B5EF4-FFF2-40B4-BE49-F238E27FC236}">
                <a16:creationId xmlns:a16="http://schemas.microsoft.com/office/drawing/2014/main" id="{C8C41040-164D-4D4A-BE2A-F4DA06699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0539" y="2247900"/>
            <a:ext cx="2801937" cy="41084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  <p:sp>
        <p:nvSpPr>
          <p:cNvPr id="5126" name="TextBox 2">
            <a:extLst>
              <a:ext uri="{FF2B5EF4-FFF2-40B4-BE49-F238E27FC236}">
                <a16:creationId xmlns:a16="http://schemas.microsoft.com/office/drawing/2014/main" id="{8A9B6311-AFCA-403A-ABAF-92B2244DEC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600" y="2566989"/>
            <a:ext cx="20589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declared variables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247C8F-2D6F-45BF-9A10-E03E58903F48}"/>
              </a:ext>
            </a:extLst>
          </p:cNvPr>
          <p:cNvCxnSpPr/>
          <p:nvPr/>
        </p:nvCxnSpPr>
        <p:spPr>
          <a:xfrm flipH="1">
            <a:off x="6483350" y="27432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8" name="TextBox 5">
            <a:extLst>
              <a:ext uri="{FF2B5EF4-FFF2-40B4-BE49-F238E27FC236}">
                <a16:creationId xmlns:a16="http://schemas.microsoft.com/office/drawing/2014/main" id="{21A9BE46-24D9-4E5E-9F8B-0C1A68D59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914" y="3998914"/>
            <a:ext cx="22256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/>
              <a:t>allocated memory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4212EB-49C2-4ED0-8E1E-32B38C2DF0AA}"/>
              </a:ext>
            </a:extLst>
          </p:cNvPr>
          <p:cNvCxnSpPr>
            <a:stCxn id="5128" idx="1"/>
          </p:cNvCxnSpPr>
          <p:nvPr/>
        </p:nvCxnSpPr>
        <p:spPr>
          <a:xfrm flipH="1">
            <a:off x="6483351" y="4184650"/>
            <a:ext cx="1071563" cy="7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0AAC217-FDEF-4EF4-A5BA-457434F8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Deallocating Memory</a:t>
            </a:r>
          </a:p>
        </p:txBody>
      </p:sp>
      <p:sp>
        <p:nvSpPr>
          <p:cNvPr id="6147" name="Content Placeholder 4">
            <a:extLst>
              <a:ext uri="{FF2B5EF4-FFF2-40B4-BE49-F238E27FC236}">
                <a16:creationId xmlns:a16="http://schemas.microsoft.com/office/drawing/2014/main" id="{28F71D66-F445-466C-BEE1-9539FF19CE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memory to which pointer variable points is no longer needed</a:t>
            </a:r>
          </a:p>
          <a:p>
            <a:pPr lvl="1" eaLnBrk="1" hangingPunct="1"/>
            <a:r>
              <a:rPr lang="en-US" altLang="en-US"/>
              <a:t>Deallocate it by using </a:t>
            </a:r>
            <a:r>
              <a:rPr lang="en-US" altLang="en-US">
                <a:solidFill>
                  <a:srgbClr val="0070C0"/>
                </a:solidFill>
              </a:rPr>
              <a:t>delete</a:t>
            </a:r>
            <a:r>
              <a:rPr lang="en-US" altLang="en-US"/>
              <a:t> operator.</a:t>
            </a:r>
          </a:p>
          <a:p>
            <a:pPr eaLnBrk="1" hangingPunct="1"/>
            <a:r>
              <a:rPr lang="en-US" altLang="en-US"/>
              <a:t>Then set pointer variable to </a:t>
            </a:r>
            <a:r>
              <a:rPr lang="en-US" altLang="en-US" i="1"/>
              <a:t>nullptr</a:t>
            </a:r>
          </a:p>
          <a:p>
            <a:pPr eaLnBrk="1" hangingPunct="1"/>
            <a:r>
              <a:rPr lang="en-US" altLang="en-US"/>
              <a:t>Otherwise </a:t>
            </a:r>
            <a:r>
              <a:rPr lang="en-US" altLang="en-US" u="sng"/>
              <a:t>dangling pointer</a:t>
            </a:r>
            <a:r>
              <a:rPr lang="en-US" altLang="en-US"/>
              <a:t> exists</a:t>
            </a:r>
          </a:p>
          <a:p>
            <a:pPr lvl="1" eaLnBrk="1" hangingPunct="1"/>
            <a:r>
              <a:rPr lang="en-US" altLang="en-US"/>
              <a:t>It would still contain address of object that was deallocated. </a:t>
            </a:r>
          </a:p>
          <a:p>
            <a:pPr lvl="1" eaLnBrk="1" hangingPunct="1"/>
            <a:r>
              <a:rPr lang="en-US" altLang="en-US"/>
              <a:t>Can be source of serious errors.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741317-F43B-4779-99DF-B11625E9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C83F5D-FE39-4E2B-B32D-CFAE32CC383B}" type="slidenum">
              <a:rPr lang="en-US" altLang="en-US"/>
              <a:pPr>
                <a:defRPr/>
              </a:pPr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842B075-4EC2-466E-8216-E4738E17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Avoiding Memory Leaks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E2FA76E6-AA5E-4015-8145-A63ACE9877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leaks occur when </a:t>
            </a:r>
          </a:p>
          <a:p>
            <a:pPr lvl="1" eaLnBrk="1" hangingPunct="1"/>
            <a:r>
              <a:rPr lang="en-US" altLang="en-US"/>
              <a:t>An object has been created in the free store, but </a:t>
            </a:r>
          </a:p>
          <a:p>
            <a:pPr lvl="1" eaLnBrk="1" hangingPunct="1"/>
            <a:r>
              <a:rPr lang="en-US" altLang="en-US"/>
              <a:t>Program no longer has a way to access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939C32-6ED5-4308-8102-FDF6F800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9F0F6C-80C1-4CE8-9DD6-0C8DE42D1C71}" type="slidenum">
              <a:rPr lang="en-US" altLang="en-US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7173" name="TextBox 4">
            <a:extLst>
              <a:ext uri="{FF2B5EF4-FFF2-40B4-BE49-F238E27FC236}">
                <a16:creationId xmlns:a16="http://schemas.microsoft.com/office/drawing/2014/main" id="{2F748301-A8F9-4460-B26C-583CF8FAB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1" y="5349876"/>
            <a:ext cx="78517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ea typeface="MS PGothic" panose="020B0600070205080204" pitchFamily="34" charset="-128"/>
              </a:rPr>
              <a:t>Poorly written function </a:t>
            </a:r>
            <a:br>
              <a:rPr lang="en-US" altLang="en-US" sz="2400">
                <a:ea typeface="MS PGothic" panose="020B0600070205080204" pitchFamily="34" charset="-128"/>
              </a:rPr>
            </a:br>
            <a:r>
              <a:rPr lang="en-US" altLang="en-US" sz="2400">
                <a:ea typeface="MS PGothic" panose="020B0600070205080204" pitchFamily="34" charset="-128"/>
              </a:rPr>
              <a:t>that allocates memory in the free store</a:t>
            </a:r>
          </a:p>
        </p:txBody>
      </p:sp>
      <p:pic>
        <p:nvPicPr>
          <p:cNvPr id="35842" name="Picture 2">
            <a:extLst>
              <a:ext uri="{FF2B5EF4-FFF2-40B4-BE49-F238E27FC236}">
                <a16:creationId xmlns:a16="http://schemas.microsoft.com/office/drawing/2014/main" id="{5D93F10B-A5B2-407A-BD39-88CB6A884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6750" y="3509964"/>
            <a:ext cx="5848350" cy="155257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B5F4FAA-D61B-4552-9862-28F8B998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Avoiding Memory Leaks</a:t>
            </a:r>
          </a:p>
        </p:txBody>
      </p:sp>
      <p:sp>
        <p:nvSpPr>
          <p:cNvPr id="29699" name="Content Placeholder 4">
            <a:extLst>
              <a:ext uri="{FF2B5EF4-FFF2-40B4-BE49-F238E27FC236}">
                <a16:creationId xmlns:a16="http://schemas.microsoft.com/office/drawing/2014/main" id="{01232F41-4C5D-4DBB-9A23-DB928FD8A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4360863"/>
            <a:ext cx="8229600" cy="2074862"/>
          </a:xfrm>
        </p:spPr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en-US" altLang="en-US"/>
              <a:t>An </a:t>
            </a:r>
            <a:r>
              <a:rPr lang="en-US" altLang="en-US" dirty="0"/>
              <a:t>assignment that causes an inaccessible object.</a:t>
            </a:r>
          </a:p>
          <a:p>
            <a:pPr>
              <a:buNone/>
              <a:defRPr/>
            </a:pPr>
            <a:endParaRPr lang="en-US" altLang="en-US" dirty="0"/>
          </a:p>
          <a:p>
            <a:pPr marL="0" indent="0">
              <a:buNone/>
              <a:defRPr/>
            </a:pPr>
            <a:r>
              <a:rPr lang="en-US" dirty="0"/>
              <a:t>To prevent memory leak, do not use a function to return a pointer to a newly created object</a:t>
            </a:r>
          </a:p>
          <a:p>
            <a:pPr>
              <a:buNone/>
              <a:defRPr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8DED99-3DF6-4CEA-AFB1-B84900E2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C09030-6262-426D-B185-CD96E46BD361}" type="slidenum">
              <a:rPr lang="en-US" altLang="en-US"/>
              <a:pPr>
                <a:defRPr/>
              </a:pPr>
              <a:t>27</a:t>
            </a:fld>
            <a:endParaRPr lang="en-US" altLang="en-US"/>
          </a:p>
        </p:txBody>
      </p:sp>
      <p:pic>
        <p:nvPicPr>
          <p:cNvPr id="29702" name="Picture 6">
            <a:extLst>
              <a:ext uri="{FF2B5EF4-FFF2-40B4-BE49-F238E27FC236}">
                <a16:creationId xmlns:a16="http://schemas.microsoft.com/office/drawing/2014/main" id="{B7A6B352-351D-48FC-BAB7-50CDBD6A2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5838" y="1439863"/>
            <a:ext cx="7808912" cy="26924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B802250F-1AD4-439A-8C56-BEF364AF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Avoiding Memory Leaks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9B834669-9902-4702-B58D-0442D93B29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Header file for the class </a:t>
            </a:r>
            <a:r>
              <a:rPr lang="en-US" altLang="en-US">
                <a:solidFill>
                  <a:srgbClr val="0070C0"/>
                </a:solidFill>
              </a:rPr>
              <a:t>GoodMemory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FDC2CA-0532-4FD0-A5C0-914E530BF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3BEC5A-18AC-4C89-9B66-F77F8331231F}" type="slidenum">
              <a:rPr lang="en-US" altLang="en-US"/>
              <a:pPr>
                <a:defRPr/>
              </a:pPr>
              <a:t>28</a:t>
            </a:fld>
            <a:endParaRPr lang="en-US" altLang="en-US"/>
          </a:p>
        </p:txBody>
      </p:sp>
      <p:pic>
        <p:nvPicPr>
          <p:cNvPr id="31750" name="Picture 6">
            <a:extLst>
              <a:ext uri="{FF2B5EF4-FFF2-40B4-BE49-F238E27FC236}">
                <a16:creationId xmlns:a16="http://schemas.microsoft.com/office/drawing/2014/main" id="{D262465C-58AB-4F9F-B81F-E57DF5444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3664" y="2443163"/>
            <a:ext cx="6923087" cy="40957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DC322F2-34FE-4D5C-9749-D6F8B015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Avoiding Memory Leaks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3C24D19F-8A04-4CB5-A072-1815CD678F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Implementation file for the class </a:t>
            </a:r>
            <a:r>
              <a:rPr lang="en-US" altLang="en-US">
                <a:solidFill>
                  <a:srgbClr val="0070C0"/>
                </a:solidFill>
              </a:rPr>
              <a:t>GoodMemory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3FEC22-3DDD-4109-A94D-A606F11C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49ECAE-E739-4460-81FA-42DF5C5B67FF}" type="slidenum">
              <a:rPr lang="en-US" altLang="en-US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32774" name="Picture 6">
            <a:extLst>
              <a:ext uri="{FF2B5EF4-FFF2-40B4-BE49-F238E27FC236}">
                <a16:creationId xmlns:a16="http://schemas.microsoft.com/office/drawing/2014/main" id="{4EC4B3F8-FB96-42D1-BDAD-0E3E3F2CB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5239" y="2254251"/>
            <a:ext cx="7119937" cy="428466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Pointers</a:t>
            </a:r>
            <a:endParaRPr lang="en-US" sz="2000" dirty="0"/>
          </a:p>
          <a:p>
            <a:br>
              <a:rPr lang="en-US" sz="2000" dirty="0"/>
            </a:br>
            <a:r>
              <a:rPr lang="en-US" sz="2000" dirty="0"/>
              <a:t>int x[100];</a:t>
            </a:r>
          </a:p>
          <a:p>
            <a:endParaRPr lang="en-US" sz="2000" dirty="0"/>
          </a:p>
          <a:p>
            <a:r>
              <a:rPr lang="en-US" sz="2000" dirty="0"/>
              <a:t>X[25] = 6;	// compiler computes this as address + offset</a:t>
            </a:r>
            <a:br>
              <a:rPr lang="en-US" sz="2000" dirty="0"/>
            </a:br>
            <a:r>
              <a:rPr lang="en-US" sz="2000" dirty="0"/>
              <a:t>		// if int is 2 bytes and x is stored at address 2000 then</a:t>
            </a:r>
            <a:br>
              <a:rPr lang="en-US" sz="2000" dirty="0"/>
            </a:br>
            <a:r>
              <a:rPr lang="en-US" sz="2000" dirty="0"/>
              <a:t>		// 2000 + (25*2) = 2050 is the address of x[25]</a:t>
            </a:r>
          </a:p>
          <a:p>
            <a:r>
              <a:rPr lang="en-US" sz="2000" dirty="0"/>
              <a:t>		// and integer 6 is stored in that memory location</a:t>
            </a:r>
          </a:p>
        </p:txBody>
      </p:sp>
    </p:spTree>
    <p:extLst>
      <p:ext uri="{BB962C8B-B14F-4D97-AF65-F5344CB8AC3E}">
        <p14:creationId xmlns:p14="http://schemas.microsoft.com/office/powerpoint/2010/main" val="1028631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0B7BD10-A0F8-4A7B-A4A6-C3CDC449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Avoiding Dangling Pointers</a:t>
            </a:r>
          </a:p>
        </p:txBody>
      </p:sp>
      <p:sp>
        <p:nvSpPr>
          <p:cNvPr id="11267" name="Content Placeholder 4">
            <a:extLst>
              <a:ext uri="{FF2B5EF4-FFF2-40B4-BE49-F238E27FC236}">
                <a16:creationId xmlns:a16="http://schemas.microsoft.com/office/drawing/2014/main" id="{93C3E8FD-5EC7-414F-A01A-2B932CD9EE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125663"/>
            <a:ext cx="8229600" cy="4000500"/>
          </a:xfrm>
        </p:spPr>
        <p:txBody>
          <a:bodyPr/>
          <a:lstStyle/>
          <a:p>
            <a:pPr eaLnBrk="1" hangingPunct="1"/>
            <a:r>
              <a:rPr lang="en-US" altLang="en-US"/>
              <a:t>Situations that can cause dangling pointer</a:t>
            </a:r>
          </a:p>
          <a:p>
            <a:pPr lvl="1" eaLnBrk="1" hangingPunct="1"/>
            <a:r>
              <a:rPr lang="en-US" altLang="en-US"/>
              <a:t>if you do not set a pointer variable to </a:t>
            </a:r>
            <a:r>
              <a:rPr lang="en-US" altLang="en-US" i="1"/>
              <a:t>nullptr</a:t>
            </a:r>
            <a:r>
              <a:rPr lang="en-US" altLang="en-US"/>
              <a:t> after using </a:t>
            </a:r>
            <a:r>
              <a:rPr lang="en-US" altLang="en-US">
                <a:solidFill>
                  <a:srgbClr val="0070C0"/>
                </a:solidFill>
              </a:rPr>
              <a:t>delete</a:t>
            </a:r>
          </a:p>
          <a:p>
            <a:pPr lvl="1" eaLnBrk="1" hangingPunct="1"/>
            <a:r>
              <a:rPr lang="en-US" altLang="en-US"/>
              <a:t>If you declare a pointer variable, do not assign it a value, but use it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390137-B4EE-4E00-BE6A-4184F821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528F75-3F5D-4B79-B6B2-E3BC5ED3F645}" type="slidenum">
              <a:rPr lang="en-US" altLang="en-US"/>
              <a:pPr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DF949F4A-7A10-4883-A0C9-A2F7A6376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Avoiding Dangling Pointers</a:t>
            </a: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6BF7A1DC-69B6-4C4A-8F33-7D3B40E3B2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5508625"/>
            <a:ext cx="8229600" cy="865188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Two pointers referencing </a:t>
            </a:r>
            <a:br>
              <a:rPr lang="en-US" altLang="en-US"/>
            </a:br>
            <a:r>
              <a:rPr lang="en-US" altLang="en-US"/>
              <a:t>(pointing to) the same object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A36566-5221-438E-B50E-814BB3C2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D1A10-EFD5-453C-9472-A6D7E590AC29}" type="slidenum">
              <a:rPr lang="en-US" altLang="en-US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5D194330-9749-46D7-96CE-B7C6C094A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9201" y="2606676"/>
            <a:ext cx="5070475" cy="16224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87ACBFB-A3AE-4D86-B9F9-44F541E4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Avoiding Dangling Pointers</a:t>
            </a:r>
          </a:p>
        </p:txBody>
      </p:sp>
      <p:sp>
        <p:nvSpPr>
          <p:cNvPr id="13315" name="Content Placeholder 4">
            <a:extLst>
              <a:ext uri="{FF2B5EF4-FFF2-40B4-BE49-F238E27FC236}">
                <a16:creationId xmlns:a16="http://schemas.microsoft.com/office/drawing/2014/main" id="{E58BC972-8563-4E84-B9A5-807145A8F8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5508625"/>
            <a:ext cx="8229600" cy="865188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Example of a dangling pointer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A50F23-F9FE-4836-8BEF-C9A3AC7D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115BDB-9F34-4E48-B6EC-2BA622DEA645}" type="slidenum">
              <a:rPr lang="en-US" altLang="en-US"/>
              <a:pPr>
                <a:defRPr/>
              </a:pPr>
              <a:t>32</a:t>
            </a:fld>
            <a:endParaRPr lang="en-US" altLang="en-US"/>
          </a:p>
        </p:txBody>
      </p:sp>
      <p:pic>
        <p:nvPicPr>
          <p:cNvPr id="41986" name="Picture 2">
            <a:extLst>
              <a:ext uri="{FF2B5EF4-FFF2-40B4-BE49-F238E27FC236}">
                <a16:creationId xmlns:a16="http://schemas.microsoft.com/office/drawing/2014/main" id="{6673E499-4180-4A54-86D0-699BA0F10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5839" y="2452689"/>
            <a:ext cx="2600325" cy="19526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FBF81858-7242-4A19-ABE6-DCA0AA8D6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Dynamic Allocation of Arrays</a:t>
            </a:r>
          </a:p>
        </p:txBody>
      </p:sp>
      <p:sp>
        <p:nvSpPr>
          <p:cNvPr id="21507" name="Content Placeholder 4">
            <a:extLst>
              <a:ext uri="{FF2B5EF4-FFF2-40B4-BE49-F238E27FC236}">
                <a16:creationId xmlns:a16="http://schemas.microsoft.com/office/drawing/2014/main" id="{B453E9DD-197E-41AD-A061-97F131234E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An ordinary C++ array is statically allocated</a:t>
            </a:r>
          </a:p>
          <a:p>
            <a:pPr eaLnBrk="1" hangingPunct="1">
              <a:defRPr/>
            </a:pPr>
            <a:endParaRPr lang="en-US" altLang="en-US" dirty="0"/>
          </a:p>
          <a:p>
            <a:pPr marL="0" indent="0">
              <a:buNone/>
              <a:defRPr/>
            </a:pP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eaLnBrk="1" hangingPunct="1">
              <a:defRPr/>
            </a:pPr>
            <a:r>
              <a:rPr lang="en-US" altLang="en-US" dirty="0"/>
              <a:t>Can use </a:t>
            </a:r>
            <a:r>
              <a:rPr lang="en-US" altLang="en-US" i="1" dirty="0"/>
              <a:t>new</a:t>
            </a:r>
            <a:r>
              <a:rPr lang="en-US" altLang="en-US" dirty="0"/>
              <a:t> operator to allocate an array dynamically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7A3BA-6279-449C-862A-C1752F9C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99466D-150B-4280-91E2-2DFDF1091B7F}" type="slidenum">
              <a:rPr lang="en-US" altLang="en-US"/>
              <a:pPr>
                <a:defRPr/>
              </a:pPr>
              <a:t>33</a:t>
            </a:fld>
            <a:endParaRPr lang="en-US" altLang="en-US"/>
          </a:p>
        </p:txBody>
      </p:sp>
      <p:pic>
        <p:nvPicPr>
          <p:cNvPr id="46082" name="Picture 2">
            <a:extLst>
              <a:ext uri="{FF2B5EF4-FFF2-40B4-BE49-F238E27FC236}">
                <a16:creationId xmlns:a16="http://schemas.microsoft.com/office/drawing/2014/main" id="{CA819726-D2DA-4F2A-96B6-67BAC1E63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5175" y="2317751"/>
            <a:ext cx="2971800" cy="71437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  <p:pic>
        <p:nvPicPr>
          <p:cNvPr id="46083" name="Picture 3">
            <a:extLst>
              <a:ext uri="{FF2B5EF4-FFF2-40B4-BE49-F238E27FC236}">
                <a16:creationId xmlns:a16="http://schemas.microsoft.com/office/drawing/2014/main" id="{F564D238-20F7-4CB0-A633-D3E4A1BDB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4451" y="4002088"/>
            <a:ext cx="5064125" cy="81756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472CDBE8-1261-4153-85FC-D72808FE9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Dynamic Allocation of Arrays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1A390024-44FF-4819-AEE0-B1328D198B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313" y="160020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70C0"/>
                </a:solidFill>
              </a:rPr>
              <a:t>delete</a:t>
            </a:r>
            <a:r>
              <a:rPr lang="en-US" altLang="en-US"/>
              <a:t> returns a dynamically allocated array to system for reuse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Increase  size of dynamically allocated array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1761F3-FD58-46BD-8FAB-C4A4B695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F064A-6FB8-4D2B-80FC-A2FDA8693549}" type="slidenum">
              <a:rPr lang="en-US" altLang="en-US"/>
              <a:pPr>
                <a:defRPr/>
              </a:pPr>
              <a:t>34</a:t>
            </a:fld>
            <a:endParaRPr lang="en-US" altLang="en-US"/>
          </a:p>
        </p:txBody>
      </p:sp>
      <p:pic>
        <p:nvPicPr>
          <p:cNvPr id="47106" name="Picture 2">
            <a:extLst>
              <a:ext uri="{FF2B5EF4-FFF2-40B4-BE49-F238E27FC236}">
                <a16:creationId xmlns:a16="http://schemas.microsoft.com/office/drawing/2014/main" id="{62442B6A-1D2B-4917-A65A-DBBE1C4CC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73725" y="2398713"/>
            <a:ext cx="2827338" cy="60801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  <p:pic>
        <p:nvPicPr>
          <p:cNvPr id="47107" name="Picture 3">
            <a:extLst>
              <a:ext uri="{FF2B5EF4-FFF2-40B4-BE49-F238E27FC236}">
                <a16:creationId xmlns:a16="http://schemas.microsoft.com/office/drawing/2014/main" id="{6E29F5CE-ECED-465A-918E-9ED63FB17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2350" y="4254500"/>
            <a:ext cx="7856538" cy="16192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C0498F64-72FD-4151-B53E-8BD913D00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Pointers, Polymorphism, and</a:t>
            </a:r>
            <a:br>
              <a:rPr lang="en-US" altLang="en-US"/>
            </a:br>
            <a:r>
              <a:rPr lang="en-US" altLang="en-US"/>
              <a:t>Memory Allocation</a:t>
            </a:r>
          </a:p>
        </p:txBody>
      </p:sp>
      <p:sp>
        <p:nvSpPr>
          <p:cNvPr id="4099" name="Subtitle 2">
            <a:extLst>
              <a:ext uri="{FF2B5EF4-FFF2-40B4-BE49-F238E27FC236}">
                <a16:creationId xmlns:a16="http://schemas.microsoft.com/office/drawing/2014/main" id="{C62DB155-823F-47D8-AD65-A2CEB8FE6DF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C5A964-7461-4794-9D38-D78DD5990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77906D-418A-4DF8-9408-8FA7EB42039B}" type="slidenum">
              <a:rPr lang="en-US" altLang="en-US"/>
              <a:pPr>
                <a:defRPr/>
              </a:pPr>
              <a:t>35</a:t>
            </a:fld>
            <a:endParaRPr lang="en-US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06576690-8949-468B-946B-CF4574FD9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Memory Allocation for Variables</a:t>
            </a:r>
            <a:br>
              <a:rPr lang="en-US" altLang="en-US"/>
            </a:br>
            <a:r>
              <a:rPr lang="en-US" altLang="en-US"/>
              <a:t>and Early Binding of Methods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9D326CA7-9C97-4276-9F6D-AA0FF321FE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389938" cy="4525963"/>
          </a:xfrm>
        </p:spPr>
        <p:txBody>
          <a:bodyPr/>
          <a:lstStyle/>
          <a:p>
            <a:pPr eaLnBrk="1" hangingPunct="1"/>
            <a:r>
              <a:rPr lang="en-US" altLang="en-US"/>
              <a:t>Declare variable </a:t>
            </a:r>
            <a:r>
              <a:rPr lang="en-US" altLang="en-US" i="1"/>
              <a:t>x</a:t>
            </a:r>
            <a:r>
              <a:rPr lang="en-US" altLang="en-US"/>
              <a:t> to have data type </a:t>
            </a:r>
            <a:r>
              <a:rPr lang="en-US" altLang="en-US" i="1"/>
              <a:t>int</a:t>
            </a:r>
            <a:endParaRPr lang="en-US" altLang="en-US"/>
          </a:p>
          <a:p>
            <a:pPr lvl="1" eaLnBrk="1" hangingPunct="1"/>
            <a:r>
              <a:rPr lang="en-US" altLang="en-US"/>
              <a:t>C++ compiler allocates memory cell to hold an integer</a:t>
            </a:r>
          </a:p>
          <a:p>
            <a:pPr lvl="1" eaLnBrk="1" hangingPunct="1"/>
            <a:r>
              <a:rPr lang="en-US" altLang="en-US"/>
              <a:t>Use the identifier </a:t>
            </a:r>
            <a:r>
              <a:rPr lang="en-US" altLang="en-US" i="1"/>
              <a:t>x</a:t>
            </a:r>
            <a:r>
              <a:rPr lang="en-US" altLang="en-US"/>
              <a:t> to refer to this cell</a:t>
            </a:r>
          </a:p>
          <a:p>
            <a:pPr eaLnBrk="1" hangingPunct="1"/>
            <a:r>
              <a:rPr lang="en-US" altLang="en-US"/>
              <a:t>A function’s locally declared variables </a:t>
            </a:r>
          </a:p>
          <a:p>
            <a:pPr lvl="1" eaLnBrk="1" hangingPunct="1"/>
            <a:r>
              <a:rPr lang="en-US" altLang="en-US"/>
              <a:t>Placed into an activation record with parameters and bookkeeping data</a:t>
            </a:r>
          </a:p>
          <a:p>
            <a:pPr lvl="1" eaLnBrk="1" hangingPunct="1"/>
            <a:r>
              <a:rPr lang="en-US" altLang="en-US"/>
              <a:t>Activation record placed on run-time stack</a:t>
            </a:r>
          </a:p>
          <a:p>
            <a:pPr lvl="1" eaLnBrk="1" hangingPunct="1"/>
            <a:r>
              <a:rPr lang="en-US" altLang="en-US"/>
              <a:t>Activation record destroyed when function finished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2C86AB-C63F-4E7C-BE9C-048A1CE2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69135-F491-4C3F-B375-01D97BB0924B}" type="slidenum">
              <a:rPr lang="en-US" altLang="en-US"/>
              <a:pPr>
                <a:defRPr/>
              </a:pPr>
              <a:t>36</a:t>
            </a:fld>
            <a:endParaRPr lang="en-US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A518A6E-8B7F-4BDB-A2BA-81EFAA61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Memory Allocation for Variables</a:t>
            </a:r>
            <a:br>
              <a:rPr lang="en-US" altLang="en-US"/>
            </a:br>
            <a:r>
              <a:rPr lang="en-US" altLang="en-US"/>
              <a:t>and Early Binding of Methods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A8369CE2-42AC-4181-AC63-F34D61759C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943101"/>
            <a:ext cx="8229600" cy="4183063"/>
          </a:xfrm>
        </p:spPr>
        <p:txBody>
          <a:bodyPr/>
          <a:lstStyle/>
          <a:p>
            <a:pPr eaLnBrk="1" hangingPunct="1"/>
            <a:r>
              <a:rPr lang="en-US" altLang="en-US"/>
              <a:t>Storage for data members of an object </a:t>
            </a:r>
          </a:p>
          <a:p>
            <a:pPr lvl="1" eaLnBrk="1" hangingPunct="1"/>
            <a:r>
              <a:rPr lang="en-US" altLang="en-US"/>
              <a:t>Also placed into an activation record.</a:t>
            </a:r>
          </a:p>
          <a:p>
            <a:pPr lvl="1" eaLnBrk="1" hangingPunct="1"/>
            <a:r>
              <a:rPr lang="en-US" altLang="en-US"/>
              <a:t>Data fields placed on the run-time stack just as primitive data types are.</a:t>
            </a:r>
          </a:p>
          <a:p>
            <a:pPr eaLnBrk="1" hangingPunct="1"/>
            <a:r>
              <a:rPr lang="en-US" altLang="en-US"/>
              <a:t>This is early binding , made during compilation </a:t>
            </a:r>
          </a:p>
          <a:p>
            <a:pPr lvl="1" eaLnBrk="1" hangingPunct="1"/>
            <a:r>
              <a:rPr lang="en-US" altLang="en-US"/>
              <a:t>Cannot be altered during execution</a:t>
            </a:r>
          </a:p>
          <a:p>
            <a:pPr eaLnBrk="1" hangingPunct="1"/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22BED7-BB9C-4AE4-AFC7-BD9591C1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1F45BF-4CFE-4BD0-B655-105DC65A78D2}" type="slidenum">
              <a:rPr lang="en-US" altLang="en-US"/>
              <a:pPr>
                <a:defRPr/>
              </a:pPr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E189D1C-591A-4B3E-990C-E839579C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Memory Allocation for Variables</a:t>
            </a:r>
            <a:br>
              <a:rPr lang="en-US" altLang="en-US"/>
            </a:br>
            <a:r>
              <a:rPr lang="en-US" altLang="en-US"/>
              <a:t>and Early Binding of Methods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E340FEC5-6E98-495E-AB65-B896C05E00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228851"/>
            <a:ext cx="8229600" cy="3897313"/>
          </a:xfrm>
        </p:spPr>
        <p:txBody>
          <a:bodyPr/>
          <a:lstStyle/>
          <a:p>
            <a:pPr eaLnBrk="1" hangingPunct="1"/>
            <a:r>
              <a:rPr lang="en-US" altLang="en-US"/>
              <a:t>Automatic memory management and early binding sometimes insufficient</a:t>
            </a:r>
          </a:p>
          <a:p>
            <a:pPr lvl="1" eaLnBrk="1" hangingPunct="1"/>
            <a:r>
              <a:rPr lang="en-US" altLang="en-US"/>
              <a:t>Need to take advantage of polymorphism.</a:t>
            </a:r>
          </a:p>
          <a:p>
            <a:pPr lvl="1" eaLnBrk="1" hangingPunct="1"/>
            <a:r>
              <a:rPr lang="en-US" altLang="en-US"/>
              <a:t>Must access an object outside of the function or method that creates it.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03F59E-387A-4B8B-851A-19935B957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C963A0-A803-4B68-BFD5-8CDE1946B846}" type="slidenum">
              <a:rPr lang="en-US" altLang="en-US"/>
              <a:pPr>
                <a:defRPr/>
              </a:pPr>
              <a:t>38</a:t>
            </a:fld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AF3CEC1D-EE78-49C7-81FE-E52D31DA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Problem to Solve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930B7B5D-3F89-45DE-AF81-03393BE5F4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Need to write a function – takes two arguments: </a:t>
            </a:r>
          </a:p>
          <a:p>
            <a:pPr lvl="1" eaLnBrk="1" hangingPunct="1"/>
            <a:r>
              <a:rPr lang="en-US" altLang="en-US"/>
              <a:t>An object of any of the three types of boxes (from Interlude 1)</a:t>
            </a:r>
          </a:p>
          <a:p>
            <a:pPr lvl="1" eaLnBrk="1" hangingPunct="1"/>
            <a:r>
              <a:rPr lang="en-US" altLang="en-US"/>
              <a:t>An item of type </a:t>
            </a:r>
            <a:r>
              <a:rPr lang="en-US" altLang="en-US" i="1"/>
              <a:t>string</a:t>
            </a:r>
            <a:endParaRPr lang="en-US" altLang="en-US"/>
          </a:p>
          <a:p>
            <a:pPr eaLnBrk="1" hangingPunct="1"/>
            <a:r>
              <a:rPr lang="en-US" altLang="en-US"/>
              <a:t>Function should place item in box by invoking box’s </a:t>
            </a:r>
            <a:r>
              <a:rPr lang="en-US" altLang="en-US" i="1"/>
              <a:t>setItem</a:t>
            </a:r>
            <a:r>
              <a:rPr lang="en-US" altLang="en-US"/>
              <a:t> method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2B6A1A-D6A7-493F-B9AB-53713FAC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E776CD-A7CD-4FD8-87E5-436AEE852980}" type="slidenum">
              <a:rPr lang="en-US" altLang="en-US"/>
              <a:pPr>
                <a:defRPr/>
              </a:pPr>
              <a:t>39</a:t>
            </a:fld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Pointers</a:t>
            </a:r>
            <a:endParaRPr lang="en-US" sz="2000" dirty="0"/>
          </a:p>
          <a:p>
            <a:br>
              <a:rPr lang="en-US" sz="2000" dirty="0"/>
            </a:br>
            <a:r>
              <a:rPr lang="en-US" sz="2000" dirty="0"/>
              <a:t>new data type called pointer</a:t>
            </a:r>
            <a:br>
              <a:rPr lang="en-US" sz="2000" dirty="0"/>
            </a:br>
            <a:r>
              <a:rPr lang="en-US" sz="2000" dirty="0"/>
              <a:t>since memory can contain different types(and sizes) of data we include the data type as part of pointer declaration</a:t>
            </a:r>
            <a:br>
              <a:rPr lang="en-US" sz="2000" dirty="0"/>
            </a:br>
            <a:r>
              <a:rPr lang="en-US" sz="2000" dirty="0"/>
              <a:t>	int 2 bytes</a:t>
            </a:r>
            <a:br>
              <a:rPr lang="en-US" sz="2000" dirty="0"/>
            </a:br>
            <a:r>
              <a:rPr lang="en-US" sz="2000" dirty="0"/>
              <a:t>	long 4 bytes</a:t>
            </a:r>
            <a:br>
              <a:rPr lang="en-US" sz="2000" dirty="0"/>
            </a:br>
            <a:r>
              <a:rPr lang="en-US" sz="2000" dirty="0"/>
              <a:t>	double 4 bytes</a:t>
            </a:r>
            <a:br>
              <a:rPr lang="en-US" sz="2000" dirty="0"/>
            </a:br>
            <a:r>
              <a:rPr lang="en-US" sz="2000" dirty="0"/>
              <a:t>	char 1 byte</a:t>
            </a:r>
            <a:br>
              <a:rPr lang="en-US" sz="2000" dirty="0"/>
            </a:br>
            <a:r>
              <a:rPr lang="en-US" sz="2000" dirty="0"/>
              <a:t>	struct ? bytes (depends on struct definition)</a:t>
            </a:r>
          </a:p>
          <a:p>
            <a:endParaRPr lang="en-US" sz="2000" dirty="0"/>
          </a:p>
          <a:p>
            <a:r>
              <a:rPr lang="en-US" sz="2000" dirty="0"/>
              <a:t>Declaring a pointer:</a:t>
            </a:r>
            <a:br>
              <a:rPr lang="en-US" sz="2000" dirty="0"/>
            </a:br>
            <a:r>
              <a:rPr lang="en-US" sz="2000" dirty="0"/>
              <a:t>	add pointer notation (*) between data type and variable name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	int * </a:t>
            </a:r>
            <a:r>
              <a:rPr lang="en-US" sz="2000" dirty="0" err="1"/>
              <a:t>iPtr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	char * </a:t>
            </a:r>
            <a:r>
              <a:rPr lang="en-US" sz="2000" dirty="0" err="1"/>
              <a:t>chPtr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	long * </a:t>
            </a:r>
            <a:r>
              <a:rPr lang="en-US" sz="2000" dirty="0" err="1"/>
              <a:t>lPtr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	student * </a:t>
            </a:r>
            <a:r>
              <a:rPr lang="en-US" sz="2000" dirty="0" err="1"/>
              <a:t>stPtr</a:t>
            </a:r>
            <a:r>
              <a:rPr lang="en-US" sz="2000" dirty="0"/>
              <a:t>;</a:t>
            </a:r>
            <a:br>
              <a:rPr lang="en-US" sz="2000" dirty="0"/>
            </a:br>
            <a:r>
              <a:rPr lang="en-US" sz="2000" dirty="0"/>
              <a:t>	float * f;</a:t>
            </a:r>
            <a:br>
              <a:rPr lang="en-US" sz="2000" dirty="0"/>
            </a:br>
            <a:r>
              <a:rPr lang="en-US" sz="20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0053530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AAED200-0850-42E4-91A5-C47740AE2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Problem to Solve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AAFECE95-D55D-404B-B57D-95A41F2995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UML class diagram for a family of classes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7B2BA7-A9B4-4C84-848E-41ADADC9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49404D-E4FE-4159-84CF-093937CCE7D1}" type="slidenum">
              <a:rPr lang="en-US" altLang="en-US"/>
              <a:pPr>
                <a:defRPr/>
              </a:pPr>
              <a:t>40</a:t>
            </a:fld>
            <a:endParaRPr lang="en-US" altLang="en-US"/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5B10226D-440C-4602-A080-97CBFBA82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33889" y="2709864"/>
            <a:ext cx="3324225" cy="27527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49EE99E-8721-47D9-86C8-4A9A4BE48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Problem to Solve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C4564346-3835-45D4-A881-D5DB7FBDDF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You may think this function would suffice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F426A5-6946-4146-824B-42499356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D5C1BB-FCE0-4905-9EB4-98B2B29D946A}" type="slidenum">
              <a:rPr lang="en-US" altLang="en-US"/>
              <a:pPr>
                <a:defRPr/>
              </a:pPr>
              <a:t>41</a:t>
            </a:fld>
            <a:endParaRPr lang="en-US" altLang="en-US"/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F680475A-2360-4FA3-93CD-2DC632674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3814" y="2735264"/>
            <a:ext cx="7132637" cy="12287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DC07C2B4-54E6-42EB-8E9F-9B5085F2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Problem to Solve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96BC864A-F848-445A-B89D-013536576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82713"/>
            <a:ext cx="8229600" cy="4743450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altLang="en-US"/>
              <a:t>Used in this context</a:t>
            </a:r>
          </a:p>
          <a:p>
            <a:pPr>
              <a:defRPr/>
            </a:pPr>
            <a:endParaRPr lang="en-US" altLang="en-US"/>
          </a:p>
          <a:p>
            <a:pPr marL="0" indent="0">
              <a:buNone/>
              <a:defRPr/>
            </a:pPr>
            <a:r>
              <a:rPr lang="en-US" altLang="en-US"/>
              <a:t>Code compiles, but does not perform as you would expect due to </a:t>
            </a:r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  <a:p>
            <a:pPr>
              <a:defRPr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091B32-04E7-4B74-9948-4B11D951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EBF1DC-9986-46DA-A4EF-F16FBA25EB77}" type="slidenum">
              <a:rPr lang="en-US" altLang="en-US"/>
              <a:pPr>
                <a:defRPr/>
              </a:pPr>
              <a:t>42</a:t>
            </a:fld>
            <a:endParaRPr lang="en-US" altLang="en-US"/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F0999912-ECD0-4F88-94F6-0BF2E62DF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9714" y="3206750"/>
            <a:ext cx="6021387" cy="23622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8FCBD86-897C-458D-B605-5755EA8D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Problem to Solve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FFD4EF8C-553B-4F0D-A21A-1617F9B888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Version of </a:t>
            </a:r>
            <a:r>
              <a:rPr lang="en-US" altLang="en-US">
                <a:solidFill>
                  <a:srgbClr val="0070C0"/>
                </a:solidFill>
              </a:rPr>
              <a:t>setItem</a:t>
            </a:r>
            <a:r>
              <a:rPr lang="en-US" altLang="en-US"/>
              <a:t> called is determined when the program is compiled.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Need a way to communicate to compiler </a:t>
            </a:r>
          </a:p>
          <a:p>
            <a:pPr lvl="1" eaLnBrk="1" hangingPunct="1"/>
            <a:r>
              <a:rPr lang="en-US" altLang="en-US"/>
              <a:t>Code to execute should not be determined until program is running. </a:t>
            </a:r>
          </a:p>
          <a:p>
            <a:pPr lvl="1" eaLnBrk="1" hangingPunct="1"/>
            <a:r>
              <a:rPr lang="en-US" altLang="en-US"/>
              <a:t>Called late binding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0BFB59-998C-42FB-A894-6FC8159E1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EA3ED1-680E-4799-9F52-1CD6467525E6}" type="slidenum">
              <a:rPr lang="en-US" altLang="en-US"/>
              <a:pPr>
                <a:defRPr/>
              </a:pPr>
              <a:t>43</a:t>
            </a:fld>
            <a:endParaRPr lang="en-US" altLang="en-US"/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14BC5A70-5BD4-41A1-AE0A-0E07B135E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84464" y="4629150"/>
            <a:ext cx="6823075" cy="11747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4B84052-2C6A-4B99-9714-1A820BA24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Pointers and Program’s Free Store</a:t>
            </a:r>
          </a:p>
        </p:txBody>
      </p:sp>
      <p:sp>
        <p:nvSpPr>
          <p:cNvPr id="13315" name="Content Placeholder 4">
            <a:extLst>
              <a:ext uri="{FF2B5EF4-FFF2-40B4-BE49-F238E27FC236}">
                <a16:creationId xmlns:a16="http://schemas.microsoft.com/office/drawing/2014/main" id="{E810722B-1628-4547-A211-66099AD758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Sample program memory layout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D8BF54-E79A-4C84-ABBD-357471442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763C8F-0A7C-4AE3-9D38-A29606F91046}" type="slidenum">
              <a:rPr lang="en-US" altLang="en-US"/>
              <a:pPr>
                <a:defRPr/>
              </a:pPr>
              <a:t>44</a:t>
            </a:fld>
            <a:endParaRPr lang="en-US" altLang="en-US"/>
          </a:p>
        </p:txBody>
      </p:sp>
      <p:pic>
        <p:nvPicPr>
          <p:cNvPr id="23558" name="Picture 6">
            <a:extLst>
              <a:ext uri="{FF2B5EF4-FFF2-40B4-BE49-F238E27FC236}">
                <a16:creationId xmlns:a16="http://schemas.microsoft.com/office/drawing/2014/main" id="{118F7DA8-A522-4C33-BA48-0478114FA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0539" y="2247900"/>
            <a:ext cx="2801937" cy="41084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9FFD615-D134-45B2-B07B-5FEFE4BF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Pointers and Program’s Free Store</a:t>
            </a:r>
          </a:p>
        </p:txBody>
      </p:sp>
      <p:sp>
        <p:nvSpPr>
          <p:cNvPr id="14339" name="Content Placeholder 4">
            <a:extLst>
              <a:ext uri="{FF2B5EF4-FFF2-40B4-BE49-F238E27FC236}">
                <a16:creationId xmlns:a16="http://schemas.microsoft.com/office/drawing/2014/main" id="{7F0D570E-AF51-4809-AE73-AE51BEA037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58975" y="5440364"/>
            <a:ext cx="8229600" cy="1012825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Run-time stack and free store after </a:t>
            </a:r>
            <a:r>
              <a:rPr lang="en-US" altLang="en-US">
                <a:solidFill>
                  <a:srgbClr val="0070C0"/>
                </a:solidFill>
              </a:rPr>
              <a:t>myboxPtr</a:t>
            </a:r>
            <a:r>
              <a:rPr lang="en-US" altLang="en-US"/>
              <a:t> points to a </a:t>
            </a:r>
            <a:r>
              <a:rPr lang="en-US" altLang="en-US">
                <a:solidFill>
                  <a:srgbClr val="0070C0"/>
                </a:solidFill>
              </a:rPr>
              <a:t>MagicBox</a:t>
            </a:r>
            <a:r>
              <a:rPr lang="en-US" altLang="en-US"/>
              <a:t> object and its data member item is 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D238A8-7568-4277-B501-51D35DFC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3C8565-8CD7-410A-99D5-2AB5B342DBA2}" type="slidenum">
              <a:rPr lang="en-US" altLang="en-US"/>
              <a:pPr>
                <a:defRPr/>
              </a:pPr>
              <a:t>45</a:t>
            </a:fld>
            <a:endParaRPr lang="en-US" altLang="en-US"/>
          </a:p>
        </p:txBody>
      </p:sp>
      <p:pic>
        <p:nvPicPr>
          <p:cNvPr id="24582" name="Picture 6">
            <a:extLst>
              <a:ext uri="{FF2B5EF4-FFF2-40B4-BE49-F238E27FC236}">
                <a16:creationId xmlns:a16="http://schemas.microsoft.com/office/drawing/2014/main" id="{1612CB0C-060A-4C9D-A466-5239C6260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6376" y="1290638"/>
            <a:ext cx="6278563" cy="40132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FD81752-B7E3-4E9D-B257-824200B22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Pointers and Program’s Free Store</a:t>
            </a:r>
          </a:p>
        </p:txBody>
      </p:sp>
      <p:sp>
        <p:nvSpPr>
          <p:cNvPr id="15363" name="Content Placeholder 4">
            <a:extLst>
              <a:ext uri="{FF2B5EF4-FFF2-40B4-BE49-F238E27FC236}">
                <a16:creationId xmlns:a16="http://schemas.microsoft.com/office/drawing/2014/main" id="{D4AA9A1F-FC18-4CAB-A6AD-370D554360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5360989"/>
            <a:ext cx="8229600" cy="1012825"/>
          </a:xfrm>
        </p:spPr>
        <p:txBody>
          <a:bodyPr/>
          <a:lstStyle/>
          <a:p>
            <a:pPr marL="0" indent="0">
              <a:buNone/>
            </a:pPr>
            <a:r>
              <a:rPr lang="en-US" altLang="en-US">
                <a:solidFill>
                  <a:srgbClr val="0070C0"/>
                </a:solidFill>
              </a:rPr>
              <a:t>myBoxPtr</a:t>
            </a:r>
            <a:r>
              <a:rPr lang="en-US" altLang="en-US"/>
              <a:t> and the object to which it points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1EBD12-010D-4759-BD90-EC97E5DD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F52BC0-4B99-4AD9-9A92-A5614933423A}" type="slidenum">
              <a:rPr lang="en-US" altLang="en-US"/>
              <a:pPr>
                <a:defRPr/>
              </a:pPr>
              <a:t>46</a:t>
            </a:fld>
            <a:endParaRPr lang="en-US" altLang="en-US"/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4C1BC6B2-B519-4C4E-A896-6833A1D62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70325" y="2617788"/>
            <a:ext cx="4546600" cy="16573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3324C0DE-6D8C-4EE7-8D24-4463565E6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Pointers and Program’s Free Store</a:t>
            </a:r>
          </a:p>
        </p:txBody>
      </p:sp>
      <p:sp>
        <p:nvSpPr>
          <p:cNvPr id="16387" name="Content Placeholder 4">
            <a:extLst>
              <a:ext uri="{FF2B5EF4-FFF2-40B4-BE49-F238E27FC236}">
                <a16:creationId xmlns:a16="http://schemas.microsoft.com/office/drawing/2014/main" id="{D68C82B7-B3A6-40CD-9633-3F199A4F51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5360989"/>
            <a:ext cx="8229600" cy="1012825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Two pointer variables that point to the same object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D75D05-3E29-4490-92F2-74CD78EA5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045FBC-E3B3-4409-8F8C-65E04BBFA65D}" type="slidenum">
              <a:rPr lang="en-US" altLang="en-US"/>
              <a:pPr>
                <a:defRPr/>
              </a:pPr>
              <a:t>47</a:t>
            </a:fld>
            <a:endParaRPr lang="en-US" altLang="en-US"/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61566EBC-4F68-4986-9ECF-FD5E5D8E16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8039" y="2468563"/>
            <a:ext cx="5659437" cy="18288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0FB6FDA-B3AD-4EC6-862C-319FE074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Deallocating Memory</a:t>
            </a:r>
          </a:p>
        </p:txBody>
      </p:sp>
      <p:sp>
        <p:nvSpPr>
          <p:cNvPr id="17411" name="Content Placeholder 4">
            <a:extLst>
              <a:ext uri="{FF2B5EF4-FFF2-40B4-BE49-F238E27FC236}">
                <a16:creationId xmlns:a16="http://schemas.microsoft.com/office/drawing/2014/main" id="{6D774501-5DAF-4491-9179-0D4D8676FA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memory to which pointer variable points is no longer needed</a:t>
            </a:r>
          </a:p>
          <a:p>
            <a:pPr lvl="1" eaLnBrk="1" hangingPunct="1"/>
            <a:r>
              <a:rPr lang="en-US" altLang="en-US"/>
              <a:t>Deallocate it by using </a:t>
            </a:r>
            <a:r>
              <a:rPr lang="en-US" altLang="en-US">
                <a:solidFill>
                  <a:srgbClr val="0070C0"/>
                </a:solidFill>
              </a:rPr>
              <a:t>delete</a:t>
            </a:r>
            <a:r>
              <a:rPr lang="en-US" altLang="en-US"/>
              <a:t> operator.</a:t>
            </a:r>
          </a:p>
          <a:p>
            <a:pPr eaLnBrk="1" hangingPunct="1"/>
            <a:r>
              <a:rPr lang="en-US" altLang="en-US"/>
              <a:t>Then set pointer variable to </a:t>
            </a:r>
            <a:r>
              <a:rPr lang="en-US" altLang="en-US" i="1"/>
              <a:t>nullptr</a:t>
            </a:r>
          </a:p>
          <a:p>
            <a:pPr eaLnBrk="1" hangingPunct="1"/>
            <a:r>
              <a:rPr lang="en-US" altLang="en-US"/>
              <a:t>Otherwise dangling pointer exists</a:t>
            </a:r>
          </a:p>
          <a:p>
            <a:pPr lvl="1" eaLnBrk="1" hangingPunct="1"/>
            <a:r>
              <a:rPr lang="en-US" altLang="en-US"/>
              <a:t>It would still contain address of object that was deallocated. </a:t>
            </a:r>
          </a:p>
          <a:p>
            <a:pPr lvl="1" eaLnBrk="1" hangingPunct="1"/>
            <a:r>
              <a:rPr lang="en-US" altLang="en-US"/>
              <a:t>Can be source of serious errors.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FD4E3-C009-4E34-8AE2-3DF8CAEF9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643BB9-6CAD-4578-B899-1BAA4FE0BFFF}" type="slidenum">
              <a:rPr lang="en-US" altLang="en-US"/>
              <a:pPr>
                <a:defRPr/>
              </a:pPr>
              <a:t>48</a:t>
            </a:fld>
            <a:endParaRPr lang="en-US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8A5918D-1B48-4287-A5D6-8612F0DC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Avoiding Memory Leaks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137E755F-0987-4BFF-AD79-A05115A853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Memory leaks occur when </a:t>
            </a:r>
          </a:p>
          <a:p>
            <a:pPr lvl="1" eaLnBrk="1" hangingPunct="1"/>
            <a:r>
              <a:rPr lang="en-US" altLang="en-US"/>
              <a:t>An object has been created in the free store, but </a:t>
            </a:r>
          </a:p>
          <a:p>
            <a:pPr lvl="1" eaLnBrk="1" hangingPunct="1"/>
            <a:r>
              <a:rPr lang="en-US" altLang="en-US"/>
              <a:t>Program no longer has a way to access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4ECA25-91E3-4B35-9935-69A743F0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38C26E-EC63-4B86-B493-6BF64A8DE09A}" type="slidenum">
              <a:rPr lang="en-US" altLang="en-US"/>
              <a:pPr>
                <a:defRPr/>
              </a:pPr>
              <a:t>49</a:t>
            </a:fld>
            <a:endParaRPr lang="en-US" altLang="en-US"/>
          </a:p>
        </p:txBody>
      </p:sp>
      <p:sp>
        <p:nvSpPr>
          <p:cNvPr id="18437" name="TextBox 4">
            <a:extLst>
              <a:ext uri="{FF2B5EF4-FFF2-40B4-BE49-F238E27FC236}">
                <a16:creationId xmlns:a16="http://schemas.microsoft.com/office/drawing/2014/main" id="{4084C81E-F25E-4673-9F56-6C5C8932F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2651" y="5349876"/>
            <a:ext cx="78517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ea typeface="MS PGothic" panose="020B0600070205080204" pitchFamily="34" charset="-128"/>
              </a:rPr>
              <a:t>Poorly written function </a:t>
            </a:r>
            <a:br>
              <a:rPr lang="en-US" altLang="en-US" sz="2400">
                <a:ea typeface="MS PGothic" panose="020B0600070205080204" pitchFamily="34" charset="-128"/>
              </a:rPr>
            </a:br>
            <a:r>
              <a:rPr lang="en-US" altLang="en-US" sz="2400">
                <a:ea typeface="MS PGothic" panose="020B0600070205080204" pitchFamily="34" charset="-128"/>
              </a:rPr>
              <a:t>that allocates memory in the free store</a:t>
            </a:r>
          </a:p>
        </p:txBody>
      </p:sp>
      <p:pic>
        <p:nvPicPr>
          <p:cNvPr id="35842" name="Picture 2">
            <a:extLst>
              <a:ext uri="{FF2B5EF4-FFF2-40B4-BE49-F238E27FC236}">
                <a16:creationId xmlns:a16="http://schemas.microsoft.com/office/drawing/2014/main" id="{36D987A7-E4FD-4760-B7DE-B931E45E4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6750" y="3509964"/>
            <a:ext cx="5848350" cy="155257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Pointers</a:t>
            </a:r>
            <a:endParaRPr lang="en-US" sz="2000" dirty="0"/>
          </a:p>
          <a:p>
            <a:br>
              <a:rPr lang="en-US" sz="2000" dirty="0"/>
            </a:br>
            <a:r>
              <a:rPr lang="en-US" sz="2000" dirty="0"/>
              <a:t>int * ptrMyVar;			//automatically initialized to </a:t>
            </a:r>
            <a:r>
              <a:rPr lang="en-US" sz="2000" dirty="0" err="1"/>
              <a:t>nullptr</a:t>
            </a:r>
            <a:br>
              <a:rPr lang="en-US" sz="2000" dirty="0"/>
            </a:br>
            <a:r>
              <a:rPr lang="en-US" sz="2000" dirty="0"/>
              <a:t>				//equivalent to zero or ‘\0’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int * ptrMyVar, myVar;		//declares one int pointer and one int variable</a:t>
            </a:r>
          </a:p>
          <a:p>
            <a:br>
              <a:rPr lang="en-US" sz="2000" dirty="0"/>
            </a:br>
            <a:r>
              <a:rPr lang="en-US" sz="2000" dirty="0"/>
              <a:t>int*ptrMyVar;			//these 4 statements are identical</a:t>
            </a:r>
            <a:br>
              <a:rPr lang="en-US" sz="2000" dirty="0"/>
            </a:br>
            <a:r>
              <a:rPr lang="en-US" sz="2000" dirty="0"/>
              <a:t>int *ptrMyVar;			//whitespace is for humans</a:t>
            </a:r>
            <a:br>
              <a:rPr lang="en-US" sz="2000" dirty="0"/>
            </a:br>
            <a:r>
              <a:rPr lang="en-US" sz="2000" dirty="0"/>
              <a:t>int* ptrMyVar;</a:t>
            </a:r>
            <a:br>
              <a:rPr lang="en-US" sz="2000" dirty="0"/>
            </a:br>
            <a:r>
              <a:rPr lang="en-US" sz="2000" dirty="0"/>
              <a:t>int * ptrMyVar;</a:t>
            </a:r>
          </a:p>
        </p:txBody>
      </p:sp>
    </p:spTree>
    <p:extLst>
      <p:ext uri="{BB962C8B-B14F-4D97-AF65-F5344CB8AC3E}">
        <p14:creationId xmlns:p14="http://schemas.microsoft.com/office/powerpoint/2010/main" val="18395489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3FC6C924-0CE4-4242-BF10-44065EB4D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Avoiding Memory Leaks</a:t>
            </a:r>
          </a:p>
        </p:txBody>
      </p:sp>
      <p:sp>
        <p:nvSpPr>
          <p:cNvPr id="29699" name="Content Placeholder 4">
            <a:extLst>
              <a:ext uri="{FF2B5EF4-FFF2-40B4-BE49-F238E27FC236}">
                <a16:creationId xmlns:a16="http://schemas.microsoft.com/office/drawing/2014/main" id="{003C8A88-7A08-4BAD-88FD-D7E2786D4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4360863"/>
            <a:ext cx="8229600" cy="2074862"/>
          </a:xfrm>
        </p:spPr>
        <p:txBody>
          <a:bodyPr rtlCol="0">
            <a:normAutofit/>
          </a:bodyPr>
          <a:lstStyle/>
          <a:p>
            <a:pPr>
              <a:buNone/>
              <a:defRPr/>
            </a:pPr>
            <a:r>
              <a:rPr lang="en-US" altLang="en-US"/>
              <a:t>An </a:t>
            </a:r>
            <a:r>
              <a:rPr lang="en-US" altLang="en-US" dirty="0"/>
              <a:t>assignment that causes an inaccessible object.</a:t>
            </a:r>
          </a:p>
          <a:p>
            <a:pPr>
              <a:buNone/>
              <a:defRPr/>
            </a:pPr>
            <a:endParaRPr lang="en-US" altLang="en-US" dirty="0"/>
          </a:p>
          <a:p>
            <a:pPr marL="0" indent="0">
              <a:buNone/>
              <a:defRPr/>
            </a:pPr>
            <a:r>
              <a:rPr lang="en-US" dirty="0"/>
              <a:t>To prevent memory leak, do not use a function to return a pointer to a newly created object</a:t>
            </a:r>
          </a:p>
          <a:p>
            <a:pPr>
              <a:buNone/>
              <a:defRPr/>
            </a:pPr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0F9F44-12AC-4280-A01F-168DFBD83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0A5596-17A4-4BFB-A83D-83A44F97D9C1}" type="slidenum">
              <a:rPr lang="en-US" altLang="en-US"/>
              <a:pPr>
                <a:defRPr/>
              </a:pPr>
              <a:t>50</a:t>
            </a:fld>
            <a:endParaRPr lang="en-US" altLang="en-US"/>
          </a:p>
        </p:txBody>
      </p:sp>
      <p:pic>
        <p:nvPicPr>
          <p:cNvPr id="29702" name="Picture 6">
            <a:extLst>
              <a:ext uri="{FF2B5EF4-FFF2-40B4-BE49-F238E27FC236}">
                <a16:creationId xmlns:a16="http://schemas.microsoft.com/office/drawing/2014/main" id="{A477554D-558C-44AF-A016-83E2AE8FA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55838" y="1439863"/>
            <a:ext cx="7808912" cy="26924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4F201323-8AF2-45D0-88F5-8BB8AC0B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Avoiding Memory Leaks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FFFA5BD8-7EB2-40C8-8F95-937A434EFC4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Header file for the class </a:t>
            </a:r>
            <a:r>
              <a:rPr lang="en-US" altLang="en-US">
                <a:solidFill>
                  <a:srgbClr val="0070C0"/>
                </a:solidFill>
              </a:rPr>
              <a:t>GoodMemory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0CD4C2-A8C5-42D4-BAA3-7898009F5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880340-50D3-47E1-8B79-015A09EE8673}" type="slidenum">
              <a:rPr lang="en-US" altLang="en-US"/>
              <a:pPr>
                <a:defRPr/>
              </a:pPr>
              <a:t>51</a:t>
            </a:fld>
            <a:endParaRPr lang="en-US" altLang="en-US"/>
          </a:p>
        </p:txBody>
      </p:sp>
      <p:pic>
        <p:nvPicPr>
          <p:cNvPr id="31750" name="Picture 6">
            <a:extLst>
              <a:ext uri="{FF2B5EF4-FFF2-40B4-BE49-F238E27FC236}">
                <a16:creationId xmlns:a16="http://schemas.microsoft.com/office/drawing/2014/main" id="{0A1E2B91-E524-4FFE-ACAF-0F44D401D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33664" y="2443163"/>
            <a:ext cx="6923087" cy="40957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2956CA40-AA42-486D-9690-992C6580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Avoiding Memory Leaks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8729C06A-20BF-4912-A569-B99806393B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/>
              <a:t>Implementation file for the class </a:t>
            </a:r>
            <a:r>
              <a:rPr lang="en-US" altLang="en-US">
                <a:solidFill>
                  <a:srgbClr val="0070C0"/>
                </a:solidFill>
              </a:rPr>
              <a:t>GoodMemory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8C863-D485-4D0A-A66B-B5F4206CA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EA6434-CF33-4C55-8DFB-24D9FEA09961}" type="slidenum">
              <a:rPr lang="en-US" altLang="en-US"/>
              <a:pPr>
                <a:defRPr/>
              </a:pPr>
              <a:t>52</a:t>
            </a:fld>
            <a:endParaRPr lang="en-US" altLang="en-US"/>
          </a:p>
        </p:txBody>
      </p:sp>
      <p:pic>
        <p:nvPicPr>
          <p:cNvPr id="32774" name="Picture 6">
            <a:extLst>
              <a:ext uri="{FF2B5EF4-FFF2-40B4-BE49-F238E27FC236}">
                <a16:creationId xmlns:a16="http://schemas.microsoft.com/office/drawing/2014/main" id="{CA646967-7CD1-4A9F-B8A0-4122B670A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5239" y="2254251"/>
            <a:ext cx="7119937" cy="428466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7A4D25DD-6077-4C53-8463-6CA6FEAF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Avoiding Dangling Pointers</a:t>
            </a:r>
          </a:p>
        </p:txBody>
      </p:sp>
      <p:sp>
        <p:nvSpPr>
          <p:cNvPr id="22531" name="Content Placeholder 4">
            <a:extLst>
              <a:ext uri="{FF2B5EF4-FFF2-40B4-BE49-F238E27FC236}">
                <a16:creationId xmlns:a16="http://schemas.microsoft.com/office/drawing/2014/main" id="{FA60C7B5-EB42-4C8D-B2C0-955EFC8387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2125663"/>
            <a:ext cx="8229600" cy="4000500"/>
          </a:xfrm>
        </p:spPr>
        <p:txBody>
          <a:bodyPr/>
          <a:lstStyle/>
          <a:p>
            <a:pPr eaLnBrk="1" hangingPunct="1"/>
            <a:r>
              <a:rPr lang="en-US" altLang="en-US"/>
              <a:t>Situations that can cause dangling pointer</a:t>
            </a:r>
          </a:p>
          <a:p>
            <a:pPr lvl="1" eaLnBrk="1" hangingPunct="1"/>
            <a:r>
              <a:rPr lang="en-US" altLang="en-US"/>
              <a:t>if you do not set a pointer variable to </a:t>
            </a:r>
            <a:r>
              <a:rPr lang="en-US" altLang="en-US" i="1"/>
              <a:t>nullptr</a:t>
            </a:r>
            <a:r>
              <a:rPr lang="en-US" altLang="en-US"/>
              <a:t> after using </a:t>
            </a:r>
            <a:r>
              <a:rPr lang="en-US" altLang="en-US">
                <a:solidFill>
                  <a:srgbClr val="0070C0"/>
                </a:solidFill>
              </a:rPr>
              <a:t>delete</a:t>
            </a:r>
          </a:p>
          <a:p>
            <a:pPr lvl="1" eaLnBrk="1" hangingPunct="1"/>
            <a:r>
              <a:rPr lang="en-US" altLang="en-US"/>
              <a:t>If you declare a pointer variable, do not assign it a value, but use it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D67C49-1431-42AC-9798-09330D123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85092E-6DD8-422D-907E-494883649A64}" type="slidenum">
              <a:rPr lang="en-US" altLang="en-US"/>
              <a:pPr>
                <a:defRPr/>
              </a:pPr>
              <a:t>53</a:t>
            </a:fld>
            <a:endParaRPr lang="en-US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34020312-8ED1-44DE-A7D4-F353F137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Avoiding Dangling Pointers</a:t>
            </a:r>
          </a:p>
        </p:txBody>
      </p:sp>
      <p:sp>
        <p:nvSpPr>
          <p:cNvPr id="23555" name="Content Placeholder 4">
            <a:extLst>
              <a:ext uri="{FF2B5EF4-FFF2-40B4-BE49-F238E27FC236}">
                <a16:creationId xmlns:a16="http://schemas.microsoft.com/office/drawing/2014/main" id="{C637D56D-79CA-4DF8-AF21-2497115896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5508625"/>
            <a:ext cx="8229600" cy="865188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Two pointers referencing </a:t>
            </a:r>
            <a:br>
              <a:rPr lang="en-US" altLang="en-US"/>
            </a:br>
            <a:r>
              <a:rPr lang="en-US" altLang="en-US"/>
              <a:t>(pointing to) the same object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6EC46E-757D-44AB-B572-80B93464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51CFED-862B-492D-861F-0C4920FF9829}" type="slidenum">
              <a:rPr lang="en-US" altLang="en-US"/>
              <a:pPr>
                <a:defRPr/>
              </a:pPr>
              <a:t>54</a:t>
            </a:fld>
            <a:endParaRPr lang="en-US" altLang="en-US"/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EBE72CBC-89F7-4F8B-832E-E2ADCCF41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59201" y="2606676"/>
            <a:ext cx="5070475" cy="16224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90FEC8B-CFBA-4F26-9C16-FDEC30E7D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Avoiding Dangling Pointers</a:t>
            </a:r>
          </a:p>
        </p:txBody>
      </p:sp>
      <p:sp>
        <p:nvSpPr>
          <p:cNvPr id="24579" name="Content Placeholder 4">
            <a:extLst>
              <a:ext uri="{FF2B5EF4-FFF2-40B4-BE49-F238E27FC236}">
                <a16:creationId xmlns:a16="http://schemas.microsoft.com/office/drawing/2014/main" id="{5868C175-8CF0-4CBF-AC3E-B0757B9C2C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5508625"/>
            <a:ext cx="8229600" cy="865188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Example of a dangling pointer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835C02-A5E8-4D51-BB9D-1B96B08A9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4D1C7F-2810-4BF2-AC37-49898B6BB94C}" type="slidenum">
              <a:rPr lang="en-US" altLang="en-US"/>
              <a:pPr>
                <a:defRPr/>
              </a:pPr>
              <a:t>55</a:t>
            </a:fld>
            <a:endParaRPr lang="en-US" altLang="en-US"/>
          </a:p>
        </p:txBody>
      </p:sp>
      <p:pic>
        <p:nvPicPr>
          <p:cNvPr id="41986" name="Picture 2">
            <a:extLst>
              <a:ext uri="{FF2B5EF4-FFF2-40B4-BE49-F238E27FC236}">
                <a16:creationId xmlns:a16="http://schemas.microsoft.com/office/drawing/2014/main" id="{29905A3E-0DBC-418D-A110-106BD8929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95839" y="2452689"/>
            <a:ext cx="2600325" cy="19526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F33747DE-7AC7-413E-BC8C-F9F4AA64E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976" y="274638"/>
            <a:ext cx="8412163" cy="1143000"/>
          </a:xfrm>
        </p:spPr>
        <p:txBody>
          <a:bodyPr/>
          <a:lstStyle/>
          <a:p>
            <a:pPr algn="ctr" eaLnBrk="1" hangingPunct="1"/>
            <a:r>
              <a:rPr lang="en-US" altLang="en-US"/>
              <a:t>Virtual Methods and Polymorphism</a:t>
            </a:r>
          </a:p>
        </p:txBody>
      </p:sp>
      <p:sp>
        <p:nvSpPr>
          <p:cNvPr id="25603" name="Content Placeholder 4">
            <a:extLst>
              <a:ext uri="{FF2B5EF4-FFF2-40B4-BE49-F238E27FC236}">
                <a16:creationId xmlns:a16="http://schemas.microsoft.com/office/drawing/2014/main" id="{20D6114C-A2A0-4AB7-A9E0-20B791709E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/>
          <a:lstStyle/>
          <a:p>
            <a:pPr eaLnBrk="1" hangingPunct="1"/>
            <a:r>
              <a:rPr lang="en-US" altLang="en-US"/>
              <a:t>Allow compiler to perform the late binding necessary for polymorphism</a:t>
            </a:r>
          </a:p>
          <a:p>
            <a:pPr lvl="1" eaLnBrk="1" hangingPunct="1"/>
            <a:r>
              <a:rPr lang="en-US" altLang="en-US"/>
              <a:t>Declare methods in base class as </a:t>
            </a:r>
            <a:r>
              <a:rPr lang="en-US" altLang="en-US" i="1"/>
              <a:t>virtual</a:t>
            </a:r>
            <a:r>
              <a:rPr lang="en-US" altLang="en-US"/>
              <a:t>.</a:t>
            </a:r>
          </a:p>
          <a:p>
            <a:pPr eaLnBrk="1" hangingPunct="1"/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42AE57-7FAF-4BEF-B8D7-FF2FCDDC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CC012B-5A24-4347-B06F-5BFE4BF039FE}" type="slidenum">
              <a:rPr lang="en-US" altLang="en-US"/>
              <a:pPr>
                <a:defRPr/>
              </a:pPr>
              <a:t>56</a:t>
            </a:fld>
            <a:endParaRPr lang="en-US" altLang="en-US"/>
          </a:p>
        </p:txBody>
      </p:sp>
      <p:sp>
        <p:nvSpPr>
          <p:cNvPr id="25605" name="TextBox 5">
            <a:extLst>
              <a:ext uri="{FF2B5EF4-FFF2-40B4-BE49-F238E27FC236}">
                <a16:creationId xmlns:a16="http://schemas.microsoft.com/office/drawing/2014/main" id="{273AA31D-41DD-4923-BBCF-6CD57EA2D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3425" y="5726113"/>
            <a:ext cx="8047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2400">
                <a:ea typeface="MS PGothic" panose="020B0600070205080204" pitchFamily="34" charset="-128"/>
              </a:rPr>
              <a:t>Revised header file for the class </a:t>
            </a:r>
            <a:r>
              <a:rPr lang="en-US" altLang="en-US" sz="2400">
                <a:solidFill>
                  <a:srgbClr val="0070C0"/>
                </a:solidFill>
                <a:ea typeface="MS PGothic" panose="020B0600070205080204" pitchFamily="34" charset="-128"/>
              </a:rPr>
              <a:t>PlainBox</a:t>
            </a:r>
          </a:p>
        </p:txBody>
      </p:sp>
      <p:pic>
        <p:nvPicPr>
          <p:cNvPr id="36871" name="Picture 7">
            <a:extLst>
              <a:ext uri="{FF2B5EF4-FFF2-40B4-BE49-F238E27FC236}">
                <a16:creationId xmlns:a16="http://schemas.microsoft.com/office/drawing/2014/main" id="{1FF28CDF-5B71-4F47-A938-0A29F3EFF4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6226" y="3008313"/>
            <a:ext cx="5895975" cy="269716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4">
            <a:extLst>
              <a:ext uri="{FF2B5EF4-FFF2-40B4-BE49-F238E27FC236}">
                <a16:creationId xmlns:a16="http://schemas.microsoft.com/office/drawing/2014/main" id="{A7C12AA9-9DE2-4A68-922A-A2722BAD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1" y="274638"/>
            <a:ext cx="8366125" cy="1143000"/>
          </a:xfrm>
        </p:spPr>
        <p:txBody>
          <a:bodyPr/>
          <a:lstStyle/>
          <a:p>
            <a:pPr algn="ctr" eaLnBrk="1" hangingPunct="1"/>
            <a:r>
              <a:rPr lang="en-US" altLang="en-US"/>
              <a:t>Virtual Methods and Polymorphism</a:t>
            </a:r>
          </a:p>
        </p:txBody>
      </p:sp>
      <p:sp>
        <p:nvSpPr>
          <p:cNvPr id="37890" name="Content Placeholder 5">
            <a:extLst>
              <a:ext uri="{FF2B5EF4-FFF2-40B4-BE49-F238E27FC236}">
                <a16:creationId xmlns:a16="http://schemas.microsoft.com/office/drawing/2014/main" id="{587FFBF7-086F-4525-87B1-55833670F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5824538"/>
            <a:ext cx="8229600" cy="639762"/>
          </a:xfrm>
        </p:spPr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altLang="en-US"/>
              <a:t>Revised header file for the class </a:t>
            </a:r>
            <a:r>
              <a:rPr lang="en-US" altLang="en-US">
                <a:solidFill>
                  <a:srgbClr val="0070C0"/>
                </a:solidFill>
              </a:rPr>
              <a:t>PlainBox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717EFA-6A1D-4900-B2B6-1969EAD8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28A94B-6D71-4F64-A788-3FBF9E757845}" type="slidenum">
              <a:rPr lang="en-US" altLang="en-US"/>
              <a:pPr>
                <a:defRPr/>
              </a:pPr>
              <a:t>57</a:t>
            </a:fld>
            <a:endParaRPr lang="en-US" altLang="en-US"/>
          </a:p>
        </p:txBody>
      </p:sp>
      <p:pic>
        <p:nvPicPr>
          <p:cNvPr id="57346" name="Picture 2">
            <a:extLst>
              <a:ext uri="{FF2B5EF4-FFF2-40B4-BE49-F238E27FC236}">
                <a16:creationId xmlns:a16="http://schemas.microsoft.com/office/drawing/2014/main" id="{B79ADD68-54E1-4531-8D63-3D5A3BA0B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457326"/>
            <a:ext cx="7715250" cy="421957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4">
            <a:extLst>
              <a:ext uri="{FF2B5EF4-FFF2-40B4-BE49-F238E27FC236}">
                <a16:creationId xmlns:a16="http://schemas.microsoft.com/office/drawing/2014/main" id="{33DC9364-2B34-433E-B479-A88374C7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975" y="274638"/>
            <a:ext cx="8458200" cy="1143000"/>
          </a:xfrm>
        </p:spPr>
        <p:txBody>
          <a:bodyPr/>
          <a:lstStyle/>
          <a:p>
            <a:pPr algn="ctr" eaLnBrk="1" hangingPunct="1"/>
            <a:r>
              <a:rPr lang="en-US" altLang="en-US"/>
              <a:t>Virtual Methods and Polymorphism</a:t>
            </a:r>
          </a:p>
        </p:txBody>
      </p:sp>
      <p:sp>
        <p:nvSpPr>
          <p:cNvPr id="38914" name="Content Placeholder 5">
            <a:extLst>
              <a:ext uri="{FF2B5EF4-FFF2-40B4-BE49-F238E27FC236}">
                <a16:creationId xmlns:a16="http://schemas.microsoft.com/office/drawing/2014/main" id="{AF6C6503-39FD-47C0-AC1C-DEC5167D0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>
              <a:buNone/>
              <a:defRPr/>
            </a:pPr>
            <a:r>
              <a:rPr lang="en-US" altLang="en-US"/>
              <a:t>Revised header file for the class </a:t>
            </a:r>
            <a:r>
              <a:rPr lang="en-US" altLang="en-US" i="1">
                <a:solidFill>
                  <a:srgbClr val="0070C0"/>
                </a:solidFill>
              </a:rPr>
              <a:t>PlainBox</a:t>
            </a:r>
          </a:p>
          <a:p>
            <a:pPr>
              <a:defRPr/>
            </a:pPr>
            <a:endParaRPr lang="en-US" alt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936A26-CD54-4CAC-95CC-910AEDD4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48507F-882C-4DDA-BAA8-4545DD1291E0}" type="slidenum">
              <a:rPr lang="en-US" altLang="en-US"/>
              <a:pPr>
                <a:defRPr/>
              </a:pPr>
              <a:t>58</a:t>
            </a:fld>
            <a:endParaRPr lang="en-US" altLang="en-US"/>
          </a:p>
        </p:txBody>
      </p:sp>
      <p:pic>
        <p:nvPicPr>
          <p:cNvPr id="44034" name="Picture 2">
            <a:extLst>
              <a:ext uri="{FF2B5EF4-FFF2-40B4-BE49-F238E27FC236}">
                <a16:creationId xmlns:a16="http://schemas.microsoft.com/office/drawing/2014/main" id="{859FECF8-FDC1-431B-A652-B0C19DB45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t="3072"/>
          <a:stretch>
            <a:fillRect/>
          </a:stretch>
        </p:blipFill>
        <p:spPr bwMode="auto">
          <a:xfrm>
            <a:off x="2900364" y="2508250"/>
            <a:ext cx="6391275" cy="35179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>
            <a:extLst>
              <a:ext uri="{FF2B5EF4-FFF2-40B4-BE49-F238E27FC236}">
                <a16:creationId xmlns:a16="http://schemas.microsoft.com/office/drawing/2014/main" id="{C3E3CB49-02DF-4F9D-BEC2-FD1CC890F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975" y="274638"/>
            <a:ext cx="8458200" cy="1143000"/>
          </a:xfrm>
        </p:spPr>
        <p:txBody>
          <a:bodyPr/>
          <a:lstStyle/>
          <a:p>
            <a:pPr algn="ctr" eaLnBrk="1" hangingPunct="1"/>
            <a:r>
              <a:rPr lang="en-US" altLang="en-US"/>
              <a:t>Virtual Methods and Polymorphism</a:t>
            </a:r>
          </a:p>
        </p:txBody>
      </p:sp>
      <p:sp>
        <p:nvSpPr>
          <p:cNvPr id="28675" name="Content Placeholder 5">
            <a:extLst>
              <a:ext uri="{FF2B5EF4-FFF2-40B4-BE49-F238E27FC236}">
                <a16:creationId xmlns:a16="http://schemas.microsoft.com/office/drawing/2014/main" id="{BF104B98-ABB0-4A95-A833-BAE9539EA2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5429251"/>
            <a:ext cx="8229600" cy="944563"/>
          </a:xfrm>
        </p:spPr>
        <p:txBody>
          <a:bodyPr/>
          <a:lstStyle/>
          <a:p>
            <a:pPr marL="0" indent="0">
              <a:buNone/>
            </a:pPr>
            <a:r>
              <a:rPr lang="en-US" altLang="en-US"/>
              <a:t>To fully implement late binding, create variables in </a:t>
            </a:r>
            <a:br>
              <a:rPr lang="en-US" altLang="en-US"/>
            </a:br>
            <a:r>
              <a:rPr lang="en-US" altLang="en-US"/>
              <a:t>free store and use pointers to reference them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8AFDF2-C18D-4E8A-AD3E-6AE8D8EF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D39BA2-838C-495B-9136-9AB23CACA0AB}" type="slidenum">
              <a:rPr lang="en-US" altLang="en-US"/>
              <a:pPr>
                <a:defRPr/>
              </a:pPr>
              <a:t>59</a:t>
            </a:fld>
            <a:endParaRPr lang="en-US" altLang="en-US"/>
          </a:p>
        </p:txBody>
      </p:sp>
      <p:pic>
        <p:nvPicPr>
          <p:cNvPr id="45058" name="Picture 2">
            <a:extLst>
              <a:ext uri="{FF2B5EF4-FFF2-40B4-BE49-F238E27FC236}">
                <a16:creationId xmlns:a16="http://schemas.microsoft.com/office/drawing/2014/main" id="{91722397-88CE-406C-ADB2-4C0AA724F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9188" y="1771651"/>
            <a:ext cx="7434262" cy="289401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Pointers</a:t>
            </a:r>
            <a:endParaRPr lang="en-US" sz="2000" dirty="0"/>
          </a:p>
          <a:p>
            <a:br>
              <a:rPr lang="en-US" sz="2000" dirty="0"/>
            </a:br>
            <a:r>
              <a:rPr lang="en-US" sz="2000" dirty="0"/>
              <a:t>&amp; and *</a:t>
            </a:r>
          </a:p>
          <a:p>
            <a:endParaRPr lang="en-US" sz="2000" dirty="0"/>
          </a:p>
          <a:p>
            <a:r>
              <a:rPr lang="en-US" sz="2000" dirty="0"/>
              <a:t>* is dereference operator</a:t>
            </a:r>
          </a:p>
          <a:p>
            <a:r>
              <a:rPr lang="en-US" sz="2000" dirty="0"/>
              <a:t>&amp; is reference operator		//look familiar?  pass by reference notation?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int myVar,</a:t>
            </a:r>
            <a:br>
              <a:rPr lang="en-US" sz="2000" dirty="0"/>
            </a:br>
            <a:r>
              <a:rPr lang="en-US" sz="2000" dirty="0"/>
              <a:t>      * ptrMyVar;			//value will always be memory location containing an int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myVar = 8;</a:t>
            </a:r>
            <a:br>
              <a:rPr lang="en-US" sz="2000" dirty="0"/>
            </a:br>
            <a:r>
              <a:rPr lang="en-US" sz="2000" dirty="0"/>
              <a:t>ptrMyVar = &amp;myVar;		//store address of int variable myVar</a:t>
            </a:r>
            <a:br>
              <a:rPr lang="en-US" sz="2000" dirty="0"/>
            </a:br>
            <a:r>
              <a:rPr lang="en-US" sz="2000" dirty="0"/>
              <a:t>*ptrMyVar = -1;			//value at memory address value is assigned value -1</a:t>
            </a:r>
            <a:br>
              <a:rPr lang="en-US" sz="2000" dirty="0"/>
            </a:br>
            <a:r>
              <a:rPr lang="en-US" sz="2000" dirty="0"/>
              <a:t>cout &lt;&lt; myVar;			//displays -1</a:t>
            </a:r>
            <a:br>
              <a:rPr lang="en-US" sz="2000" dirty="0"/>
            </a:br>
            <a:r>
              <a:rPr lang="en-US" sz="2000" dirty="0"/>
              <a:t>cout &lt;&lt; *ptrMyVar;		//displays -1</a:t>
            </a:r>
            <a:br>
              <a:rPr lang="en-US" sz="2000" dirty="0"/>
            </a:br>
            <a:r>
              <a:rPr lang="en-US" sz="20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1130694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63617E2C-7E80-4480-9E43-9E9B0B23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Dynamic Allocation of Arrays</a:t>
            </a:r>
          </a:p>
        </p:txBody>
      </p:sp>
      <p:sp>
        <p:nvSpPr>
          <p:cNvPr id="29699" name="Content Placeholder 4">
            <a:extLst>
              <a:ext uri="{FF2B5EF4-FFF2-40B4-BE49-F238E27FC236}">
                <a16:creationId xmlns:a16="http://schemas.microsoft.com/office/drawing/2014/main" id="{B80DF1A9-7314-4CE4-B55B-F1A5DD255F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ordinary C++ array is statically allocated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Can use </a:t>
            </a:r>
            <a:r>
              <a:rPr lang="en-US" altLang="en-US" i="1"/>
              <a:t>new</a:t>
            </a:r>
            <a:r>
              <a:rPr lang="en-US" altLang="en-US"/>
              <a:t> operator to allocate an array dynamically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974049-5795-4A06-B878-5BB20F8C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D3052-ED35-4798-9F93-D39DA6D2D7BF}" type="slidenum">
              <a:rPr lang="en-US" altLang="en-US"/>
              <a:pPr>
                <a:defRPr/>
              </a:pPr>
              <a:t>60</a:t>
            </a:fld>
            <a:endParaRPr lang="en-US" altLang="en-US"/>
          </a:p>
        </p:txBody>
      </p:sp>
      <p:pic>
        <p:nvPicPr>
          <p:cNvPr id="46082" name="Picture 2">
            <a:extLst>
              <a:ext uri="{FF2B5EF4-FFF2-40B4-BE49-F238E27FC236}">
                <a16:creationId xmlns:a16="http://schemas.microsoft.com/office/drawing/2014/main" id="{D0E626E7-4695-478D-B3A7-497871B2D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5175" y="2317751"/>
            <a:ext cx="2971800" cy="71437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  <p:pic>
        <p:nvPicPr>
          <p:cNvPr id="46083" name="Picture 3">
            <a:extLst>
              <a:ext uri="{FF2B5EF4-FFF2-40B4-BE49-F238E27FC236}">
                <a16:creationId xmlns:a16="http://schemas.microsoft.com/office/drawing/2014/main" id="{44D2DDE5-6B8F-43C7-83A7-4F3724D5F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52851" y="4645026"/>
            <a:ext cx="5064125" cy="81756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86580D77-7BC4-44EA-91DD-D79F351F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Dynamic Allocation of Arrays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A0103136-176B-4AB2-BBF8-B2411C7558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313" y="1600201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0070C0"/>
                </a:solidFill>
              </a:rPr>
              <a:t>delete</a:t>
            </a:r>
            <a:r>
              <a:rPr lang="en-US" altLang="en-US"/>
              <a:t> returns a dynamically allocated array to system for reuse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Increase  size of dynamically allocated array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1757B4-7900-4643-B719-74DD95F9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19AC65-4C00-407A-8D9B-BC3B6DCBC233}" type="slidenum">
              <a:rPr lang="en-US" altLang="en-US"/>
              <a:pPr>
                <a:defRPr/>
              </a:pPr>
              <a:t>61</a:t>
            </a:fld>
            <a:endParaRPr lang="en-US" altLang="en-US"/>
          </a:p>
        </p:txBody>
      </p:sp>
      <p:pic>
        <p:nvPicPr>
          <p:cNvPr id="47106" name="Picture 2">
            <a:extLst>
              <a:ext uri="{FF2B5EF4-FFF2-40B4-BE49-F238E27FC236}">
                <a16:creationId xmlns:a16="http://schemas.microsoft.com/office/drawing/2014/main" id="{6DDFD2B7-827D-416C-B0F4-CF5A36F77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73725" y="2398713"/>
            <a:ext cx="2827338" cy="608012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  <p:pic>
        <p:nvPicPr>
          <p:cNvPr id="47107" name="Picture 3">
            <a:extLst>
              <a:ext uri="{FF2B5EF4-FFF2-40B4-BE49-F238E27FC236}">
                <a16:creationId xmlns:a16="http://schemas.microsoft.com/office/drawing/2014/main" id="{8A1C1C01-6C0F-4044-87C9-C0D9542A3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92350" y="4254500"/>
            <a:ext cx="7856538" cy="161925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CC5E43DC-F649-48B3-95F5-7A2637A15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A Resizable Array-Based Bag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18F17643-AC0A-4ECE-8709-FDBACA78AF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428751"/>
            <a:ext cx="8229600" cy="4697413"/>
          </a:xfrm>
        </p:spPr>
        <p:txBody>
          <a:bodyPr/>
          <a:lstStyle/>
          <a:p>
            <a:pPr eaLnBrk="1" hangingPunct="1"/>
            <a:r>
              <a:rPr lang="en-US" altLang="en-US"/>
              <a:t>Use a resizable array to implement ADT bag so that bag never becomes full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E937E5-CD78-450D-9D2F-A618A4EBE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E20F9E-093A-4327-AE69-6DE339483B59}" type="slidenum">
              <a:rPr lang="en-US" altLang="en-US"/>
              <a:pPr>
                <a:defRPr/>
              </a:pPr>
              <a:t>62</a:t>
            </a:fld>
            <a:endParaRPr lang="en-US" altLang="en-US"/>
          </a:p>
        </p:txBody>
      </p:sp>
      <p:pic>
        <p:nvPicPr>
          <p:cNvPr id="41990" name="Picture 6">
            <a:extLst>
              <a:ext uri="{FF2B5EF4-FFF2-40B4-BE49-F238E27FC236}">
                <a16:creationId xmlns:a16="http://schemas.microsoft.com/office/drawing/2014/main" id="{1DACDB42-0A2E-42E8-9090-BC8160CA4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97114" y="2874964"/>
            <a:ext cx="7551737" cy="275272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FC7B579D-D60D-4446-B26B-30D72B1E7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A Resizable Array-Based Bag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18A02F62-C3AB-41E4-B82F-DABEC363B1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428751"/>
            <a:ext cx="8229600" cy="4697413"/>
          </a:xfrm>
        </p:spPr>
        <p:txBody>
          <a:bodyPr/>
          <a:lstStyle/>
          <a:p>
            <a:pPr eaLnBrk="1" hangingPunct="1"/>
            <a:r>
              <a:rPr lang="en-US" altLang="en-US"/>
              <a:t>Use a resizable array to implement ADT bag so that bag never becomes full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6F5FA9-AC0A-46A7-ABD8-EC78EB5F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3373F1-AAA2-4886-B0A5-8911717AA86B}" type="slidenum">
              <a:rPr lang="en-US" altLang="en-US"/>
              <a:pPr>
                <a:defRPr/>
              </a:pPr>
              <a:t>63</a:t>
            </a:fld>
            <a:endParaRPr lang="en-US" altLang="en-US"/>
          </a:p>
        </p:txBody>
      </p:sp>
      <p:pic>
        <p:nvPicPr>
          <p:cNvPr id="58370" name="Picture 2">
            <a:extLst>
              <a:ext uri="{FF2B5EF4-FFF2-40B4-BE49-F238E27FC236}">
                <a16:creationId xmlns:a16="http://schemas.microsoft.com/office/drawing/2014/main" id="{F987FA39-5ABD-49E8-AB0B-74CA7809F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8600" y="2922589"/>
            <a:ext cx="6789738" cy="277177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998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Pointers</a:t>
            </a:r>
            <a:endParaRPr lang="en-US" sz="2000" dirty="0"/>
          </a:p>
          <a:p>
            <a:br>
              <a:rPr lang="en-US" sz="2000" dirty="0"/>
            </a:br>
            <a:r>
              <a:rPr lang="en-US" sz="2000" dirty="0"/>
              <a:t>dynamically allocate memory using new: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new int;		//returns memory address sized for int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used like this: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int * intPtr;</a:t>
            </a:r>
            <a:br>
              <a:rPr lang="en-US" sz="2000" dirty="0"/>
            </a:br>
            <a:r>
              <a:rPr lang="en-US" sz="2000" dirty="0"/>
              <a:t>intPtr = new int;</a:t>
            </a:r>
            <a:br>
              <a:rPr lang="en-US" sz="2000" dirty="0"/>
            </a:br>
            <a:r>
              <a:rPr lang="en-US" sz="2000" dirty="0"/>
              <a:t>*intPtr = 0;</a:t>
            </a:r>
            <a:br>
              <a:rPr lang="en-US" sz="2000" dirty="0"/>
            </a:br>
            <a:r>
              <a:rPr lang="en-US" sz="2000" dirty="0"/>
              <a:t>cout &lt;&lt; *intPtr &lt;&lt; endl;		//prints 0</a:t>
            </a:r>
          </a:p>
          <a:p>
            <a:r>
              <a:rPr lang="en-US" sz="2000" dirty="0"/>
              <a:t>cout &lt;&lt; intPtr &lt;&lt; endl;		//prints memory address</a:t>
            </a:r>
          </a:p>
        </p:txBody>
      </p:sp>
    </p:spTree>
    <p:extLst>
      <p:ext uri="{BB962C8B-B14F-4D97-AF65-F5344CB8AC3E}">
        <p14:creationId xmlns:p14="http://schemas.microsoft.com/office/powerpoint/2010/main" val="2729917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Pointers</a:t>
            </a:r>
            <a:endParaRPr lang="en-US" sz="2000" dirty="0"/>
          </a:p>
          <a:p>
            <a:br>
              <a:rPr lang="en-US" sz="2000" dirty="0"/>
            </a:br>
            <a:r>
              <a:rPr lang="en-US" sz="2000" dirty="0"/>
              <a:t>de-allocate memory created by using new: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delete x;		//returns to computer memory referenced by x</a:t>
            </a:r>
            <a:br>
              <a:rPr lang="en-US" sz="2000" dirty="0"/>
            </a:br>
            <a:r>
              <a:rPr lang="en-US" sz="2000" dirty="0"/>
              <a:t>		//must have been allocated by new or error is generated</a:t>
            </a:r>
            <a:br>
              <a:rPr lang="en-US" sz="2000" dirty="0"/>
            </a:br>
            <a:r>
              <a:rPr lang="en-US" sz="2000" dirty="0"/>
              <a:t>used like this: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int * intPtr;</a:t>
            </a:r>
            <a:br>
              <a:rPr lang="en-US" sz="2000" dirty="0"/>
            </a:br>
            <a:r>
              <a:rPr lang="en-US" sz="2000" dirty="0"/>
              <a:t>intPtr = new int;</a:t>
            </a:r>
            <a:br>
              <a:rPr lang="en-US" sz="2000" dirty="0"/>
            </a:br>
            <a:r>
              <a:rPr lang="en-US" sz="2000" dirty="0"/>
              <a:t>*intPtr = 0;</a:t>
            </a:r>
            <a:br>
              <a:rPr lang="en-US" sz="2000" dirty="0"/>
            </a:br>
            <a:r>
              <a:rPr lang="en-US" sz="2000" dirty="0"/>
              <a:t>cout &lt;&lt; *intPtr &lt;&lt; endl;		//prints 0</a:t>
            </a:r>
            <a:br>
              <a:rPr lang="en-US" sz="2000" dirty="0"/>
            </a:br>
            <a:r>
              <a:rPr lang="en-US" sz="2000" dirty="0"/>
              <a:t>delete intPtr;			//frees int-sized memory so computer can re-use</a:t>
            </a:r>
          </a:p>
        </p:txBody>
      </p:sp>
    </p:spTree>
    <p:extLst>
      <p:ext uri="{BB962C8B-B14F-4D97-AF65-F5344CB8AC3E}">
        <p14:creationId xmlns:p14="http://schemas.microsoft.com/office/powerpoint/2010/main" val="141993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56554"/>
            <a:ext cx="1139952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Pointers</a:t>
            </a:r>
            <a:endParaRPr lang="en-US" sz="2000" dirty="0"/>
          </a:p>
          <a:p>
            <a:br>
              <a:rPr lang="en-US" sz="2000" dirty="0"/>
            </a:br>
            <a:r>
              <a:rPr lang="en-US" sz="2000" dirty="0"/>
              <a:t>dynamically allocate memory using new: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new student;		//returns memory address sized for student class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used like this: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student * studentPtr;</a:t>
            </a:r>
            <a:br>
              <a:rPr lang="en-US" sz="2000" dirty="0"/>
            </a:br>
            <a:r>
              <a:rPr lang="en-US" sz="2000" dirty="0"/>
              <a:t>studentPtr = new student(“Bob”, “123456”);		//can pass constructor parameters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693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4040</TotalTime>
  <Words>3094</Words>
  <Application>Microsoft Office PowerPoint</Application>
  <PresentationFormat>Widescreen</PresentationFormat>
  <Paragraphs>313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Calibri</vt:lpstr>
      <vt:lpstr>Calibri Light</vt:lpstr>
      <vt:lpstr>Office Theme</vt:lpstr>
      <vt:lpstr>POINTERS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Pointers and Program’s Free Store</vt:lpstr>
      <vt:lpstr>Deallocating Memory</vt:lpstr>
      <vt:lpstr>Avoiding Memory Leaks</vt:lpstr>
      <vt:lpstr>Avoiding Memory Leaks</vt:lpstr>
      <vt:lpstr>Avoiding Memory Leaks</vt:lpstr>
      <vt:lpstr>Avoiding Memory Leaks</vt:lpstr>
      <vt:lpstr>Avoiding Dangling Pointers</vt:lpstr>
      <vt:lpstr>Avoiding Dangling Pointers</vt:lpstr>
      <vt:lpstr>Avoiding Dangling Pointers</vt:lpstr>
      <vt:lpstr>Dynamic Allocation of Arrays</vt:lpstr>
      <vt:lpstr>Dynamic Allocation of Arrays</vt:lpstr>
      <vt:lpstr>Pointers, Polymorphism, and Memory Allocation</vt:lpstr>
      <vt:lpstr>Memory Allocation for Variables and Early Binding of Methods</vt:lpstr>
      <vt:lpstr>Memory Allocation for Variables and Early Binding of Methods</vt:lpstr>
      <vt:lpstr>Memory Allocation for Variables and Early Binding of Methods</vt:lpstr>
      <vt:lpstr>Problem to Solve</vt:lpstr>
      <vt:lpstr>Problem to Solve</vt:lpstr>
      <vt:lpstr>Problem to Solve</vt:lpstr>
      <vt:lpstr>Problem to Solve</vt:lpstr>
      <vt:lpstr>Problem to Solve</vt:lpstr>
      <vt:lpstr>Pointers and Program’s Free Store</vt:lpstr>
      <vt:lpstr>Pointers and Program’s Free Store</vt:lpstr>
      <vt:lpstr>Pointers and Program’s Free Store</vt:lpstr>
      <vt:lpstr>Pointers and Program’s Free Store</vt:lpstr>
      <vt:lpstr>Deallocating Memory</vt:lpstr>
      <vt:lpstr>Avoiding Memory Leaks</vt:lpstr>
      <vt:lpstr>Avoiding Memory Leaks</vt:lpstr>
      <vt:lpstr>Avoiding Memory Leaks</vt:lpstr>
      <vt:lpstr>Avoiding Memory Leaks</vt:lpstr>
      <vt:lpstr>Avoiding Dangling Pointers</vt:lpstr>
      <vt:lpstr>Avoiding Dangling Pointers</vt:lpstr>
      <vt:lpstr>Avoiding Dangling Pointers</vt:lpstr>
      <vt:lpstr>Virtual Methods and Polymorphism</vt:lpstr>
      <vt:lpstr>Virtual Methods and Polymorphism</vt:lpstr>
      <vt:lpstr>Virtual Methods and Polymorphism</vt:lpstr>
      <vt:lpstr>Virtual Methods and Polymorphism</vt:lpstr>
      <vt:lpstr>Dynamic Allocation of Arrays</vt:lpstr>
      <vt:lpstr>Dynamic Allocation of Arrays</vt:lpstr>
      <vt:lpstr>A Resizable Array-Based Bag</vt:lpstr>
      <vt:lpstr>A Resizable Array-Based Bag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RMann Software</cp:lastModifiedBy>
  <cp:revision>131</cp:revision>
  <dcterms:created xsi:type="dcterms:W3CDTF">2018-01-11T15:21:15Z</dcterms:created>
  <dcterms:modified xsi:type="dcterms:W3CDTF">2020-01-20T01:11:06Z</dcterms:modified>
</cp:coreProperties>
</file>