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8" r:id="rId9"/>
    <p:sldId id="267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2" r:id="rId23"/>
    <p:sldId id="281" r:id="rId24"/>
    <p:sldId id="283" r:id="rId25"/>
    <p:sldId id="284" r:id="rId26"/>
    <p:sldId id="28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158" autoAdjust="0"/>
    <p:restoredTop sz="78451" autoAdjust="0"/>
  </p:normalViewPr>
  <p:slideViewPr>
    <p:cSldViewPr snapToGrid="0">
      <p:cViewPr>
        <p:scale>
          <a:sx n="100" d="100"/>
          <a:sy n="100" d="100"/>
        </p:scale>
        <p:origin x="312" y="-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89E81C-637D-412F-8B65-5DD12F61AA53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4C25D1-88AF-4FE8-8C5E-4A406F5482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23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C25D1-88AF-4FE8-8C5E-4A406F54823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19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FINALLY will ALWAYS execute.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C25D1-88AF-4FE8-8C5E-4A406F54823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971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4C25D1-88AF-4FE8-8C5E-4A406F54823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1146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308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951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253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277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026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677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03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0328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394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474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32BF2-61EF-4B39-B650-39D8FD36242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48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932BF2-61EF-4B39-B650-39D8FD36242D}" type="datetimeFigureOut">
              <a:rPr lang="en-US" smtClean="0"/>
              <a:t>3/14/2023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5FD12-1229-43A0-B843-9FDAC691D1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6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Chapter 9</a:t>
            </a:r>
            <a:br>
              <a:rPr lang="en-US" dirty="0"/>
            </a:br>
            <a:r>
              <a:rPr lang="en-US" sz="3200" dirty="0"/>
              <a:t>Exceptions</a:t>
            </a:r>
            <a:endParaRPr lang="en-US" dirty="0"/>
          </a:p>
        </p:txBody>
      </p:sp>
      <p:sp>
        <p:nvSpPr>
          <p:cNvPr id="3" name="Hexagon 2">
            <a:extLst>
              <a:ext uri="{FF2B5EF4-FFF2-40B4-BE49-F238E27FC236}">
                <a16:creationId xmlns:a16="http://schemas.microsoft.com/office/drawing/2014/main" id="{01CEA6FF-41D5-467D-8740-50F9F6227348}"/>
              </a:ext>
            </a:extLst>
          </p:cNvPr>
          <p:cNvSpPr/>
          <p:nvPr/>
        </p:nvSpPr>
        <p:spPr>
          <a:xfrm>
            <a:off x="11347269" y="6365966"/>
            <a:ext cx="269965" cy="243840"/>
          </a:xfrm>
          <a:prstGeom prst="hexagon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89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10.3 Raising exceptions</a:t>
            </a:r>
          </a:p>
          <a:p>
            <a:endParaRPr lang="en-US" sz="2400" dirty="0"/>
          </a:p>
          <a:p>
            <a:r>
              <a:rPr lang="en-US" sz="2400" dirty="0"/>
              <a:t>Proper logic flow can get hidden when error-checking is introduced</a:t>
            </a:r>
          </a:p>
          <a:p>
            <a:endParaRPr lang="en-US" sz="2400" dirty="0"/>
          </a:p>
          <a:p>
            <a:r>
              <a:rPr lang="en-US" sz="2400" dirty="0"/>
              <a:t>age = int( input( “Enter your age:” ) )</a:t>
            </a:r>
          </a:p>
          <a:p>
            <a:r>
              <a:rPr lang="en-US" sz="2400" dirty="0"/>
              <a:t>while ( (age&lt;0) or (age &gt; 150):</a:t>
            </a:r>
          </a:p>
          <a:p>
            <a:r>
              <a:rPr lang="en-US" sz="2400" dirty="0"/>
              <a:t>	age = int( input( “Enter your age:” ) )</a:t>
            </a:r>
          </a:p>
          <a:p>
            <a:endParaRPr lang="en-US" sz="2400" dirty="0"/>
          </a:p>
          <a:p>
            <a:r>
              <a:rPr lang="en-US" sz="2400" dirty="0"/>
              <a:t>weight = int( input( “Enter your weight:” ) )</a:t>
            </a:r>
          </a:p>
          <a:p>
            <a:r>
              <a:rPr lang="en-US" sz="2400" dirty="0"/>
              <a:t>while ( (weight&lt;=0) or (weight &gt; 1000):</a:t>
            </a:r>
          </a:p>
          <a:p>
            <a:r>
              <a:rPr lang="en-US" sz="2400" dirty="0"/>
              <a:t>	weight = int( input( “Enter your weight:” ) 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02412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6240" y="629920"/>
            <a:ext cx="113995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10.3 Raising exceptions</a:t>
            </a:r>
          </a:p>
          <a:p>
            <a:endParaRPr lang="en-US" sz="2400" dirty="0"/>
          </a:p>
          <a:p>
            <a:r>
              <a:rPr lang="en-US" sz="2400" dirty="0" err="1"/>
              <a:t>user_input</a:t>
            </a:r>
            <a:r>
              <a:rPr lang="en-US" sz="2400" dirty="0"/>
              <a:t> = ‘a’</a:t>
            </a:r>
          </a:p>
          <a:p>
            <a:r>
              <a:rPr lang="en-US" sz="2400" dirty="0"/>
              <a:t>while </a:t>
            </a:r>
            <a:r>
              <a:rPr lang="en-US" sz="2400" dirty="0" err="1"/>
              <a:t>user_input</a:t>
            </a:r>
            <a:r>
              <a:rPr lang="en-US" sz="2400" dirty="0"/>
              <a:t> != ‘q’:</a:t>
            </a:r>
          </a:p>
          <a:p>
            <a:r>
              <a:rPr lang="en-US" sz="2400" dirty="0"/>
              <a:t>	try:</a:t>
            </a:r>
          </a:p>
          <a:p>
            <a:r>
              <a:rPr lang="en-US" sz="2400" dirty="0"/>
              <a:t>		age = int( input( “Enter your age:” ) )</a:t>
            </a:r>
          </a:p>
          <a:p>
            <a:r>
              <a:rPr lang="en-US" sz="2400" dirty="0"/>
              <a:t>		if  (age&lt;0) or (age &gt; 150):</a:t>
            </a:r>
          </a:p>
          <a:p>
            <a:r>
              <a:rPr lang="en-US" sz="2400" dirty="0"/>
              <a:t>			raise </a:t>
            </a:r>
            <a:r>
              <a:rPr lang="en-US" sz="2400" dirty="0" err="1"/>
              <a:t>ValueError</a:t>
            </a:r>
            <a:r>
              <a:rPr lang="en-US" sz="2400" dirty="0"/>
              <a:t>( ‘Age not between 0 and 150’ )</a:t>
            </a:r>
          </a:p>
          <a:p>
            <a:r>
              <a:rPr lang="en-US" sz="2400" dirty="0"/>
              <a:t>	</a:t>
            </a:r>
          </a:p>
          <a:p>
            <a:r>
              <a:rPr lang="en-US" sz="2400" dirty="0"/>
              <a:t>		weight = int( input( “Enter your weight:” ) )</a:t>
            </a:r>
          </a:p>
          <a:p>
            <a:pPr lvl="2"/>
            <a:r>
              <a:rPr lang="en-US" sz="2400" dirty="0"/>
              <a:t>	if (weight&lt;=0) or (weight &gt; 1000):</a:t>
            </a:r>
          </a:p>
          <a:p>
            <a:r>
              <a:rPr lang="en-US" sz="2400" dirty="0"/>
              <a:t>			raise </a:t>
            </a:r>
            <a:r>
              <a:rPr lang="en-US" sz="2400" dirty="0" err="1"/>
              <a:t>ValueError</a:t>
            </a:r>
            <a:r>
              <a:rPr lang="en-US" sz="2400" dirty="0"/>
              <a:t>( ‘Weight not between 0 and 1000 </a:t>
            </a:r>
            <a:r>
              <a:rPr lang="en-US" sz="2400" dirty="0" err="1"/>
              <a:t>lbs</a:t>
            </a:r>
            <a:r>
              <a:rPr lang="en-US" sz="2400"/>
              <a:t>’ )</a:t>
            </a:r>
            <a:endParaRPr lang="en-US" sz="2400" dirty="0"/>
          </a:p>
          <a:p>
            <a:r>
              <a:rPr lang="en-US" sz="2400" dirty="0"/>
              <a:t>	except </a:t>
            </a:r>
            <a:r>
              <a:rPr lang="en-US" sz="2400" dirty="0" err="1"/>
              <a:t>ValueError</a:t>
            </a:r>
            <a:r>
              <a:rPr lang="en-US" sz="2400" dirty="0"/>
              <a:t> as </a:t>
            </a:r>
            <a:r>
              <a:rPr lang="en-US" sz="2400" dirty="0" err="1"/>
              <a:t>excpt_Val</a:t>
            </a:r>
            <a:r>
              <a:rPr lang="en-US" sz="2400" dirty="0"/>
              <a:t>:</a:t>
            </a:r>
          </a:p>
          <a:p>
            <a:r>
              <a:rPr lang="en-US" sz="2400" dirty="0"/>
              <a:t>		print( </a:t>
            </a:r>
            <a:r>
              <a:rPr lang="en-US" sz="2400" dirty="0" err="1"/>
              <a:t>excpt_Val</a:t>
            </a:r>
            <a:r>
              <a:rPr lang="en-US" sz="2400" dirty="0"/>
              <a:t> )</a:t>
            </a:r>
          </a:p>
          <a:p>
            <a:r>
              <a:rPr lang="en-US" sz="2400" dirty="0"/>
              <a:t>		print ( ‘Please correct input\n’ )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user_input</a:t>
            </a:r>
            <a:r>
              <a:rPr lang="en-US" sz="2400" dirty="0"/>
              <a:t> = input(“Hit any key to continue, or ‘q’ to quit” )</a:t>
            </a:r>
          </a:p>
        </p:txBody>
      </p:sp>
    </p:spTree>
    <p:extLst>
      <p:ext uri="{BB962C8B-B14F-4D97-AF65-F5344CB8AC3E}">
        <p14:creationId xmlns:p14="http://schemas.microsoft.com/office/powerpoint/2010/main" val="19876866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10.3 Raising exceptions</a:t>
            </a:r>
          </a:p>
          <a:p>
            <a:endParaRPr lang="en-US" sz="2400" dirty="0"/>
          </a:p>
          <a:p>
            <a:r>
              <a:rPr lang="en-US" sz="2400" dirty="0"/>
              <a:t>Enter your age: -5</a:t>
            </a:r>
          </a:p>
          <a:p>
            <a:r>
              <a:rPr lang="en-US" sz="2400" dirty="0"/>
              <a:t>Age not between 0 and 150	       #string passed to raised error, printed by print(</a:t>
            </a:r>
            <a:r>
              <a:rPr lang="en-US" sz="2400" dirty="0" err="1"/>
              <a:t>excpt_Val</a:t>
            </a:r>
            <a:r>
              <a:rPr lang="en-US" sz="2400" dirty="0"/>
              <a:t>)</a:t>
            </a:r>
          </a:p>
          <a:p>
            <a:r>
              <a:rPr lang="en-US" sz="2400" dirty="0"/>
              <a:t>Please correct input</a:t>
            </a:r>
          </a:p>
          <a:p>
            <a:endParaRPr lang="en-US" sz="2400" dirty="0"/>
          </a:p>
          <a:p>
            <a:r>
              <a:rPr lang="en-US" sz="2400" dirty="0"/>
              <a:t>Hit any key to continue, or ‘q’ to quit</a:t>
            </a:r>
          </a:p>
        </p:txBody>
      </p:sp>
    </p:spTree>
    <p:extLst>
      <p:ext uri="{BB962C8B-B14F-4D97-AF65-F5344CB8AC3E}">
        <p14:creationId xmlns:p14="http://schemas.microsoft.com/office/powerpoint/2010/main" val="7167465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10.3 Raising exceptions</a:t>
            </a:r>
          </a:p>
          <a:p>
            <a:endParaRPr lang="en-US" sz="2400" dirty="0"/>
          </a:p>
          <a:p>
            <a:r>
              <a:rPr lang="en-US" sz="2400" dirty="0"/>
              <a:t>Any type of error can be raised</a:t>
            </a:r>
          </a:p>
          <a:p>
            <a:r>
              <a:rPr lang="en-US" sz="2400" dirty="0"/>
              <a:t>	best practice to use one that closely approximates exception being raised</a:t>
            </a:r>
          </a:p>
        </p:txBody>
      </p:sp>
    </p:spTree>
    <p:extLst>
      <p:ext uri="{BB962C8B-B14F-4D97-AF65-F5344CB8AC3E}">
        <p14:creationId xmlns:p14="http://schemas.microsoft.com/office/powerpoint/2010/main" val="2803278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10.3 Raising exceptions</a:t>
            </a:r>
          </a:p>
          <a:p>
            <a:endParaRPr lang="en-US" sz="2400" dirty="0"/>
          </a:p>
          <a:p>
            <a:r>
              <a:rPr lang="en-US" sz="2400" dirty="0"/>
              <a:t>Any type of error can be raised</a:t>
            </a:r>
          </a:p>
          <a:p>
            <a:r>
              <a:rPr lang="en-US" sz="2400" dirty="0"/>
              <a:t>	best practice to use one that closely approximates exception being raised</a:t>
            </a:r>
          </a:p>
          <a:p>
            <a:endParaRPr lang="en-US" sz="2400" dirty="0"/>
          </a:p>
          <a:p>
            <a:r>
              <a:rPr lang="en-US" sz="2400" dirty="0"/>
              <a:t>Using ‘as’ in exception creates a variable that can be inspected by the exception</a:t>
            </a:r>
          </a:p>
        </p:txBody>
      </p:sp>
    </p:spTree>
    <p:extLst>
      <p:ext uri="{BB962C8B-B14F-4D97-AF65-F5344CB8AC3E}">
        <p14:creationId xmlns:p14="http://schemas.microsoft.com/office/powerpoint/2010/main" val="33946398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10.4 Raising exceptions from functions</a:t>
            </a:r>
          </a:p>
          <a:p>
            <a:endParaRPr lang="en-US" sz="2400" dirty="0"/>
          </a:p>
          <a:p>
            <a:r>
              <a:rPr lang="en-US" sz="2400" dirty="0"/>
              <a:t>Raise the error within the function</a:t>
            </a:r>
          </a:p>
        </p:txBody>
      </p:sp>
    </p:spTree>
    <p:extLst>
      <p:ext uri="{BB962C8B-B14F-4D97-AF65-F5344CB8AC3E}">
        <p14:creationId xmlns:p14="http://schemas.microsoft.com/office/powerpoint/2010/main" val="39356519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10.4 Raising exceptions from functions</a:t>
            </a:r>
          </a:p>
          <a:p>
            <a:endParaRPr lang="en-US" sz="2400" dirty="0"/>
          </a:p>
          <a:p>
            <a:r>
              <a:rPr lang="en-US" sz="2400" dirty="0"/>
              <a:t>Raise the error within the function</a:t>
            </a:r>
          </a:p>
          <a:p>
            <a:r>
              <a:rPr lang="en-US" sz="2400" dirty="0"/>
              <a:t>	if function doesn’t have appropriate try/except then function exits and</a:t>
            </a:r>
          </a:p>
          <a:p>
            <a:r>
              <a:rPr lang="en-US" sz="2400" dirty="0"/>
              <a:t>	calling location is checked for error type.</a:t>
            </a:r>
          </a:p>
          <a:p>
            <a:endParaRPr lang="en-US" sz="2400" dirty="0"/>
          </a:p>
          <a:p>
            <a:r>
              <a:rPr lang="en-US" sz="2400" dirty="0"/>
              <a:t>	process continues exiting and passing error upwards until exception is handled or</a:t>
            </a:r>
          </a:p>
          <a:p>
            <a:r>
              <a:rPr lang="en-US" sz="2400" dirty="0"/>
              <a:t>	program terminates</a:t>
            </a:r>
          </a:p>
        </p:txBody>
      </p:sp>
    </p:spTree>
    <p:extLst>
      <p:ext uri="{BB962C8B-B14F-4D97-AF65-F5344CB8AC3E}">
        <p14:creationId xmlns:p14="http://schemas.microsoft.com/office/powerpoint/2010/main" val="13777214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10.4 Raising exceptions from functions</a:t>
            </a:r>
          </a:p>
          <a:p>
            <a:endParaRPr lang="en-US" sz="2400" dirty="0"/>
          </a:p>
          <a:p>
            <a:r>
              <a:rPr lang="en-US" sz="2400" dirty="0"/>
              <a:t>def </a:t>
            </a:r>
            <a:r>
              <a:rPr lang="en-US" sz="2400" dirty="0" err="1"/>
              <a:t>Get_Age</a:t>
            </a:r>
            <a:r>
              <a:rPr lang="en-US" sz="2400" dirty="0"/>
              <a:t>():</a:t>
            </a:r>
          </a:p>
          <a:p>
            <a:r>
              <a:rPr lang="en-US" sz="2400" dirty="0"/>
              <a:t>	int( input( “Enter your age:” ) )</a:t>
            </a:r>
          </a:p>
          <a:p>
            <a:r>
              <a:rPr lang="en-US" sz="2400" dirty="0"/>
              <a:t>		if  (age&lt;0) or (age &gt; 150):</a:t>
            </a:r>
          </a:p>
          <a:p>
            <a:r>
              <a:rPr lang="en-US" sz="2400" dirty="0"/>
              <a:t>			raise </a:t>
            </a:r>
            <a:r>
              <a:rPr lang="en-US" sz="2400" dirty="0" err="1"/>
              <a:t>ValueError</a:t>
            </a:r>
            <a:r>
              <a:rPr lang="en-US" sz="2400" dirty="0"/>
              <a:t>( ‘Age not between 0 and 150’ )</a:t>
            </a:r>
          </a:p>
          <a:p>
            <a:r>
              <a:rPr lang="en-US" sz="2400" dirty="0"/>
              <a:t>	return age</a:t>
            </a:r>
          </a:p>
          <a:p>
            <a:endParaRPr lang="en-US" sz="2400" dirty="0"/>
          </a:p>
          <a:p>
            <a:r>
              <a:rPr lang="en-US" sz="2400" dirty="0" err="1"/>
              <a:t>user_input</a:t>
            </a:r>
            <a:r>
              <a:rPr lang="en-US" sz="2400" dirty="0"/>
              <a:t> = ‘a’</a:t>
            </a:r>
          </a:p>
          <a:p>
            <a:r>
              <a:rPr lang="en-US" sz="2400" dirty="0"/>
              <a:t>while </a:t>
            </a:r>
            <a:r>
              <a:rPr lang="en-US" sz="2400" dirty="0" err="1"/>
              <a:t>user_input</a:t>
            </a:r>
            <a:r>
              <a:rPr lang="en-US" sz="2400" dirty="0"/>
              <a:t> != ‘q’:</a:t>
            </a:r>
          </a:p>
          <a:p>
            <a:r>
              <a:rPr lang="en-US" sz="2400"/>
              <a:t>	try:</a:t>
            </a:r>
            <a:endParaRPr lang="en-US" sz="2400" dirty="0"/>
          </a:p>
          <a:p>
            <a:r>
              <a:rPr lang="en-US" sz="2400" dirty="0"/>
              <a:t>		age = </a:t>
            </a:r>
            <a:r>
              <a:rPr lang="en-US" sz="2400" dirty="0" err="1"/>
              <a:t>Get_Age</a:t>
            </a:r>
            <a:r>
              <a:rPr lang="en-US" sz="2400" dirty="0"/>
              <a:t>( )</a:t>
            </a:r>
          </a:p>
          <a:p>
            <a:r>
              <a:rPr lang="en-US" sz="2400"/>
              <a:t>	except ValueError as excpt_Val:</a:t>
            </a:r>
          </a:p>
          <a:p>
            <a:r>
              <a:rPr lang="en-US" sz="2400"/>
              <a:t>		print( excpt_Val )</a:t>
            </a:r>
          </a:p>
          <a:p>
            <a:r>
              <a:rPr lang="en-US" sz="2400"/>
              <a:t>		print ( ‘Please correct input\n’ )</a:t>
            </a:r>
          </a:p>
          <a:p>
            <a:r>
              <a:rPr lang="en-US" sz="2400"/>
              <a:t>	user_input = input(“Hit any key to continue, or ‘q’ to quit” 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78219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10.4 Raising exceptions from functions #or handle it in function</a:t>
            </a:r>
          </a:p>
          <a:p>
            <a:endParaRPr lang="en-US" sz="2400" dirty="0"/>
          </a:p>
          <a:p>
            <a:r>
              <a:rPr lang="en-US" sz="2400" dirty="0"/>
              <a:t>def </a:t>
            </a:r>
            <a:r>
              <a:rPr lang="en-US" sz="2400" dirty="0" err="1"/>
              <a:t>Get_Age</a:t>
            </a:r>
            <a:r>
              <a:rPr lang="en-US" sz="2400" dirty="0"/>
              <a:t>():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age_is_not_good</a:t>
            </a:r>
            <a:r>
              <a:rPr lang="en-US" sz="2400" dirty="0"/>
              <a:t> = True</a:t>
            </a:r>
          </a:p>
          <a:p>
            <a:r>
              <a:rPr lang="en-US" sz="2400" dirty="0"/>
              <a:t>	while </a:t>
            </a:r>
            <a:r>
              <a:rPr lang="en-US" sz="2400" dirty="0" err="1"/>
              <a:t>age_is_not_good</a:t>
            </a:r>
            <a:r>
              <a:rPr lang="en-US" sz="2400" dirty="0"/>
              <a:t>:</a:t>
            </a:r>
          </a:p>
          <a:p>
            <a:r>
              <a:rPr lang="en-US" sz="2400" dirty="0"/>
              <a:t>		try:</a:t>
            </a:r>
          </a:p>
          <a:p>
            <a:r>
              <a:rPr lang="en-US" sz="2400" dirty="0"/>
              <a:t>			int( input( “Enter your age:” ) )</a:t>
            </a:r>
          </a:p>
          <a:p>
            <a:r>
              <a:rPr lang="en-US" sz="2400" dirty="0"/>
              <a:t>			if  (age&lt;0) or (age &gt; 150):</a:t>
            </a:r>
          </a:p>
          <a:p>
            <a:r>
              <a:rPr lang="en-US" sz="2400" dirty="0"/>
              <a:t>				raise </a:t>
            </a:r>
            <a:r>
              <a:rPr lang="en-US" sz="2400" dirty="0" err="1"/>
              <a:t>ValueError</a:t>
            </a:r>
            <a:r>
              <a:rPr lang="en-US" sz="2400" dirty="0"/>
              <a:t>( ‘Age not between 0 and 150’ )</a:t>
            </a:r>
          </a:p>
          <a:p>
            <a:r>
              <a:rPr lang="en-US" sz="2400" dirty="0"/>
              <a:t>			</a:t>
            </a:r>
            <a:r>
              <a:rPr lang="en-US" sz="2400" dirty="0" err="1"/>
              <a:t>age_is_not_good</a:t>
            </a:r>
            <a:r>
              <a:rPr lang="en-US" sz="2400" dirty="0"/>
              <a:t> = False</a:t>
            </a:r>
          </a:p>
          <a:p>
            <a:endParaRPr lang="en-US" sz="2400" dirty="0"/>
          </a:p>
          <a:p>
            <a:r>
              <a:rPr lang="en-US" sz="2400" dirty="0"/>
              <a:t>		 except </a:t>
            </a:r>
            <a:r>
              <a:rPr lang="en-US" sz="2400" dirty="0" err="1"/>
              <a:t>ValueError</a:t>
            </a:r>
            <a:r>
              <a:rPr lang="en-US" sz="2400" dirty="0"/>
              <a:t> as </a:t>
            </a:r>
            <a:r>
              <a:rPr lang="en-US" sz="2400" dirty="0" err="1"/>
              <a:t>excpt_Val</a:t>
            </a:r>
            <a:r>
              <a:rPr lang="en-US" sz="2400" dirty="0"/>
              <a:t>:</a:t>
            </a:r>
          </a:p>
          <a:p>
            <a:r>
              <a:rPr lang="en-US" sz="2400" dirty="0"/>
              <a:t>			print( </a:t>
            </a:r>
            <a:r>
              <a:rPr lang="en-US" sz="2400" dirty="0" err="1"/>
              <a:t>excpt_Val</a:t>
            </a:r>
            <a:r>
              <a:rPr lang="en-US" sz="2400" dirty="0"/>
              <a:t> )</a:t>
            </a:r>
          </a:p>
          <a:p>
            <a:r>
              <a:rPr lang="en-US" sz="2400" dirty="0"/>
              <a:t>			print ( ‘Please correct input\n’ )</a:t>
            </a:r>
          </a:p>
          <a:p>
            <a:r>
              <a:rPr lang="en-US" sz="2400" dirty="0"/>
              <a:t>	return age</a:t>
            </a:r>
          </a:p>
        </p:txBody>
      </p:sp>
    </p:spTree>
    <p:extLst>
      <p:ext uri="{BB962C8B-B14F-4D97-AF65-F5344CB8AC3E}">
        <p14:creationId xmlns:p14="http://schemas.microsoft.com/office/powerpoint/2010/main" val="2895630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10.5 Finally</a:t>
            </a:r>
          </a:p>
          <a:p>
            <a:endParaRPr lang="en-US" sz="2400" dirty="0"/>
          </a:p>
          <a:p>
            <a:r>
              <a:rPr lang="en-US" sz="2400" dirty="0"/>
              <a:t>try:</a:t>
            </a:r>
          </a:p>
          <a:p>
            <a:endParaRPr lang="en-US" sz="2400" dirty="0"/>
          </a:p>
          <a:p>
            <a:r>
              <a:rPr lang="en-US" sz="2400" dirty="0"/>
              <a:t>except </a:t>
            </a:r>
            <a:r>
              <a:rPr lang="en-US" sz="2400" dirty="0" err="1"/>
              <a:t>TypeError</a:t>
            </a:r>
            <a:r>
              <a:rPr lang="en-US" sz="2400" dirty="0"/>
              <a:t>:</a:t>
            </a:r>
          </a:p>
          <a:p>
            <a:endParaRPr lang="en-US" sz="2400" dirty="0"/>
          </a:p>
          <a:p>
            <a:r>
              <a:rPr lang="en-US" sz="2400" dirty="0"/>
              <a:t>finally:</a:t>
            </a:r>
          </a:p>
        </p:txBody>
      </p:sp>
    </p:spTree>
    <p:extLst>
      <p:ext uri="{BB962C8B-B14F-4D97-AF65-F5344CB8AC3E}">
        <p14:creationId xmlns:p14="http://schemas.microsoft.com/office/powerpoint/2010/main" val="343331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10.1 Handling Exceptions</a:t>
            </a:r>
          </a:p>
          <a:p>
            <a:endParaRPr lang="en-US" sz="2400" dirty="0"/>
          </a:p>
          <a:p>
            <a:r>
              <a:rPr lang="en-US" sz="2400" dirty="0"/>
              <a:t>Capture errors and process them using</a:t>
            </a:r>
          </a:p>
          <a:p>
            <a:r>
              <a:rPr lang="en-US" sz="2400" dirty="0"/>
              <a:t>	try:</a:t>
            </a:r>
          </a:p>
          <a:p>
            <a:r>
              <a:rPr lang="en-US" sz="2400" dirty="0"/>
              <a:t>	except:</a:t>
            </a:r>
          </a:p>
          <a:p>
            <a:r>
              <a:rPr lang="en-US" sz="2400" dirty="0"/>
              <a:t>To gracefully handle an error and continue processing</a:t>
            </a:r>
          </a:p>
        </p:txBody>
      </p:sp>
    </p:spTree>
    <p:extLst>
      <p:ext uri="{BB962C8B-B14F-4D97-AF65-F5344CB8AC3E}">
        <p14:creationId xmlns:p14="http://schemas.microsoft.com/office/powerpoint/2010/main" val="20728069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10.5 Finally</a:t>
            </a:r>
          </a:p>
          <a:p>
            <a:endParaRPr lang="en-US" sz="2400" dirty="0"/>
          </a:p>
          <a:p>
            <a:r>
              <a:rPr lang="en-US" sz="2400" dirty="0"/>
              <a:t>Finally executes regardless of whether an exception is raised or not</a:t>
            </a:r>
          </a:p>
        </p:txBody>
      </p:sp>
    </p:spTree>
    <p:extLst>
      <p:ext uri="{BB962C8B-B14F-4D97-AF65-F5344CB8AC3E}">
        <p14:creationId xmlns:p14="http://schemas.microsoft.com/office/powerpoint/2010/main" val="15420446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10.5 Finally</a:t>
            </a:r>
          </a:p>
          <a:p>
            <a:endParaRPr lang="en-US" sz="2400" dirty="0"/>
          </a:p>
          <a:p>
            <a:r>
              <a:rPr lang="en-US" sz="2400" dirty="0"/>
              <a:t>Finally executes regardless of whether an exception is raised or not</a:t>
            </a:r>
          </a:p>
          <a:p>
            <a:r>
              <a:rPr lang="en-US" sz="2400" dirty="0"/>
              <a:t>	no exception, continue to finally</a:t>
            </a:r>
          </a:p>
          <a:p>
            <a:r>
              <a:rPr lang="en-US" sz="2400" dirty="0"/>
              <a:t>		continue even if break, continue, or return is executed within try block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356707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10.5 Finally</a:t>
            </a:r>
          </a:p>
          <a:p>
            <a:endParaRPr lang="en-US" sz="2400" dirty="0"/>
          </a:p>
          <a:p>
            <a:r>
              <a:rPr lang="en-US" sz="2400" dirty="0"/>
              <a:t>Finally executes regardless of whether an exception is raised or not</a:t>
            </a:r>
          </a:p>
          <a:p>
            <a:r>
              <a:rPr lang="en-US" sz="2400" dirty="0"/>
              <a:t>	no exception, continue to finally</a:t>
            </a:r>
          </a:p>
          <a:p>
            <a:r>
              <a:rPr lang="en-US" sz="2400" dirty="0"/>
              <a:t>		continue even if break, continue, or return is executed within try block</a:t>
            </a:r>
          </a:p>
          <a:p>
            <a:r>
              <a:rPr lang="en-US" sz="2400" dirty="0"/>
              <a:t>	handled exception, continue to finally</a:t>
            </a:r>
          </a:p>
          <a:p>
            <a:r>
              <a:rPr lang="en-US" sz="24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6104400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10.5 Finally</a:t>
            </a:r>
          </a:p>
          <a:p>
            <a:endParaRPr lang="en-US" sz="2400" dirty="0"/>
          </a:p>
          <a:p>
            <a:r>
              <a:rPr lang="en-US" sz="2400" dirty="0"/>
              <a:t>Finally executes regardless of whether an exception is raised or not</a:t>
            </a:r>
          </a:p>
          <a:p>
            <a:r>
              <a:rPr lang="en-US" sz="2400" dirty="0"/>
              <a:t>	no exception, continue to finally</a:t>
            </a:r>
          </a:p>
          <a:p>
            <a:r>
              <a:rPr lang="en-US" sz="2400" dirty="0"/>
              <a:t>		continue even if break, continue, or return is executed within try block</a:t>
            </a:r>
          </a:p>
          <a:p>
            <a:r>
              <a:rPr lang="en-US" sz="2400" dirty="0"/>
              <a:t>	handled exception, continue to finally</a:t>
            </a:r>
          </a:p>
          <a:p>
            <a:r>
              <a:rPr lang="en-US" sz="2400" dirty="0"/>
              <a:t>	un-handled exception, continue to finally and re-raise exception at higher level</a:t>
            </a:r>
          </a:p>
        </p:txBody>
      </p:sp>
    </p:spTree>
    <p:extLst>
      <p:ext uri="{BB962C8B-B14F-4D97-AF65-F5344CB8AC3E}">
        <p14:creationId xmlns:p14="http://schemas.microsoft.com/office/powerpoint/2010/main" val="3404560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10.6 Custom exception types</a:t>
            </a:r>
          </a:p>
          <a:p>
            <a:endParaRPr lang="en-US" sz="2400" dirty="0"/>
          </a:p>
          <a:p>
            <a:r>
              <a:rPr lang="en-US" sz="2400" dirty="0"/>
              <a:t>Create a custom error class with only a constructor</a:t>
            </a:r>
          </a:p>
        </p:txBody>
      </p:sp>
    </p:spTree>
    <p:extLst>
      <p:ext uri="{BB962C8B-B14F-4D97-AF65-F5344CB8AC3E}">
        <p14:creationId xmlns:p14="http://schemas.microsoft.com/office/powerpoint/2010/main" val="25278478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10.6 Custom exception types</a:t>
            </a:r>
          </a:p>
          <a:p>
            <a:endParaRPr lang="en-US" sz="2400" dirty="0"/>
          </a:p>
          <a:p>
            <a:r>
              <a:rPr lang="en-US" sz="2400" dirty="0"/>
              <a:t>Create a custom error class with only a constructor</a:t>
            </a:r>
          </a:p>
          <a:p>
            <a:endParaRPr lang="en-US" sz="2400" dirty="0"/>
          </a:p>
          <a:p>
            <a:r>
              <a:rPr lang="en-US" sz="2400" dirty="0"/>
              <a:t>class </a:t>
            </a:r>
            <a:r>
              <a:rPr lang="en-US" sz="2400" dirty="0" err="1"/>
              <a:t>MySpecialError</a:t>
            </a:r>
            <a:r>
              <a:rPr lang="en-US" sz="2400" dirty="0"/>
              <a:t>( Exception ):	#inherits from class Exception</a:t>
            </a:r>
          </a:p>
          <a:p>
            <a:r>
              <a:rPr lang="en-US" sz="2400" dirty="0"/>
              <a:t>	def __</a:t>
            </a:r>
            <a:r>
              <a:rPr lang="en-US" sz="2400" dirty="0" err="1"/>
              <a:t>init</a:t>
            </a:r>
            <a:r>
              <a:rPr lang="en-US" sz="2400" dirty="0"/>
              <a:t>__( self, text ):</a:t>
            </a:r>
          </a:p>
          <a:p>
            <a:r>
              <a:rPr lang="en-US" sz="2400" dirty="0"/>
              <a:t>		</a:t>
            </a:r>
            <a:r>
              <a:rPr lang="en-US" sz="2400" dirty="0" err="1"/>
              <a:t>self.value</a:t>
            </a:r>
            <a:r>
              <a:rPr lang="en-US" sz="2400" dirty="0"/>
              <a:t> = text</a:t>
            </a:r>
          </a:p>
        </p:txBody>
      </p:sp>
    </p:spTree>
    <p:extLst>
      <p:ext uri="{BB962C8B-B14F-4D97-AF65-F5344CB8AC3E}">
        <p14:creationId xmlns:p14="http://schemas.microsoft.com/office/powerpoint/2010/main" val="2640800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60631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10.6 Custom exception types</a:t>
            </a:r>
          </a:p>
          <a:p>
            <a:r>
              <a:rPr lang="en-US" sz="2000" dirty="0"/>
              <a:t>class </a:t>
            </a:r>
            <a:r>
              <a:rPr lang="en-US" sz="2000" dirty="0" err="1"/>
              <a:t>MySpecialError</a:t>
            </a:r>
            <a:r>
              <a:rPr lang="en-US" sz="2000" dirty="0"/>
              <a:t>( Exception ):	#inherits from class Exception</a:t>
            </a:r>
          </a:p>
          <a:p>
            <a:r>
              <a:rPr lang="en-US" sz="2000" dirty="0"/>
              <a:t>	def __</a:t>
            </a:r>
            <a:r>
              <a:rPr lang="en-US" sz="2000" dirty="0" err="1"/>
              <a:t>init</a:t>
            </a:r>
            <a:r>
              <a:rPr lang="en-US" sz="2000" dirty="0"/>
              <a:t>__( self, text ): </a:t>
            </a:r>
            <a:r>
              <a:rPr lang="en-US" sz="1400" dirty="0"/>
              <a:t>#default constructor since it includes keyword </a:t>
            </a:r>
            <a:r>
              <a:rPr lang="en-US" sz="1400" i="1" dirty="0"/>
              <a:t>self </a:t>
            </a:r>
            <a:r>
              <a:rPr lang="en-US" sz="1400" dirty="0"/>
              <a:t>(same as </a:t>
            </a:r>
            <a:r>
              <a:rPr lang="en-US" sz="1400" i="1" dirty="0"/>
              <a:t>this</a:t>
            </a:r>
            <a:r>
              <a:rPr lang="en-US" sz="1400" dirty="0"/>
              <a:t> in </a:t>
            </a:r>
            <a:r>
              <a:rPr lang="en-US" sz="1400" dirty="0" err="1"/>
              <a:t>c++</a:t>
            </a:r>
            <a:r>
              <a:rPr lang="en-US" sz="1400" dirty="0"/>
              <a:t>) as a parameter</a:t>
            </a:r>
          </a:p>
          <a:p>
            <a:r>
              <a:rPr lang="en-US" sz="2000" dirty="0"/>
              <a:t>		</a:t>
            </a:r>
            <a:r>
              <a:rPr lang="en-US" sz="2000" dirty="0" err="1"/>
              <a:t>self.value</a:t>
            </a:r>
            <a:r>
              <a:rPr lang="en-US" sz="2000" dirty="0"/>
              <a:t> = text</a:t>
            </a:r>
          </a:p>
          <a:p>
            <a:endParaRPr lang="en-US" sz="2000" dirty="0"/>
          </a:p>
          <a:p>
            <a:r>
              <a:rPr lang="en-US" sz="2000" dirty="0" err="1"/>
              <a:t>user_input</a:t>
            </a:r>
            <a:r>
              <a:rPr lang="en-US" sz="2000" dirty="0"/>
              <a:t> = ‘a’</a:t>
            </a:r>
          </a:p>
          <a:p>
            <a:r>
              <a:rPr lang="en-US" sz="2000" dirty="0"/>
              <a:t>while </a:t>
            </a:r>
            <a:r>
              <a:rPr lang="en-US" sz="2000" dirty="0" err="1"/>
              <a:t>user_input</a:t>
            </a:r>
            <a:r>
              <a:rPr lang="en-US" sz="2000" dirty="0"/>
              <a:t> != ‘q’:</a:t>
            </a:r>
          </a:p>
          <a:p>
            <a:r>
              <a:rPr lang="en-US" sz="2000" dirty="0"/>
              <a:t>	try:</a:t>
            </a:r>
          </a:p>
          <a:p>
            <a:r>
              <a:rPr lang="en-US" sz="2000" dirty="0"/>
              <a:t>		age = int( input( “Enter your age:” ) )</a:t>
            </a:r>
          </a:p>
          <a:p>
            <a:r>
              <a:rPr lang="en-US" sz="2000" dirty="0"/>
              <a:t>		if  (age&lt;0) or (age &gt; 150):</a:t>
            </a:r>
          </a:p>
          <a:p>
            <a:r>
              <a:rPr lang="en-US" sz="2000" dirty="0"/>
              <a:t>			raise </a:t>
            </a:r>
            <a:r>
              <a:rPr lang="en-US" sz="2000" dirty="0" err="1"/>
              <a:t>MySpecialError</a:t>
            </a:r>
            <a:r>
              <a:rPr lang="en-US" sz="2000" dirty="0"/>
              <a:t>( ‘Age not between 0 and 150’ )</a:t>
            </a:r>
          </a:p>
          <a:p>
            <a:r>
              <a:rPr lang="en-US" sz="2000" dirty="0"/>
              <a:t>	</a:t>
            </a:r>
          </a:p>
          <a:p>
            <a:r>
              <a:rPr lang="en-US" sz="2000" dirty="0"/>
              <a:t>		weight = int( input( “Enter your weight:” ) )</a:t>
            </a:r>
          </a:p>
          <a:p>
            <a:pPr lvl="2"/>
            <a:r>
              <a:rPr lang="en-US" sz="2000" dirty="0"/>
              <a:t>	if (weight&lt;=0) or (weight &gt; 1000):</a:t>
            </a:r>
          </a:p>
          <a:p>
            <a:r>
              <a:rPr lang="en-US" sz="2000" dirty="0"/>
              <a:t>			raise </a:t>
            </a:r>
            <a:r>
              <a:rPr lang="en-US" sz="2000" dirty="0" err="1"/>
              <a:t>MySpecialError</a:t>
            </a:r>
            <a:r>
              <a:rPr lang="en-US" sz="2000" dirty="0"/>
              <a:t>( ‘Weight not between 0 and 1000 </a:t>
            </a:r>
            <a:r>
              <a:rPr lang="en-US" sz="2000" dirty="0" err="1"/>
              <a:t>lbs</a:t>
            </a:r>
            <a:r>
              <a:rPr lang="en-US" sz="2000" dirty="0"/>
              <a:t>’ )</a:t>
            </a:r>
          </a:p>
          <a:p>
            <a:r>
              <a:rPr lang="en-US" sz="2000" dirty="0"/>
              <a:t>	except </a:t>
            </a:r>
            <a:r>
              <a:rPr lang="en-US" sz="2000" dirty="0" err="1"/>
              <a:t>MySpecialError</a:t>
            </a:r>
            <a:r>
              <a:rPr lang="en-US" sz="2000" dirty="0"/>
              <a:t> as </a:t>
            </a:r>
            <a:r>
              <a:rPr lang="en-US" sz="2000" dirty="0" err="1"/>
              <a:t>excpt_Val</a:t>
            </a:r>
            <a:r>
              <a:rPr lang="en-US" sz="2000" dirty="0"/>
              <a:t>:</a:t>
            </a:r>
          </a:p>
          <a:p>
            <a:r>
              <a:rPr lang="en-US" sz="2000" dirty="0"/>
              <a:t>		print( </a:t>
            </a:r>
            <a:r>
              <a:rPr lang="en-US" sz="2000" dirty="0" err="1"/>
              <a:t>excpt_Val</a:t>
            </a:r>
            <a:r>
              <a:rPr lang="en-US" sz="2000" dirty="0"/>
              <a:t> )</a:t>
            </a:r>
          </a:p>
          <a:p>
            <a:r>
              <a:rPr lang="en-US" sz="2000" dirty="0"/>
              <a:t>		print ( ‘Please correct input\n’ )</a:t>
            </a:r>
          </a:p>
          <a:p>
            <a:r>
              <a:rPr lang="en-US" sz="2000" dirty="0"/>
              <a:t>	</a:t>
            </a:r>
            <a:r>
              <a:rPr lang="en-US" sz="2000" dirty="0" err="1"/>
              <a:t>user_input</a:t>
            </a:r>
            <a:r>
              <a:rPr lang="en-US" sz="2000" dirty="0"/>
              <a:t> = input(“Hit any key to continue, or ‘q’ to quit” </a:t>
            </a:r>
            <a:r>
              <a:rPr lang="en-US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3742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10.1 Handling Exceptions</a:t>
            </a:r>
          </a:p>
          <a:p>
            <a:endParaRPr lang="en-US" sz="2400" dirty="0"/>
          </a:p>
          <a:p>
            <a:r>
              <a:rPr lang="en-US" sz="2400" dirty="0"/>
              <a:t>	try:</a:t>
            </a:r>
          </a:p>
          <a:p>
            <a:r>
              <a:rPr lang="en-US" sz="2400" dirty="0"/>
              <a:t>		#normal code goes here</a:t>
            </a:r>
          </a:p>
          <a:p>
            <a:r>
              <a:rPr lang="en-US" sz="2400" dirty="0"/>
              <a:t>	except:</a:t>
            </a:r>
          </a:p>
          <a:p>
            <a:r>
              <a:rPr lang="en-US" sz="2400" dirty="0"/>
              <a:t>		#error processing code goes here </a:t>
            </a:r>
            <a:r>
              <a:rPr lang="en-US" sz="2400" i="1" dirty="0"/>
              <a:t>for any errors found during execution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72002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10.1 Handling Exceptions</a:t>
            </a:r>
          </a:p>
          <a:p>
            <a:endParaRPr lang="en-US" sz="2400" dirty="0"/>
          </a:p>
          <a:p>
            <a:r>
              <a:rPr lang="en-US" sz="2400" dirty="0" err="1"/>
              <a:t>user_input</a:t>
            </a:r>
            <a:r>
              <a:rPr lang="en-US" sz="2400" dirty="0"/>
              <a:t> = input("Enter age in years or 'q' to quit:")</a:t>
            </a:r>
          </a:p>
          <a:p>
            <a:r>
              <a:rPr lang="en-US" sz="2400" dirty="0"/>
              <a:t>while(  </a:t>
            </a:r>
            <a:r>
              <a:rPr lang="en-US" sz="2400" dirty="0" err="1"/>
              <a:t>user_input</a:t>
            </a:r>
            <a:r>
              <a:rPr lang="en-US" sz="2400" dirty="0"/>
              <a:t> != 'q'):</a:t>
            </a:r>
          </a:p>
          <a:p>
            <a:r>
              <a:rPr lang="en-US" sz="2400" dirty="0"/>
              <a:t>    try:</a:t>
            </a:r>
          </a:p>
          <a:p>
            <a:r>
              <a:rPr lang="en-US" sz="2400" dirty="0"/>
              <a:t>        age = int( </a:t>
            </a:r>
            <a:r>
              <a:rPr lang="en-US" sz="2400" dirty="0" err="1"/>
              <a:t>user_input</a:t>
            </a:r>
            <a:r>
              <a:rPr lang="en-US" sz="2400" dirty="0"/>
              <a:t> )</a:t>
            </a:r>
          </a:p>
          <a:p>
            <a:r>
              <a:rPr lang="en-US" sz="2400" dirty="0"/>
              <a:t>        print( “Wow, but %d is old!" % age )</a:t>
            </a:r>
          </a:p>
          <a:p>
            <a:r>
              <a:rPr lang="en-US" sz="2400" dirty="0"/>
              <a:t>    except:</a:t>
            </a:r>
          </a:p>
          <a:p>
            <a:r>
              <a:rPr lang="en-US" sz="2400" dirty="0"/>
              <a:t>        print( "Invalid input, try again.")</a:t>
            </a:r>
          </a:p>
          <a:p>
            <a:r>
              <a:rPr lang="en-US" sz="2400" dirty="0"/>
              <a:t>    </a:t>
            </a:r>
            <a:r>
              <a:rPr lang="en-US" sz="2400" dirty="0" err="1"/>
              <a:t>user_input</a:t>
            </a:r>
            <a:r>
              <a:rPr lang="en-US" sz="2400" dirty="0"/>
              <a:t> = input("Enter age in years or 'q' to quit:")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175969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10.2 Multiple exception handlers</a:t>
            </a:r>
          </a:p>
          <a:p>
            <a:endParaRPr lang="en-US" sz="2400" dirty="0"/>
          </a:p>
          <a:p>
            <a:r>
              <a:rPr lang="en-US" sz="2400" dirty="0"/>
              <a:t>Can specify exactly which error to capture in except clause:</a:t>
            </a:r>
          </a:p>
        </p:txBody>
      </p:sp>
    </p:spTree>
    <p:extLst>
      <p:ext uri="{BB962C8B-B14F-4D97-AF65-F5344CB8AC3E}">
        <p14:creationId xmlns:p14="http://schemas.microsoft.com/office/powerpoint/2010/main" val="3922660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10.2 Multiple exception handlers</a:t>
            </a:r>
          </a:p>
          <a:p>
            <a:endParaRPr lang="en-US" sz="2400" dirty="0"/>
          </a:p>
          <a:p>
            <a:r>
              <a:rPr lang="en-US" sz="2400" dirty="0"/>
              <a:t>Can specify exactly which error to capture in except clause:</a:t>
            </a:r>
          </a:p>
          <a:p>
            <a:r>
              <a:rPr lang="en-US" sz="2400" dirty="0"/>
              <a:t>	</a:t>
            </a:r>
            <a:r>
              <a:rPr lang="en-US" sz="2400" dirty="0" err="1"/>
              <a:t>ValueError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NameError</a:t>
            </a:r>
            <a:endParaRPr lang="en-US" sz="2400" dirty="0"/>
          </a:p>
          <a:p>
            <a:r>
              <a:rPr lang="en-US" sz="2400" dirty="0"/>
              <a:t>	</a:t>
            </a:r>
            <a:r>
              <a:rPr lang="en-US" sz="2400" dirty="0" err="1"/>
              <a:t>TypeError</a:t>
            </a:r>
            <a:endParaRPr lang="en-US" sz="2400" dirty="0"/>
          </a:p>
          <a:p>
            <a:r>
              <a:rPr lang="en-US" sz="2400" dirty="0"/>
              <a:t>	etc.</a:t>
            </a:r>
          </a:p>
        </p:txBody>
      </p:sp>
    </p:spTree>
    <p:extLst>
      <p:ext uri="{BB962C8B-B14F-4D97-AF65-F5344CB8AC3E}">
        <p14:creationId xmlns:p14="http://schemas.microsoft.com/office/powerpoint/2010/main" val="212876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10.2 Multiple exception handlers</a:t>
            </a:r>
          </a:p>
          <a:p>
            <a:endParaRPr lang="en-US" sz="2400" dirty="0"/>
          </a:p>
          <a:p>
            <a:r>
              <a:rPr lang="en-US" sz="2400" dirty="0"/>
              <a:t>try:</a:t>
            </a:r>
          </a:p>
          <a:p>
            <a:r>
              <a:rPr lang="en-US" sz="2400" dirty="0"/>
              <a:t>	#normal code goes here</a:t>
            </a:r>
          </a:p>
          <a:p>
            <a:r>
              <a:rPr lang="en-US" sz="2400" dirty="0"/>
              <a:t>except errortype1:</a:t>
            </a:r>
          </a:p>
          <a:p>
            <a:r>
              <a:rPr lang="en-US" sz="2400" dirty="0"/>
              <a:t>	#error processing code goes here for type1</a:t>
            </a:r>
          </a:p>
          <a:p>
            <a:r>
              <a:rPr lang="en-US" sz="2400" dirty="0"/>
              <a:t>except errortype2:</a:t>
            </a:r>
          </a:p>
          <a:p>
            <a:r>
              <a:rPr lang="en-US" sz="2400" dirty="0"/>
              <a:t>	#error processing code goes here for type 2</a:t>
            </a:r>
          </a:p>
          <a:p>
            <a:r>
              <a:rPr lang="en-US" sz="2400" dirty="0"/>
              <a:t>except:</a:t>
            </a:r>
          </a:p>
          <a:p>
            <a:r>
              <a:rPr lang="en-US" sz="2400" dirty="0"/>
              <a:t>	#error processing for all non-specified error types</a:t>
            </a:r>
          </a:p>
        </p:txBody>
      </p:sp>
    </p:spTree>
    <p:extLst>
      <p:ext uri="{BB962C8B-B14F-4D97-AF65-F5344CB8AC3E}">
        <p14:creationId xmlns:p14="http://schemas.microsoft.com/office/powerpoint/2010/main" val="353128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10.2 Multiple exception handlers</a:t>
            </a:r>
          </a:p>
          <a:p>
            <a:endParaRPr lang="en-US" sz="2400" dirty="0"/>
          </a:p>
          <a:p>
            <a:r>
              <a:rPr lang="en-US" sz="2400" dirty="0"/>
              <a:t>try:</a:t>
            </a:r>
          </a:p>
          <a:p>
            <a:r>
              <a:rPr lang="en-US" sz="2400" dirty="0"/>
              <a:t>	#normal code goes here</a:t>
            </a:r>
          </a:p>
          <a:p>
            <a:r>
              <a:rPr lang="en-US" sz="2400" dirty="0"/>
              <a:t>except errortype1:</a:t>
            </a:r>
          </a:p>
          <a:p>
            <a:r>
              <a:rPr lang="en-US" sz="2400" dirty="0"/>
              <a:t>	#error processing code goes here for type1</a:t>
            </a:r>
          </a:p>
          <a:p>
            <a:r>
              <a:rPr lang="en-US" sz="2400" dirty="0"/>
              <a:t>except errortype2:</a:t>
            </a:r>
          </a:p>
          <a:p>
            <a:r>
              <a:rPr lang="en-US" sz="2400" dirty="0"/>
              <a:t>	#error processing code goes here for type 2</a:t>
            </a:r>
          </a:p>
          <a:p>
            <a:r>
              <a:rPr lang="en-US" sz="2400" dirty="0"/>
              <a:t>except:</a:t>
            </a:r>
          </a:p>
          <a:p>
            <a:r>
              <a:rPr lang="en-US" sz="2400" dirty="0"/>
              <a:t>	#error processing for all non-specified error types.</a:t>
            </a:r>
          </a:p>
          <a:p>
            <a:endParaRPr lang="en-US" sz="2400" dirty="0"/>
          </a:p>
          <a:p>
            <a:r>
              <a:rPr lang="en-US" sz="2400" dirty="0"/>
              <a:t>Many consider it bad style to have a catch-all</a:t>
            </a:r>
          </a:p>
          <a:p>
            <a:r>
              <a:rPr lang="en-US" sz="2400" dirty="0"/>
              <a:t>	rather, only catch those errors you reasonably expect to occur</a:t>
            </a:r>
          </a:p>
        </p:txBody>
      </p:sp>
    </p:spTree>
    <p:extLst>
      <p:ext uri="{BB962C8B-B14F-4D97-AF65-F5344CB8AC3E}">
        <p14:creationId xmlns:p14="http://schemas.microsoft.com/office/powerpoint/2010/main" val="1106878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47040" y="629920"/>
            <a:ext cx="113995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10.2 Multiple exception handlers</a:t>
            </a:r>
          </a:p>
          <a:p>
            <a:endParaRPr lang="en-US" sz="2400" dirty="0"/>
          </a:p>
          <a:p>
            <a:r>
              <a:rPr lang="en-US" sz="2400" dirty="0"/>
              <a:t>An </a:t>
            </a:r>
            <a:r>
              <a:rPr lang="en-US" sz="2400" b="1" i="1" dirty="0"/>
              <a:t>unhandled exception</a:t>
            </a:r>
            <a:r>
              <a:rPr lang="en-US" sz="2400" dirty="0"/>
              <a:t> occurs when no exception handler exists for the error type.</a:t>
            </a:r>
          </a:p>
          <a:p>
            <a:r>
              <a:rPr lang="en-US" sz="2400" dirty="0"/>
              <a:t>	interpreter prints the exception and halts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88438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8373</TotalTime>
  <Words>1429</Words>
  <Application>Microsoft Office PowerPoint</Application>
  <PresentationFormat>Widescreen</PresentationFormat>
  <Paragraphs>209</Paragraphs>
  <Slides>26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Chapter 9 Exceptions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University of Michigan-Dearborn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</dc:title>
  <dc:creator>Administrator</dc:creator>
  <cp:lastModifiedBy>Johnson, Demetrius</cp:lastModifiedBy>
  <cp:revision>331</cp:revision>
  <dcterms:created xsi:type="dcterms:W3CDTF">2018-01-11T15:21:15Z</dcterms:created>
  <dcterms:modified xsi:type="dcterms:W3CDTF">2023-03-14T18:37:31Z</dcterms:modified>
</cp:coreProperties>
</file>