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0" r:id="rId23"/>
    <p:sldId id="282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67" autoAdjust="0"/>
    <p:restoredTop sz="76479" autoAdjust="0"/>
  </p:normalViewPr>
  <p:slideViewPr>
    <p:cSldViewPr snapToGrid="0">
      <p:cViewPr varScale="1">
        <p:scale>
          <a:sx n="72" d="100"/>
          <a:sy n="72" d="100"/>
        </p:scale>
        <p:origin x="13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52EDE-A1BD-419D-9068-A334D46117DB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CC67D-F796-4322-8819-4B78B2CE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8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init</a:t>
            </a:r>
            <a:r>
              <a:rPr lang="en-US" dirty="0"/>
              <a:t> is the default constructor for the class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Self is similar to </a:t>
            </a:r>
            <a:r>
              <a:rPr lang="en-US" b="1" dirty="0"/>
              <a:t>this</a:t>
            </a:r>
            <a:r>
              <a:rPr lang="en-US" b="0" dirty="0"/>
              <a:t> in </a:t>
            </a:r>
            <a:r>
              <a:rPr lang="en-US" b="0" dirty="0" err="1"/>
              <a:t>c++</a:t>
            </a:r>
            <a:endParaRPr lang="en-US" b="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__str__ default function to be called and return, and whatever is returned is printed by print() function; so print() is overloaded so that if it receives an object instance, the __str__ function is called and its return value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81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isinstance</a:t>
            </a:r>
            <a:r>
              <a:rPr lang="en-US" dirty="0"/>
              <a:t>() to check types to make sure they are compatible for when you call an overloaded operator function (from a class).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6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 private and public attributes in python; ALL ATTRIBUTES ARE PUBLIC.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85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self</a:t>
            </a:r>
            <a:r>
              <a:rPr lang="en-US" dirty="0"/>
              <a:t> is similar to </a:t>
            </a:r>
            <a:r>
              <a:rPr lang="en-US" b="1" dirty="0"/>
              <a:t>this</a:t>
            </a:r>
            <a:r>
              <a:rPr lang="en-US" b="0" dirty="0"/>
              <a:t> in </a:t>
            </a:r>
            <a:r>
              <a:rPr lang="en-US" b="0" dirty="0" err="1"/>
              <a:t>c++</a:t>
            </a:r>
            <a:endParaRPr lang="en-US" b="0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3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class attributes, essentially they are global class variables </a:t>
            </a:r>
            <a:r>
              <a:rPr lang="en-US" dirty="0">
                <a:sym typeface="Wingdings" panose="05000000000000000000" pitchFamily="2" charset="2"/>
              </a:rPr>
              <a:t> the equivalent of </a:t>
            </a:r>
            <a:r>
              <a:rPr lang="en-US" b="1" dirty="0">
                <a:sym typeface="Wingdings" panose="05000000000000000000" pitchFamily="2" charset="2"/>
              </a:rPr>
              <a:t>static variables </a:t>
            </a:r>
            <a:r>
              <a:rPr lang="en-US" b="0" dirty="0">
                <a:sym typeface="Wingdings" panose="05000000000000000000" pitchFamily="2" charset="2"/>
              </a:rPr>
              <a:t>in </a:t>
            </a:r>
            <a:r>
              <a:rPr lang="en-US" b="0" dirty="0" err="1">
                <a:sym typeface="Wingdings" panose="05000000000000000000" pitchFamily="2" charset="2"/>
              </a:rPr>
              <a:t>c++</a:t>
            </a:r>
            <a:r>
              <a:rPr lang="en-US" b="0" dirty="0">
                <a:sym typeface="Wingdings" panose="05000000000000000000" pitchFamily="2" charset="2"/>
              </a:rPr>
              <a:t> since all instances of that class share that same variable and that variable is not destroyed when any object instances of that class is destroyed.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9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 IDEA AS </a:t>
            </a:r>
            <a:r>
              <a:rPr lang="en-US" b="1" dirty="0"/>
              <a:t>STATIC</a:t>
            </a:r>
            <a:r>
              <a:rPr lang="en-US" dirty="0"/>
              <a:t> VARIABLES IN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1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THIS DOES WASTE TIME AND SPACE TO HAVE TO CALL A METHOD TO CHANGE AN OBJECTS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Remember, </a:t>
            </a:r>
            <a:r>
              <a:rPr lang="en-US" dirty="0" err="1"/>
              <a:t>init</a:t>
            </a:r>
            <a:r>
              <a:rPr lang="en-US" dirty="0"/>
              <a:t> function is default constructor and </a:t>
            </a:r>
            <a:r>
              <a:rPr lang="en-US" b="1" dirty="0"/>
              <a:t>self </a:t>
            </a:r>
            <a:r>
              <a:rPr lang="en-US" b="0" dirty="0"/>
              <a:t>is a default parameter that must exist for any created classes in 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0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2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9CC67D-F796-4322-8819-4B78B2CE666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8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10</a:t>
            </a:r>
            <a:br>
              <a:rPr lang="en-US" dirty="0"/>
            </a:br>
            <a:r>
              <a:rPr lang="en-US" sz="3200" dirty="0"/>
              <a:t>Classes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Attributes are modified within the class</a:t>
            </a:r>
          </a:p>
          <a:p>
            <a:r>
              <a:rPr lang="en-US" sz="2400" dirty="0"/>
              <a:t>	self.name = “some name”</a:t>
            </a:r>
          </a:p>
          <a:p>
            <a:endParaRPr lang="en-US" sz="2400" dirty="0"/>
          </a:p>
          <a:p>
            <a:r>
              <a:rPr lang="en-US" sz="2400" dirty="0"/>
              <a:t>Or outside the class</a:t>
            </a:r>
          </a:p>
          <a:p>
            <a:r>
              <a:rPr lang="en-US" sz="2400" dirty="0"/>
              <a:t>	my_student.name = “some name”</a:t>
            </a:r>
          </a:p>
        </p:txBody>
      </p:sp>
    </p:spTree>
    <p:extLst>
      <p:ext uri="{BB962C8B-B14F-4D97-AF65-F5344CB8AC3E}">
        <p14:creationId xmlns:p14="http://schemas.microsoft.com/office/powerpoint/2010/main" val="279476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b="1" dirty="0"/>
              <a:t>Class attributes </a:t>
            </a:r>
            <a:r>
              <a:rPr lang="en-US" sz="2400" dirty="0"/>
              <a:t>are meant to be global across all instances.</a:t>
            </a:r>
          </a:p>
          <a:p>
            <a:r>
              <a:rPr lang="en-US" sz="2400" dirty="0"/>
              <a:t>	if not true then make the attribute part of the instance</a:t>
            </a:r>
          </a:p>
        </p:txBody>
      </p:sp>
    </p:spTree>
    <p:extLst>
      <p:ext uri="{BB962C8B-B14F-4D97-AF65-F5344CB8AC3E}">
        <p14:creationId xmlns:p14="http://schemas.microsoft.com/office/powerpoint/2010/main" val="3922591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Class attributes are meant to be global across all instances.</a:t>
            </a:r>
          </a:p>
          <a:p>
            <a:r>
              <a:rPr lang="en-US" sz="2400" dirty="0"/>
              <a:t>	if not true then make the attribute part of the instance</a:t>
            </a:r>
          </a:p>
          <a:p>
            <a:endParaRPr lang="en-US" sz="2400" dirty="0"/>
          </a:p>
          <a:p>
            <a:r>
              <a:rPr lang="en-US" sz="2400" dirty="0"/>
              <a:t>All attributes and methods are public but good practice demands that we only use methods to modify the value of an attribute.</a:t>
            </a:r>
          </a:p>
        </p:txBody>
      </p:sp>
    </p:spTree>
    <p:extLst>
      <p:ext uri="{BB962C8B-B14F-4D97-AF65-F5344CB8AC3E}">
        <p14:creationId xmlns:p14="http://schemas.microsoft.com/office/powerpoint/2010/main" val="221516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Name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student, grade, major ):</a:t>
            </a:r>
          </a:p>
        </p:txBody>
      </p:sp>
    </p:spTree>
    <p:extLst>
      <p:ext uri="{BB962C8B-B14F-4D97-AF65-F5344CB8AC3E}">
        <p14:creationId xmlns:p14="http://schemas.microsoft.com/office/powerpoint/2010/main" val="116722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Name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student, grade, major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major</a:t>
            </a:r>
          </a:p>
        </p:txBody>
      </p:sp>
    </p:spTree>
    <p:extLst>
      <p:ext uri="{BB962C8B-B14F-4D97-AF65-F5344CB8AC3E}">
        <p14:creationId xmlns:p14="http://schemas.microsoft.com/office/powerpoint/2010/main" val="333480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Name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student, grade, major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major</a:t>
            </a:r>
          </a:p>
          <a:p>
            <a:endParaRPr lang="en-US" sz="2400" dirty="0"/>
          </a:p>
          <a:p>
            <a:r>
              <a:rPr lang="en-US" sz="2400" dirty="0" err="1"/>
              <a:t>my_student</a:t>
            </a:r>
            <a:r>
              <a:rPr lang="en-US" sz="2400" dirty="0"/>
              <a:t> = Student( “Somebody”, “</a:t>
            </a:r>
            <a:r>
              <a:rPr lang="en-US" sz="2400" dirty="0" err="1"/>
              <a:t>Sophmore</a:t>
            </a:r>
            <a:r>
              <a:rPr lang="en-US" sz="2400" dirty="0"/>
              <a:t>”, “Kinesiology” 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407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default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student=“new student”, grade=“freshman”, major=“general studies”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major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448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9.6 Class Constructors</a:t>
            </a:r>
          </a:p>
          <a:p>
            <a:endParaRPr lang="en-US" sz="2400" dirty="0"/>
          </a:p>
          <a:p>
            <a:r>
              <a:rPr lang="en-US" sz="2400" dirty="0"/>
              <a:t>default parameters for the constructor: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student=“new student”, grade=“freshman”, major=“general studies”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major</a:t>
            </a:r>
          </a:p>
          <a:p>
            <a:endParaRPr lang="en-US" sz="2400" dirty="0"/>
          </a:p>
          <a:p>
            <a:r>
              <a:rPr lang="en-US" sz="2400" dirty="0"/>
              <a:t>Similar to calling functions, default parameter values can be mixed with positional and name-mapped arguments in an instantiation operation. </a:t>
            </a:r>
            <a:r>
              <a:rPr lang="en-US" sz="2400" b="1" dirty="0"/>
              <a:t>Arguments without default values are required, must come first, and must be in order, all remaining parameters with default values will take those default values.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569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9.7 Class internal methods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student=“new student”, grade=“freshman”, major=“general studies” ):</a:t>
            </a:r>
          </a:p>
          <a:p>
            <a:r>
              <a:rPr lang="en-US" sz="2400" dirty="0"/>
              <a:t>		self.name = student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grade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major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PrintMe</a:t>
            </a:r>
            <a:r>
              <a:rPr lang="en-US" sz="2400" dirty="0"/>
              <a:t>( self):</a:t>
            </a:r>
            <a:br>
              <a:rPr lang="en-US" sz="2400" dirty="0"/>
            </a:br>
            <a:r>
              <a:rPr lang="en-US" sz="2400" dirty="0"/>
              <a:t>		</a:t>
            </a:r>
          </a:p>
          <a:p>
            <a:endParaRPr lang="en-US" sz="2400" dirty="0"/>
          </a:p>
          <a:p>
            <a:r>
              <a:rPr lang="en-US" sz="2400" dirty="0"/>
              <a:t>	def _</a:t>
            </a:r>
            <a:r>
              <a:rPr lang="en-US" sz="2400" dirty="0" err="1"/>
              <a:t>internal_use_only</a:t>
            </a:r>
            <a:r>
              <a:rPr lang="en-US" sz="2400" dirty="0"/>
              <a:t>( self ):</a:t>
            </a:r>
          </a:p>
          <a:p>
            <a:r>
              <a:rPr lang="en-US" sz="2400" dirty="0"/>
              <a:t>		#common practice to start with _ to indicate internal use only but</a:t>
            </a:r>
          </a:p>
          <a:p>
            <a:r>
              <a:rPr lang="en-US" sz="2400" dirty="0"/>
              <a:t>		#can still be called directly since there are no private methods or </a:t>
            </a:r>
            <a:r>
              <a:rPr lang="en-US" sz="2400" dirty="0" err="1"/>
              <a:t>attr</a:t>
            </a:r>
            <a:r>
              <a:rPr lang="en-US" sz="2400" dirty="0"/>
              <a:t> in 			Python</a:t>
            </a:r>
          </a:p>
        </p:txBody>
      </p:sp>
    </p:spTree>
    <p:extLst>
      <p:ext uri="{BB962C8B-B14F-4D97-AF65-F5344CB8AC3E}">
        <p14:creationId xmlns:p14="http://schemas.microsoft.com/office/powerpoint/2010/main" val="290269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562" y="855207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b="1" dirty="0"/>
              <a:t>pre-named</a:t>
            </a:r>
            <a:r>
              <a:rPr lang="en-US" sz="2400" dirty="0"/>
              <a:t> methods for common purposes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init</a:t>
            </a:r>
            <a:r>
              <a:rPr lang="en-US" sz="2400" dirty="0"/>
              <a:t>__		class constructor</a:t>
            </a:r>
          </a:p>
          <a:p>
            <a:r>
              <a:rPr lang="en-US" sz="2400" dirty="0"/>
              <a:t>__str__		used when print is called – print( </a:t>
            </a:r>
            <a:r>
              <a:rPr lang="en-US" sz="2400" dirty="0" err="1"/>
              <a:t>my_student</a:t>
            </a:r>
            <a:r>
              <a:rPr lang="en-US" sz="24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6834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9.2 Classes</a:t>
            </a:r>
          </a:p>
          <a:p>
            <a:endParaRPr lang="en-US" sz="2400" dirty="0"/>
          </a:p>
          <a:p>
            <a:r>
              <a:rPr lang="en-US" sz="2400" dirty="0"/>
              <a:t>Declared as</a:t>
            </a:r>
          </a:p>
          <a:p>
            <a:r>
              <a:rPr lang="en-US" sz="2400" dirty="0"/>
              <a:t>	class &lt;name&gt; :</a:t>
            </a:r>
          </a:p>
          <a:p>
            <a:r>
              <a:rPr lang="en-US" sz="2400" dirty="0"/>
              <a:t>		# statements defining the class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Operator overloading using </a:t>
            </a:r>
            <a:r>
              <a:rPr lang="en-US" sz="2400" i="1" u="sng" dirty="0"/>
              <a:t>rich comparison methods</a:t>
            </a:r>
          </a:p>
          <a:p>
            <a:r>
              <a:rPr lang="en-US" sz="2400" dirty="0"/>
              <a:t>	use these method names to overload these operators</a:t>
            </a:r>
          </a:p>
          <a:p>
            <a:endParaRPr lang="en-US" sz="2400" dirty="0"/>
          </a:p>
          <a:p>
            <a:r>
              <a:rPr lang="en-US" sz="2400" dirty="0"/>
              <a:t>	__</a:t>
            </a:r>
            <a:r>
              <a:rPr lang="en-US" sz="2400" dirty="0" err="1"/>
              <a:t>lt</a:t>
            </a:r>
            <a:r>
              <a:rPr lang="en-US" sz="2400" dirty="0"/>
              <a:t>__			&lt;</a:t>
            </a:r>
          </a:p>
          <a:p>
            <a:r>
              <a:rPr lang="en-US" sz="2400" dirty="0"/>
              <a:t>	__le__			&lt;=</a:t>
            </a:r>
          </a:p>
          <a:p>
            <a:r>
              <a:rPr lang="en-US" sz="2400" dirty="0"/>
              <a:t>	__</a:t>
            </a:r>
            <a:r>
              <a:rPr lang="en-US" sz="2400" dirty="0" err="1"/>
              <a:t>gt</a:t>
            </a:r>
            <a:r>
              <a:rPr lang="en-US" sz="2400" dirty="0"/>
              <a:t>__			&gt;</a:t>
            </a:r>
          </a:p>
          <a:p>
            <a:r>
              <a:rPr lang="en-US" sz="2400" dirty="0"/>
              <a:t>	__</a:t>
            </a:r>
            <a:r>
              <a:rPr lang="en-US" sz="2400" dirty="0" err="1"/>
              <a:t>ge</a:t>
            </a:r>
            <a:r>
              <a:rPr lang="en-US" sz="2400" dirty="0"/>
              <a:t>__			&gt;=</a:t>
            </a:r>
          </a:p>
          <a:p>
            <a:r>
              <a:rPr lang="en-US" sz="2400" dirty="0"/>
              <a:t>	__eq__		==</a:t>
            </a:r>
          </a:p>
          <a:p>
            <a:r>
              <a:rPr lang="en-US" sz="2400" dirty="0"/>
              <a:t>	__ne__		!=</a:t>
            </a:r>
          </a:p>
        </p:txBody>
      </p:sp>
    </p:spTree>
    <p:extLst>
      <p:ext uri="{BB962C8B-B14F-4D97-AF65-F5344CB8AC3E}">
        <p14:creationId xmlns:p14="http://schemas.microsoft.com/office/powerpoint/2010/main" val="65282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#in addition to other methods defined add</a:t>
            </a:r>
          </a:p>
          <a:p>
            <a:r>
              <a:rPr lang="en-US" sz="2400" dirty="0"/>
              <a:t>	def __</a:t>
            </a:r>
            <a:r>
              <a:rPr lang="en-US" sz="2400" err="1"/>
              <a:t>ge</a:t>
            </a:r>
            <a:r>
              <a:rPr lang="en-US" sz="2400"/>
              <a:t>__(self, other </a:t>
            </a:r>
            <a:r>
              <a:rPr lang="en-US" sz="2400" dirty="0"/>
              <a:t>):</a:t>
            </a:r>
          </a:p>
          <a:p>
            <a:r>
              <a:rPr lang="en-US" sz="2400" dirty="0"/>
              <a:t>		if self.name &gt;= other.name:</a:t>
            </a:r>
          </a:p>
          <a:p>
            <a:r>
              <a:rPr lang="en-US" sz="2400" dirty="0"/>
              <a:t>			return True</a:t>
            </a:r>
          </a:p>
          <a:p>
            <a:r>
              <a:rPr lang="en-US" sz="2400" dirty="0"/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150961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9.8 Class customization or operator overloading</a:t>
            </a:r>
          </a:p>
          <a:p>
            <a:endParaRPr lang="en-US" sz="2400" dirty="0"/>
          </a:p>
          <a:p>
            <a:r>
              <a:rPr lang="en-US" sz="2400" dirty="0" err="1"/>
              <a:t>A_student</a:t>
            </a:r>
            <a:r>
              <a:rPr lang="en-US" sz="2400" dirty="0"/>
              <a:t> = Student()</a:t>
            </a:r>
          </a:p>
          <a:p>
            <a:r>
              <a:rPr lang="en-US" sz="2400" dirty="0" err="1"/>
              <a:t>B_student</a:t>
            </a:r>
            <a:r>
              <a:rPr lang="en-US" sz="2400" dirty="0"/>
              <a:t> = Student()</a:t>
            </a:r>
          </a:p>
          <a:p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A_student</a:t>
            </a:r>
            <a:r>
              <a:rPr lang="en-US" sz="2400" dirty="0"/>
              <a:t> &gt;= </a:t>
            </a:r>
            <a:r>
              <a:rPr lang="en-US" sz="2400" dirty="0" err="1"/>
              <a:t>B_student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	calls __</a:t>
            </a:r>
            <a:r>
              <a:rPr lang="en-US" sz="2400" dirty="0" err="1"/>
              <a:t>ge</a:t>
            </a:r>
            <a:r>
              <a:rPr lang="en-US" sz="2400" dirty="0"/>
              <a:t>__ method of </a:t>
            </a:r>
            <a:r>
              <a:rPr lang="en-US" sz="2400" dirty="0" err="1"/>
              <a:t>A_student</a:t>
            </a:r>
            <a:r>
              <a:rPr lang="en-US" sz="2400" dirty="0"/>
              <a:t> and </a:t>
            </a:r>
            <a:r>
              <a:rPr lang="en-US" sz="2400" dirty="0" err="1"/>
              <a:t>B_student</a:t>
            </a:r>
            <a:r>
              <a:rPr lang="en-US" sz="2400" dirty="0"/>
              <a:t> is passed as parameter to it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A_student</a:t>
            </a:r>
            <a:r>
              <a:rPr lang="en-US" sz="2400" dirty="0"/>
              <a:t> is self, </a:t>
            </a:r>
            <a:r>
              <a:rPr lang="en-US" sz="2400" dirty="0" err="1"/>
              <a:t>B_student</a:t>
            </a:r>
            <a:r>
              <a:rPr lang="en-US" sz="2400" dirty="0"/>
              <a:t> is other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if A_student.__</a:t>
            </a:r>
            <a:r>
              <a:rPr lang="en-US" sz="2400" b="1" dirty="0" err="1"/>
              <a:t>ge</a:t>
            </a:r>
            <a:r>
              <a:rPr lang="en-US" sz="2400" b="1" dirty="0"/>
              <a:t>__( </a:t>
            </a:r>
            <a:r>
              <a:rPr lang="en-US" sz="2400" b="1" dirty="0" err="1"/>
              <a:t>B_student</a:t>
            </a:r>
            <a:r>
              <a:rPr lang="en-US" sz="2400" b="1" dirty="0"/>
              <a:t> ): </a:t>
            </a:r>
            <a:r>
              <a:rPr lang="en-US" sz="2400" dirty="0"/>
              <a:t>#this is what is really happening (from above)</a:t>
            </a:r>
          </a:p>
        </p:txBody>
      </p:sp>
    </p:spTree>
    <p:extLst>
      <p:ext uri="{BB962C8B-B14F-4D97-AF65-F5344CB8AC3E}">
        <p14:creationId xmlns:p14="http://schemas.microsoft.com/office/powerpoint/2010/main" val="320477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9.9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Overloading math operators</a:t>
            </a:r>
          </a:p>
          <a:p>
            <a:endParaRPr lang="en-US" sz="2400" dirty="0"/>
          </a:p>
          <a:p>
            <a:r>
              <a:rPr lang="en-US" sz="2400" dirty="0"/>
              <a:t>__add__			+</a:t>
            </a:r>
          </a:p>
          <a:p>
            <a:r>
              <a:rPr lang="en-US" sz="2400" dirty="0"/>
              <a:t>__sub__			-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mul</a:t>
            </a:r>
            <a:r>
              <a:rPr lang="en-US" sz="2400" dirty="0"/>
              <a:t>__			*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truediv</a:t>
            </a:r>
            <a:r>
              <a:rPr lang="en-US" sz="2400" dirty="0"/>
              <a:t>__			/</a:t>
            </a:r>
          </a:p>
          <a:p>
            <a:r>
              <a:rPr lang="en-US" sz="2400" dirty="0"/>
              <a:t>__</a:t>
            </a:r>
            <a:r>
              <a:rPr lang="en-US" sz="2400" dirty="0" err="1"/>
              <a:t>floordiv</a:t>
            </a:r>
            <a:r>
              <a:rPr lang="en-US" sz="2400" dirty="0"/>
              <a:t>__			//</a:t>
            </a:r>
          </a:p>
          <a:p>
            <a:r>
              <a:rPr lang="en-US" sz="2400" dirty="0"/>
              <a:t>Plus more</a:t>
            </a:r>
          </a:p>
          <a:p>
            <a:r>
              <a:rPr lang="en-US" sz="2400" dirty="0"/>
              <a:t>Any operator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108410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9.9 Class customization or operator overloading</a:t>
            </a:r>
          </a:p>
          <a:p>
            <a:endParaRPr lang="en-US" sz="2400" dirty="0"/>
          </a:p>
          <a:p>
            <a:r>
              <a:rPr lang="en-US" sz="2400" dirty="0"/>
              <a:t>Frequently need to know whether other is valid class or not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#in addition to other methods defined add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ge</a:t>
            </a:r>
            <a:r>
              <a:rPr lang="en-US" sz="2400" dirty="0"/>
              <a:t>__(self, other ):</a:t>
            </a:r>
          </a:p>
          <a:p>
            <a:r>
              <a:rPr lang="en-US" sz="2400" dirty="0"/>
              <a:t>		if self.name &gt;= other.name:</a:t>
            </a:r>
          </a:p>
          <a:p>
            <a:r>
              <a:rPr lang="en-US" sz="2400" dirty="0"/>
              <a:t>			return True</a:t>
            </a:r>
          </a:p>
          <a:p>
            <a:r>
              <a:rPr lang="en-US" sz="2400" dirty="0"/>
              <a:t>		return False</a:t>
            </a:r>
          </a:p>
          <a:p>
            <a:endParaRPr lang="en-US" sz="2400" dirty="0"/>
          </a:p>
          <a:p>
            <a:r>
              <a:rPr lang="en-US" sz="2400" dirty="0"/>
              <a:t>if </a:t>
            </a:r>
            <a:r>
              <a:rPr lang="en-US" sz="2400" dirty="0" err="1"/>
              <a:t>A_student</a:t>
            </a:r>
            <a:r>
              <a:rPr lang="en-US" sz="2400" dirty="0"/>
              <a:t> &gt;= 7:</a:t>
            </a:r>
          </a:p>
          <a:p>
            <a:endParaRPr lang="en-US" sz="2400" dirty="0"/>
          </a:p>
          <a:p>
            <a:r>
              <a:rPr lang="en-US" sz="2400" dirty="0"/>
              <a:t>Use function </a:t>
            </a:r>
            <a:r>
              <a:rPr lang="en-US" sz="2400" dirty="0" err="1"/>
              <a:t>isinstance</a:t>
            </a:r>
            <a:r>
              <a:rPr lang="en-US" sz="2400" dirty="0"/>
              <a:t>() to check within </a:t>
            </a:r>
            <a:r>
              <a:rPr lang="en-US" sz="2400"/>
              <a:t>overloaded operator</a:t>
            </a:r>
            <a:endParaRPr lang="en-US" sz="2400" dirty="0"/>
          </a:p>
          <a:p>
            <a:r>
              <a:rPr lang="en-US" sz="2400" dirty="0"/>
              <a:t>	if </a:t>
            </a:r>
            <a:r>
              <a:rPr lang="en-US" sz="2400" dirty="0" err="1"/>
              <a:t>isinstance</a:t>
            </a:r>
            <a:r>
              <a:rPr lang="en-US" sz="2400" dirty="0"/>
              <a:t>( other, Student ):		#type is object Student</a:t>
            </a:r>
          </a:p>
          <a:p>
            <a:r>
              <a:rPr lang="en-US" sz="2400" dirty="0"/>
              <a:t>	if </a:t>
            </a:r>
            <a:r>
              <a:rPr lang="en-US" sz="2400" dirty="0" err="1"/>
              <a:t>isinstance</a:t>
            </a:r>
            <a:r>
              <a:rPr lang="en-US" sz="2400" dirty="0"/>
              <a:t>( other, int ):		#type is int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0381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9.2 Classes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“”” class representing college student “””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 (self):	#(self) is mandatory for all methods</a:t>
            </a:r>
          </a:p>
          <a:p>
            <a:r>
              <a:rPr lang="en-US" sz="2400" dirty="0"/>
              <a:t>		self.name = “new student”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“freshman”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“general studies”</a:t>
            </a:r>
          </a:p>
        </p:txBody>
      </p:sp>
    </p:spTree>
    <p:extLst>
      <p:ext uri="{BB962C8B-B14F-4D97-AF65-F5344CB8AC3E}">
        <p14:creationId xmlns:p14="http://schemas.microsoft.com/office/powerpoint/2010/main" val="230850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9.2 Classes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“”” class representing college student “””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 (self):	#initialization constructor</a:t>
            </a:r>
          </a:p>
          <a:p>
            <a:r>
              <a:rPr lang="en-US" sz="2400" dirty="0"/>
              <a:t>		self.name = “new student”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“freshman”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“general studies”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my_student</a:t>
            </a:r>
            <a:r>
              <a:rPr lang="en-US" sz="2400" dirty="0"/>
              <a:t> = Student( ) #instantiates an instance and calls constructor</a:t>
            </a:r>
          </a:p>
          <a:p>
            <a:r>
              <a:rPr lang="en-US" sz="2400" dirty="0"/>
              <a:t>	my_student.name = “Luigi”</a:t>
            </a:r>
          </a:p>
          <a:p>
            <a:endParaRPr lang="en-US" sz="2400" dirty="0"/>
          </a:p>
          <a:p>
            <a:r>
              <a:rPr lang="en-US" sz="2400" dirty="0"/>
              <a:t>	print( ‘Student %s is a %s majoring in %s.’ % (my_student.name,</a:t>
            </a:r>
            <a:br>
              <a:rPr lang="en-US" sz="2400" dirty="0"/>
            </a:br>
            <a:r>
              <a:rPr lang="en-US" sz="2400" dirty="0"/>
              <a:t>							</a:t>
            </a:r>
            <a:r>
              <a:rPr lang="en-US" sz="2400" dirty="0" err="1"/>
              <a:t>my_student.grade</a:t>
            </a:r>
            <a:r>
              <a:rPr lang="en-US" sz="2400" dirty="0"/>
              <a:t>,</a:t>
            </a:r>
          </a:p>
          <a:p>
            <a:r>
              <a:rPr lang="en-US" sz="2400" dirty="0"/>
              <a:t>							</a:t>
            </a:r>
            <a:r>
              <a:rPr lang="en-US" sz="2400" dirty="0" err="1"/>
              <a:t>my_student.major</a:t>
            </a:r>
            <a:r>
              <a:rPr lang="en-US" sz="2400" dirty="0"/>
              <a:t> ) )</a:t>
            </a:r>
          </a:p>
          <a:p>
            <a:r>
              <a:rPr lang="en-US" sz="2400" dirty="0"/>
              <a:t>	Student Luigi is a freshman majoring in general studies.</a:t>
            </a:r>
          </a:p>
        </p:txBody>
      </p:sp>
    </p:spTree>
    <p:extLst>
      <p:ext uri="{BB962C8B-B14F-4D97-AF65-F5344CB8AC3E}">
        <p14:creationId xmlns:p14="http://schemas.microsoft.com/office/powerpoint/2010/main" val="1596636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9.2 Classes</a:t>
            </a:r>
          </a:p>
          <a:p>
            <a:endParaRPr lang="en-US" sz="2400" dirty="0"/>
          </a:p>
          <a:p>
            <a:r>
              <a:rPr lang="en-US" sz="2400" dirty="0"/>
              <a:t>Common practice is to make first letter of class Uppercase</a:t>
            </a:r>
          </a:p>
        </p:txBody>
      </p:sp>
    </p:spTree>
    <p:extLst>
      <p:ext uri="{BB962C8B-B14F-4D97-AF65-F5344CB8AC3E}">
        <p14:creationId xmlns:p14="http://schemas.microsoft.com/office/powerpoint/2010/main" val="247186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9.3 Methods</a:t>
            </a:r>
          </a:p>
          <a:p>
            <a:endParaRPr lang="en-US" sz="2400" dirty="0"/>
          </a:p>
          <a:p>
            <a:r>
              <a:rPr lang="en-US" sz="2400" dirty="0"/>
              <a:t>Methods are defined within the class, using a parameter of self</a:t>
            </a:r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“”” class representing college student “””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 (self):</a:t>
            </a:r>
          </a:p>
          <a:p>
            <a:r>
              <a:rPr lang="en-US" sz="2400" dirty="0"/>
              <a:t>		self.name = “new student”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self.grade</a:t>
            </a:r>
            <a:r>
              <a:rPr lang="en-US" sz="2400" dirty="0"/>
              <a:t> = “freshman”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self.major</a:t>
            </a:r>
            <a:r>
              <a:rPr lang="en-US" sz="2400" dirty="0"/>
              <a:t> = “general studies”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printMe</a:t>
            </a:r>
            <a:r>
              <a:rPr lang="en-US" sz="2400" dirty="0"/>
              <a:t>( self ):</a:t>
            </a:r>
          </a:p>
          <a:p>
            <a:r>
              <a:rPr lang="en-US" sz="2400" dirty="0"/>
              <a:t>		print( ‘Student %s is a %s majoring in %s.’ % (self.name,</a:t>
            </a:r>
            <a:br>
              <a:rPr lang="en-US" sz="2400" dirty="0"/>
            </a:br>
            <a:r>
              <a:rPr lang="en-US" sz="2400" dirty="0"/>
              <a:t>								</a:t>
            </a:r>
            <a:r>
              <a:rPr lang="en-US" sz="2400" dirty="0" err="1"/>
              <a:t>self.grade</a:t>
            </a:r>
            <a:r>
              <a:rPr lang="en-US" sz="2400" dirty="0"/>
              <a:t>,</a:t>
            </a:r>
          </a:p>
          <a:p>
            <a:r>
              <a:rPr lang="en-US" sz="2400" dirty="0"/>
              <a:t>								</a:t>
            </a:r>
            <a:r>
              <a:rPr lang="en-US" sz="2400" dirty="0" err="1"/>
              <a:t>self.major</a:t>
            </a:r>
            <a:r>
              <a:rPr lang="en-US" sz="2400" dirty="0"/>
              <a:t> ) )</a:t>
            </a:r>
          </a:p>
          <a:p>
            <a:r>
              <a:rPr lang="en-US" sz="2400" dirty="0" err="1"/>
              <a:t>some_student</a:t>
            </a:r>
            <a:r>
              <a:rPr lang="en-US" sz="2400" dirty="0"/>
              <a:t> = Student()</a:t>
            </a:r>
          </a:p>
          <a:p>
            <a:r>
              <a:rPr lang="en-US" sz="2400" dirty="0" err="1"/>
              <a:t>some_student.printMe</a:t>
            </a:r>
            <a:r>
              <a:rPr lang="en-US" sz="2400" dirty="0"/>
              <a:t>( 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9288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The definition of a class creates a</a:t>
            </a:r>
            <a:r>
              <a:rPr lang="en-US" sz="2400" b="1" dirty="0"/>
              <a:t> class object</a:t>
            </a:r>
          </a:p>
          <a:p>
            <a:endParaRPr lang="en-US" sz="2400" dirty="0"/>
          </a:p>
          <a:p>
            <a:r>
              <a:rPr lang="en-US" sz="2400" dirty="0"/>
              <a:t>The instantiation of an instance creates an </a:t>
            </a:r>
            <a:r>
              <a:rPr lang="en-US" sz="2400" b="1" dirty="0"/>
              <a:t>instance object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2780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The definition of a class creates a class object</a:t>
            </a:r>
          </a:p>
          <a:p>
            <a:r>
              <a:rPr lang="en-US" sz="2400" dirty="0"/>
              <a:t>	A class attribute is one that exists for all objects of this class</a:t>
            </a:r>
          </a:p>
          <a:p>
            <a:r>
              <a:rPr lang="en-US" sz="2400" dirty="0"/>
              <a:t>		think of it as a global variable</a:t>
            </a:r>
          </a:p>
          <a:p>
            <a:endParaRPr lang="en-US" sz="2400" dirty="0"/>
          </a:p>
          <a:p>
            <a:r>
              <a:rPr lang="en-US" sz="2400" dirty="0"/>
              <a:t>The instantiation of an instance creates an instance object</a:t>
            </a:r>
          </a:p>
          <a:p>
            <a:endParaRPr lang="en-US" sz="2400" dirty="0"/>
          </a:p>
          <a:p>
            <a:r>
              <a:rPr lang="en-US" sz="2400" dirty="0"/>
              <a:t>class Student: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school_name</a:t>
            </a:r>
            <a:r>
              <a:rPr lang="en-US" sz="2400" dirty="0"/>
              <a:t> = “University of Michigan – Dearborn”	#</a:t>
            </a:r>
            <a:r>
              <a:rPr lang="en-US" sz="2400" b="1" dirty="0"/>
              <a:t>class attribute</a:t>
            </a:r>
          </a:p>
          <a:p>
            <a:endParaRPr lang="en-US" sz="2400" dirty="0"/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 ):</a:t>
            </a:r>
          </a:p>
          <a:p>
            <a:r>
              <a:rPr lang="en-US" sz="2400" dirty="0"/>
              <a:t>		self.name = “new student”				#</a:t>
            </a:r>
            <a:r>
              <a:rPr lang="en-US" sz="2400" b="1" dirty="0"/>
              <a:t>instance attribute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printMe</a:t>
            </a:r>
            <a:r>
              <a:rPr lang="en-US" sz="2400" dirty="0"/>
              <a:t>( self ):</a:t>
            </a:r>
            <a:br>
              <a:rPr lang="en-US" sz="2400" dirty="0"/>
            </a:br>
            <a:r>
              <a:rPr lang="en-US" sz="2400" dirty="0"/>
              <a:t>		print( “%s studies at %s” % (self.name, </a:t>
            </a:r>
            <a:r>
              <a:rPr lang="en-US" sz="2400" dirty="0" err="1"/>
              <a:t>Student.school_name</a:t>
            </a:r>
            <a:r>
              <a:rPr lang="en-US" sz="2400" dirty="0"/>
              <a:t> ) )</a:t>
            </a:r>
          </a:p>
        </p:txBody>
      </p:sp>
    </p:spTree>
    <p:extLst>
      <p:ext uri="{BB962C8B-B14F-4D97-AF65-F5344CB8AC3E}">
        <p14:creationId xmlns:p14="http://schemas.microsoft.com/office/powerpoint/2010/main" val="375423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9.4 class and instance object types</a:t>
            </a:r>
          </a:p>
          <a:p>
            <a:endParaRPr lang="en-US" sz="2400" dirty="0"/>
          </a:p>
          <a:p>
            <a:r>
              <a:rPr lang="en-US" sz="2400" dirty="0"/>
              <a:t>Attributes are modified within the class</a:t>
            </a:r>
          </a:p>
          <a:p>
            <a:r>
              <a:rPr lang="en-US" sz="2400" dirty="0"/>
              <a:t>	self.name = “some name”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4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7514</TotalTime>
  <Words>1651</Words>
  <Application>Microsoft Office PowerPoint</Application>
  <PresentationFormat>Widescreen</PresentationFormat>
  <Paragraphs>228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Chapter 10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Johnson, Demetrius</cp:lastModifiedBy>
  <cp:revision>303</cp:revision>
  <dcterms:created xsi:type="dcterms:W3CDTF">2018-01-11T15:21:15Z</dcterms:created>
  <dcterms:modified xsi:type="dcterms:W3CDTF">2023-03-07T19:52:08Z</dcterms:modified>
</cp:coreProperties>
</file>