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80282" autoAdjust="0"/>
  </p:normalViewPr>
  <p:slideViewPr>
    <p:cSldViewPr snapToGrid="0">
      <p:cViewPr varScale="1">
        <p:scale>
          <a:sx n="76" d="100"/>
          <a:sy n="76" d="100"/>
        </p:scale>
        <p:origin x="12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76BE0-A9A2-439D-A390-38BC7A4924B5}"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12FE7-54C6-4C2B-87A5-3EAD77E87DC8}" type="slidenum">
              <a:rPr lang="en-US" smtClean="0"/>
              <a:t>‹#›</a:t>
            </a:fld>
            <a:endParaRPr lang="en-US"/>
          </a:p>
        </p:txBody>
      </p:sp>
    </p:spTree>
    <p:extLst>
      <p:ext uri="{BB962C8B-B14F-4D97-AF65-F5344CB8AC3E}">
        <p14:creationId xmlns:p14="http://schemas.microsoft.com/office/powerpoint/2010/main" val="42055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12FE7-54C6-4C2B-87A5-3EAD77E87DC8}" type="slidenum">
              <a:rPr lang="en-US" smtClean="0"/>
              <a:t>13</a:t>
            </a:fld>
            <a:endParaRPr lang="en-US"/>
          </a:p>
        </p:txBody>
      </p:sp>
    </p:spTree>
    <p:extLst>
      <p:ext uri="{BB962C8B-B14F-4D97-AF65-F5344CB8AC3E}">
        <p14:creationId xmlns:p14="http://schemas.microsoft.com/office/powerpoint/2010/main" val="262501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your local variable names can conflict possibly with modules you import that have variables with </a:t>
            </a:r>
            <a:r>
              <a:rPr lang="en-US"/>
              <a:t>the same name, so be aware of this.</a:t>
            </a:r>
          </a:p>
        </p:txBody>
      </p:sp>
      <p:sp>
        <p:nvSpPr>
          <p:cNvPr id="4" name="Slide Number Placeholder 3"/>
          <p:cNvSpPr>
            <a:spLocks noGrp="1"/>
          </p:cNvSpPr>
          <p:nvPr>
            <p:ph type="sldNum" sz="quarter" idx="5"/>
          </p:nvPr>
        </p:nvSpPr>
        <p:spPr/>
        <p:txBody>
          <a:bodyPr/>
          <a:lstStyle/>
          <a:p>
            <a:fld id="{01512FE7-54C6-4C2B-87A5-3EAD77E87DC8}" type="slidenum">
              <a:rPr lang="en-US" smtClean="0"/>
              <a:t>30</a:t>
            </a:fld>
            <a:endParaRPr lang="en-US"/>
          </a:p>
        </p:txBody>
      </p:sp>
    </p:spTree>
    <p:extLst>
      <p:ext uri="{BB962C8B-B14F-4D97-AF65-F5344CB8AC3E}">
        <p14:creationId xmlns:p14="http://schemas.microsoft.com/office/powerpoint/2010/main" val="138510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932BF2-61EF-4B39-B650-39D8FD3624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278230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32BF2-61EF-4B39-B650-39D8FD3624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143995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32BF2-61EF-4B39-B650-39D8FD3624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85325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32BF2-61EF-4B39-B650-39D8FD3624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365527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932BF2-61EF-4B39-B650-39D8FD3624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294410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932BF2-61EF-4B39-B650-39D8FD36242D}"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405767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932BF2-61EF-4B39-B650-39D8FD36242D}"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117903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932BF2-61EF-4B39-B650-39D8FD36242D}"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90003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32BF2-61EF-4B39-B650-39D8FD36242D}"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111339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932BF2-61EF-4B39-B650-39D8FD36242D}"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408147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932BF2-61EF-4B39-B650-39D8FD36242D}"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282448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32BF2-61EF-4B39-B650-39D8FD36242D}" type="datetimeFigureOut">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5FD12-1229-43A0-B843-9FDAC691D17D}" type="slidenum">
              <a:rPr lang="en-US" smtClean="0"/>
              <a:t>‹#›</a:t>
            </a:fld>
            <a:endParaRPr lang="en-US"/>
          </a:p>
        </p:txBody>
      </p:sp>
    </p:spTree>
    <p:extLst>
      <p:ext uri="{BB962C8B-B14F-4D97-AF65-F5344CB8AC3E}">
        <p14:creationId xmlns:p14="http://schemas.microsoft.com/office/powerpoint/2010/main" val="128516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11</a:t>
            </a:r>
            <a:br>
              <a:rPr lang="en-US" dirty="0"/>
            </a:br>
            <a:r>
              <a:rPr lang="en-US" sz="3200" dirty="0"/>
              <a:t>Modules</a:t>
            </a:r>
            <a:endParaRPr lang="en-US" dirty="0"/>
          </a:p>
        </p:txBody>
      </p:sp>
      <p:sp>
        <p:nvSpPr>
          <p:cNvPr id="3" name="Hexagon 2">
            <a:extLst>
              <a:ext uri="{FF2B5EF4-FFF2-40B4-BE49-F238E27FC236}">
                <a16:creationId xmlns:a16="http://schemas.microsoft.com/office/drawing/2014/main" id="{01CEA6FF-41D5-467D-8740-50F9F6227348}"/>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8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4154984"/>
          </a:xfrm>
          <a:prstGeom prst="rect">
            <a:avLst/>
          </a:prstGeom>
          <a:noFill/>
        </p:spPr>
        <p:txBody>
          <a:bodyPr wrap="square" rtlCol="0">
            <a:spAutoFit/>
          </a:bodyPr>
          <a:lstStyle/>
          <a:p>
            <a:r>
              <a:rPr lang="en-US" sz="2400" dirty="0"/>
              <a:t>11.3 Importing specific names from Modules</a:t>
            </a:r>
          </a:p>
          <a:p>
            <a:endParaRPr lang="en-US" sz="2400" dirty="0"/>
          </a:p>
          <a:p>
            <a:r>
              <a:rPr lang="en-US" sz="2400" dirty="0"/>
              <a:t>from </a:t>
            </a:r>
            <a:r>
              <a:rPr lang="en-US" sz="2400" dirty="0" err="1"/>
              <a:t>my_functions</a:t>
            </a:r>
            <a:r>
              <a:rPr lang="en-US" sz="2400" dirty="0"/>
              <a:t> import </a:t>
            </a:r>
            <a:r>
              <a:rPr lang="en-US" sz="2400" dirty="0" err="1"/>
              <a:t>my_var</a:t>
            </a:r>
            <a:endParaRPr lang="en-US" sz="2400" dirty="0"/>
          </a:p>
          <a:p>
            <a:r>
              <a:rPr lang="en-US" sz="2400" dirty="0"/>
              <a:t>	#copies </a:t>
            </a:r>
            <a:r>
              <a:rPr lang="en-US" sz="2400" dirty="0" err="1"/>
              <a:t>my_var</a:t>
            </a:r>
            <a:r>
              <a:rPr lang="en-US" sz="2400" dirty="0"/>
              <a:t> into module namespace</a:t>
            </a:r>
          </a:p>
          <a:p>
            <a:r>
              <a:rPr lang="en-US" sz="2400" dirty="0"/>
              <a:t>	#access directly:</a:t>
            </a:r>
          </a:p>
          <a:p>
            <a:r>
              <a:rPr lang="en-US" sz="2400" dirty="0"/>
              <a:t>		x = </a:t>
            </a:r>
            <a:r>
              <a:rPr lang="en-US" sz="2400" dirty="0" err="1"/>
              <a:t>my_var</a:t>
            </a:r>
            <a:r>
              <a:rPr lang="en-US" sz="2400" dirty="0"/>
              <a:t> #x and </a:t>
            </a:r>
            <a:r>
              <a:rPr lang="en-US" sz="2400" dirty="0" err="1"/>
              <a:t>my_var</a:t>
            </a:r>
            <a:r>
              <a:rPr lang="en-US" sz="2400" dirty="0"/>
              <a:t> are function objects</a:t>
            </a:r>
          </a:p>
          <a:p>
            <a:endParaRPr lang="en-US" sz="2400" dirty="0"/>
          </a:p>
          <a:p>
            <a:r>
              <a:rPr lang="en-US" sz="2400" dirty="0"/>
              <a:t>import </a:t>
            </a:r>
            <a:r>
              <a:rPr lang="en-US" sz="2400" dirty="0" err="1"/>
              <a:t>my_functions</a:t>
            </a:r>
            <a:endParaRPr lang="en-US" sz="2400" dirty="0"/>
          </a:p>
          <a:p>
            <a:r>
              <a:rPr lang="en-US" sz="2400" dirty="0"/>
              <a:t>	adds module to global namespace</a:t>
            </a:r>
          </a:p>
          <a:p>
            <a:r>
              <a:rPr lang="en-US" sz="2400" dirty="0"/>
              <a:t>	access via attribute reference</a:t>
            </a:r>
          </a:p>
          <a:p>
            <a:r>
              <a:rPr lang="en-US" sz="2400" dirty="0"/>
              <a:t>		x = </a:t>
            </a:r>
            <a:r>
              <a:rPr lang="en-US" sz="2400" dirty="0" err="1"/>
              <a:t>my_functions.my_var</a:t>
            </a:r>
            <a:endParaRPr lang="en-US" sz="2400" dirty="0"/>
          </a:p>
        </p:txBody>
      </p:sp>
    </p:spTree>
    <p:extLst>
      <p:ext uri="{BB962C8B-B14F-4D97-AF65-F5344CB8AC3E}">
        <p14:creationId xmlns:p14="http://schemas.microsoft.com/office/powerpoint/2010/main" val="223662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2677656"/>
          </a:xfrm>
          <a:prstGeom prst="rect">
            <a:avLst/>
          </a:prstGeom>
          <a:noFill/>
        </p:spPr>
        <p:txBody>
          <a:bodyPr wrap="square" rtlCol="0">
            <a:spAutoFit/>
          </a:bodyPr>
          <a:lstStyle/>
          <a:p>
            <a:r>
              <a:rPr lang="en-US" sz="2400" dirty="0"/>
              <a:t>11.3 Importing specific names from Modules</a:t>
            </a:r>
          </a:p>
          <a:p>
            <a:endParaRPr lang="en-US" sz="2400" dirty="0"/>
          </a:p>
          <a:p>
            <a:r>
              <a:rPr lang="en-US" sz="2400" dirty="0"/>
              <a:t>from </a:t>
            </a:r>
            <a:r>
              <a:rPr lang="en-US" sz="2400" dirty="0" err="1"/>
              <a:t>my_functions</a:t>
            </a:r>
            <a:r>
              <a:rPr lang="en-US" sz="2400" dirty="0"/>
              <a:t> import *</a:t>
            </a:r>
          </a:p>
          <a:p>
            <a:r>
              <a:rPr lang="en-US" sz="2400" dirty="0"/>
              <a:t>	#copies all variables into module namespace</a:t>
            </a:r>
          </a:p>
          <a:p>
            <a:r>
              <a:rPr lang="en-US" sz="2400" dirty="0"/>
              <a:t>	#access directly</a:t>
            </a:r>
          </a:p>
          <a:p>
            <a:r>
              <a:rPr lang="en-US" sz="2400" dirty="0"/>
              <a:t>	</a:t>
            </a:r>
          </a:p>
          <a:p>
            <a:r>
              <a:rPr lang="en-US" sz="2400" dirty="0"/>
              <a:t>Considered bad practice and should only be done when in interactive interpreter sessions</a:t>
            </a:r>
          </a:p>
        </p:txBody>
      </p:sp>
    </p:spTree>
    <p:extLst>
      <p:ext uri="{BB962C8B-B14F-4D97-AF65-F5344CB8AC3E}">
        <p14:creationId xmlns:p14="http://schemas.microsoft.com/office/powerpoint/2010/main" val="317378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569660"/>
          </a:xfrm>
          <a:prstGeom prst="rect">
            <a:avLst/>
          </a:prstGeom>
          <a:noFill/>
        </p:spPr>
        <p:txBody>
          <a:bodyPr wrap="square" rtlCol="0">
            <a:spAutoFit/>
          </a:bodyPr>
          <a:lstStyle/>
          <a:p>
            <a:r>
              <a:rPr lang="en-US" sz="2400" dirty="0"/>
              <a:t>11.4 Executing modules as scripts</a:t>
            </a:r>
          </a:p>
          <a:p>
            <a:endParaRPr lang="en-US" sz="2400" dirty="0"/>
          </a:p>
          <a:p>
            <a:r>
              <a:rPr lang="en-US" sz="2400" dirty="0"/>
              <a:t>import statement executes all code in imported module</a:t>
            </a:r>
          </a:p>
          <a:p>
            <a:r>
              <a:rPr lang="en-US" sz="2400" dirty="0"/>
              <a:t>	be careful of unintended side effects when that module executes</a:t>
            </a:r>
          </a:p>
        </p:txBody>
      </p:sp>
    </p:spTree>
    <p:extLst>
      <p:ext uri="{BB962C8B-B14F-4D97-AF65-F5344CB8AC3E}">
        <p14:creationId xmlns:p14="http://schemas.microsoft.com/office/powerpoint/2010/main" val="20568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5262979"/>
          </a:xfrm>
          <a:prstGeom prst="rect">
            <a:avLst/>
          </a:prstGeom>
          <a:noFill/>
        </p:spPr>
        <p:txBody>
          <a:bodyPr wrap="square" rtlCol="0">
            <a:spAutoFit/>
          </a:bodyPr>
          <a:lstStyle/>
          <a:p>
            <a:r>
              <a:rPr lang="en-US" sz="2400" dirty="0"/>
              <a:t>11.4 Executing modules as scripts </a:t>
            </a:r>
          </a:p>
          <a:p>
            <a:endParaRPr lang="en-US" sz="2400" dirty="0"/>
          </a:p>
          <a:p>
            <a:r>
              <a:rPr lang="en-US" sz="2400" dirty="0"/>
              <a:t>import statement executes all code in imported module (including other import statements in the module you called!)</a:t>
            </a:r>
          </a:p>
          <a:p>
            <a:r>
              <a:rPr lang="en-US" sz="2400" dirty="0"/>
              <a:t>	be careful of unintended side effects when that module executes</a:t>
            </a:r>
          </a:p>
          <a:p>
            <a:endParaRPr lang="en-US" sz="2400" dirty="0"/>
          </a:p>
          <a:p>
            <a:r>
              <a:rPr lang="en-US" sz="2400" dirty="0"/>
              <a:t>To identify code that should only execute when a script and not imported (i.e. do not execute additional imported modules from the module you are calling)</a:t>
            </a:r>
          </a:p>
          <a:p>
            <a:r>
              <a:rPr lang="en-US" sz="2400" dirty="0"/>
              <a:t>	if __name__ == “__main__”:		#this is a script</a:t>
            </a:r>
          </a:p>
          <a:p>
            <a:endParaRPr lang="en-US" sz="2400" dirty="0"/>
          </a:p>
          <a:p>
            <a:endParaRPr lang="en-US" sz="2400" dirty="0"/>
          </a:p>
          <a:p>
            <a:r>
              <a:rPr lang="en-US" sz="2400" dirty="0"/>
              <a:t>SO NOTE: UNLIKE C++ WHEN YOU DO #INCLUDE which just replaces that INCLUDE with code, IMPORT in Python actually runs the script at the moment you call it! So be aware of this!</a:t>
            </a:r>
          </a:p>
        </p:txBody>
      </p:sp>
    </p:spTree>
    <p:extLst>
      <p:ext uri="{BB962C8B-B14F-4D97-AF65-F5344CB8AC3E}">
        <p14:creationId xmlns:p14="http://schemas.microsoft.com/office/powerpoint/2010/main" val="322412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785652"/>
          </a:xfrm>
          <a:prstGeom prst="rect">
            <a:avLst/>
          </a:prstGeom>
          <a:noFill/>
        </p:spPr>
        <p:txBody>
          <a:bodyPr wrap="square" rtlCol="0">
            <a:spAutoFit/>
          </a:bodyPr>
          <a:lstStyle/>
          <a:p>
            <a:r>
              <a:rPr lang="en-US" sz="2400" dirty="0"/>
              <a:t>11.4 Executing modules as scripts</a:t>
            </a:r>
          </a:p>
          <a:p>
            <a:endParaRPr lang="en-US" sz="2400" dirty="0"/>
          </a:p>
          <a:p>
            <a:r>
              <a:rPr lang="en-US" sz="2400" dirty="0"/>
              <a:t>import statement executes all code in imported module</a:t>
            </a:r>
          </a:p>
          <a:p>
            <a:r>
              <a:rPr lang="en-US" sz="2400" dirty="0"/>
              <a:t>	be careful of unintended side effects when that module executes</a:t>
            </a:r>
          </a:p>
          <a:p>
            <a:endParaRPr lang="en-US" sz="2400" dirty="0"/>
          </a:p>
          <a:p>
            <a:r>
              <a:rPr lang="en-US" sz="2400" dirty="0"/>
              <a:t>To identify code that should only execute when a script and not imported</a:t>
            </a:r>
          </a:p>
          <a:p>
            <a:r>
              <a:rPr lang="en-US" sz="2400" dirty="0"/>
              <a:t>	if __name__ == “__main__”:		#this is a script</a:t>
            </a:r>
          </a:p>
          <a:p>
            <a:endParaRPr lang="en-US" sz="2400" dirty="0"/>
          </a:p>
          <a:p>
            <a:r>
              <a:rPr lang="en-US" sz="2400" dirty="0"/>
              <a:t>	my_</a:t>
            </a:r>
            <a:r>
              <a:rPr lang="en-US" sz="2400" dirty="0" err="1"/>
              <a:t>func</a:t>
            </a:r>
            <a:r>
              <a:rPr lang="en-US" sz="2400" dirty="0"/>
              <a:t>.__name__  has value __main__ when primary module (script)</a:t>
            </a:r>
          </a:p>
          <a:p>
            <a:r>
              <a:rPr lang="en-US" sz="2400" dirty="0"/>
              <a:t>	my_</a:t>
            </a:r>
            <a:r>
              <a:rPr lang="en-US" sz="2400" dirty="0" err="1"/>
              <a:t>func</a:t>
            </a:r>
            <a:r>
              <a:rPr lang="en-US" sz="2400" dirty="0"/>
              <a:t>.__name__ has value </a:t>
            </a:r>
            <a:r>
              <a:rPr lang="en-US" sz="2400" dirty="0" err="1"/>
              <a:t>my_func</a:t>
            </a:r>
            <a:r>
              <a:rPr lang="en-US" sz="2400" dirty="0"/>
              <a:t>     when imported</a:t>
            </a:r>
          </a:p>
        </p:txBody>
      </p:sp>
    </p:spTree>
    <p:extLst>
      <p:ext uri="{BB962C8B-B14F-4D97-AF65-F5344CB8AC3E}">
        <p14:creationId xmlns:p14="http://schemas.microsoft.com/office/powerpoint/2010/main" val="336117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938992"/>
          </a:xfrm>
          <a:prstGeom prst="rect">
            <a:avLst/>
          </a:prstGeom>
          <a:noFill/>
        </p:spPr>
        <p:txBody>
          <a:bodyPr wrap="square" rtlCol="0">
            <a:spAutoFit/>
          </a:bodyPr>
          <a:lstStyle/>
          <a:p>
            <a:r>
              <a:rPr lang="en-US" sz="2400" dirty="0"/>
              <a:t>11.5 reloading modules</a:t>
            </a:r>
          </a:p>
          <a:p>
            <a:endParaRPr lang="en-US" sz="2400" dirty="0"/>
          </a:p>
          <a:p>
            <a:r>
              <a:rPr lang="en-US" sz="2400" dirty="0"/>
              <a:t>It’s possible to detect that an imported module has changed and so re-load the module</a:t>
            </a:r>
          </a:p>
          <a:p>
            <a:r>
              <a:rPr lang="en-US" sz="2400" dirty="0"/>
              <a:t>	alternative to re-starting Python program</a:t>
            </a:r>
          </a:p>
          <a:p>
            <a:r>
              <a:rPr lang="en-US" sz="2400" dirty="0"/>
              <a:t>	reload( )</a:t>
            </a:r>
          </a:p>
        </p:txBody>
      </p:sp>
    </p:spTree>
    <p:extLst>
      <p:ext uri="{BB962C8B-B14F-4D97-AF65-F5344CB8AC3E}">
        <p14:creationId xmlns:p14="http://schemas.microsoft.com/office/powerpoint/2010/main" val="409765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785652"/>
          </a:xfrm>
          <a:prstGeom prst="rect">
            <a:avLst/>
          </a:prstGeom>
          <a:noFill/>
        </p:spPr>
        <p:txBody>
          <a:bodyPr wrap="square" rtlCol="0">
            <a:spAutoFit/>
          </a:bodyPr>
          <a:lstStyle/>
          <a:p>
            <a:r>
              <a:rPr lang="en-US" sz="2400" dirty="0"/>
              <a:t>11.5 reloading modules</a:t>
            </a:r>
          </a:p>
          <a:p>
            <a:endParaRPr lang="en-US" sz="2400" dirty="0"/>
          </a:p>
          <a:p>
            <a:r>
              <a:rPr lang="en-US" sz="2400" dirty="0"/>
              <a:t>It’s possible to detect that an imported module has changed and so re-load the module</a:t>
            </a:r>
          </a:p>
          <a:p>
            <a:r>
              <a:rPr lang="en-US" sz="2400" dirty="0"/>
              <a:t>	alternative to re-starting Python program</a:t>
            </a:r>
          </a:p>
          <a:p>
            <a:r>
              <a:rPr lang="en-US" sz="2400" dirty="0"/>
              <a:t>	reload( )</a:t>
            </a:r>
          </a:p>
          <a:p>
            <a:endParaRPr lang="en-US" sz="2400" dirty="0"/>
          </a:p>
          <a:p>
            <a:r>
              <a:rPr lang="en-US" sz="2400" dirty="0"/>
              <a:t>When import occurs global variable </a:t>
            </a:r>
            <a:r>
              <a:rPr lang="en-US" sz="2400" dirty="0" err="1"/>
              <a:t>mod_time</a:t>
            </a:r>
            <a:r>
              <a:rPr lang="en-US" sz="2400" dirty="0"/>
              <a:t> stores last update timestamp (that way when you call reload() it will see time stamp of that imported file to see if it has changed since the last time it was imported)</a:t>
            </a:r>
          </a:p>
          <a:p>
            <a:endParaRPr lang="en-US" sz="2400" dirty="0"/>
          </a:p>
        </p:txBody>
      </p:sp>
    </p:spTree>
    <p:extLst>
      <p:ext uri="{BB962C8B-B14F-4D97-AF65-F5344CB8AC3E}">
        <p14:creationId xmlns:p14="http://schemas.microsoft.com/office/powerpoint/2010/main" val="365608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046988"/>
          </a:xfrm>
          <a:prstGeom prst="rect">
            <a:avLst/>
          </a:prstGeom>
          <a:noFill/>
        </p:spPr>
        <p:txBody>
          <a:bodyPr wrap="square" rtlCol="0">
            <a:spAutoFit/>
          </a:bodyPr>
          <a:lstStyle/>
          <a:p>
            <a:r>
              <a:rPr lang="en-US" sz="2400" dirty="0"/>
              <a:t>11.5 reloading modules</a:t>
            </a:r>
          </a:p>
          <a:p>
            <a:endParaRPr lang="en-US" sz="2400" dirty="0"/>
          </a:p>
          <a:p>
            <a:r>
              <a:rPr lang="en-US" sz="2400" dirty="0"/>
              <a:t>It’s possible to detect that an imported module has changed and so re-load the module</a:t>
            </a:r>
          </a:p>
          <a:p>
            <a:r>
              <a:rPr lang="en-US" sz="2400" dirty="0"/>
              <a:t>	alternative to re-starting Python program</a:t>
            </a:r>
          </a:p>
          <a:p>
            <a:r>
              <a:rPr lang="en-US" sz="2400" dirty="0"/>
              <a:t>	reload( )</a:t>
            </a:r>
          </a:p>
          <a:p>
            <a:endParaRPr lang="en-US" sz="2400" dirty="0"/>
          </a:p>
          <a:p>
            <a:r>
              <a:rPr lang="en-US" sz="2400" dirty="0"/>
              <a:t>When import occurs global variable </a:t>
            </a:r>
            <a:r>
              <a:rPr lang="en-US" sz="2400" dirty="0" err="1"/>
              <a:t>mod_time</a:t>
            </a:r>
            <a:r>
              <a:rPr lang="en-US" sz="2400" dirty="0"/>
              <a:t> stores last update timestamp</a:t>
            </a:r>
          </a:p>
          <a:p>
            <a:r>
              <a:rPr lang="en-US" sz="2400" dirty="0"/>
              <a:t>Get current file last update timestamp and compare</a:t>
            </a:r>
          </a:p>
        </p:txBody>
      </p:sp>
    </p:spTree>
    <p:extLst>
      <p:ext uri="{BB962C8B-B14F-4D97-AF65-F5344CB8AC3E}">
        <p14:creationId xmlns:p14="http://schemas.microsoft.com/office/powerpoint/2010/main" val="30686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4524315"/>
          </a:xfrm>
          <a:prstGeom prst="rect">
            <a:avLst/>
          </a:prstGeom>
          <a:noFill/>
        </p:spPr>
        <p:txBody>
          <a:bodyPr wrap="square" rtlCol="0">
            <a:spAutoFit/>
          </a:bodyPr>
          <a:lstStyle/>
          <a:p>
            <a:r>
              <a:rPr lang="en-US" sz="2400" dirty="0"/>
              <a:t>11.5 reloading modules</a:t>
            </a:r>
          </a:p>
          <a:p>
            <a:endParaRPr lang="en-US" sz="2400" dirty="0"/>
          </a:p>
          <a:p>
            <a:r>
              <a:rPr lang="en-US" sz="2400" dirty="0"/>
              <a:t>It’s possible to detect that an imported module has changed and so re-load the module</a:t>
            </a:r>
          </a:p>
          <a:p>
            <a:r>
              <a:rPr lang="en-US" sz="2400" dirty="0"/>
              <a:t>	alternative to re-starting Python program</a:t>
            </a:r>
          </a:p>
          <a:p>
            <a:r>
              <a:rPr lang="en-US" sz="2400" dirty="0"/>
              <a:t>	reload( )</a:t>
            </a:r>
          </a:p>
          <a:p>
            <a:endParaRPr lang="en-US" sz="2400" dirty="0"/>
          </a:p>
          <a:p>
            <a:r>
              <a:rPr lang="en-US" sz="2400" dirty="0"/>
              <a:t>When import occurs global variable </a:t>
            </a:r>
            <a:r>
              <a:rPr lang="en-US" sz="2400" dirty="0" err="1"/>
              <a:t>mod_time</a:t>
            </a:r>
            <a:r>
              <a:rPr lang="en-US" sz="2400" dirty="0"/>
              <a:t> stores last update timestamp</a:t>
            </a:r>
          </a:p>
          <a:p>
            <a:r>
              <a:rPr lang="en-US" sz="2400" dirty="0"/>
              <a:t>Get current file last update timestamp and compare</a:t>
            </a:r>
          </a:p>
          <a:p>
            <a:r>
              <a:rPr lang="en-US" sz="2400" dirty="0"/>
              <a:t>	</a:t>
            </a:r>
            <a:r>
              <a:rPr lang="en-US" sz="2400" dirty="0" err="1"/>
              <a:t>last_mod</a:t>
            </a:r>
            <a:r>
              <a:rPr lang="en-US" sz="2400" dirty="0"/>
              <a:t> = </a:t>
            </a:r>
            <a:r>
              <a:rPr lang="en-US" sz="2400" dirty="0" err="1"/>
              <a:t>os.path.getmtime</a:t>
            </a:r>
            <a:r>
              <a:rPr lang="en-US" sz="2400" dirty="0"/>
              <a:t>( </a:t>
            </a:r>
            <a:r>
              <a:rPr lang="en-US" sz="2400" dirty="0" err="1"/>
              <a:t>some_file.__file</a:t>
            </a:r>
            <a:r>
              <a:rPr lang="en-US" sz="2400" dirty="0"/>
              <a:t>__ )</a:t>
            </a:r>
          </a:p>
          <a:p>
            <a:r>
              <a:rPr lang="en-US" sz="2400" dirty="0"/>
              <a:t>	if </a:t>
            </a:r>
            <a:r>
              <a:rPr lang="en-US" sz="2400" dirty="0" err="1"/>
              <a:t>last_mod</a:t>
            </a:r>
            <a:r>
              <a:rPr lang="en-US" sz="2400" dirty="0"/>
              <a:t> &gt; </a:t>
            </a:r>
            <a:r>
              <a:rPr lang="en-US" sz="2400" dirty="0" err="1"/>
              <a:t>mod_time</a:t>
            </a:r>
            <a:r>
              <a:rPr lang="en-US" sz="2400" dirty="0"/>
              <a:t>:</a:t>
            </a:r>
          </a:p>
          <a:p>
            <a:r>
              <a:rPr lang="en-US" sz="2400" dirty="0"/>
              <a:t>		</a:t>
            </a:r>
            <a:r>
              <a:rPr lang="en-US" sz="2400" dirty="0" err="1"/>
              <a:t>mod_time</a:t>
            </a:r>
            <a:r>
              <a:rPr lang="en-US" sz="2400" dirty="0"/>
              <a:t> = </a:t>
            </a:r>
            <a:r>
              <a:rPr lang="en-US" sz="2400" dirty="0" err="1"/>
              <a:t>last_mod</a:t>
            </a:r>
            <a:endParaRPr lang="en-US" sz="2400" dirty="0"/>
          </a:p>
          <a:p>
            <a:r>
              <a:rPr lang="en-US" sz="2400" dirty="0"/>
              <a:t>		reload( </a:t>
            </a:r>
            <a:r>
              <a:rPr lang="en-US" sz="2400" dirty="0" err="1"/>
              <a:t>some_file</a:t>
            </a:r>
            <a:r>
              <a:rPr lang="en-US" sz="2400" dirty="0"/>
              <a:t> )</a:t>
            </a:r>
          </a:p>
        </p:txBody>
      </p:sp>
    </p:spTree>
    <p:extLst>
      <p:ext uri="{BB962C8B-B14F-4D97-AF65-F5344CB8AC3E}">
        <p14:creationId xmlns:p14="http://schemas.microsoft.com/office/powerpoint/2010/main" val="427882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569660"/>
          </a:xfrm>
          <a:prstGeom prst="rect">
            <a:avLst/>
          </a:prstGeom>
          <a:noFill/>
        </p:spPr>
        <p:txBody>
          <a:bodyPr wrap="square" rtlCol="0">
            <a:spAutoFit/>
          </a:bodyPr>
          <a:lstStyle/>
          <a:p>
            <a:r>
              <a:rPr lang="en-US" sz="2400" dirty="0"/>
              <a:t>11.5 reloading modules</a:t>
            </a:r>
          </a:p>
          <a:p>
            <a:endParaRPr lang="en-US" sz="2400" dirty="0"/>
          </a:p>
          <a:p>
            <a:r>
              <a:rPr lang="en-US" sz="2400" dirty="0"/>
              <a:t>from </a:t>
            </a:r>
            <a:r>
              <a:rPr lang="en-US" sz="2400" dirty="0" err="1"/>
              <a:t>some_file</a:t>
            </a:r>
            <a:r>
              <a:rPr lang="en-US" sz="2400" dirty="0"/>
              <a:t> import </a:t>
            </a:r>
            <a:r>
              <a:rPr lang="en-US" sz="2400" dirty="0" err="1"/>
              <a:t>my_var</a:t>
            </a:r>
            <a:endParaRPr lang="en-US" sz="2400" dirty="0"/>
          </a:p>
          <a:p>
            <a:r>
              <a:rPr lang="en-US" sz="2400" dirty="0"/>
              <a:t>	reloading doesn’t affect since </a:t>
            </a:r>
            <a:r>
              <a:rPr lang="en-US" sz="2400" dirty="0" err="1"/>
              <a:t>my_var</a:t>
            </a:r>
            <a:r>
              <a:rPr lang="en-US" sz="2400" dirty="0"/>
              <a:t> is copied into module namespace</a:t>
            </a:r>
          </a:p>
        </p:txBody>
      </p:sp>
    </p:spTree>
    <p:extLst>
      <p:ext uri="{BB962C8B-B14F-4D97-AF65-F5344CB8AC3E}">
        <p14:creationId xmlns:p14="http://schemas.microsoft.com/office/powerpoint/2010/main" val="409386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200329"/>
          </a:xfrm>
          <a:prstGeom prst="rect">
            <a:avLst/>
          </a:prstGeom>
          <a:noFill/>
        </p:spPr>
        <p:txBody>
          <a:bodyPr wrap="square" rtlCol="0">
            <a:spAutoFit/>
          </a:bodyPr>
          <a:lstStyle/>
          <a:p>
            <a:r>
              <a:rPr lang="en-US" sz="2400" dirty="0"/>
              <a:t>11.1 Modules</a:t>
            </a:r>
          </a:p>
          <a:p>
            <a:endParaRPr lang="en-US" sz="2400" dirty="0"/>
          </a:p>
          <a:p>
            <a:r>
              <a:rPr lang="en-US" sz="2400" dirty="0"/>
              <a:t>Writing Python code into a file and saving it is called a script.</a:t>
            </a:r>
          </a:p>
        </p:txBody>
      </p:sp>
    </p:spTree>
    <p:extLst>
      <p:ext uri="{BB962C8B-B14F-4D97-AF65-F5344CB8AC3E}">
        <p14:creationId xmlns:p14="http://schemas.microsoft.com/office/powerpoint/2010/main" val="2072806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2308324"/>
          </a:xfrm>
          <a:prstGeom prst="rect">
            <a:avLst/>
          </a:prstGeom>
          <a:noFill/>
        </p:spPr>
        <p:txBody>
          <a:bodyPr wrap="square" rtlCol="0">
            <a:spAutoFit/>
          </a:bodyPr>
          <a:lstStyle/>
          <a:p>
            <a:r>
              <a:rPr lang="en-US" sz="2400" dirty="0"/>
              <a:t>11.5 reloading modules</a:t>
            </a:r>
          </a:p>
          <a:p>
            <a:endParaRPr lang="en-US" sz="2400" dirty="0"/>
          </a:p>
          <a:p>
            <a:r>
              <a:rPr lang="en-US" sz="2400" dirty="0"/>
              <a:t>from </a:t>
            </a:r>
            <a:r>
              <a:rPr lang="en-US" sz="2400" dirty="0" err="1"/>
              <a:t>some_file</a:t>
            </a:r>
            <a:r>
              <a:rPr lang="en-US" sz="2400" dirty="0"/>
              <a:t> import </a:t>
            </a:r>
            <a:r>
              <a:rPr lang="en-US" sz="2400" dirty="0" err="1"/>
              <a:t>my_var</a:t>
            </a:r>
            <a:endParaRPr lang="en-US" sz="2400" dirty="0"/>
          </a:p>
          <a:p>
            <a:r>
              <a:rPr lang="en-US" sz="2400" dirty="0"/>
              <a:t>	reloading doesn’t affect since </a:t>
            </a:r>
            <a:r>
              <a:rPr lang="en-US" sz="2400" dirty="0" err="1"/>
              <a:t>my_var</a:t>
            </a:r>
            <a:r>
              <a:rPr lang="en-US" sz="2400" dirty="0"/>
              <a:t> is copied into module namespace</a:t>
            </a:r>
          </a:p>
          <a:p>
            <a:endParaRPr lang="en-US" sz="2400" dirty="0"/>
          </a:p>
          <a:p>
            <a:r>
              <a:rPr lang="en-US" sz="2400" dirty="0"/>
              <a:t>Best use is long-running programs, where it may be expensive or undesirable to restart</a:t>
            </a:r>
          </a:p>
        </p:txBody>
      </p:sp>
    </p:spTree>
    <p:extLst>
      <p:ext uri="{BB962C8B-B14F-4D97-AF65-F5344CB8AC3E}">
        <p14:creationId xmlns:p14="http://schemas.microsoft.com/office/powerpoint/2010/main" val="100241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569660"/>
          </a:xfrm>
          <a:prstGeom prst="rect">
            <a:avLst/>
          </a:prstGeom>
          <a:noFill/>
        </p:spPr>
        <p:txBody>
          <a:bodyPr wrap="square" rtlCol="0">
            <a:spAutoFit/>
          </a:bodyPr>
          <a:lstStyle/>
          <a:p>
            <a:r>
              <a:rPr lang="en-US" sz="2400" dirty="0"/>
              <a:t>11.6 Package</a:t>
            </a:r>
          </a:p>
          <a:p>
            <a:endParaRPr lang="en-US" sz="2400" dirty="0"/>
          </a:p>
          <a:p>
            <a:r>
              <a:rPr lang="en-US" sz="2400" dirty="0"/>
              <a:t>Import entire directory of modules at once</a:t>
            </a:r>
          </a:p>
          <a:p>
            <a:r>
              <a:rPr lang="en-US" sz="2400" dirty="0"/>
              <a:t>	Large projects are often organized into packages</a:t>
            </a:r>
          </a:p>
        </p:txBody>
      </p:sp>
    </p:spTree>
    <p:extLst>
      <p:ext uri="{BB962C8B-B14F-4D97-AF65-F5344CB8AC3E}">
        <p14:creationId xmlns:p14="http://schemas.microsoft.com/office/powerpoint/2010/main" val="141388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938992"/>
          </a:xfrm>
          <a:prstGeom prst="rect">
            <a:avLst/>
          </a:prstGeom>
          <a:noFill/>
        </p:spPr>
        <p:txBody>
          <a:bodyPr wrap="square" rtlCol="0">
            <a:spAutoFit/>
          </a:bodyPr>
          <a:lstStyle/>
          <a:p>
            <a:r>
              <a:rPr lang="en-US" sz="2400" dirty="0"/>
              <a:t>11.6 Package</a:t>
            </a:r>
          </a:p>
          <a:p>
            <a:endParaRPr lang="en-US" sz="2400" dirty="0"/>
          </a:p>
          <a:p>
            <a:r>
              <a:rPr lang="en-US" sz="2400" dirty="0"/>
              <a:t>Import entire directory of modules at once</a:t>
            </a:r>
          </a:p>
          <a:p>
            <a:r>
              <a:rPr lang="en-US" sz="2400" dirty="0"/>
              <a:t>	Large projects are often organized into packages</a:t>
            </a:r>
          </a:p>
          <a:p>
            <a:r>
              <a:rPr lang="en-US" sz="2400" dirty="0"/>
              <a:t>	directory must include file __init__.py (tells Python this is a package directory)</a:t>
            </a:r>
          </a:p>
        </p:txBody>
      </p:sp>
    </p:spTree>
    <p:extLst>
      <p:ext uri="{BB962C8B-B14F-4D97-AF65-F5344CB8AC3E}">
        <p14:creationId xmlns:p14="http://schemas.microsoft.com/office/powerpoint/2010/main" val="868107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416320"/>
          </a:xfrm>
          <a:prstGeom prst="rect">
            <a:avLst/>
          </a:prstGeom>
          <a:noFill/>
        </p:spPr>
        <p:txBody>
          <a:bodyPr wrap="square" rtlCol="0">
            <a:spAutoFit/>
          </a:bodyPr>
          <a:lstStyle/>
          <a:p>
            <a:r>
              <a:rPr lang="en-US" sz="2400" dirty="0"/>
              <a:t>11.6 Package</a:t>
            </a:r>
          </a:p>
          <a:p>
            <a:endParaRPr lang="en-US" sz="2400" dirty="0"/>
          </a:p>
          <a:p>
            <a:r>
              <a:rPr lang="en-US" sz="2400" dirty="0"/>
              <a:t>Import entire directory of modules at once</a:t>
            </a:r>
          </a:p>
          <a:p>
            <a:r>
              <a:rPr lang="en-US" sz="2400" dirty="0"/>
              <a:t>	Large projects are often organized into packages</a:t>
            </a:r>
          </a:p>
          <a:p>
            <a:r>
              <a:rPr lang="en-US" sz="2400" dirty="0"/>
              <a:t>	directory must include file __init__.py</a:t>
            </a:r>
          </a:p>
          <a:p>
            <a:r>
              <a:rPr lang="en-US" sz="2400" dirty="0"/>
              <a:t>		mere existence of empty file is sufficient</a:t>
            </a:r>
          </a:p>
          <a:p>
            <a:r>
              <a:rPr lang="en-US" sz="2400" dirty="0"/>
              <a:t>		may contain package initialization code</a:t>
            </a:r>
          </a:p>
          <a:p>
            <a:endParaRPr lang="en-US" sz="2400" dirty="0"/>
          </a:p>
          <a:p>
            <a:r>
              <a:rPr lang="en-US" sz="2400" dirty="0"/>
              <a:t>import </a:t>
            </a:r>
            <a:r>
              <a:rPr lang="en-US" sz="2400" dirty="0" err="1"/>
              <a:t>whole_lotta_modules</a:t>
            </a:r>
            <a:endParaRPr lang="en-US" sz="2400" dirty="0"/>
          </a:p>
        </p:txBody>
      </p:sp>
    </p:spTree>
    <p:extLst>
      <p:ext uri="{BB962C8B-B14F-4D97-AF65-F5344CB8AC3E}">
        <p14:creationId xmlns:p14="http://schemas.microsoft.com/office/powerpoint/2010/main" val="48624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4154984"/>
          </a:xfrm>
          <a:prstGeom prst="rect">
            <a:avLst/>
          </a:prstGeom>
          <a:noFill/>
        </p:spPr>
        <p:txBody>
          <a:bodyPr wrap="square" rtlCol="0">
            <a:spAutoFit/>
          </a:bodyPr>
          <a:lstStyle/>
          <a:p>
            <a:r>
              <a:rPr lang="en-US" sz="2400" dirty="0"/>
              <a:t>11.6 Package</a:t>
            </a:r>
          </a:p>
          <a:p>
            <a:endParaRPr lang="en-US" sz="2400" dirty="0"/>
          </a:p>
          <a:p>
            <a:r>
              <a:rPr lang="en-US" sz="2400" dirty="0"/>
              <a:t>Import entire directory of modules at once</a:t>
            </a:r>
          </a:p>
          <a:p>
            <a:r>
              <a:rPr lang="en-US" sz="2400" dirty="0"/>
              <a:t>	Large projects are often organized into packages</a:t>
            </a:r>
          </a:p>
          <a:p>
            <a:r>
              <a:rPr lang="en-US" sz="2400" dirty="0"/>
              <a:t>	directory must include file __init__.py</a:t>
            </a:r>
          </a:p>
          <a:p>
            <a:r>
              <a:rPr lang="en-US" sz="2400" dirty="0"/>
              <a:t>		mere existence of empty file is sufficient</a:t>
            </a:r>
          </a:p>
          <a:p>
            <a:r>
              <a:rPr lang="en-US" sz="2400" dirty="0"/>
              <a:t>		may contain package initialization code</a:t>
            </a:r>
          </a:p>
          <a:p>
            <a:endParaRPr lang="en-US" sz="2400" dirty="0"/>
          </a:p>
          <a:p>
            <a:r>
              <a:rPr lang="en-US" sz="2400" dirty="0"/>
              <a:t>import </a:t>
            </a:r>
            <a:r>
              <a:rPr lang="en-US" sz="2400" dirty="0" err="1"/>
              <a:t>whole_lotta_modules</a:t>
            </a:r>
            <a:r>
              <a:rPr lang="en-US" sz="2400" dirty="0"/>
              <a:t>			#imports whole package</a:t>
            </a:r>
          </a:p>
          <a:p>
            <a:r>
              <a:rPr lang="en-US" sz="2400" dirty="0"/>
              <a:t>import </a:t>
            </a:r>
            <a:r>
              <a:rPr lang="en-US" sz="2400" dirty="0" err="1"/>
              <a:t>whole_lotta_modules.my_module</a:t>
            </a:r>
            <a:r>
              <a:rPr lang="en-US" sz="2400" dirty="0"/>
              <a:t>	#imports </a:t>
            </a:r>
            <a:r>
              <a:rPr lang="en-US" sz="2400" dirty="0" err="1"/>
              <a:t>my_module</a:t>
            </a:r>
            <a:r>
              <a:rPr lang="en-US" sz="2400" dirty="0"/>
              <a:t> only</a:t>
            </a:r>
          </a:p>
          <a:p>
            <a:r>
              <a:rPr lang="en-US" sz="2400" dirty="0"/>
              <a:t>	 </a:t>
            </a:r>
            <a:r>
              <a:rPr lang="en-US" sz="2400" dirty="0" err="1"/>
              <a:t>whole_lotta_modules.my_module.do_something</a:t>
            </a:r>
            <a:r>
              <a:rPr lang="en-US" sz="2400" dirty="0"/>
              <a:t>( )	#execute function</a:t>
            </a:r>
          </a:p>
        </p:txBody>
      </p:sp>
    </p:spTree>
    <p:extLst>
      <p:ext uri="{BB962C8B-B14F-4D97-AF65-F5344CB8AC3E}">
        <p14:creationId xmlns:p14="http://schemas.microsoft.com/office/powerpoint/2010/main" val="140689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2308324"/>
          </a:xfrm>
          <a:prstGeom prst="rect">
            <a:avLst/>
          </a:prstGeom>
          <a:noFill/>
        </p:spPr>
        <p:txBody>
          <a:bodyPr wrap="square" rtlCol="0">
            <a:spAutoFit/>
          </a:bodyPr>
          <a:lstStyle/>
          <a:p>
            <a:r>
              <a:rPr lang="en-US" sz="2400" dirty="0"/>
              <a:t>11.6 Package</a:t>
            </a:r>
          </a:p>
          <a:p>
            <a:endParaRPr lang="en-US" sz="2400" dirty="0"/>
          </a:p>
          <a:p>
            <a:r>
              <a:rPr lang="en-US" sz="2400" dirty="0"/>
              <a:t>Import using from</a:t>
            </a:r>
          </a:p>
          <a:p>
            <a:r>
              <a:rPr lang="en-US" sz="2400" dirty="0"/>
              <a:t>	from </a:t>
            </a:r>
            <a:r>
              <a:rPr lang="en-US" sz="2400" dirty="0" err="1"/>
              <a:t>whole_lotta_modules.my_module</a:t>
            </a:r>
            <a:r>
              <a:rPr lang="en-US" sz="2400" dirty="0"/>
              <a:t> import </a:t>
            </a:r>
            <a:r>
              <a:rPr lang="en-US" sz="2400" dirty="0" err="1"/>
              <a:t>do_something</a:t>
            </a:r>
            <a:endParaRPr lang="en-US" sz="2400" dirty="0"/>
          </a:p>
          <a:p>
            <a:endParaRPr lang="en-US" sz="2400" dirty="0"/>
          </a:p>
          <a:p>
            <a:r>
              <a:rPr lang="en-US" sz="2400" dirty="0"/>
              <a:t>	</a:t>
            </a:r>
            <a:r>
              <a:rPr lang="en-US" sz="2400" dirty="0" err="1"/>
              <a:t>do_something</a:t>
            </a:r>
            <a:r>
              <a:rPr lang="en-US" sz="2400" dirty="0"/>
              <a:t>()</a:t>
            </a:r>
          </a:p>
        </p:txBody>
      </p:sp>
    </p:spTree>
    <p:extLst>
      <p:ext uri="{BB962C8B-B14F-4D97-AF65-F5344CB8AC3E}">
        <p14:creationId xmlns:p14="http://schemas.microsoft.com/office/powerpoint/2010/main" val="3252456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4154984"/>
          </a:xfrm>
          <a:prstGeom prst="rect">
            <a:avLst/>
          </a:prstGeom>
          <a:noFill/>
        </p:spPr>
        <p:txBody>
          <a:bodyPr wrap="square" rtlCol="0">
            <a:spAutoFit/>
          </a:bodyPr>
          <a:lstStyle/>
          <a:p>
            <a:r>
              <a:rPr lang="en-US" sz="2400" dirty="0"/>
              <a:t>11.6 Package</a:t>
            </a:r>
          </a:p>
          <a:p>
            <a:endParaRPr lang="en-US" sz="2400" dirty="0"/>
          </a:p>
          <a:p>
            <a:r>
              <a:rPr lang="en-US" sz="2400" dirty="0"/>
              <a:t>Import using from</a:t>
            </a:r>
          </a:p>
          <a:p>
            <a:r>
              <a:rPr lang="en-US" sz="2400" dirty="0"/>
              <a:t>	from </a:t>
            </a:r>
            <a:r>
              <a:rPr lang="en-US" sz="2400" dirty="0" err="1"/>
              <a:t>whole_lotta_modules.my_module</a:t>
            </a:r>
            <a:r>
              <a:rPr lang="en-US" sz="2400" dirty="0"/>
              <a:t> import </a:t>
            </a:r>
            <a:r>
              <a:rPr lang="en-US" sz="2400" dirty="0" err="1"/>
              <a:t>do_something</a:t>
            </a:r>
            <a:endParaRPr lang="en-US" sz="2400" dirty="0"/>
          </a:p>
          <a:p>
            <a:endParaRPr lang="en-US" sz="2400" dirty="0"/>
          </a:p>
          <a:p>
            <a:r>
              <a:rPr lang="en-US" sz="2400" dirty="0"/>
              <a:t>	</a:t>
            </a:r>
            <a:r>
              <a:rPr lang="en-US" sz="2400" dirty="0" err="1"/>
              <a:t>do_something</a:t>
            </a:r>
            <a:r>
              <a:rPr lang="en-US" sz="2400" dirty="0"/>
              <a:t>()</a:t>
            </a:r>
          </a:p>
          <a:p>
            <a:endParaRPr lang="en-US" sz="2400" dirty="0"/>
          </a:p>
          <a:p>
            <a:r>
              <a:rPr lang="en-US" sz="2400" dirty="0"/>
              <a:t>	from </a:t>
            </a:r>
            <a:r>
              <a:rPr lang="en-US" sz="2400" dirty="0" err="1"/>
              <a:t>whole_lotta_modules</a:t>
            </a:r>
            <a:r>
              <a:rPr lang="en-US" sz="2400" dirty="0"/>
              <a:t> import </a:t>
            </a:r>
            <a:r>
              <a:rPr lang="en-US" sz="2400" dirty="0" err="1"/>
              <a:t>my_module</a:t>
            </a:r>
            <a:endParaRPr lang="en-US" sz="2400" dirty="0"/>
          </a:p>
          <a:p>
            <a:endParaRPr lang="en-US" sz="2400" dirty="0"/>
          </a:p>
          <a:p>
            <a:r>
              <a:rPr lang="en-US" sz="2400" dirty="0"/>
              <a:t>	</a:t>
            </a:r>
            <a:r>
              <a:rPr lang="en-US" sz="2400" dirty="0" err="1"/>
              <a:t>my_module.do_something</a:t>
            </a:r>
            <a:r>
              <a:rPr lang="en-US" sz="2400" dirty="0"/>
              <a:t>()</a:t>
            </a:r>
          </a:p>
          <a:p>
            <a:endParaRPr lang="en-US" sz="2400" dirty="0"/>
          </a:p>
        </p:txBody>
      </p:sp>
    </p:spTree>
    <p:extLst>
      <p:ext uri="{BB962C8B-B14F-4D97-AF65-F5344CB8AC3E}">
        <p14:creationId xmlns:p14="http://schemas.microsoft.com/office/powerpoint/2010/main" val="4068479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5347" y="607249"/>
            <a:ext cx="11399520" cy="4893647"/>
          </a:xfrm>
          <a:prstGeom prst="rect">
            <a:avLst/>
          </a:prstGeom>
          <a:noFill/>
        </p:spPr>
        <p:txBody>
          <a:bodyPr wrap="square" rtlCol="0">
            <a:spAutoFit/>
          </a:bodyPr>
          <a:lstStyle/>
          <a:p>
            <a:r>
              <a:rPr lang="en-US" sz="2400" dirty="0"/>
              <a:t>11.6 Package</a:t>
            </a:r>
          </a:p>
          <a:p>
            <a:endParaRPr lang="en-US" sz="2400" dirty="0"/>
          </a:p>
          <a:p>
            <a:r>
              <a:rPr lang="en-US" sz="2400" dirty="0"/>
              <a:t>Import using from</a:t>
            </a:r>
          </a:p>
          <a:p>
            <a:r>
              <a:rPr lang="en-US" sz="2400" dirty="0"/>
              <a:t>	from </a:t>
            </a:r>
            <a:r>
              <a:rPr lang="en-US" sz="2400" dirty="0" err="1"/>
              <a:t>whole_lotta_modules.my_module</a:t>
            </a:r>
            <a:r>
              <a:rPr lang="en-US" sz="2400" dirty="0"/>
              <a:t> import </a:t>
            </a:r>
            <a:r>
              <a:rPr lang="en-US" sz="2400" dirty="0" err="1"/>
              <a:t>do_something</a:t>
            </a:r>
            <a:endParaRPr lang="en-US" sz="2400" dirty="0"/>
          </a:p>
          <a:p>
            <a:endParaRPr lang="en-US" sz="2400" dirty="0"/>
          </a:p>
          <a:p>
            <a:r>
              <a:rPr lang="en-US" sz="2400" dirty="0"/>
              <a:t>	</a:t>
            </a:r>
            <a:r>
              <a:rPr lang="en-US" sz="2400" dirty="0" err="1"/>
              <a:t>do_something</a:t>
            </a:r>
            <a:r>
              <a:rPr lang="en-US" sz="2400" dirty="0"/>
              <a:t>()</a:t>
            </a:r>
          </a:p>
          <a:p>
            <a:endParaRPr lang="en-US" sz="2400" dirty="0"/>
          </a:p>
          <a:p>
            <a:r>
              <a:rPr lang="en-US" sz="2400" dirty="0"/>
              <a:t>	from </a:t>
            </a:r>
            <a:r>
              <a:rPr lang="en-US" sz="2400" dirty="0" err="1"/>
              <a:t>whole_lotta_modules</a:t>
            </a:r>
            <a:r>
              <a:rPr lang="en-US" sz="2400" dirty="0"/>
              <a:t> import </a:t>
            </a:r>
            <a:r>
              <a:rPr lang="en-US" sz="2400" dirty="0" err="1"/>
              <a:t>my_module</a:t>
            </a:r>
            <a:endParaRPr lang="en-US" sz="2400" dirty="0"/>
          </a:p>
          <a:p>
            <a:endParaRPr lang="en-US" sz="2400" dirty="0"/>
          </a:p>
          <a:p>
            <a:r>
              <a:rPr lang="en-US" sz="2400" dirty="0"/>
              <a:t>	</a:t>
            </a:r>
            <a:r>
              <a:rPr lang="en-US" sz="2400" dirty="0" err="1"/>
              <a:t>my_module.do_something</a:t>
            </a:r>
            <a:r>
              <a:rPr lang="en-US" sz="2400" dirty="0"/>
              <a:t>()</a:t>
            </a:r>
          </a:p>
          <a:p>
            <a:endParaRPr lang="en-US" sz="2400" dirty="0"/>
          </a:p>
          <a:p>
            <a:r>
              <a:rPr lang="en-US" sz="2400" dirty="0"/>
              <a:t>Import requires last item be a package, module, or </a:t>
            </a:r>
            <a:r>
              <a:rPr lang="en-US" sz="2400" dirty="0" err="1"/>
              <a:t>subpackage</a:t>
            </a:r>
            <a:endParaRPr lang="en-US" sz="2400" dirty="0"/>
          </a:p>
          <a:p>
            <a:r>
              <a:rPr lang="en-US" sz="2400" dirty="0"/>
              <a:t>From can also be a name, such as a function, class, or global variable.</a:t>
            </a:r>
          </a:p>
        </p:txBody>
      </p:sp>
    </p:spTree>
    <p:extLst>
      <p:ext uri="{BB962C8B-B14F-4D97-AF65-F5344CB8AC3E}">
        <p14:creationId xmlns:p14="http://schemas.microsoft.com/office/powerpoint/2010/main" val="3598295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6001643"/>
          </a:xfrm>
          <a:prstGeom prst="rect">
            <a:avLst/>
          </a:prstGeom>
          <a:noFill/>
        </p:spPr>
        <p:txBody>
          <a:bodyPr wrap="square" rtlCol="0">
            <a:spAutoFit/>
          </a:bodyPr>
          <a:lstStyle/>
          <a:p>
            <a:r>
              <a:rPr lang="en-US" sz="2400" dirty="0"/>
              <a:t>11.6 Package</a:t>
            </a:r>
          </a:p>
          <a:p>
            <a:endParaRPr lang="en-US" sz="2400" dirty="0"/>
          </a:p>
          <a:p>
            <a:r>
              <a:rPr lang="en-US" sz="2400" dirty="0"/>
              <a:t>Import using from</a:t>
            </a:r>
          </a:p>
          <a:p>
            <a:r>
              <a:rPr lang="en-US" sz="2400" dirty="0"/>
              <a:t>	from </a:t>
            </a:r>
            <a:r>
              <a:rPr lang="en-US" sz="2400" dirty="0" err="1"/>
              <a:t>whole_lotta_modules.my_module</a:t>
            </a:r>
            <a:r>
              <a:rPr lang="en-US" sz="2400" dirty="0"/>
              <a:t> import </a:t>
            </a:r>
            <a:r>
              <a:rPr lang="en-US" sz="2400" dirty="0" err="1"/>
              <a:t>do_something</a:t>
            </a:r>
            <a:endParaRPr lang="en-US" sz="2400" dirty="0"/>
          </a:p>
          <a:p>
            <a:endParaRPr lang="en-US" sz="2400" dirty="0"/>
          </a:p>
          <a:p>
            <a:r>
              <a:rPr lang="en-US" sz="2400" dirty="0"/>
              <a:t>	</a:t>
            </a:r>
            <a:r>
              <a:rPr lang="en-US" sz="2400" dirty="0" err="1"/>
              <a:t>do_something</a:t>
            </a:r>
            <a:r>
              <a:rPr lang="en-US" sz="2400" dirty="0"/>
              <a:t>()</a:t>
            </a:r>
          </a:p>
          <a:p>
            <a:endParaRPr lang="en-US" sz="2400" dirty="0"/>
          </a:p>
          <a:p>
            <a:r>
              <a:rPr lang="en-US" sz="2400" dirty="0"/>
              <a:t>	from </a:t>
            </a:r>
            <a:r>
              <a:rPr lang="en-US" sz="2400" dirty="0" err="1"/>
              <a:t>whole_lotta_modules</a:t>
            </a:r>
            <a:r>
              <a:rPr lang="en-US" sz="2400" dirty="0"/>
              <a:t> import </a:t>
            </a:r>
            <a:r>
              <a:rPr lang="en-US" sz="2400" dirty="0" err="1"/>
              <a:t>my_module</a:t>
            </a:r>
            <a:endParaRPr lang="en-US" sz="2400" dirty="0"/>
          </a:p>
          <a:p>
            <a:endParaRPr lang="en-US" sz="2400" dirty="0"/>
          </a:p>
          <a:p>
            <a:r>
              <a:rPr lang="en-US" sz="2400" dirty="0"/>
              <a:t>	</a:t>
            </a:r>
            <a:r>
              <a:rPr lang="en-US" sz="2400" dirty="0" err="1"/>
              <a:t>my_module.do_something</a:t>
            </a:r>
            <a:r>
              <a:rPr lang="en-US" sz="2400" dirty="0"/>
              <a:t>()</a:t>
            </a:r>
          </a:p>
          <a:p>
            <a:endParaRPr lang="en-US" sz="2400" dirty="0"/>
          </a:p>
          <a:p>
            <a:r>
              <a:rPr lang="en-US" sz="2400" dirty="0"/>
              <a:t>Import requires last item be a package, module, or </a:t>
            </a:r>
            <a:r>
              <a:rPr lang="en-US" sz="2400" dirty="0" err="1"/>
              <a:t>subpackage</a:t>
            </a:r>
            <a:endParaRPr lang="en-US" sz="2400" dirty="0"/>
          </a:p>
          <a:p>
            <a:r>
              <a:rPr lang="en-US" sz="2400" dirty="0"/>
              <a:t>From can also be a name, such as a function, class, or global variable</a:t>
            </a:r>
          </a:p>
          <a:p>
            <a:endParaRPr lang="en-US" sz="2400" dirty="0"/>
          </a:p>
          <a:p>
            <a:r>
              <a:rPr lang="en-US" sz="2400" dirty="0"/>
              <a:t>Be careful that imported module names don’t collide!</a:t>
            </a:r>
          </a:p>
          <a:p>
            <a:r>
              <a:rPr lang="en-US" sz="2400" dirty="0"/>
              <a:t>	Use of packages helps to prevent this</a:t>
            </a:r>
          </a:p>
        </p:txBody>
      </p:sp>
    </p:spTree>
    <p:extLst>
      <p:ext uri="{BB962C8B-B14F-4D97-AF65-F5344CB8AC3E}">
        <p14:creationId xmlns:p14="http://schemas.microsoft.com/office/powerpoint/2010/main" val="2873385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569660"/>
          </a:xfrm>
          <a:prstGeom prst="rect">
            <a:avLst/>
          </a:prstGeom>
          <a:noFill/>
        </p:spPr>
        <p:txBody>
          <a:bodyPr wrap="square" rtlCol="0">
            <a:spAutoFit/>
          </a:bodyPr>
          <a:lstStyle/>
          <a:p>
            <a:r>
              <a:rPr lang="en-US" sz="2400" dirty="0"/>
              <a:t>11.7 Standard Library</a:t>
            </a:r>
          </a:p>
          <a:p>
            <a:endParaRPr lang="en-US" sz="2400" dirty="0"/>
          </a:p>
          <a:p>
            <a:r>
              <a:rPr lang="en-US" sz="2400" dirty="0"/>
              <a:t>Many modules included in standard library</a:t>
            </a:r>
          </a:p>
          <a:p>
            <a:r>
              <a:rPr lang="en-US" sz="2400" dirty="0"/>
              <a:t>	before starting a new project check standard library or internet</a:t>
            </a:r>
          </a:p>
        </p:txBody>
      </p:sp>
    </p:spTree>
    <p:extLst>
      <p:ext uri="{BB962C8B-B14F-4D97-AF65-F5344CB8AC3E}">
        <p14:creationId xmlns:p14="http://schemas.microsoft.com/office/powerpoint/2010/main" val="258783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938992"/>
          </a:xfrm>
          <a:prstGeom prst="rect">
            <a:avLst/>
          </a:prstGeom>
          <a:noFill/>
        </p:spPr>
        <p:txBody>
          <a:bodyPr wrap="square" rtlCol="0">
            <a:spAutoFit/>
          </a:bodyPr>
          <a:lstStyle/>
          <a:p>
            <a:r>
              <a:rPr lang="en-US" sz="2400" dirty="0"/>
              <a:t>11.1 Modules</a:t>
            </a:r>
          </a:p>
          <a:p>
            <a:endParaRPr lang="en-US" sz="2400" dirty="0"/>
          </a:p>
          <a:p>
            <a:r>
              <a:rPr lang="en-US" sz="2400" dirty="0"/>
              <a:t>Writing Python code into a file and saving it is called a script.</a:t>
            </a:r>
          </a:p>
          <a:p>
            <a:endParaRPr lang="en-US" sz="2400" dirty="0"/>
          </a:p>
          <a:p>
            <a:r>
              <a:rPr lang="en-US" sz="2400" dirty="0"/>
              <a:t>A module is a file containing Python code that can be imported.</a:t>
            </a:r>
          </a:p>
        </p:txBody>
      </p:sp>
    </p:spTree>
    <p:extLst>
      <p:ext uri="{BB962C8B-B14F-4D97-AF65-F5344CB8AC3E}">
        <p14:creationId xmlns:p14="http://schemas.microsoft.com/office/powerpoint/2010/main" val="1334775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5262979"/>
          </a:xfrm>
          <a:prstGeom prst="rect">
            <a:avLst/>
          </a:prstGeom>
          <a:noFill/>
        </p:spPr>
        <p:txBody>
          <a:bodyPr wrap="square" rtlCol="0">
            <a:spAutoFit/>
          </a:bodyPr>
          <a:lstStyle/>
          <a:p>
            <a:r>
              <a:rPr lang="en-US" sz="2400" dirty="0"/>
              <a:t>11.7 Standard Library</a:t>
            </a:r>
          </a:p>
          <a:p>
            <a:endParaRPr lang="en-US" sz="2400" dirty="0"/>
          </a:p>
          <a:p>
            <a:r>
              <a:rPr lang="en-US" sz="2400" dirty="0"/>
              <a:t>Many modules included in standard library</a:t>
            </a:r>
          </a:p>
          <a:p>
            <a:r>
              <a:rPr lang="en-US" sz="2400" dirty="0"/>
              <a:t>	before starting a new project check standard library or internet</a:t>
            </a:r>
          </a:p>
          <a:p>
            <a:endParaRPr lang="en-US" sz="2400" dirty="0"/>
          </a:p>
          <a:p>
            <a:r>
              <a:rPr lang="en-US" sz="2400" dirty="0"/>
              <a:t>More commonly used modules</a:t>
            </a:r>
          </a:p>
          <a:p>
            <a:r>
              <a:rPr lang="en-US" sz="2400" dirty="0"/>
              <a:t>	datetime</a:t>
            </a:r>
          </a:p>
          <a:p>
            <a:r>
              <a:rPr lang="en-US" sz="2400" dirty="0"/>
              <a:t>	random</a:t>
            </a:r>
          </a:p>
          <a:p>
            <a:r>
              <a:rPr lang="en-US" sz="2400" dirty="0"/>
              <a:t>	copy</a:t>
            </a:r>
          </a:p>
          <a:p>
            <a:r>
              <a:rPr lang="en-US" sz="2400" dirty="0"/>
              <a:t>	time</a:t>
            </a:r>
          </a:p>
          <a:p>
            <a:r>
              <a:rPr lang="en-US" sz="2400" dirty="0"/>
              <a:t>	math</a:t>
            </a:r>
          </a:p>
          <a:p>
            <a:r>
              <a:rPr lang="en-US" sz="2400" dirty="0"/>
              <a:t>	</a:t>
            </a:r>
            <a:r>
              <a:rPr lang="en-US" sz="2400" dirty="0" err="1"/>
              <a:t>os</a:t>
            </a:r>
            <a:endParaRPr lang="en-US" sz="2400" dirty="0"/>
          </a:p>
          <a:p>
            <a:r>
              <a:rPr lang="en-US" sz="2400" dirty="0"/>
              <a:t>	sys</a:t>
            </a:r>
          </a:p>
          <a:p>
            <a:r>
              <a:rPr lang="en-US" sz="2400" dirty="0"/>
              <a:t>	</a:t>
            </a:r>
            <a:r>
              <a:rPr lang="en-US" sz="2400" dirty="0" err="1"/>
              <a:t>urlib</a:t>
            </a:r>
            <a:endParaRPr lang="en-US" sz="2400" dirty="0"/>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77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2677656"/>
          </a:xfrm>
          <a:prstGeom prst="rect">
            <a:avLst/>
          </a:prstGeom>
          <a:noFill/>
        </p:spPr>
        <p:txBody>
          <a:bodyPr wrap="square" rtlCol="0">
            <a:spAutoFit/>
          </a:bodyPr>
          <a:lstStyle/>
          <a:p>
            <a:r>
              <a:rPr lang="en-US" sz="2400" dirty="0"/>
              <a:t>11.1 Modules</a:t>
            </a:r>
          </a:p>
          <a:p>
            <a:endParaRPr lang="en-US" sz="2400" dirty="0"/>
          </a:p>
          <a:p>
            <a:r>
              <a:rPr lang="en-US" sz="2400" dirty="0"/>
              <a:t>Writing Python code into a file and saving it is called a script.</a:t>
            </a:r>
          </a:p>
          <a:p>
            <a:endParaRPr lang="en-US" sz="2400" dirty="0"/>
          </a:p>
          <a:p>
            <a:r>
              <a:rPr lang="en-US" sz="2400" dirty="0"/>
              <a:t>A module is a file containing Python code that can be imported.</a:t>
            </a:r>
          </a:p>
          <a:p>
            <a:endParaRPr lang="en-US" sz="2400" dirty="0"/>
          </a:p>
          <a:p>
            <a:r>
              <a:rPr lang="en-US" sz="2400" dirty="0"/>
              <a:t>Importing a module executes the code and makes the definitions available for use.</a:t>
            </a:r>
          </a:p>
        </p:txBody>
      </p:sp>
    </p:spTree>
    <p:extLst>
      <p:ext uri="{BB962C8B-B14F-4D97-AF65-F5344CB8AC3E}">
        <p14:creationId xmlns:p14="http://schemas.microsoft.com/office/powerpoint/2010/main" val="281314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200329"/>
          </a:xfrm>
          <a:prstGeom prst="rect">
            <a:avLst/>
          </a:prstGeom>
          <a:noFill/>
        </p:spPr>
        <p:txBody>
          <a:bodyPr wrap="square" rtlCol="0">
            <a:spAutoFit/>
          </a:bodyPr>
          <a:lstStyle/>
          <a:p>
            <a:r>
              <a:rPr lang="en-US" sz="2400" dirty="0"/>
              <a:t>11.1 Modules</a:t>
            </a:r>
          </a:p>
          <a:p>
            <a:endParaRPr lang="en-US" sz="2400" dirty="0"/>
          </a:p>
          <a:p>
            <a:r>
              <a:rPr lang="en-US" sz="2400" dirty="0"/>
              <a:t>A module file name must end in .</a:t>
            </a:r>
            <a:r>
              <a:rPr lang="en-US" sz="2400" dirty="0" err="1"/>
              <a:t>py</a:t>
            </a:r>
            <a:r>
              <a:rPr lang="en-US" sz="2400" dirty="0"/>
              <a:t> in order to be imported.</a:t>
            </a:r>
          </a:p>
        </p:txBody>
      </p:sp>
    </p:spTree>
    <p:extLst>
      <p:ext uri="{BB962C8B-B14F-4D97-AF65-F5344CB8AC3E}">
        <p14:creationId xmlns:p14="http://schemas.microsoft.com/office/powerpoint/2010/main" val="259956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938992"/>
          </a:xfrm>
          <a:prstGeom prst="rect">
            <a:avLst/>
          </a:prstGeom>
          <a:noFill/>
        </p:spPr>
        <p:txBody>
          <a:bodyPr wrap="square" rtlCol="0">
            <a:spAutoFit/>
          </a:bodyPr>
          <a:lstStyle/>
          <a:p>
            <a:r>
              <a:rPr lang="en-US" sz="2400" dirty="0"/>
              <a:t>11.1 Modules</a:t>
            </a:r>
          </a:p>
          <a:p>
            <a:endParaRPr lang="en-US" sz="2400" dirty="0"/>
          </a:p>
          <a:p>
            <a:r>
              <a:rPr lang="en-US" sz="2400" dirty="0"/>
              <a:t>A module file name must end in .</a:t>
            </a:r>
            <a:r>
              <a:rPr lang="en-US" sz="2400" dirty="0" err="1"/>
              <a:t>py</a:t>
            </a:r>
            <a:r>
              <a:rPr lang="en-US" sz="2400" dirty="0"/>
              <a:t> in order to be imported.</a:t>
            </a:r>
          </a:p>
          <a:p>
            <a:endParaRPr lang="en-US" sz="2400" dirty="0"/>
          </a:p>
          <a:p>
            <a:r>
              <a:rPr lang="en-US" sz="2400" dirty="0"/>
              <a:t>To easily find module keep it in same directory as executing script.</a:t>
            </a:r>
          </a:p>
        </p:txBody>
      </p:sp>
    </p:spTree>
    <p:extLst>
      <p:ext uri="{BB962C8B-B14F-4D97-AF65-F5344CB8AC3E}">
        <p14:creationId xmlns:p14="http://schemas.microsoft.com/office/powerpoint/2010/main" val="314117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046988"/>
          </a:xfrm>
          <a:prstGeom prst="rect">
            <a:avLst/>
          </a:prstGeom>
          <a:noFill/>
        </p:spPr>
        <p:txBody>
          <a:bodyPr wrap="square" rtlCol="0">
            <a:spAutoFit/>
          </a:bodyPr>
          <a:lstStyle/>
          <a:p>
            <a:r>
              <a:rPr lang="en-US" sz="2400" dirty="0"/>
              <a:t>11.1 Modules</a:t>
            </a:r>
          </a:p>
          <a:p>
            <a:endParaRPr lang="en-US" sz="2400" dirty="0"/>
          </a:p>
          <a:p>
            <a:r>
              <a:rPr lang="en-US" sz="2400" dirty="0"/>
              <a:t>A module file name must end in .</a:t>
            </a:r>
            <a:r>
              <a:rPr lang="en-US" sz="2400" dirty="0" err="1"/>
              <a:t>py</a:t>
            </a:r>
            <a:r>
              <a:rPr lang="en-US" sz="2400" dirty="0"/>
              <a:t> in order to be imported.</a:t>
            </a:r>
          </a:p>
          <a:p>
            <a:endParaRPr lang="en-US" sz="2400" dirty="0"/>
          </a:p>
          <a:p>
            <a:r>
              <a:rPr lang="en-US" sz="2400" dirty="0"/>
              <a:t>To easily find module keep it in same directory as executing script.</a:t>
            </a:r>
          </a:p>
          <a:p>
            <a:endParaRPr lang="en-US" sz="2400" dirty="0"/>
          </a:p>
          <a:p>
            <a:r>
              <a:rPr lang="en-US" sz="2400" dirty="0"/>
              <a:t>File names are case sensitive when imported</a:t>
            </a:r>
          </a:p>
          <a:p>
            <a:r>
              <a:rPr lang="en-US" sz="2400" dirty="0"/>
              <a:t>	import </a:t>
            </a:r>
            <a:r>
              <a:rPr lang="en-US" sz="2400" dirty="0" err="1"/>
              <a:t>fUNcs</a:t>
            </a:r>
            <a:r>
              <a:rPr lang="en-US" sz="2400" dirty="0"/>
              <a:t> if file if fUNcs.py, not </a:t>
            </a:r>
            <a:r>
              <a:rPr lang="en-US" sz="2400" dirty="0" err="1"/>
              <a:t>funcs</a:t>
            </a:r>
            <a:endParaRPr lang="en-US" sz="2400" dirty="0"/>
          </a:p>
        </p:txBody>
      </p:sp>
    </p:spTree>
    <p:extLst>
      <p:ext uri="{BB962C8B-B14F-4D97-AF65-F5344CB8AC3E}">
        <p14:creationId xmlns:p14="http://schemas.microsoft.com/office/powerpoint/2010/main" val="370638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2677656"/>
          </a:xfrm>
          <a:prstGeom prst="rect">
            <a:avLst/>
          </a:prstGeom>
          <a:noFill/>
        </p:spPr>
        <p:txBody>
          <a:bodyPr wrap="square" rtlCol="0">
            <a:spAutoFit/>
          </a:bodyPr>
          <a:lstStyle/>
          <a:p>
            <a:r>
              <a:rPr lang="en-US" sz="2400" dirty="0"/>
              <a:t>11.2 Finding Modules</a:t>
            </a:r>
          </a:p>
          <a:p>
            <a:endParaRPr lang="en-US" sz="2400" dirty="0"/>
          </a:p>
          <a:p>
            <a:r>
              <a:rPr lang="en-US" sz="2400" dirty="0"/>
              <a:t>import </a:t>
            </a:r>
            <a:r>
              <a:rPr lang="en-US" sz="2400" dirty="0" err="1"/>
              <a:t>my_functions</a:t>
            </a:r>
            <a:endParaRPr lang="en-US" sz="2400" dirty="0"/>
          </a:p>
          <a:p>
            <a:endParaRPr lang="en-US" sz="2400" dirty="0"/>
          </a:p>
          <a:p>
            <a:r>
              <a:rPr lang="en-US" sz="2400" dirty="0"/>
              <a:t>Interpreter checks (these environment variables paths in this order):</a:t>
            </a:r>
          </a:p>
          <a:p>
            <a:r>
              <a:rPr lang="en-US" sz="2400" dirty="0"/>
              <a:t>	built-in modules	#first checks: pre-installed with Python</a:t>
            </a:r>
          </a:p>
          <a:p>
            <a:r>
              <a:rPr lang="en-US" sz="2400" dirty="0"/>
              <a:t>	</a:t>
            </a:r>
            <a:r>
              <a:rPr lang="en-US" sz="2400" dirty="0" err="1"/>
              <a:t>sys.path</a:t>
            </a:r>
            <a:r>
              <a:rPr lang="en-US" sz="2400" dirty="0"/>
              <a:t>		#in sys module, contains list of directories</a:t>
            </a:r>
          </a:p>
        </p:txBody>
      </p:sp>
    </p:spTree>
    <p:extLst>
      <p:ext uri="{BB962C8B-B14F-4D97-AF65-F5344CB8AC3E}">
        <p14:creationId xmlns:p14="http://schemas.microsoft.com/office/powerpoint/2010/main" val="304307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200329"/>
          </a:xfrm>
          <a:prstGeom prst="rect">
            <a:avLst/>
          </a:prstGeom>
          <a:noFill/>
        </p:spPr>
        <p:txBody>
          <a:bodyPr wrap="square" rtlCol="0">
            <a:spAutoFit/>
          </a:bodyPr>
          <a:lstStyle/>
          <a:p>
            <a:r>
              <a:rPr lang="en-US" sz="2400" dirty="0"/>
              <a:t>11.3 Importing specific </a:t>
            </a:r>
            <a:r>
              <a:rPr lang="en-US" sz="2400" b="1" dirty="0"/>
              <a:t>names (functions)</a:t>
            </a:r>
            <a:r>
              <a:rPr lang="en-US" sz="2400" dirty="0"/>
              <a:t> from Modules</a:t>
            </a:r>
          </a:p>
          <a:p>
            <a:r>
              <a:rPr lang="en-US" sz="2400" dirty="0"/>
              <a:t>#allows for saving space instead reading in entire script:</a:t>
            </a:r>
          </a:p>
          <a:p>
            <a:r>
              <a:rPr lang="en-US" sz="2400" dirty="0"/>
              <a:t>from </a:t>
            </a:r>
            <a:r>
              <a:rPr lang="en-US" sz="2400" dirty="0" err="1"/>
              <a:t>my_functions</a:t>
            </a:r>
            <a:r>
              <a:rPr lang="en-US" sz="2400" dirty="0"/>
              <a:t> import </a:t>
            </a:r>
            <a:r>
              <a:rPr lang="en-US" sz="2400" dirty="0" err="1"/>
              <a:t>my_var</a:t>
            </a:r>
            <a:endParaRPr lang="en-US" sz="2400" dirty="0"/>
          </a:p>
        </p:txBody>
      </p:sp>
    </p:spTree>
    <p:extLst>
      <p:ext uri="{BB962C8B-B14F-4D97-AF65-F5344CB8AC3E}">
        <p14:creationId xmlns:p14="http://schemas.microsoft.com/office/powerpoint/2010/main" val="3773005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8498</TotalTime>
  <Words>1419</Words>
  <Application>Microsoft Office PowerPoint</Application>
  <PresentationFormat>Widescreen</PresentationFormat>
  <Paragraphs>221</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Chapter 11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Michigan-Dearborn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Administrator</dc:creator>
  <cp:lastModifiedBy>Johnson, Demetrius</cp:lastModifiedBy>
  <cp:revision>366</cp:revision>
  <dcterms:created xsi:type="dcterms:W3CDTF">2018-01-11T15:21:15Z</dcterms:created>
  <dcterms:modified xsi:type="dcterms:W3CDTF">2023-03-14T19:00:43Z</dcterms:modified>
</cp:coreProperties>
</file>