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9" r:id="rId3"/>
    <p:sldId id="290" r:id="rId4"/>
    <p:sldId id="291" r:id="rId5"/>
    <p:sldId id="292" r:id="rId6"/>
    <p:sldId id="293" r:id="rId7"/>
    <p:sldId id="301" r:id="rId8"/>
    <p:sldId id="294" r:id="rId9"/>
    <p:sldId id="295" r:id="rId10"/>
    <p:sldId id="296" r:id="rId11"/>
    <p:sldId id="297" r:id="rId12"/>
    <p:sldId id="299" r:id="rId13"/>
    <p:sldId id="298" r:id="rId14"/>
    <p:sldId id="300" r:id="rId15"/>
    <p:sldId id="302" r:id="rId16"/>
    <p:sldId id="303" r:id="rId17"/>
    <p:sldId id="304" r:id="rId18"/>
    <p:sldId id="306" r:id="rId19"/>
    <p:sldId id="305" r:id="rId20"/>
    <p:sldId id="30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576" autoAdjust="0"/>
    <p:restoredTop sz="74930" autoAdjust="0"/>
  </p:normalViewPr>
  <p:slideViewPr>
    <p:cSldViewPr snapToGrid="0">
      <p:cViewPr varScale="1">
        <p:scale>
          <a:sx n="71" d="100"/>
          <a:sy n="71" d="100"/>
        </p:scale>
        <p:origin x="141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0635CB-CF77-41C4-A1DA-6B0E2FB468A5}" type="datetimeFigureOut">
              <a:rPr lang="en-US" smtClean="0"/>
              <a:t>3/7/2023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BFFFD-0847-4E6E-899B-85174B05FD6E}" type="slidenum">
              <a:rPr lang="en-US" smtClean="0"/>
              <a:t>‹#›</a:t>
            </a:fld>
            <a:endParaRPr lang="en-US"/>
          </a:p>
        </p:txBody>
      </p:sp>
    </p:spTree>
    <p:extLst>
      <p:ext uri="{BB962C8B-B14F-4D97-AF65-F5344CB8AC3E}">
        <p14:creationId xmlns:p14="http://schemas.microsoft.com/office/powerpoint/2010/main" val="1499969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Need to call parent class constructor as part of the default constructor of the child class so that all the variables of the parent class are created for the instance of the child class (when an instance of the child class is created).</a:t>
            </a:r>
          </a:p>
          <a:p>
            <a:pPr marL="171450" indent="-171450">
              <a:buFont typeface="Arial" panose="020B0604020202020204" pitchFamily="34" charset="0"/>
              <a:buChar char="•"/>
            </a:pPr>
            <a:r>
              <a:rPr lang="en-US" dirty="0"/>
              <a:t>Then as you see, you can add additional attributes after calling parent (such as </a:t>
            </a:r>
            <a:r>
              <a:rPr lang="en-US" dirty="0" err="1"/>
              <a:t>self.height</a:t>
            </a:r>
            <a:r>
              <a:rPr lang="en-US" dirty="0"/>
              <a:t> for example).</a:t>
            </a:r>
          </a:p>
        </p:txBody>
      </p:sp>
      <p:sp>
        <p:nvSpPr>
          <p:cNvPr id="4" name="Slide Number Placeholder 3"/>
          <p:cNvSpPr>
            <a:spLocks noGrp="1"/>
          </p:cNvSpPr>
          <p:nvPr>
            <p:ph type="sldNum" sz="quarter" idx="5"/>
          </p:nvPr>
        </p:nvSpPr>
        <p:spPr/>
        <p:txBody>
          <a:bodyPr/>
          <a:lstStyle/>
          <a:p>
            <a:fld id="{DB2BFFFD-0847-4E6E-899B-85174B05FD6E}" type="slidenum">
              <a:rPr lang="en-US" smtClean="0"/>
              <a:t>2</a:t>
            </a:fld>
            <a:endParaRPr lang="en-US"/>
          </a:p>
        </p:txBody>
      </p:sp>
    </p:spTree>
    <p:extLst>
      <p:ext uri="{BB962C8B-B14F-4D97-AF65-F5344CB8AC3E}">
        <p14:creationId xmlns:p14="http://schemas.microsoft.com/office/powerpoint/2010/main" val="3658406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Overload = depends on parameters passed to class, a given instance of the function is called.</a:t>
            </a:r>
          </a:p>
          <a:p>
            <a:pPr marL="171450" indent="-171450">
              <a:buFont typeface="Arial" panose="020B0604020202020204" pitchFamily="34" charset="0"/>
              <a:buChar char="•"/>
            </a:pPr>
            <a:r>
              <a:rPr lang="en-US" dirty="0"/>
              <a:t>Override = depends on the hierarchy of the derived classes as shown above as to which function is called by default.</a:t>
            </a:r>
          </a:p>
          <a:p>
            <a:endParaRPr lang="en-US" dirty="0"/>
          </a:p>
        </p:txBody>
      </p:sp>
      <p:sp>
        <p:nvSpPr>
          <p:cNvPr id="4" name="Slide Number Placeholder 3"/>
          <p:cNvSpPr>
            <a:spLocks noGrp="1"/>
          </p:cNvSpPr>
          <p:nvPr>
            <p:ph type="sldNum" sz="quarter" idx="5"/>
          </p:nvPr>
        </p:nvSpPr>
        <p:spPr/>
        <p:txBody>
          <a:bodyPr/>
          <a:lstStyle/>
          <a:p>
            <a:fld id="{DB2BFFFD-0847-4E6E-899B-85174B05FD6E}" type="slidenum">
              <a:rPr lang="en-US" smtClean="0"/>
              <a:t>9</a:t>
            </a:fld>
            <a:endParaRPr lang="en-US"/>
          </a:p>
        </p:txBody>
      </p:sp>
    </p:spTree>
    <p:extLst>
      <p:ext uri="{BB962C8B-B14F-4D97-AF65-F5344CB8AC3E}">
        <p14:creationId xmlns:p14="http://schemas.microsoft.com/office/powerpoint/2010/main" val="3748358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It is kind of like a virtual class (pure virtual functions)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B2BFFFD-0847-4E6E-899B-85174B05FD6E}" type="slidenum">
              <a:rPr lang="en-US" smtClean="0"/>
              <a:t>15</a:t>
            </a:fld>
            <a:endParaRPr lang="en-US"/>
          </a:p>
        </p:txBody>
      </p:sp>
    </p:spTree>
    <p:extLst>
      <p:ext uri="{BB962C8B-B14F-4D97-AF65-F5344CB8AC3E}">
        <p14:creationId xmlns:p14="http://schemas.microsoft.com/office/powerpoint/2010/main" val="19879314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 to try throw catch functions in </a:t>
            </a:r>
            <a:r>
              <a:rPr lang="en-US" dirty="0" err="1"/>
              <a:t>c++</a:t>
            </a:r>
            <a:endParaRPr lang="en-US" dirty="0"/>
          </a:p>
        </p:txBody>
      </p:sp>
      <p:sp>
        <p:nvSpPr>
          <p:cNvPr id="4" name="Slide Number Placeholder 3"/>
          <p:cNvSpPr>
            <a:spLocks noGrp="1"/>
          </p:cNvSpPr>
          <p:nvPr>
            <p:ph type="sldNum" sz="quarter" idx="5"/>
          </p:nvPr>
        </p:nvSpPr>
        <p:spPr/>
        <p:txBody>
          <a:bodyPr/>
          <a:lstStyle/>
          <a:p>
            <a:fld id="{DB2BFFFD-0847-4E6E-899B-85174B05FD6E}" type="slidenum">
              <a:rPr lang="en-US" smtClean="0"/>
              <a:t>16</a:t>
            </a:fld>
            <a:endParaRPr lang="en-US"/>
          </a:p>
        </p:txBody>
      </p:sp>
    </p:spTree>
    <p:extLst>
      <p:ext uri="{BB962C8B-B14F-4D97-AF65-F5344CB8AC3E}">
        <p14:creationId xmlns:p14="http://schemas.microsoft.com/office/powerpoint/2010/main" val="4196013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Dummy class just for testing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DB2BFFFD-0847-4E6E-899B-85174B05FD6E}" type="slidenum">
              <a:rPr lang="en-US" smtClean="0"/>
              <a:t>17</a:t>
            </a:fld>
            <a:endParaRPr lang="en-US"/>
          </a:p>
        </p:txBody>
      </p:sp>
    </p:spTree>
    <p:extLst>
      <p:ext uri="{BB962C8B-B14F-4D97-AF65-F5344CB8AC3E}">
        <p14:creationId xmlns:p14="http://schemas.microsoft.com/office/powerpoint/2010/main" val="1006986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__main__ is referring to the main function of a program.</a:t>
            </a:r>
          </a:p>
        </p:txBody>
      </p:sp>
      <p:sp>
        <p:nvSpPr>
          <p:cNvPr id="4" name="Slide Number Placeholder 3"/>
          <p:cNvSpPr>
            <a:spLocks noGrp="1"/>
          </p:cNvSpPr>
          <p:nvPr>
            <p:ph type="sldNum" sz="quarter" idx="5"/>
          </p:nvPr>
        </p:nvSpPr>
        <p:spPr/>
        <p:txBody>
          <a:bodyPr/>
          <a:lstStyle/>
          <a:p>
            <a:fld id="{DB2BFFFD-0847-4E6E-899B-85174B05FD6E}" type="slidenum">
              <a:rPr lang="en-US" smtClean="0"/>
              <a:t>19</a:t>
            </a:fld>
            <a:endParaRPr lang="en-US"/>
          </a:p>
        </p:txBody>
      </p:sp>
    </p:spTree>
    <p:extLst>
      <p:ext uri="{BB962C8B-B14F-4D97-AF65-F5344CB8AC3E}">
        <p14:creationId xmlns:p14="http://schemas.microsoft.com/office/powerpoint/2010/main" val="4161689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A932BF2-61EF-4B39-B650-39D8FD36242D}"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5FD12-1229-43A0-B843-9FDAC691D17D}" type="slidenum">
              <a:rPr lang="en-US" smtClean="0"/>
              <a:t>‹#›</a:t>
            </a:fld>
            <a:endParaRPr lang="en-US"/>
          </a:p>
        </p:txBody>
      </p:sp>
    </p:spTree>
    <p:extLst>
      <p:ext uri="{BB962C8B-B14F-4D97-AF65-F5344CB8AC3E}">
        <p14:creationId xmlns:p14="http://schemas.microsoft.com/office/powerpoint/2010/main" val="2782308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932BF2-61EF-4B39-B650-39D8FD36242D}"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5FD12-1229-43A0-B843-9FDAC691D17D}" type="slidenum">
              <a:rPr lang="en-US" smtClean="0"/>
              <a:t>‹#›</a:t>
            </a:fld>
            <a:endParaRPr lang="en-US"/>
          </a:p>
        </p:txBody>
      </p:sp>
    </p:spTree>
    <p:extLst>
      <p:ext uri="{BB962C8B-B14F-4D97-AF65-F5344CB8AC3E}">
        <p14:creationId xmlns:p14="http://schemas.microsoft.com/office/powerpoint/2010/main" val="1439951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932BF2-61EF-4B39-B650-39D8FD36242D}"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5FD12-1229-43A0-B843-9FDAC691D17D}" type="slidenum">
              <a:rPr lang="en-US" smtClean="0"/>
              <a:t>‹#›</a:t>
            </a:fld>
            <a:endParaRPr lang="en-US"/>
          </a:p>
        </p:txBody>
      </p:sp>
    </p:spTree>
    <p:extLst>
      <p:ext uri="{BB962C8B-B14F-4D97-AF65-F5344CB8AC3E}">
        <p14:creationId xmlns:p14="http://schemas.microsoft.com/office/powerpoint/2010/main" val="853253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A932BF2-61EF-4B39-B650-39D8FD36242D}"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5FD12-1229-43A0-B843-9FDAC691D17D}" type="slidenum">
              <a:rPr lang="en-US" smtClean="0"/>
              <a:t>‹#›</a:t>
            </a:fld>
            <a:endParaRPr lang="en-US"/>
          </a:p>
        </p:txBody>
      </p:sp>
    </p:spTree>
    <p:extLst>
      <p:ext uri="{BB962C8B-B14F-4D97-AF65-F5344CB8AC3E}">
        <p14:creationId xmlns:p14="http://schemas.microsoft.com/office/powerpoint/2010/main" val="365527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A932BF2-61EF-4B39-B650-39D8FD36242D}" type="datetimeFigureOut">
              <a:rPr lang="en-US" smtClean="0"/>
              <a:t>3/7/2023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75FD12-1229-43A0-B843-9FDAC691D17D}" type="slidenum">
              <a:rPr lang="en-US" smtClean="0"/>
              <a:t>‹#›</a:t>
            </a:fld>
            <a:endParaRPr lang="en-US"/>
          </a:p>
        </p:txBody>
      </p:sp>
    </p:spTree>
    <p:extLst>
      <p:ext uri="{BB962C8B-B14F-4D97-AF65-F5344CB8AC3E}">
        <p14:creationId xmlns:p14="http://schemas.microsoft.com/office/powerpoint/2010/main" val="2944102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A932BF2-61EF-4B39-B650-39D8FD36242D}"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5FD12-1229-43A0-B843-9FDAC691D17D}" type="slidenum">
              <a:rPr lang="en-US" smtClean="0"/>
              <a:t>‹#›</a:t>
            </a:fld>
            <a:endParaRPr lang="en-US"/>
          </a:p>
        </p:txBody>
      </p:sp>
    </p:spTree>
    <p:extLst>
      <p:ext uri="{BB962C8B-B14F-4D97-AF65-F5344CB8AC3E}">
        <p14:creationId xmlns:p14="http://schemas.microsoft.com/office/powerpoint/2010/main" val="4057677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A932BF2-61EF-4B39-B650-39D8FD36242D}" type="datetimeFigureOut">
              <a:rPr lang="en-US" smtClean="0"/>
              <a:t>3/7/2023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75FD12-1229-43A0-B843-9FDAC691D17D}" type="slidenum">
              <a:rPr lang="en-US" smtClean="0"/>
              <a:t>‹#›</a:t>
            </a:fld>
            <a:endParaRPr lang="en-US"/>
          </a:p>
        </p:txBody>
      </p:sp>
    </p:spTree>
    <p:extLst>
      <p:ext uri="{BB962C8B-B14F-4D97-AF65-F5344CB8AC3E}">
        <p14:creationId xmlns:p14="http://schemas.microsoft.com/office/powerpoint/2010/main" val="1179038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A932BF2-61EF-4B39-B650-39D8FD36242D}" type="datetimeFigureOut">
              <a:rPr lang="en-US" smtClean="0"/>
              <a:t>3/7/2023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75FD12-1229-43A0-B843-9FDAC691D17D}" type="slidenum">
              <a:rPr lang="en-US" smtClean="0"/>
              <a:t>‹#›</a:t>
            </a:fld>
            <a:endParaRPr lang="en-US"/>
          </a:p>
        </p:txBody>
      </p:sp>
    </p:spTree>
    <p:extLst>
      <p:ext uri="{BB962C8B-B14F-4D97-AF65-F5344CB8AC3E}">
        <p14:creationId xmlns:p14="http://schemas.microsoft.com/office/powerpoint/2010/main" val="900032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932BF2-61EF-4B39-B650-39D8FD36242D}" type="datetimeFigureOut">
              <a:rPr lang="en-US" smtClean="0"/>
              <a:t>3/7/2023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75FD12-1229-43A0-B843-9FDAC691D17D}" type="slidenum">
              <a:rPr lang="en-US" smtClean="0"/>
              <a:t>‹#›</a:t>
            </a:fld>
            <a:endParaRPr lang="en-US"/>
          </a:p>
        </p:txBody>
      </p:sp>
    </p:spTree>
    <p:extLst>
      <p:ext uri="{BB962C8B-B14F-4D97-AF65-F5344CB8AC3E}">
        <p14:creationId xmlns:p14="http://schemas.microsoft.com/office/powerpoint/2010/main" val="1113394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932BF2-61EF-4B39-B650-39D8FD36242D}"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5FD12-1229-43A0-B843-9FDAC691D17D}" type="slidenum">
              <a:rPr lang="en-US" smtClean="0"/>
              <a:t>‹#›</a:t>
            </a:fld>
            <a:endParaRPr lang="en-US"/>
          </a:p>
        </p:txBody>
      </p:sp>
    </p:spTree>
    <p:extLst>
      <p:ext uri="{BB962C8B-B14F-4D97-AF65-F5344CB8AC3E}">
        <p14:creationId xmlns:p14="http://schemas.microsoft.com/office/powerpoint/2010/main" val="4081474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A932BF2-61EF-4B39-B650-39D8FD36242D}" type="datetimeFigureOut">
              <a:rPr lang="en-US" smtClean="0"/>
              <a:t>3/7/2023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75FD12-1229-43A0-B843-9FDAC691D17D}" type="slidenum">
              <a:rPr lang="en-US" smtClean="0"/>
              <a:t>‹#›</a:t>
            </a:fld>
            <a:endParaRPr lang="en-US"/>
          </a:p>
        </p:txBody>
      </p:sp>
    </p:spTree>
    <p:extLst>
      <p:ext uri="{BB962C8B-B14F-4D97-AF65-F5344CB8AC3E}">
        <p14:creationId xmlns:p14="http://schemas.microsoft.com/office/powerpoint/2010/main" val="282448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932BF2-61EF-4B39-B650-39D8FD36242D}" type="datetimeFigureOut">
              <a:rPr lang="en-US" smtClean="0"/>
              <a:t>3/7/2023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75FD12-1229-43A0-B843-9FDAC691D17D}" type="slidenum">
              <a:rPr lang="en-US" smtClean="0"/>
              <a:t>‹#›</a:t>
            </a:fld>
            <a:endParaRPr lang="en-US"/>
          </a:p>
        </p:txBody>
      </p:sp>
    </p:spTree>
    <p:extLst>
      <p:ext uri="{BB962C8B-B14F-4D97-AF65-F5344CB8AC3E}">
        <p14:creationId xmlns:p14="http://schemas.microsoft.com/office/powerpoint/2010/main" val="1285165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13</a:t>
            </a:r>
            <a:br>
              <a:rPr lang="en-US" dirty="0"/>
            </a:br>
            <a:r>
              <a:rPr lang="en-US" sz="3200" dirty="0"/>
              <a:t>Inheritance</a:t>
            </a:r>
            <a:endParaRPr lang="en-US" dirty="0"/>
          </a:p>
        </p:txBody>
      </p:sp>
      <p:sp>
        <p:nvSpPr>
          <p:cNvPr id="3" name="Hexagon 2">
            <a:extLst>
              <a:ext uri="{FF2B5EF4-FFF2-40B4-BE49-F238E27FC236}">
                <a16:creationId xmlns:a16="http://schemas.microsoft.com/office/drawing/2014/main" id="{01CEA6FF-41D5-467D-8740-50F9F6227348}"/>
              </a:ext>
            </a:extLst>
          </p:cNvPr>
          <p:cNvSpPr/>
          <p:nvPr/>
        </p:nvSpPr>
        <p:spPr>
          <a:xfrm>
            <a:off x="11347269" y="6365966"/>
            <a:ext cx="269965" cy="243840"/>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489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5632311"/>
          </a:xfrm>
          <a:prstGeom prst="rect">
            <a:avLst/>
          </a:prstGeom>
          <a:noFill/>
        </p:spPr>
        <p:txBody>
          <a:bodyPr wrap="square" rtlCol="0">
            <a:spAutoFit/>
          </a:bodyPr>
          <a:lstStyle/>
          <a:p>
            <a:r>
              <a:rPr lang="en-US" sz="2400" dirty="0"/>
              <a:t>13.3 Overriding class methods</a:t>
            </a:r>
          </a:p>
          <a:p>
            <a:endParaRPr lang="en-US" sz="2400" dirty="0"/>
          </a:p>
          <a:p>
            <a:r>
              <a:rPr lang="en-US" sz="2400" dirty="0"/>
              <a:t>methods are accessed via same hierarchy:</a:t>
            </a:r>
          </a:p>
          <a:p>
            <a:r>
              <a:rPr lang="en-US" sz="2400" dirty="0"/>
              <a:t>	current instance namespace</a:t>
            </a:r>
          </a:p>
          <a:p>
            <a:r>
              <a:rPr lang="en-US" sz="2400" dirty="0"/>
              <a:t>	classes namespace</a:t>
            </a:r>
          </a:p>
          <a:p>
            <a:r>
              <a:rPr lang="en-US" sz="2400" dirty="0"/>
              <a:t>	parent namespace</a:t>
            </a:r>
          </a:p>
          <a:p>
            <a:r>
              <a:rPr lang="en-US" sz="2400" dirty="0"/>
              <a:t>	grand-parent namespace</a:t>
            </a:r>
          </a:p>
          <a:p>
            <a:r>
              <a:rPr lang="en-US" sz="2400" dirty="0"/>
              <a:t>	etc. until base class namespace</a:t>
            </a:r>
          </a:p>
          <a:p>
            <a:endParaRPr lang="en-US" sz="2400" dirty="0"/>
          </a:p>
          <a:p>
            <a:r>
              <a:rPr lang="en-US" sz="2400" dirty="0"/>
              <a:t>to access parent method within class, call it by name from overridden method</a:t>
            </a:r>
          </a:p>
          <a:p>
            <a:r>
              <a:rPr lang="en-US" sz="2400" dirty="0"/>
              <a:t>class </a:t>
            </a:r>
            <a:r>
              <a:rPr lang="en-US" sz="2400" dirty="0" err="1"/>
              <a:t>new_class</a:t>
            </a:r>
            <a:r>
              <a:rPr lang="en-US" sz="2400" dirty="0"/>
              <a:t>( </a:t>
            </a:r>
            <a:r>
              <a:rPr lang="en-US" sz="2400" dirty="0" err="1"/>
              <a:t>old_class</a:t>
            </a:r>
            <a:r>
              <a:rPr lang="en-US" sz="2400" dirty="0"/>
              <a:t> ):		#derived from </a:t>
            </a:r>
            <a:r>
              <a:rPr lang="en-US" sz="2400" dirty="0" err="1"/>
              <a:t>old_class</a:t>
            </a:r>
            <a:endParaRPr lang="en-US" sz="2400" dirty="0"/>
          </a:p>
          <a:p>
            <a:r>
              <a:rPr lang="en-US" sz="2400" dirty="0"/>
              <a:t>   def </a:t>
            </a:r>
            <a:r>
              <a:rPr lang="en-US" sz="2400" dirty="0" err="1"/>
              <a:t>Print_Me</a:t>
            </a:r>
            <a:r>
              <a:rPr lang="en-US" sz="2400" dirty="0"/>
              <a:t>( self ):</a:t>
            </a:r>
          </a:p>
          <a:p>
            <a:r>
              <a:rPr lang="en-US" sz="2400" dirty="0"/>
              <a:t>      </a:t>
            </a:r>
            <a:r>
              <a:rPr lang="en-US" sz="2400" dirty="0" err="1"/>
              <a:t>old_class.Print_Me</a:t>
            </a:r>
            <a:r>
              <a:rPr lang="en-US" sz="2400" dirty="0"/>
              <a:t>( self )		#call base-class method</a:t>
            </a:r>
          </a:p>
          <a:p>
            <a:r>
              <a:rPr lang="en-US" sz="2400" dirty="0"/>
              <a:t>      print( “done” )</a:t>
            </a:r>
          </a:p>
          <a:p>
            <a:endParaRPr lang="en-US" sz="2400" dirty="0"/>
          </a:p>
        </p:txBody>
      </p:sp>
      <p:sp>
        <p:nvSpPr>
          <p:cNvPr id="3" name="Hexagon 2">
            <a:extLst>
              <a:ext uri="{FF2B5EF4-FFF2-40B4-BE49-F238E27FC236}">
                <a16:creationId xmlns:a16="http://schemas.microsoft.com/office/drawing/2014/main" id="{889DAAC0-7C2F-43A4-99E0-8211D3ADED76}"/>
              </a:ext>
            </a:extLst>
          </p:cNvPr>
          <p:cNvSpPr/>
          <p:nvPr/>
        </p:nvSpPr>
        <p:spPr>
          <a:xfrm>
            <a:off x="11347269" y="6365966"/>
            <a:ext cx="269965" cy="243840"/>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45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1938992"/>
          </a:xfrm>
          <a:prstGeom prst="rect">
            <a:avLst/>
          </a:prstGeom>
          <a:noFill/>
        </p:spPr>
        <p:txBody>
          <a:bodyPr wrap="square" rtlCol="0">
            <a:spAutoFit/>
          </a:bodyPr>
          <a:lstStyle/>
          <a:p>
            <a:r>
              <a:rPr lang="en-US" sz="2400" dirty="0"/>
              <a:t>13.4 is-a vs has-a</a:t>
            </a:r>
          </a:p>
          <a:p>
            <a:endParaRPr lang="en-US" sz="2400" dirty="0"/>
          </a:p>
          <a:p>
            <a:r>
              <a:rPr lang="en-US" sz="2400" dirty="0"/>
              <a:t>is-a represent inheritance</a:t>
            </a:r>
          </a:p>
          <a:p>
            <a:r>
              <a:rPr lang="en-US" sz="2400" dirty="0"/>
              <a:t>	square is-a 2d object</a:t>
            </a:r>
          </a:p>
          <a:p>
            <a:r>
              <a:rPr lang="en-US" sz="2400" dirty="0"/>
              <a:t>	square is-a four-sided object</a:t>
            </a:r>
          </a:p>
        </p:txBody>
      </p:sp>
    </p:spTree>
    <p:extLst>
      <p:ext uri="{BB962C8B-B14F-4D97-AF65-F5344CB8AC3E}">
        <p14:creationId xmlns:p14="http://schemas.microsoft.com/office/powerpoint/2010/main" val="2680941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3046988"/>
          </a:xfrm>
          <a:prstGeom prst="rect">
            <a:avLst/>
          </a:prstGeom>
          <a:noFill/>
        </p:spPr>
        <p:txBody>
          <a:bodyPr wrap="square" rtlCol="0">
            <a:spAutoFit/>
          </a:bodyPr>
          <a:lstStyle/>
          <a:p>
            <a:r>
              <a:rPr lang="en-US" sz="2400" dirty="0"/>
              <a:t>13.4 is-a vs has-a</a:t>
            </a:r>
          </a:p>
          <a:p>
            <a:endParaRPr lang="en-US" sz="2400" dirty="0"/>
          </a:p>
          <a:p>
            <a:r>
              <a:rPr lang="en-US" sz="2400" dirty="0"/>
              <a:t>is-a represent inheritance</a:t>
            </a:r>
          </a:p>
          <a:p>
            <a:r>
              <a:rPr lang="en-US" sz="2400" dirty="0"/>
              <a:t>	square is-a 2d object</a:t>
            </a:r>
          </a:p>
          <a:p>
            <a:r>
              <a:rPr lang="en-US" sz="2400" dirty="0"/>
              <a:t>	square is-a four-sided object</a:t>
            </a:r>
          </a:p>
          <a:p>
            <a:endParaRPr lang="en-US" sz="2400" dirty="0"/>
          </a:p>
          <a:p>
            <a:r>
              <a:rPr lang="en-US" sz="2400" dirty="0"/>
              <a:t>has-a represents attributes</a:t>
            </a:r>
          </a:p>
          <a:p>
            <a:r>
              <a:rPr lang="en-US" sz="2400" dirty="0"/>
              <a:t>	square has-a four sides</a:t>
            </a:r>
          </a:p>
        </p:txBody>
      </p:sp>
    </p:spTree>
    <p:extLst>
      <p:ext uri="{BB962C8B-B14F-4D97-AF65-F5344CB8AC3E}">
        <p14:creationId xmlns:p14="http://schemas.microsoft.com/office/powerpoint/2010/main" val="1498986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3785652"/>
          </a:xfrm>
          <a:prstGeom prst="rect">
            <a:avLst/>
          </a:prstGeom>
          <a:noFill/>
        </p:spPr>
        <p:txBody>
          <a:bodyPr wrap="square" rtlCol="0">
            <a:spAutoFit/>
          </a:bodyPr>
          <a:lstStyle/>
          <a:p>
            <a:r>
              <a:rPr lang="en-US" sz="2400" dirty="0"/>
              <a:t>13.4 is-a vs has-a</a:t>
            </a:r>
          </a:p>
          <a:p>
            <a:endParaRPr lang="en-US" sz="2400" dirty="0"/>
          </a:p>
          <a:p>
            <a:r>
              <a:rPr lang="en-US" sz="2400" dirty="0"/>
              <a:t>is-a represent inheritance</a:t>
            </a:r>
          </a:p>
          <a:p>
            <a:r>
              <a:rPr lang="en-US" sz="2400" dirty="0"/>
              <a:t>	square is-a 2d object</a:t>
            </a:r>
          </a:p>
          <a:p>
            <a:r>
              <a:rPr lang="en-US" sz="2400" dirty="0"/>
              <a:t>	square is-a four-sided object</a:t>
            </a:r>
          </a:p>
          <a:p>
            <a:endParaRPr lang="en-US" sz="2400" dirty="0"/>
          </a:p>
          <a:p>
            <a:r>
              <a:rPr lang="en-US" sz="2400" dirty="0"/>
              <a:t>has-a represents attributes</a:t>
            </a:r>
          </a:p>
          <a:p>
            <a:r>
              <a:rPr lang="en-US" sz="2400" dirty="0"/>
              <a:t>	square has-a four sides</a:t>
            </a:r>
          </a:p>
          <a:p>
            <a:endParaRPr lang="en-US" sz="2400" dirty="0"/>
          </a:p>
          <a:p>
            <a:r>
              <a:rPr lang="en-US" sz="2400" dirty="0"/>
              <a:t>a class can be used to inherit properties</a:t>
            </a:r>
          </a:p>
        </p:txBody>
      </p:sp>
    </p:spTree>
    <p:extLst>
      <p:ext uri="{BB962C8B-B14F-4D97-AF65-F5344CB8AC3E}">
        <p14:creationId xmlns:p14="http://schemas.microsoft.com/office/powerpoint/2010/main" val="313607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4154984"/>
          </a:xfrm>
          <a:prstGeom prst="rect">
            <a:avLst/>
          </a:prstGeom>
          <a:noFill/>
        </p:spPr>
        <p:txBody>
          <a:bodyPr wrap="square" rtlCol="0">
            <a:spAutoFit/>
          </a:bodyPr>
          <a:lstStyle/>
          <a:p>
            <a:r>
              <a:rPr lang="en-US" sz="2400" dirty="0"/>
              <a:t>13.4 is-a vs has-a</a:t>
            </a:r>
          </a:p>
          <a:p>
            <a:endParaRPr lang="en-US" sz="2400" dirty="0"/>
          </a:p>
          <a:p>
            <a:r>
              <a:rPr lang="en-US" sz="2400" dirty="0"/>
              <a:t>is-a represent inheritance</a:t>
            </a:r>
          </a:p>
          <a:p>
            <a:r>
              <a:rPr lang="en-US" sz="2400" dirty="0"/>
              <a:t>	square is-a 2d object</a:t>
            </a:r>
          </a:p>
          <a:p>
            <a:r>
              <a:rPr lang="en-US" sz="2400" dirty="0"/>
              <a:t>	square is-a four-sided object</a:t>
            </a:r>
          </a:p>
          <a:p>
            <a:endParaRPr lang="en-US" sz="2400" dirty="0"/>
          </a:p>
          <a:p>
            <a:r>
              <a:rPr lang="en-US" sz="2400" dirty="0"/>
              <a:t>has-a represents attributes</a:t>
            </a:r>
          </a:p>
          <a:p>
            <a:r>
              <a:rPr lang="en-US" sz="2400" dirty="0"/>
              <a:t>	square has-a four sides</a:t>
            </a:r>
          </a:p>
          <a:p>
            <a:endParaRPr lang="en-US" sz="2400" dirty="0"/>
          </a:p>
          <a:p>
            <a:r>
              <a:rPr lang="en-US" sz="2400" dirty="0"/>
              <a:t>a class can be used to inherit properties or</a:t>
            </a:r>
          </a:p>
          <a:p>
            <a:r>
              <a:rPr lang="en-US" sz="2400" dirty="0"/>
              <a:t>a class can be composed of other objects</a:t>
            </a:r>
          </a:p>
        </p:txBody>
      </p:sp>
      <p:sp>
        <p:nvSpPr>
          <p:cNvPr id="3" name="Hexagon 2">
            <a:extLst>
              <a:ext uri="{FF2B5EF4-FFF2-40B4-BE49-F238E27FC236}">
                <a16:creationId xmlns:a16="http://schemas.microsoft.com/office/drawing/2014/main" id="{889DAAC0-7C2F-43A4-99E0-8211D3ADED76}"/>
              </a:ext>
            </a:extLst>
          </p:cNvPr>
          <p:cNvSpPr/>
          <p:nvPr/>
        </p:nvSpPr>
        <p:spPr>
          <a:xfrm>
            <a:off x="11347269" y="6365966"/>
            <a:ext cx="269965" cy="243840"/>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3564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39" y="629920"/>
            <a:ext cx="11579497" cy="1200329"/>
          </a:xfrm>
          <a:prstGeom prst="rect">
            <a:avLst/>
          </a:prstGeom>
          <a:noFill/>
        </p:spPr>
        <p:txBody>
          <a:bodyPr wrap="square" rtlCol="0">
            <a:spAutoFit/>
          </a:bodyPr>
          <a:lstStyle/>
          <a:p>
            <a:r>
              <a:rPr lang="en-US" sz="2400" dirty="0"/>
              <a:t>13.5 </a:t>
            </a:r>
            <a:r>
              <a:rPr lang="en-US" sz="2400" b="1" dirty="0" err="1"/>
              <a:t>mixins</a:t>
            </a:r>
            <a:endParaRPr lang="en-US" sz="2400" b="1" dirty="0"/>
          </a:p>
          <a:p>
            <a:endParaRPr lang="en-US" sz="2400" dirty="0"/>
          </a:p>
          <a:p>
            <a:r>
              <a:rPr lang="en-US" sz="2400" dirty="0"/>
              <a:t>classes that extend methods/attributes but aren’t intended to be instantiated as an instance</a:t>
            </a:r>
          </a:p>
        </p:txBody>
      </p:sp>
    </p:spTree>
    <p:extLst>
      <p:ext uri="{BB962C8B-B14F-4D97-AF65-F5344CB8AC3E}">
        <p14:creationId xmlns:p14="http://schemas.microsoft.com/office/powerpoint/2010/main" val="3898736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39" y="629920"/>
            <a:ext cx="11579497" cy="1569660"/>
          </a:xfrm>
          <a:prstGeom prst="rect">
            <a:avLst/>
          </a:prstGeom>
          <a:noFill/>
        </p:spPr>
        <p:txBody>
          <a:bodyPr wrap="square" rtlCol="0">
            <a:spAutoFit/>
          </a:bodyPr>
          <a:lstStyle/>
          <a:p>
            <a:r>
              <a:rPr lang="en-US" sz="2400" dirty="0"/>
              <a:t>13.6 </a:t>
            </a:r>
            <a:r>
              <a:rPr lang="en-US" sz="2400" dirty="0" err="1"/>
              <a:t>unittest</a:t>
            </a:r>
            <a:r>
              <a:rPr lang="en-US" sz="2400" dirty="0"/>
              <a:t> module</a:t>
            </a:r>
          </a:p>
          <a:p>
            <a:endParaRPr lang="en-US" sz="2400" dirty="0"/>
          </a:p>
          <a:p>
            <a:r>
              <a:rPr lang="en-US" sz="2400" dirty="0"/>
              <a:t>import </a:t>
            </a:r>
            <a:r>
              <a:rPr lang="en-US" sz="2400" dirty="0" err="1"/>
              <a:t>unittest</a:t>
            </a:r>
            <a:endParaRPr lang="en-US" sz="2400" dirty="0"/>
          </a:p>
          <a:p>
            <a:r>
              <a:rPr lang="en-US" sz="2400" dirty="0"/>
              <a:t>	implements unit testing functionality</a:t>
            </a:r>
          </a:p>
        </p:txBody>
      </p:sp>
      <p:sp>
        <p:nvSpPr>
          <p:cNvPr id="3" name="Hexagon 2">
            <a:extLst>
              <a:ext uri="{FF2B5EF4-FFF2-40B4-BE49-F238E27FC236}">
                <a16:creationId xmlns:a16="http://schemas.microsoft.com/office/drawing/2014/main" id="{889DAAC0-7C2F-43A4-99E0-8211D3ADED76}"/>
              </a:ext>
            </a:extLst>
          </p:cNvPr>
          <p:cNvSpPr/>
          <p:nvPr/>
        </p:nvSpPr>
        <p:spPr>
          <a:xfrm>
            <a:off x="11347269" y="6365966"/>
            <a:ext cx="269965" cy="243840"/>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6496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39" y="629920"/>
            <a:ext cx="11579497" cy="3416320"/>
          </a:xfrm>
          <a:prstGeom prst="rect">
            <a:avLst/>
          </a:prstGeom>
          <a:noFill/>
        </p:spPr>
        <p:txBody>
          <a:bodyPr wrap="square" rtlCol="0">
            <a:spAutoFit/>
          </a:bodyPr>
          <a:lstStyle/>
          <a:p>
            <a:r>
              <a:rPr lang="en-US" sz="2400" dirty="0"/>
              <a:t>13.6 </a:t>
            </a:r>
            <a:r>
              <a:rPr lang="en-US" sz="2400" dirty="0" err="1"/>
              <a:t>unittest</a:t>
            </a:r>
            <a:r>
              <a:rPr lang="en-US" sz="2400" dirty="0"/>
              <a:t> module</a:t>
            </a:r>
          </a:p>
          <a:p>
            <a:endParaRPr lang="en-US" sz="2400" dirty="0"/>
          </a:p>
          <a:p>
            <a:r>
              <a:rPr lang="en-US" sz="2400" dirty="0"/>
              <a:t>define a test class for testing your class</a:t>
            </a:r>
          </a:p>
          <a:p>
            <a:endParaRPr lang="en-US" sz="2400" dirty="0"/>
          </a:p>
          <a:p>
            <a:r>
              <a:rPr lang="en-US" sz="2400" dirty="0"/>
              <a:t>class </a:t>
            </a:r>
            <a:r>
              <a:rPr lang="en-US" sz="2400" dirty="0" err="1"/>
              <a:t>TestClass</a:t>
            </a:r>
            <a:r>
              <a:rPr lang="en-US" sz="2400" dirty="0"/>
              <a:t>( </a:t>
            </a:r>
            <a:r>
              <a:rPr lang="en-US" sz="2400" dirty="0" err="1"/>
              <a:t>unittest.TestCase</a:t>
            </a:r>
            <a:r>
              <a:rPr lang="en-US" sz="2400" dirty="0"/>
              <a:t> ):</a:t>
            </a:r>
          </a:p>
          <a:p>
            <a:r>
              <a:rPr lang="en-US" sz="2400" dirty="0"/>
              <a:t>	#testcases MUST start with test_</a:t>
            </a:r>
          </a:p>
          <a:p>
            <a:r>
              <a:rPr lang="en-US" sz="2400" dirty="0"/>
              <a:t>	def </a:t>
            </a:r>
            <a:r>
              <a:rPr lang="en-US" sz="2400" dirty="0" err="1"/>
              <a:t>test_length</a:t>
            </a:r>
            <a:r>
              <a:rPr lang="en-US" sz="2400" dirty="0"/>
              <a:t>(self):</a:t>
            </a:r>
          </a:p>
          <a:p>
            <a:r>
              <a:rPr lang="en-US" sz="2400" dirty="0"/>
              <a:t>		m = </a:t>
            </a:r>
            <a:r>
              <a:rPr lang="en-US" sz="2400" dirty="0" err="1"/>
              <a:t>old_class</a:t>
            </a:r>
            <a:r>
              <a:rPr lang="en-US" sz="2400" dirty="0"/>
              <a:t>( )</a:t>
            </a:r>
          </a:p>
          <a:p>
            <a:r>
              <a:rPr lang="en-US" sz="2400" dirty="0"/>
              <a:t>		</a:t>
            </a:r>
            <a:r>
              <a:rPr lang="en-US" sz="2400" dirty="0" err="1"/>
              <a:t>self.assertEqual</a:t>
            </a:r>
            <a:r>
              <a:rPr lang="en-US" sz="2400"/>
              <a:t>( m.addition( ), </a:t>
            </a:r>
            <a:r>
              <a:rPr lang="en-US" sz="2400" dirty="0"/>
              <a:t>12 )</a:t>
            </a:r>
          </a:p>
        </p:txBody>
      </p:sp>
    </p:spTree>
    <p:extLst>
      <p:ext uri="{BB962C8B-B14F-4D97-AF65-F5344CB8AC3E}">
        <p14:creationId xmlns:p14="http://schemas.microsoft.com/office/powerpoint/2010/main" val="1210044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39" y="629920"/>
            <a:ext cx="11579497" cy="4893647"/>
          </a:xfrm>
          <a:prstGeom prst="rect">
            <a:avLst/>
          </a:prstGeom>
          <a:noFill/>
        </p:spPr>
        <p:txBody>
          <a:bodyPr wrap="square" rtlCol="0">
            <a:spAutoFit/>
          </a:bodyPr>
          <a:lstStyle/>
          <a:p>
            <a:r>
              <a:rPr lang="en-US" sz="2400" dirty="0"/>
              <a:t>13.6 </a:t>
            </a:r>
            <a:r>
              <a:rPr lang="en-US" sz="2400" dirty="0" err="1"/>
              <a:t>unittest</a:t>
            </a:r>
            <a:r>
              <a:rPr lang="en-US" sz="2400" dirty="0"/>
              <a:t> module</a:t>
            </a:r>
          </a:p>
          <a:p>
            <a:endParaRPr lang="en-US" sz="2400" dirty="0"/>
          </a:p>
          <a:p>
            <a:r>
              <a:rPr lang="en-US" sz="2400" dirty="0"/>
              <a:t>define a test class for testing your class</a:t>
            </a:r>
          </a:p>
          <a:p>
            <a:endParaRPr lang="en-US" sz="2400" dirty="0"/>
          </a:p>
          <a:p>
            <a:r>
              <a:rPr lang="en-US" sz="2400" dirty="0"/>
              <a:t>class </a:t>
            </a:r>
            <a:r>
              <a:rPr lang="en-US" sz="2400" dirty="0" err="1"/>
              <a:t>TestClass</a:t>
            </a:r>
            <a:r>
              <a:rPr lang="en-US" sz="2400" dirty="0"/>
              <a:t>( </a:t>
            </a:r>
            <a:r>
              <a:rPr lang="en-US" sz="2400" dirty="0" err="1"/>
              <a:t>unittest.TestCase</a:t>
            </a:r>
            <a:r>
              <a:rPr lang="en-US" sz="2400" dirty="0"/>
              <a:t> ):</a:t>
            </a:r>
          </a:p>
          <a:p>
            <a:r>
              <a:rPr lang="en-US" sz="2400" dirty="0"/>
              <a:t>	#testcases MUST start with test_</a:t>
            </a:r>
          </a:p>
          <a:p>
            <a:r>
              <a:rPr lang="en-US" sz="2400" dirty="0"/>
              <a:t>	def </a:t>
            </a:r>
            <a:r>
              <a:rPr lang="en-US" sz="2400" dirty="0" err="1"/>
              <a:t>test_length</a:t>
            </a:r>
            <a:r>
              <a:rPr lang="en-US" sz="2400" dirty="0"/>
              <a:t>(self):</a:t>
            </a:r>
          </a:p>
          <a:p>
            <a:r>
              <a:rPr lang="en-US" sz="2400" dirty="0"/>
              <a:t>		m = </a:t>
            </a:r>
            <a:r>
              <a:rPr lang="en-US" sz="2400" dirty="0" err="1"/>
              <a:t>old_class</a:t>
            </a:r>
            <a:r>
              <a:rPr lang="en-US" sz="2400" dirty="0"/>
              <a:t>( )</a:t>
            </a:r>
          </a:p>
          <a:p>
            <a:r>
              <a:rPr lang="en-US" sz="2400" dirty="0"/>
              <a:t>		</a:t>
            </a:r>
            <a:r>
              <a:rPr lang="en-US" sz="2400" dirty="0" err="1"/>
              <a:t>self.assertEqual</a:t>
            </a:r>
            <a:r>
              <a:rPr lang="en-US" sz="2400" dirty="0"/>
              <a:t>( </a:t>
            </a:r>
            <a:r>
              <a:rPr lang="en-US" sz="2400" dirty="0" err="1"/>
              <a:t>m.something</a:t>
            </a:r>
            <a:r>
              <a:rPr lang="en-US" sz="2400" dirty="0"/>
              <a:t>( ), 12 )</a:t>
            </a:r>
          </a:p>
          <a:p>
            <a:endParaRPr lang="en-US" sz="2400" dirty="0"/>
          </a:p>
          <a:p>
            <a:r>
              <a:rPr lang="en-US" sz="2400" dirty="0"/>
              <a:t>on failure of assert statement </a:t>
            </a:r>
            <a:r>
              <a:rPr lang="en-US" sz="2400" dirty="0" err="1"/>
              <a:t>AssertionError</a:t>
            </a:r>
            <a:r>
              <a:rPr lang="en-US" sz="2400" dirty="0"/>
              <a:t> is raised</a:t>
            </a:r>
          </a:p>
          <a:p>
            <a:endParaRPr lang="en-US" sz="2400" dirty="0"/>
          </a:p>
          <a:p>
            <a:endParaRPr lang="en-US" sz="2400" dirty="0"/>
          </a:p>
        </p:txBody>
      </p:sp>
    </p:spTree>
    <p:extLst>
      <p:ext uri="{BB962C8B-B14F-4D97-AF65-F5344CB8AC3E}">
        <p14:creationId xmlns:p14="http://schemas.microsoft.com/office/powerpoint/2010/main" val="1601821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39" y="629920"/>
            <a:ext cx="11579497" cy="5262979"/>
          </a:xfrm>
          <a:prstGeom prst="rect">
            <a:avLst/>
          </a:prstGeom>
          <a:noFill/>
        </p:spPr>
        <p:txBody>
          <a:bodyPr wrap="square" rtlCol="0">
            <a:spAutoFit/>
          </a:bodyPr>
          <a:lstStyle/>
          <a:p>
            <a:r>
              <a:rPr lang="en-US" sz="2400" dirty="0"/>
              <a:t>13.6 </a:t>
            </a:r>
            <a:r>
              <a:rPr lang="en-US" sz="2400" dirty="0" err="1"/>
              <a:t>unittest</a:t>
            </a:r>
            <a:r>
              <a:rPr lang="en-US" sz="2400" dirty="0"/>
              <a:t> module</a:t>
            </a:r>
          </a:p>
          <a:p>
            <a:endParaRPr lang="en-US" sz="2400" dirty="0"/>
          </a:p>
          <a:p>
            <a:r>
              <a:rPr lang="en-US" sz="2400" dirty="0"/>
              <a:t>define a test class for testing your class</a:t>
            </a:r>
          </a:p>
          <a:p>
            <a:endParaRPr lang="en-US" sz="2400" dirty="0"/>
          </a:p>
          <a:p>
            <a:r>
              <a:rPr lang="en-US" sz="2400" dirty="0"/>
              <a:t>class </a:t>
            </a:r>
            <a:r>
              <a:rPr lang="en-US" sz="2400" dirty="0" err="1"/>
              <a:t>TestClass</a:t>
            </a:r>
            <a:r>
              <a:rPr lang="en-US" sz="2400" dirty="0"/>
              <a:t>( </a:t>
            </a:r>
            <a:r>
              <a:rPr lang="en-US" sz="2400" dirty="0" err="1"/>
              <a:t>unittest.TestCase</a:t>
            </a:r>
            <a:r>
              <a:rPr lang="en-US" sz="2400" dirty="0"/>
              <a:t> ):</a:t>
            </a:r>
          </a:p>
          <a:p>
            <a:r>
              <a:rPr lang="en-US" sz="2400" dirty="0"/>
              <a:t>	#testcases MUST start with test_</a:t>
            </a:r>
          </a:p>
          <a:p>
            <a:r>
              <a:rPr lang="en-US" sz="2400" dirty="0"/>
              <a:t>	def </a:t>
            </a:r>
            <a:r>
              <a:rPr lang="en-US" sz="2400" dirty="0" err="1"/>
              <a:t>test_length</a:t>
            </a:r>
            <a:r>
              <a:rPr lang="en-US" sz="2400" dirty="0"/>
              <a:t>(self):</a:t>
            </a:r>
          </a:p>
          <a:p>
            <a:r>
              <a:rPr lang="en-US" sz="2400" dirty="0"/>
              <a:t>		m = </a:t>
            </a:r>
            <a:r>
              <a:rPr lang="en-US" sz="2400" dirty="0" err="1"/>
              <a:t>old_class</a:t>
            </a:r>
            <a:r>
              <a:rPr lang="en-US" sz="2400" dirty="0"/>
              <a:t>( )</a:t>
            </a:r>
          </a:p>
          <a:p>
            <a:r>
              <a:rPr lang="en-US" sz="2400" dirty="0"/>
              <a:t>		</a:t>
            </a:r>
            <a:r>
              <a:rPr lang="en-US" sz="2400" dirty="0" err="1"/>
              <a:t>self.assertEqual</a:t>
            </a:r>
            <a:r>
              <a:rPr lang="en-US" sz="2400" dirty="0"/>
              <a:t>( </a:t>
            </a:r>
            <a:r>
              <a:rPr lang="en-US" sz="2400" dirty="0" err="1"/>
              <a:t>m.something</a:t>
            </a:r>
            <a:r>
              <a:rPr lang="en-US" sz="2400" dirty="0"/>
              <a:t>( ), 12 )</a:t>
            </a:r>
          </a:p>
          <a:p>
            <a:endParaRPr lang="en-US" sz="2400" dirty="0"/>
          </a:p>
          <a:p>
            <a:r>
              <a:rPr lang="en-US" sz="2400" dirty="0"/>
              <a:t>on failure of assert statement </a:t>
            </a:r>
            <a:r>
              <a:rPr lang="en-US" sz="2400" dirty="0" err="1"/>
              <a:t>AssertionError</a:t>
            </a:r>
            <a:r>
              <a:rPr lang="en-US" sz="2400" dirty="0"/>
              <a:t> is raised</a:t>
            </a:r>
          </a:p>
          <a:p>
            <a:endParaRPr lang="en-US" sz="2400" dirty="0"/>
          </a:p>
          <a:p>
            <a:r>
              <a:rPr lang="en-US" sz="2400" dirty="0"/>
              <a:t>if __name__ == “__main__”:</a:t>
            </a:r>
          </a:p>
          <a:p>
            <a:r>
              <a:rPr lang="en-US" sz="2400" dirty="0"/>
              <a:t>	</a:t>
            </a:r>
            <a:r>
              <a:rPr lang="en-US" sz="2400" dirty="0" err="1"/>
              <a:t>unittest.main</a:t>
            </a:r>
            <a:r>
              <a:rPr lang="en-US" sz="2400" dirty="0"/>
              <a:t>()	# required to initiate test process</a:t>
            </a:r>
          </a:p>
        </p:txBody>
      </p:sp>
      <p:sp>
        <p:nvSpPr>
          <p:cNvPr id="3" name="Hexagon 2">
            <a:extLst>
              <a:ext uri="{FF2B5EF4-FFF2-40B4-BE49-F238E27FC236}">
                <a16:creationId xmlns:a16="http://schemas.microsoft.com/office/drawing/2014/main" id="{889DAAC0-7C2F-43A4-99E0-8211D3ADED76}"/>
              </a:ext>
            </a:extLst>
          </p:cNvPr>
          <p:cNvSpPr/>
          <p:nvPr/>
        </p:nvSpPr>
        <p:spPr>
          <a:xfrm>
            <a:off x="11347269" y="6365966"/>
            <a:ext cx="269965" cy="243840"/>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4316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5632311"/>
          </a:xfrm>
          <a:prstGeom prst="rect">
            <a:avLst/>
          </a:prstGeom>
          <a:noFill/>
        </p:spPr>
        <p:txBody>
          <a:bodyPr wrap="square" rtlCol="0">
            <a:spAutoFit/>
          </a:bodyPr>
          <a:lstStyle/>
          <a:p>
            <a:r>
              <a:rPr lang="en-US" sz="2400" dirty="0"/>
              <a:t>13.1 Derived Classes</a:t>
            </a:r>
          </a:p>
          <a:p>
            <a:endParaRPr lang="en-US" sz="2400" dirty="0"/>
          </a:p>
          <a:p>
            <a:r>
              <a:rPr lang="en-US" sz="2400" dirty="0"/>
              <a:t>New class has all attributes &amp; methods plus its own</a:t>
            </a:r>
          </a:p>
          <a:p>
            <a:endParaRPr lang="en-US" sz="2400" dirty="0"/>
          </a:p>
          <a:p>
            <a:r>
              <a:rPr lang="en-US" sz="2400" dirty="0"/>
              <a:t>class </a:t>
            </a:r>
            <a:r>
              <a:rPr lang="en-US" sz="2400" dirty="0" err="1"/>
              <a:t>old_class</a:t>
            </a:r>
            <a:r>
              <a:rPr lang="en-US" sz="2400" dirty="0"/>
              <a:t>:</a:t>
            </a:r>
          </a:p>
          <a:p>
            <a:r>
              <a:rPr lang="en-US" sz="2400" dirty="0"/>
              <a:t>   def __</a:t>
            </a:r>
            <a:r>
              <a:rPr lang="en-US" sz="2400" dirty="0" err="1"/>
              <a:t>init</a:t>
            </a:r>
            <a:r>
              <a:rPr lang="en-US" sz="2400" dirty="0"/>
              <a:t>__(self):</a:t>
            </a:r>
          </a:p>
          <a:p>
            <a:r>
              <a:rPr lang="en-US" sz="2400" dirty="0"/>
              <a:t>      </a:t>
            </a:r>
            <a:r>
              <a:rPr lang="en-US" sz="2400" dirty="0" err="1"/>
              <a:t>self.length</a:t>
            </a:r>
            <a:r>
              <a:rPr lang="en-US" sz="2400" dirty="0"/>
              <a:t> = 0</a:t>
            </a:r>
          </a:p>
          <a:p>
            <a:r>
              <a:rPr lang="en-US" sz="2400" dirty="0"/>
              <a:t>      </a:t>
            </a:r>
            <a:r>
              <a:rPr lang="en-US" sz="2400" dirty="0" err="1"/>
              <a:t>self.width</a:t>
            </a:r>
            <a:r>
              <a:rPr lang="en-US" sz="2400" dirty="0"/>
              <a:t> = 0</a:t>
            </a:r>
          </a:p>
          <a:p>
            <a:r>
              <a:rPr lang="en-US" sz="2400" dirty="0"/>
              <a:t>   def </a:t>
            </a:r>
            <a:r>
              <a:rPr lang="en-US" sz="2400" dirty="0" err="1"/>
              <a:t>Print_Me</a:t>
            </a:r>
            <a:r>
              <a:rPr lang="en-US" sz="2400" dirty="0"/>
              <a:t>( self ):</a:t>
            </a:r>
          </a:p>
          <a:p>
            <a:r>
              <a:rPr lang="en-US" sz="2400" dirty="0"/>
              <a:t>      print( </a:t>
            </a:r>
            <a:r>
              <a:rPr lang="en-US" sz="2400" dirty="0" err="1"/>
              <a:t>self.length</a:t>
            </a:r>
            <a:r>
              <a:rPr lang="en-US" sz="2400" dirty="0"/>
              <a:t>, </a:t>
            </a:r>
            <a:r>
              <a:rPr lang="en-US" sz="2400" dirty="0" err="1"/>
              <a:t>self.width</a:t>
            </a:r>
            <a:r>
              <a:rPr lang="en-US" sz="2400" dirty="0"/>
              <a:t> )</a:t>
            </a:r>
          </a:p>
          <a:p>
            <a:endParaRPr lang="en-US" sz="2400" dirty="0"/>
          </a:p>
          <a:p>
            <a:r>
              <a:rPr lang="en-US" sz="2400" dirty="0"/>
              <a:t>class </a:t>
            </a:r>
            <a:r>
              <a:rPr lang="en-US" sz="2400" dirty="0" err="1"/>
              <a:t>new_class</a:t>
            </a:r>
            <a:r>
              <a:rPr lang="en-US" sz="2400" dirty="0"/>
              <a:t>( </a:t>
            </a:r>
            <a:r>
              <a:rPr lang="en-US" sz="2400" dirty="0" err="1"/>
              <a:t>old_class</a:t>
            </a:r>
            <a:r>
              <a:rPr lang="en-US" sz="2400" dirty="0"/>
              <a:t> ):		#derived from </a:t>
            </a:r>
            <a:r>
              <a:rPr lang="en-US" sz="2400" dirty="0" err="1"/>
              <a:t>old_class</a:t>
            </a:r>
            <a:endParaRPr lang="en-US" sz="2400" dirty="0"/>
          </a:p>
          <a:p>
            <a:r>
              <a:rPr lang="en-US" sz="2400" dirty="0"/>
              <a:t>   def __</a:t>
            </a:r>
            <a:r>
              <a:rPr lang="en-US" sz="2400" dirty="0" err="1"/>
              <a:t>init</a:t>
            </a:r>
            <a:r>
              <a:rPr lang="en-US" sz="2400" dirty="0"/>
              <a:t>__( self ):</a:t>
            </a:r>
          </a:p>
          <a:p>
            <a:r>
              <a:rPr lang="en-US" sz="2400" dirty="0"/>
              <a:t>      old_class.__</a:t>
            </a:r>
            <a:r>
              <a:rPr lang="en-US" sz="2400" dirty="0" err="1"/>
              <a:t>init</a:t>
            </a:r>
            <a:r>
              <a:rPr lang="en-US" sz="2400" dirty="0"/>
              <a:t>__( self )		#call base-class constructor</a:t>
            </a:r>
          </a:p>
          <a:p>
            <a:r>
              <a:rPr lang="en-US" sz="2400" dirty="0"/>
              <a:t>      </a:t>
            </a:r>
            <a:r>
              <a:rPr lang="en-US" sz="2400" dirty="0" err="1"/>
              <a:t>self.height</a:t>
            </a:r>
            <a:r>
              <a:rPr lang="en-US" sz="2400" dirty="0"/>
              <a:t> = 0			#new attribute</a:t>
            </a:r>
          </a:p>
        </p:txBody>
      </p:sp>
      <p:sp>
        <p:nvSpPr>
          <p:cNvPr id="3" name="Hexagon 2">
            <a:extLst>
              <a:ext uri="{FF2B5EF4-FFF2-40B4-BE49-F238E27FC236}">
                <a16:creationId xmlns:a16="http://schemas.microsoft.com/office/drawing/2014/main" id="{889DAAC0-7C2F-43A4-99E0-8211D3ADED76}"/>
              </a:ext>
            </a:extLst>
          </p:cNvPr>
          <p:cNvSpPr/>
          <p:nvPr/>
        </p:nvSpPr>
        <p:spPr>
          <a:xfrm>
            <a:off x="11347269" y="6365966"/>
            <a:ext cx="269965" cy="243840"/>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2776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39" y="629920"/>
            <a:ext cx="11579497" cy="5632311"/>
          </a:xfrm>
          <a:prstGeom prst="rect">
            <a:avLst/>
          </a:prstGeom>
          <a:noFill/>
        </p:spPr>
        <p:txBody>
          <a:bodyPr wrap="square" rtlCol="0">
            <a:spAutoFit/>
          </a:bodyPr>
          <a:lstStyle/>
          <a:p>
            <a:r>
              <a:rPr lang="en-US" sz="2400" dirty="0"/>
              <a:t>13.6 common (but not all) assertion methods</a:t>
            </a:r>
          </a:p>
          <a:p>
            <a:endParaRPr lang="en-US" sz="2400" dirty="0"/>
          </a:p>
          <a:p>
            <a:r>
              <a:rPr lang="en-US" sz="2400" dirty="0" err="1"/>
              <a:t>assertEqual</a:t>
            </a:r>
            <a:r>
              <a:rPr lang="en-US" sz="2400" dirty="0"/>
              <a:t>( </a:t>
            </a:r>
            <a:r>
              <a:rPr lang="en-US" sz="2400" dirty="0" err="1"/>
              <a:t>a,b</a:t>
            </a:r>
            <a:r>
              <a:rPr lang="en-US" sz="2400" dirty="0"/>
              <a:t> )</a:t>
            </a:r>
          </a:p>
          <a:p>
            <a:r>
              <a:rPr lang="en-US" sz="2400" dirty="0" err="1"/>
              <a:t>assertNotEqual</a:t>
            </a:r>
            <a:r>
              <a:rPr lang="en-US" sz="2400" dirty="0"/>
              <a:t>( </a:t>
            </a:r>
            <a:r>
              <a:rPr lang="en-US" sz="2400" dirty="0" err="1"/>
              <a:t>a,b</a:t>
            </a:r>
            <a:r>
              <a:rPr lang="en-US" sz="2400" dirty="0"/>
              <a:t> )</a:t>
            </a:r>
          </a:p>
          <a:p>
            <a:r>
              <a:rPr lang="en-US" sz="2400" dirty="0" err="1"/>
              <a:t>assertTrue</a:t>
            </a:r>
            <a:r>
              <a:rPr lang="en-US" sz="2400" dirty="0"/>
              <a:t>( x )</a:t>
            </a:r>
          </a:p>
          <a:p>
            <a:r>
              <a:rPr lang="en-US" sz="2400" dirty="0" err="1"/>
              <a:t>assertFalse</a:t>
            </a:r>
            <a:r>
              <a:rPr lang="en-US" sz="2400" dirty="0"/>
              <a:t>( x )</a:t>
            </a:r>
          </a:p>
          <a:p>
            <a:r>
              <a:rPr lang="en-US" sz="2400" dirty="0" err="1"/>
              <a:t>assertIs</a:t>
            </a:r>
            <a:r>
              <a:rPr lang="en-US" sz="2400" dirty="0"/>
              <a:t>( </a:t>
            </a:r>
            <a:r>
              <a:rPr lang="en-US" sz="2400" dirty="0" err="1"/>
              <a:t>a,b</a:t>
            </a:r>
            <a:r>
              <a:rPr lang="en-US" sz="2400" dirty="0"/>
              <a:t> )</a:t>
            </a:r>
          </a:p>
          <a:p>
            <a:r>
              <a:rPr lang="en-US" sz="2400" dirty="0" err="1"/>
              <a:t>assertIsNot</a:t>
            </a:r>
            <a:r>
              <a:rPr lang="en-US" sz="2400" dirty="0"/>
              <a:t>( </a:t>
            </a:r>
            <a:r>
              <a:rPr lang="en-US" sz="2400" dirty="0" err="1"/>
              <a:t>a,b</a:t>
            </a:r>
            <a:r>
              <a:rPr lang="en-US" sz="2400" dirty="0"/>
              <a:t> )</a:t>
            </a:r>
          </a:p>
          <a:p>
            <a:r>
              <a:rPr lang="en-US" sz="2400" dirty="0" err="1"/>
              <a:t>assertIsNone</a:t>
            </a:r>
            <a:r>
              <a:rPr lang="en-US" sz="2400" dirty="0"/>
              <a:t>( x )</a:t>
            </a:r>
          </a:p>
          <a:p>
            <a:r>
              <a:rPr lang="en-US" sz="2400" dirty="0" err="1"/>
              <a:t>assertIsNotNone</a:t>
            </a:r>
            <a:r>
              <a:rPr lang="en-US" sz="2400" dirty="0"/>
              <a:t>( x )</a:t>
            </a:r>
          </a:p>
          <a:p>
            <a:r>
              <a:rPr lang="en-US" sz="2400" dirty="0" err="1"/>
              <a:t>assertIn</a:t>
            </a:r>
            <a:r>
              <a:rPr lang="en-US" sz="2400" dirty="0"/>
              <a:t>( </a:t>
            </a:r>
            <a:r>
              <a:rPr lang="en-US" sz="2400" dirty="0" err="1"/>
              <a:t>a,b</a:t>
            </a:r>
            <a:r>
              <a:rPr lang="en-US" sz="2400" dirty="0"/>
              <a:t> )</a:t>
            </a:r>
          </a:p>
          <a:p>
            <a:r>
              <a:rPr lang="en-US" sz="2400" dirty="0" err="1"/>
              <a:t>assertGreater</a:t>
            </a:r>
            <a:r>
              <a:rPr lang="en-US" sz="2400" dirty="0"/>
              <a:t>( </a:t>
            </a:r>
            <a:r>
              <a:rPr lang="en-US" sz="2400" dirty="0" err="1"/>
              <a:t>a,b</a:t>
            </a:r>
            <a:r>
              <a:rPr lang="en-US" sz="2400" dirty="0"/>
              <a:t> )</a:t>
            </a:r>
          </a:p>
          <a:p>
            <a:r>
              <a:rPr lang="en-US" sz="2400" dirty="0" err="1"/>
              <a:t>assertGreaterEqual</a:t>
            </a:r>
            <a:r>
              <a:rPr lang="en-US" sz="2400" dirty="0"/>
              <a:t>( </a:t>
            </a:r>
            <a:r>
              <a:rPr lang="en-US" sz="2400" dirty="0" err="1"/>
              <a:t>a,b</a:t>
            </a:r>
            <a:r>
              <a:rPr lang="en-US" sz="2400" dirty="0"/>
              <a:t> )</a:t>
            </a:r>
          </a:p>
          <a:p>
            <a:r>
              <a:rPr lang="en-US" sz="2400" dirty="0" err="1"/>
              <a:t>assertLess</a:t>
            </a:r>
            <a:r>
              <a:rPr lang="en-US" sz="2400" dirty="0"/>
              <a:t>( </a:t>
            </a:r>
            <a:r>
              <a:rPr lang="en-US" sz="2400" dirty="0" err="1"/>
              <a:t>a,b</a:t>
            </a:r>
            <a:r>
              <a:rPr lang="en-US" sz="2400" dirty="0"/>
              <a:t> )</a:t>
            </a:r>
            <a:br>
              <a:rPr lang="en-US" sz="2400" dirty="0"/>
            </a:br>
            <a:r>
              <a:rPr lang="en-US" sz="2400" dirty="0" err="1"/>
              <a:t>assertLessEqual</a:t>
            </a:r>
            <a:r>
              <a:rPr lang="en-US" sz="2400" dirty="0"/>
              <a:t>( </a:t>
            </a:r>
            <a:r>
              <a:rPr lang="en-US" sz="2400" dirty="0" err="1"/>
              <a:t>a,b</a:t>
            </a:r>
            <a:r>
              <a:rPr lang="en-US" sz="2400" dirty="0"/>
              <a:t> )</a:t>
            </a:r>
          </a:p>
        </p:txBody>
      </p:sp>
      <p:sp>
        <p:nvSpPr>
          <p:cNvPr id="3" name="Hexagon 2">
            <a:extLst>
              <a:ext uri="{FF2B5EF4-FFF2-40B4-BE49-F238E27FC236}">
                <a16:creationId xmlns:a16="http://schemas.microsoft.com/office/drawing/2014/main" id="{889DAAC0-7C2F-43A4-99E0-8211D3ADED76}"/>
              </a:ext>
            </a:extLst>
          </p:cNvPr>
          <p:cNvSpPr/>
          <p:nvPr/>
        </p:nvSpPr>
        <p:spPr>
          <a:xfrm>
            <a:off x="11347269" y="6365966"/>
            <a:ext cx="269965" cy="243840"/>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1954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3416320"/>
          </a:xfrm>
          <a:prstGeom prst="rect">
            <a:avLst/>
          </a:prstGeom>
          <a:noFill/>
        </p:spPr>
        <p:txBody>
          <a:bodyPr wrap="square" rtlCol="0">
            <a:spAutoFit/>
          </a:bodyPr>
          <a:lstStyle/>
          <a:p>
            <a:r>
              <a:rPr lang="en-US" sz="2400" dirty="0"/>
              <a:t>13.1 Derived Classes</a:t>
            </a:r>
          </a:p>
          <a:p>
            <a:endParaRPr lang="en-US" sz="2400" dirty="0"/>
          </a:p>
          <a:p>
            <a:r>
              <a:rPr lang="en-US" sz="2400" dirty="0"/>
              <a:t>setter and getter functions</a:t>
            </a:r>
          </a:p>
          <a:p>
            <a:r>
              <a:rPr lang="en-US" sz="2400" dirty="0"/>
              <a:t>	unlike other languages, no need for a separate function</a:t>
            </a:r>
          </a:p>
          <a:p>
            <a:r>
              <a:rPr lang="en-US" sz="2400" dirty="0"/>
              <a:t>		def </a:t>
            </a:r>
            <a:r>
              <a:rPr lang="en-US" sz="2400" dirty="0" err="1"/>
              <a:t>set_width</a:t>
            </a:r>
            <a:r>
              <a:rPr lang="en-US" sz="2400" dirty="0"/>
              <a:t>( self, </a:t>
            </a:r>
            <a:r>
              <a:rPr lang="en-US" sz="2400" dirty="0" err="1"/>
              <a:t>wdth</a:t>
            </a:r>
            <a:r>
              <a:rPr lang="en-US" sz="2400" dirty="0"/>
              <a:t> ):</a:t>
            </a:r>
            <a:br>
              <a:rPr lang="en-US" sz="2400" dirty="0"/>
            </a:br>
            <a:r>
              <a:rPr lang="en-US" sz="2400" dirty="0"/>
              <a:t>		   </a:t>
            </a:r>
            <a:r>
              <a:rPr lang="en-US" sz="2400" dirty="0" err="1"/>
              <a:t>self.width</a:t>
            </a:r>
            <a:r>
              <a:rPr lang="en-US" sz="2400" dirty="0"/>
              <a:t> = </a:t>
            </a:r>
            <a:r>
              <a:rPr lang="en-US" sz="2400" dirty="0" err="1"/>
              <a:t>wdth</a:t>
            </a:r>
            <a:endParaRPr lang="en-US" sz="2400" dirty="0"/>
          </a:p>
          <a:p>
            <a:r>
              <a:rPr lang="en-US" sz="2400" dirty="0"/>
              <a:t>	assign the value directly to the attribute</a:t>
            </a:r>
          </a:p>
          <a:p>
            <a:r>
              <a:rPr lang="en-US" sz="2400" dirty="0"/>
              <a:t>		</a:t>
            </a:r>
            <a:r>
              <a:rPr lang="en-US" sz="2400" dirty="0" err="1"/>
              <a:t>my_class</a:t>
            </a:r>
            <a:r>
              <a:rPr lang="en-US" sz="2400" dirty="0"/>
              <a:t> = </a:t>
            </a:r>
            <a:r>
              <a:rPr lang="en-US" sz="2400" dirty="0" err="1"/>
              <a:t>new_class</a:t>
            </a:r>
            <a:r>
              <a:rPr lang="en-US" sz="2400" dirty="0"/>
              <a:t>()</a:t>
            </a:r>
            <a:br>
              <a:rPr lang="en-US" sz="2400" dirty="0"/>
            </a:br>
            <a:r>
              <a:rPr lang="en-US" sz="2400" dirty="0"/>
              <a:t>		</a:t>
            </a:r>
            <a:r>
              <a:rPr lang="en-US" sz="2400" dirty="0" err="1"/>
              <a:t>my_class.width</a:t>
            </a:r>
            <a:r>
              <a:rPr lang="en-US" sz="2400" dirty="0"/>
              <a:t> = 8</a:t>
            </a:r>
          </a:p>
        </p:txBody>
      </p:sp>
      <p:sp>
        <p:nvSpPr>
          <p:cNvPr id="3" name="Hexagon 2">
            <a:extLst>
              <a:ext uri="{FF2B5EF4-FFF2-40B4-BE49-F238E27FC236}">
                <a16:creationId xmlns:a16="http://schemas.microsoft.com/office/drawing/2014/main" id="{889DAAC0-7C2F-43A4-99E0-8211D3ADED76}"/>
              </a:ext>
            </a:extLst>
          </p:cNvPr>
          <p:cNvSpPr/>
          <p:nvPr/>
        </p:nvSpPr>
        <p:spPr>
          <a:xfrm>
            <a:off x="11347269" y="6365966"/>
            <a:ext cx="269965" cy="243840"/>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09302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1200329"/>
          </a:xfrm>
          <a:prstGeom prst="rect">
            <a:avLst/>
          </a:prstGeom>
          <a:noFill/>
        </p:spPr>
        <p:txBody>
          <a:bodyPr wrap="square" rtlCol="0">
            <a:spAutoFit/>
          </a:bodyPr>
          <a:lstStyle/>
          <a:p>
            <a:r>
              <a:rPr lang="en-US" sz="2400" dirty="0"/>
              <a:t>13.1 Derived Classes</a:t>
            </a:r>
          </a:p>
          <a:p>
            <a:endParaRPr lang="en-US" sz="2400" dirty="0"/>
          </a:p>
          <a:p>
            <a:r>
              <a:rPr lang="en-US" sz="2400" dirty="0"/>
              <a:t>a class can inherit from a derived class</a:t>
            </a:r>
          </a:p>
        </p:txBody>
      </p:sp>
    </p:spTree>
    <p:extLst>
      <p:ext uri="{BB962C8B-B14F-4D97-AF65-F5344CB8AC3E}">
        <p14:creationId xmlns:p14="http://schemas.microsoft.com/office/powerpoint/2010/main" val="1809330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1569660"/>
          </a:xfrm>
          <a:prstGeom prst="rect">
            <a:avLst/>
          </a:prstGeom>
          <a:noFill/>
        </p:spPr>
        <p:txBody>
          <a:bodyPr wrap="square" rtlCol="0">
            <a:spAutoFit/>
          </a:bodyPr>
          <a:lstStyle/>
          <a:p>
            <a:r>
              <a:rPr lang="en-US" sz="2400" dirty="0"/>
              <a:t>13.1 Derived Classes</a:t>
            </a:r>
          </a:p>
          <a:p>
            <a:endParaRPr lang="en-US" sz="2400" dirty="0"/>
          </a:p>
          <a:p>
            <a:r>
              <a:rPr lang="en-US" sz="2400" dirty="0"/>
              <a:t>a class can inherit from a derived class</a:t>
            </a:r>
          </a:p>
          <a:p>
            <a:r>
              <a:rPr lang="en-US" sz="2400" dirty="0"/>
              <a:t>a class can be a parent to multiple child classes</a:t>
            </a:r>
          </a:p>
        </p:txBody>
      </p:sp>
    </p:spTree>
    <p:extLst>
      <p:ext uri="{BB962C8B-B14F-4D97-AF65-F5344CB8AC3E}">
        <p14:creationId xmlns:p14="http://schemas.microsoft.com/office/powerpoint/2010/main" val="2131144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2308324"/>
          </a:xfrm>
          <a:prstGeom prst="rect">
            <a:avLst/>
          </a:prstGeom>
          <a:noFill/>
        </p:spPr>
        <p:txBody>
          <a:bodyPr wrap="square" rtlCol="0">
            <a:spAutoFit/>
          </a:bodyPr>
          <a:lstStyle/>
          <a:p>
            <a:r>
              <a:rPr lang="en-US" sz="2400" dirty="0"/>
              <a:t>13.1 Derived Classes</a:t>
            </a:r>
          </a:p>
          <a:p>
            <a:endParaRPr lang="en-US" sz="2400" dirty="0"/>
          </a:p>
          <a:p>
            <a:r>
              <a:rPr lang="en-US" sz="2400" dirty="0"/>
              <a:t>a class can inherit from a derived class</a:t>
            </a:r>
          </a:p>
          <a:p>
            <a:r>
              <a:rPr lang="en-US" sz="2400" dirty="0"/>
              <a:t>a class can be a parent to multiple child classes</a:t>
            </a:r>
          </a:p>
          <a:p>
            <a:r>
              <a:rPr lang="en-US" sz="2400" dirty="0"/>
              <a:t>a class can be derived from multiple parents: </a:t>
            </a:r>
          </a:p>
          <a:p>
            <a:r>
              <a:rPr lang="en-US" sz="2400" dirty="0"/>
              <a:t>	class </a:t>
            </a:r>
            <a:r>
              <a:rPr lang="en-US" sz="2400" dirty="0" err="1"/>
              <a:t>newest_class</a:t>
            </a:r>
            <a:r>
              <a:rPr lang="en-US" sz="2400" dirty="0"/>
              <a:t>( </a:t>
            </a:r>
            <a:r>
              <a:rPr lang="en-US" sz="2400" dirty="0" err="1"/>
              <a:t>old_class</a:t>
            </a:r>
            <a:r>
              <a:rPr lang="en-US" sz="2400" dirty="0"/>
              <a:t>, </a:t>
            </a:r>
            <a:r>
              <a:rPr lang="en-US" sz="2400" dirty="0" err="1"/>
              <a:t>new_class</a:t>
            </a:r>
            <a:r>
              <a:rPr lang="en-US" sz="2400" dirty="0"/>
              <a:t> ):</a:t>
            </a:r>
          </a:p>
        </p:txBody>
      </p:sp>
    </p:spTree>
    <p:extLst>
      <p:ext uri="{BB962C8B-B14F-4D97-AF65-F5344CB8AC3E}">
        <p14:creationId xmlns:p14="http://schemas.microsoft.com/office/powerpoint/2010/main" val="276562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2677656"/>
          </a:xfrm>
          <a:prstGeom prst="rect">
            <a:avLst/>
          </a:prstGeom>
          <a:noFill/>
        </p:spPr>
        <p:txBody>
          <a:bodyPr wrap="square" rtlCol="0">
            <a:spAutoFit/>
          </a:bodyPr>
          <a:lstStyle/>
          <a:p>
            <a:r>
              <a:rPr lang="en-US" sz="2400" dirty="0"/>
              <a:t>13.1 Derived Classes</a:t>
            </a:r>
          </a:p>
          <a:p>
            <a:endParaRPr lang="en-US" sz="2400" dirty="0"/>
          </a:p>
          <a:p>
            <a:r>
              <a:rPr lang="en-US" sz="2400" dirty="0"/>
              <a:t>a class can inherit from a derived class</a:t>
            </a:r>
          </a:p>
          <a:p>
            <a:r>
              <a:rPr lang="en-US" sz="2400" dirty="0"/>
              <a:t>a class can be a parent to multiple child classes</a:t>
            </a:r>
          </a:p>
          <a:p>
            <a:r>
              <a:rPr lang="en-US" sz="2400" dirty="0"/>
              <a:t>a class can be derived from multiple parents: </a:t>
            </a:r>
          </a:p>
          <a:p>
            <a:r>
              <a:rPr lang="en-US" sz="2400" dirty="0"/>
              <a:t>	class </a:t>
            </a:r>
            <a:r>
              <a:rPr lang="en-US" sz="2400" dirty="0" err="1"/>
              <a:t>newest_class</a:t>
            </a:r>
            <a:r>
              <a:rPr lang="en-US" sz="2400" dirty="0"/>
              <a:t>( </a:t>
            </a:r>
            <a:r>
              <a:rPr lang="en-US" sz="2400" dirty="0" err="1"/>
              <a:t>old_class</a:t>
            </a:r>
            <a:r>
              <a:rPr lang="en-US" sz="2400" dirty="0"/>
              <a:t>, </a:t>
            </a:r>
            <a:r>
              <a:rPr lang="en-US" sz="2400" dirty="0" err="1"/>
              <a:t>new_class</a:t>
            </a:r>
            <a:r>
              <a:rPr lang="en-US" sz="2400" dirty="0"/>
              <a:t> ):</a:t>
            </a:r>
          </a:p>
          <a:p>
            <a:r>
              <a:rPr lang="en-US" sz="2400" dirty="0"/>
              <a:t>		access hierarchy goes by order classes are listed in ()</a:t>
            </a:r>
          </a:p>
        </p:txBody>
      </p:sp>
      <p:sp>
        <p:nvSpPr>
          <p:cNvPr id="3" name="Hexagon 2">
            <a:extLst>
              <a:ext uri="{FF2B5EF4-FFF2-40B4-BE49-F238E27FC236}">
                <a16:creationId xmlns:a16="http://schemas.microsoft.com/office/drawing/2014/main" id="{889DAAC0-7C2F-43A4-99E0-8211D3ADED76}"/>
              </a:ext>
            </a:extLst>
          </p:cNvPr>
          <p:cNvSpPr/>
          <p:nvPr/>
        </p:nvSpPr>
        <p:spPr>
          <a:xfrm>
            <a:off x="11347269" y="6365966"/>
            <a:ext cx="269965" cy="243840"/>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181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3046988"/>
          </a:xfrm>
          <a:prstGeom prst="rect">
            <a:avLst/>
          </a:prstGeom>
          <a:noFill/>
        </p:spPr>
        <p:txBody>
          <a:bodyPr wrap="square" rtlCol="0">
            <a:spAutoFit/>
          </a:bodyPr>
          <a:lstStyle/>
          <a:p>
            <a:r>
              <a:rPr lang="en-US" sz="2400" dirty="0"/>
              <a:t>13.2 Accessing base class attributes</a:t>
            </a:r>
          </a:p>
          <a:p>
            <a:endParaRPr lang="en-US" sz="2400" dirty="0"/>
          </a:p>
          <a:p>
            <a:r>
              <a:rPr lang="en-US" sz="2400" dirty="0"/>
              <a:t>attributes are accessed via hierarchy:</a:t>
            </a:r>
          </a:p>
          <a:p>
            <a:r>
              <a:rPr lang="en-US" sz="2400" dirty="0"/>
              <a:t>	current instance namespace</a:t>
            </a:r>
          </a:p>
          <a:p>
            <a:r>
              <a:rPr lang="en-US" sz="2400" dirty="0"/>
              <a:t>	classes namespace</a:t>
            </a:r>
          </a:p>
          <a:p>
            <a:r>
              <a:rPr lang="en-US" sz="2400" dirty="0"/>
              <a:t>	parent namespace</a:t>
            </a:r>
          </a:p>
          <a:p>
            <a:r>
              <a:rPr lang="en-US" sz="2400" dirty="0"/>
              <a:t>	grand-parent namespace</a:t>
            </a:r>
          </a:p>
          <a:p>
            <a:r>
              <a:rPr lang="en-US" sz="2400" dirty="0"/>
              <a:t>	etc. until base class namespace</a:t>
            </a:r>
          </a:p>
        </p:txBody>
      </p:sp>
      <p:sp>
        <p:nvSpPr>
          <p:cNvPr id="3" name="Hexagon 2">
            <a:extLst>
              <a:ext uri="{FF2B5EF4-FFF2-40B4-BE49-F238E27FC236}">
                <a16:creationId xmlns:a16="http://schemas.microsoft.com/office/drawing/2014/main" id="{889DAAC0-7C2F-43A4-99E0-8211D3ADED76}"/>
              </a:ext>
            </a:extLst>
          </p:cNvPr>
          <p:cNvSpPr/>
          <p:nvPr/>
        </p:nvSpPr>
        <p:spPr>
          <a:xfrm>
            <a:off x="11347269" y="6365966"/>
            <a:ext cx="269965" cy="243840"/>
          </a:xfrm>
          <a:prstGeom prst="hexag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7111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40" y="629920"/>
            <a:ext cx="11399520" cy="3046988"/>
          </a:xfrm>
          <a:prstGeom prst="rect">
            <a:avLst/>
          </a:prstGeom>
          <a:noFill/>
        </p:spPr>
        <p:txBody>
          <a:bodyPr wrap="square" rtlCol="0">
            <a:spAutoFit/>
          </a:bodyPr>
          <a:lstStyle/>
          <a:p>
            <a:r>
              <a:rPr lang="en-US" sz="2400" dirty="0"/>
              <a:t>13.3 </a:t>
            </a:r>
            <a:r>
              <a:rPr lang="en-US" sz="2400" b="1" dirty="0"/>
              <a:t>Overriding</a:t>
            </a:r>
            <a:r>
              <a:rPr lang="en-US" sz="2400" dirty="0"/>
              <a:t> class methods</a:t>
            </a:r>
          </a:p>
          <a:p>
            <a:endParaRPr lang="en-US" sz="2400" dirty="0"/>
          </a:p>
          <a:p>
            <a:r>
              <a:rPr lang="en-US" sz="2400" dirty="0"/>
              <a:t>methods are accessed via same hierarchy:</a:t>
            </a:r>
          </a:p>
          <a:p>
            <a:r>
              <a:rPr lang="en-US" sz="2400" dirty="0"/>
              <a:t>	current instance namespace</a:t>
            </a:r>
          </a:p>
          <a:p>
            <a:r>
              <a:rPr lang="en-US" sz="2400" dirty="0"/>
              <a:t>	classes namespace</a:t>
            </a:r>
          </a:p>
          <a:p>
            <a:r>
              <a:rPr lang="en-US" sz="2400" dirty="0"/>
              <a:t>	parent namespace</a:t>
            </a:r>
          </a:p>
          <a:p>
            <a:r>
              <a:rPr lang="en-US" sz="2400" dirty="0"/>
              <a:t>	grand-parent namespace</a:t>
            </a:r>
          </a:p>
          <a:p>
            <a:r>
              <a:rPr lang="en-US" sz="2400" dirty="0"/>
              <a:t>	etc. until base class namespace</a:t>
            </a:r>
          </a:p>
        </p:txBody>
      </p:sp>
    </p:spTree>
    <p:extLst>
      <p:ext uri="{BB962C8B-B14F-4D97-AF65-F5344CB8AC3E}">
        <p14:creationId xmlns:p14="http://schemas.microsoft.com/office/powerpoint/2010/main" val="22553623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8741</TotalTime>
  <Words>1046</Words>
  <Application>Microsoft Office PowerPoint</Application>
  <PresentationFormat>Widescreen</PresentationFormat>
  <Paragraphs>176</Paragraphs>
  <Slides>20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Chapter 13 Inheritance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Michigan-Dearborn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Administrator</dc:creator>
  <cp:lastModifiedBy>Johnson, Demetrius</cp:lastModifiedBy>
  <cp:revision>417</cp:revision>
  <dcterms:created xsi:type="dcterms:W3CDTF">2018-01-11T15:21:15Z</dcterms:created>
  <dcterms:modified xsi:type="dcterms:W3CDTF">2023-03-07T20:05:54Z</dcterms:modified>
</cp:coreProperties>
</file>