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61" r:id="rId8"/>
    <p:sldId id="289" r:id="rId9"/>
    <p:sldId id="263" r:id="rId10"/>
    <p:sldId id="264" r:id="rId11"/>
    <p:sldId id="290" r:id="rId12"/>
    <p:sldId id="292" r:id="rId13"/>
    <p:sldId id="293" r:id="rId14"/>
    <p:sldId id="294" r:id="rId15"/>
    <p:sldId id="268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  <a:br>
              <a:rPr lang="en-US" dirty="0"/>
            </a:br>
            <a:r>
              <a:rPr lang="en-US" sz="3200" dirty="0"/>
              <a:t>Variables, Expressions, and Statements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</p:txBody>
      </p:sp>
    </p:spTree>
    <p:extLst>
      <p:ext uri="{BB962C8B-B14F-4D97-AF65-F5344CB8AC3E}">
        <p14:creationId xmlns:p14="http://schemas.microsoft.com/office/powerpoint/2010/main" val="4568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</a:p>
          <a:p>
            <a:r>
              <a:rPr lang="en-US" sz="2400" dirty="0"/>
              <a:t>			</a:t>
            </a:r>
            <a:r>
              <a:rPr lang="en-US" sz="2400" i="1" dirty="0"/>
              <a:t>Note</a:t>
            </a:r>
            <a:r>
              <a:rPr lang="en-US" sz="2400" dirty="0"/>
              <a:t>: sometimes leading _ has special meaning so don’t use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</a:p>
          <a:p>
            <a:r>
              <a:rPr lang="en-US" sz="2400" dirty="0"/>
              <a:t>			</a:t>
            </a:r>
            <a:r>
              <a:rPr lang="en-US" sz="2400" i="1" dirty="0"/>
              <a:t>Note</a:t>
            </a:r>
            <a:r>
              <a:rPr lang="en-US" sz="2400" dirty="0"/>
              <a:t>: sometimes leading _ has special meaning so don’t use for now</a:t>
            </a:r>
          </a:p>
          <a:p>
            <a:pPr lvl="4"/>
            <a:r>
              <a:rPr lang="en-US" sz="2400" dirty="0"/>
              <a:t>reserved words / key words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  <a:tab pos="7315200" algn="l"/>
              </a:tabLst>
            </a:pPr>
            <a:r>
              <a:rPr lang="en-US" sz="2400" dirty="0"/>
              <a:t>	False	class	finally	is		raise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None	continue	for		</a:t>
            </a:r>
            <a:r>
              <a:rPr lang="en-US" sz="2400" dirty="0" err="1"/>
              <a:t>lamba</a:t>
            </a:r>
            <a:r>
              <a:rPr lang="en-US" sz="2400" dirty="0"/>
              <a:t>		return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True	def	from	nonlocal	try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and	del	global	not		while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as	</a:t>
            </a:r>
            <a:r>
              <a:rPr lang="en-US" sz="2400" dirty="0" err="1"/>
              <a:t>elif</a:t>
            </a:r>
            <a:r>
              <a:rPr lang="en-US" sz="2400" dirty="0"/>
              <a:t>	if		or		with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assert	else	import	pass		yield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break	except	in</a:t>
            </a:r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BA69267-9CFF-4C3E-A2FB-70CA3AA7868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Type the following in your interpreter to get its list of keywords:</a:t>
            </a:r>
          </a:p>
          <a:p>
            <a:r>
              <a:rPr lang="en-US" sz="2400" dirty="0"/>
              <a:t>	</a:t>
            </a:r>
            <a:r>
              <a:rPr lang="en-US" sz="2400"/>
              <a:t>	import </a:t>
            </a:r>
            <a:r>
              <a:rPr lang="en-US" sz="2400" dirty="0"/>
              <a:t>keyword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/>
              <a:t>	print</a:t>
            </a:r>
            <a:r>
              <a:rPr lang="en-US" sz="2400" dirty="0"/>
              <a:t>(</a:t>
            </a:r>
            <a:r>
              <a:rPr lang="en-US" sz="2400" dirty="0" err="1"/>
              <a:t>keyword.kwlist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BA69267-9CFF-4C3E-A2FB-70CA3AA7868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“code is read more often than written”</a:t>
            </a:r>
          </a:p>
          <a:p>
            <a:r>
              <a:rPr lang="en-US" sz="2400" dirty="0"/>
              <a:t>	PEP 8 (Python Enhancement Proposal) </a:t>
            </a:r>
          </a:p>
          <a:p>
            <a:pPr>
              <a:tabLst>
                <a:tab pos="914400" algn="l"/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	document outlining basics of writing neat/consistent Python code</a:t>
            </a:r>
          </a:p>
          <a:p>
            <a:pPr>
              <a:tabLst>
                <a:tab pos="914400" algn="l"/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		</a:t>
            </a:r>
            <a:r>
              <a:rPr lang="en-US" sz="2400" dirty="0">
                <a:hlinkClick r:id="rId2"/>
              </a:rPr>
              <a:t>https://www.python.org/dev/peps/pep-0008/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Good practice:  all lowercase with _ between words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good_variable_name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goodVariableName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478180B-61E9-4625-91EF-8C9E88F6CC87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Operators</a:t>
            </a:r>
          </a:p>
          <a:p>
            <a:r>
              <a:rPr lang="en-US" sz="2400" dirty="0"/>
              <a:t>	standard mathematical operators + - * %</a:t>
            </a:r>
          </a:p>
          <a:p>
            <a:r>
              <a:rPr lang="en-US" sz="2400" dirty="0"/>
              <a:t>	** is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85163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Operators</a:t>
            </a:r>
          </a:p>
          <a:p>
            <a:r>
              <a:rPr lang="en-US" sz="2400" dirty="0"/>
              <a:t>	standard mathematical operators + - * %</a:t>
            </a:r>
          </a:p>
          <a:p>
            <a:r>
              <a:rPr lang="en-US" sz="2400" dirty="0"/>
              <a:t>	** is exponentiation</a:t>
            </a:r>
          </a:p>
          <a:p>
            <a:r>
              <a:rPr lang="en-US" sz="2400" dirty="0"/>
              <a:t>	/ always produces floating point result</a:t>
            </a:r>
          </a:p>
          <a:p>
            <a:r>
              <a:rPr lang="en-US" sz="2400" dirty="0"/>
              <a:t>	// called floor division, produces whole numbers</a:t>
            </a:r>
          </a:p>
          <a:p>
            <a:r>
              <a:rPr lang="en-US" sz="2400" dirty="0"/>
              <a:t>		truncates result, no rounding</a:t>
            </a:r>
          </a:p>
          <a:p>
            <a:r>
              <a:rPr lang="en-US" sz="2400" dirty="0"/>
              <a:t>		what is -6//4?		-2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551CAE3-6CF0-4438-9A00-2B36742F9A12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float</a:t>
            </a:r>
          </a:p>
          <a:p>
            <a:r>
              <a:rPr lang="en-US" sz="2400" dirty="0"/>
              <a:t>	str</a:t>
            </a:r>
          </a:p>
        </p:txBody>
      </p:sp>
    </p:spTree>
    <p:extLst>
      <p:ext uri="{BB962C8B-B14F-4D97-AF65-F5344CB8AC3E}">
        <p14:creationId xmlns:p14="http://schemas.microsoft.com/office/powerpoint/2010/main" val="247842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5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30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 apple”) error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54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 apple”) error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float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float(1) 1.0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float(“12345.6”)  12345.6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19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 apple”) error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float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float(1) 1.0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float(“12345.6”)  12345.6</a:t>
            </a:r>
          </a:p>
          <a:p>
            <a:r>
              <a:rPr lang="en-US" sz="2400" dirty="0">
                <a:sym typeface="Wingdings" panose="05000000000000000000" pitchFamily="2" charset="2"/>
              </a:rPr>
              <a:t>	str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str(1)  ‘1’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str(2.3)  ‘2.3’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D92A3A0-8CE5-472F-B00B-6A415B903896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 Order of Operations</a:t>
            </a:r>
          </a:p>
          <a:p>
            <a:r>
              <a:rPr lang="en-US" sz="2400" dirty="0"/>
              <a:t>	( )</a:t>
            </a:r>
          </a:p>
          <a:p>
            <a:r>
              <a:rPr lang="en-US" sz="2400" dirty="0"/>
              <a:t>	**</a:t>
            </a:r>
          </a:p>
          <a:p>
            <a:r>
              <a:rPr lang="en-US" sz="2400" dirty="0"/>
              <a:t>	* / // %</a:t>
            </a:r>
          </a:p>
          <a:p>
            <a:r>
              <a:rPr lang="en-US" sz="2400" dirty="0"/>
              <a:t>	+ -</a:t>
            </a:r>
          </a:p>
        </p:txBody>
      </p:sp>
    </p:spTree>
    <p:extLst>
      <p:ext uri="{BB962C8B-B14F-4D97-AF65-F5344CB8AC3E}">
        <p14:creationId xmlns:p14="http://schemas.microsoft.com/office/powerpoint/2010/main" val="325364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 Order of Operations</a:t>
            </a:r>
          </a:p>
          <a:p>
            <a:r>
              <a:rPr lang="en-US" sz="2400" dirty="0"/>
              <a:t>	( )</a:t>
            </a:r>
          </a:p>
          <a:p>
            <a:r>
              <a:rPr lang="en-US" sz="2400" dirty="0"/>
              <a:t>	**</a:t>
            </a:r>
          </a:p>
          <a:p>
            <a:r>
              <a:rPr lang="en-US" sz="2400" dirty="0"/>
              <a:t>	* / // %</a:t>
            </a:r>
          </a:p>
          <a:p>
            <a:r>
              <a:rPr lang="en-US" sz="2400" dirty="0"/>
              <a:t>	+ -</a:t>
            </a:r>
          </a:p>
          <a:p>
            <a:endParaRPr lang="en-US" sz="2400" dirty="0"/>
          </a:p>
          <a:p>
            <a:r>
              <a:rPr lang="en-US" sz="2400" dirty="0"/>
              <a:t>	most operators are left-associative (work left to right)</a:t>
            </a:r>
          </a:p>
          <a:p>
            <a:r>
              <a:rPr lang="en-US" sz="2400" dirty="0"/>
              <a:t>		** is exception</a:t>
            </a:r>
          </a:p>
          <a:p>
            <a:r>
              <a:rPr lang="en-US" sz="2400" dirty="0"/>
              <a:t>			2**3**4 is calculated as</a:t>
            </a:r>
          </a:p>
          <a:p>
            <a:r>
              <a:rPr lang="en-US" sz="2400" dirty="0"/>
              <a:t>			2**(3**4)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D92A3A0-8CE5-472F-B00B-6A415B903896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2.9 String Operations</a:t>
            </a:r>
          </a:p>
          <a:p>
            <a:r>
              <a:rPr lang="en-US" sz="2400" dirty="0"/>
              <a:t>	+ between strings is concatenation</a:t>
            </a:r>
          </a:p>
          <a:p>
            <a:r>
              <a:rPr lang="en-US" sz="2400" dirty="0"/>
              <a:t>		“Hello” + “ World” produces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08634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2.9 String Operations</a:t>
            </a:r>
          </a:p>
          <a:p>
            <a:r>
              <a:rPr lang="en-US" sz="2400" dirty="0"/>
              <a:t>	+ between strings is concatenation</a:t>
            </a:r>
          </a:p>
          <a:p>
            <a:r>
              <a:rPr lang="en-US" sz="2400" dirty="0"/>
              <a:t>		“Hello” + “ World” produces “Hello World”</a:t>
            </a:r>
          </a:p>
          <a:p>
            <a:r>
              <a:rPr lang="en-US" sz="2400" dirty="0"/>
              <a:t>	* is repetition</a:t>
            </a:r>
          </a:p>
          <a:p>
            <a:r>
              <a:rPr lang="en-US" sz="2400" dirty="0"/>
              <a:t>		“Happy”*2 produces “</a:t>
            </a:r>
            <a:r>
              <a:rPr lang="en-US" sz="2400" dirty="0" err="1"/>
              <a:t>HappyHappy</a:t>
            </a:r>
            <a:r>
              <a:rPr lang="en-US" sz="2400" dirty="0"/>
              <a:t>”</a:t>
            </a:r>
          </a:p>
          <a:p>
            <a:r>
              <a:rPr lang="en-US" sz="2400" dirty="0"/>
              <a:t>			as does 2*”Happy”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</p:txBody>
      </p:sp>
    </p:spTree>
    <p:extLst>
      <p:ext uri="{BB962C8B-B14F-4D97-AF65-F5344CB8AC3E}">
        <p14:creationId xmlns:p14="http://schemas.microsoft.com/office/powerpoint/2010/main" val="269035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</p:txBody>
      </p:sp>
    </p:spTree>
    <p:extLst>
      <p:ext uri="{BB962C8B-B14F-4D97-AF65-F5344CB8AC3E}">
        <p14:creationId xmlns:p14="http://schemas.microsoft.com/office/powerpoint/2010/main" val="200152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860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  <a:p>
            <a:r>
              <a:rPr lang="en-US" sz="2400" dirty="0"/>
              <a:t>			so</a:t>
            </a:r>
          </a:p>
          <a:p>
            <a:r>
              <a:rPr lang="en-US" sz="2400" dirty="0"/>
              <a:t>			name = input(‘Please enter your name: ’)</a:t>
            </a:r>
          </a:p>
        </p:txBody>
      </p:sp>
    </p:spTree>
    <p:extLst>
      <p:ext uri="{BB962C8B-B14F-4D97-AF65-F5344CB8AC3E}">
        <p14:creationId xmlns:p14="http://schemas.microsoft.com/office/powerpoint/2010/main" val="108758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  <a:p>
            <a:r>
              <a:rPr lang="en-US" sz="2400" dirty="0"/>
              <a:t>			so</a:t>
            </a:r>
          </a:p>
          <a:p>
            <a:r>
              <a:rPr lang="en-US" sz="2400" dirty="0"/>
              <a:t>			name = input(‘Please enter your name: ’)</a:t>
            </a:r>
          </a:p>
          <a:p>
            <a:r>
              <a:rPr lang="en-US" sz="2400" dirty="0"/>
              <a:t>		only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52877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  <a:p>
            <a:r>
              <a:rPr lang="en-US" sz="2400" dirty="0"/>
              <a:t>			so</a:t>
            </a:r>
          </a:p>
          <a:p>
            <a:r>
              <a:rPr lang="en-US" sz="2400" dirty="0"/>
              <a:t>			name = input(‘Please enter your name: ’)</a:t>
            </a:r>
          </a:p>
          <a:p>
            <a:r>
              <a:rPr lang="en-US" sz="2400" dirty="0"/>
              <a:t>		only returns a string</a:t>
            </a:r>
          </a:p>
          <a:p>
            <a:r>
              <a:rPr lang="en-US" sz="2400" dirty="0"/>
              <a:t>			so convert input</a:t>
            </a:r>
          </a:p>
          <a:p>
            <a:r>
              <a:rPr lang="en-US" sz="2400" dirty="0"/>
              <a:t>				age = int( input(“Please enter your age: ”)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a small program example</a:t>
            </a:r>
          </a:p>
        </p:txBody>
      </p:sp>
    </p:spTree>
    <p:extLst>
      <p:ext uri="{BB962C8B-B14F-4D97-AF65-F5344CB8AC3E}">
        <p14:creationId xmlns:p14="http://schemas.microsoft.com/office/powerpoint/2010/main" val="2528296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</p:txBody>
      </p:sp>
    </p:spTree>
    <p:extLst>
      <p:ext uri="{BB962C8B-B14F-4D97-AF65-F5344CB8AC3E}">
        <p14:creationId xmlns:p14="http://schemas.microsoft.com/office/powerpoint/2010/main" val="138956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  <a:p>
            <a:endParaRPr lang="en-US" sz="2400" dirty="0"/>
          </a:p>
          <a:p>
            <a:r>
              <a:rPr lang="en-US" sz="2400" dirty="0"/>
              <a:t>	Standard</a:t>
            </a:r>
          </a:p>
          <a:p>
            <a:r>
              <a:rPr lang="en-US" sz="2400" dirty="0"/>
              <a:t>		 r = float( input(“Please enter a radius ”) )</a:t>
            </a:r>
          </a:p>
          <a:p>
            <a:r>
              <a:rPr lang="en-US" sz="2400" dirty="0"/>
              <a:t>		 print( “The area is ”, 3.14159 * r**2 )</a:t>
            </a:r>
          </a:p>
        </p:txBody>
      </p:sp>
    </p:spTree>
    <p:extLst>
      <p:ext uri="{BB962C8B-B14F-4D97-AF65-F5344CB8AC3E}">
        <p14:creationId xmlns:p14="http://schemas.microsoft.com/office/powerpoint/2010/main" val="177118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  <a:p>
            <a:endParaRPr lang="en-US" sz="2400" dirty="0"/>
          </a:p>
          <a:p>
            <a:r>
              <a:rPr lang="en-US" sz="2400" dirty="0"/>
              <a:t>	Standard</a:t>
            </a:r>
          </a:p>
          <a:p>
            <a:r>
              <a:rPr lang="en-US" sz="2400" dirty="0"/>
              <a:t>		 r = float( input(“Please enter a radius ”) )</a:t>
            </a:r>
          </a:p>
          <a:p>
            <a:r>
              <a:rPr lang="en-US" sz="2400" dirty="0"/>
              <a:t>		 print( “The area is ”, 3.14159 * r**2 )</a:t>
            </a:r>
          </a:p>
          <a:p>
            <a:endParaRPr lang="en-US" sz="2400" dirty="0"/>
          </a:p>
          <a:p>
            <a:r>
              <a:rPr lang="en-US" sz="2400" dirty="0"/>
              <a:t>	Compact</a:t>
            </a:r>
          </a:p>
          <a:p>
            <a:r>
              <a:rPr lang="en-US" sz="2400" dirty="0"/>
              <a:t>		 print( “The area is ”, 3.14159 * float( input(“Please enter a radius ”) ) **2 )</a:t>
            </a:r>
          </a:p>
        </p:txBody>
      </p:sp>
    </p:spTree>
    <p:extLst>
      <p:ext uri="{BB962C8B-B14F-4D97-AF65-F5344CB8AC3E}">
        <p14:creationId xmlns:p14="http://schemas.microsoft.com/office/powerpoint/2010/main" val="415121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  <a:p>
            <a:endParaRPr lang="en-US" sz="2400" dirty="0"/>
          </a:p>
          <a:p>
            <a:r>
              <a:rPr lang="en-US" sz="2400" dirty="0"/>
              <a:t>	Standard</a:t>
            </a:r>
          </a:p>
          <a:p>
            <a:r>
              <a:rPr lang="en-US" sz="2400" dirty="0"/>
              <a:t>		 r = float( input(“Please enter a radius ”) )</a:t>
            </a:r>
          </a:p>
          <a:p>
            <a:r>
              <a:rPr lang="en-US" sz="2400" dirty="0"/>
              <a:t>		 print( “The area is ”, 3.14159 * r**2 )</a:t>
            </a:r>
          </a:p>
          <a:p>
            <a:endParaRPr lang="en-US" sz="2400" dirty="0"/>
          </a:p>
          <a:p>
            <a:r>
              <a:rPr lang="en-US" sz="2400" dirty="0"/>
              <a:t>	Compact</a:t>
            </a:r>
          </a:p>
          <a:p>
            <a:r>
              <a:rPr lang="en-US" sz="2400" dirty="0"/>
              <a:t>		 print( “The area is ”, 3.14159 * float( input(“Please enter a radius ”) ) **2 )</a:t>
            </a:r>
          </a:p>
          <a:p>
            <a:endParaRPr lang="en-US" sz="2400" dirty="0"/>
          </a:p>
          <a:p>
            <a:r>
              <a:rPr lang="en-US" sz="2400" dirty="0"/>
              <a:t>	All produce the same result, but which is easiest to </a:t>
            </a:r>
            <a:r>
              <a:rPr lang="en-US" sz="2400" i="1" u="sng" dirty="0"/>
              <a:t>read</a:t>
            </a:r>
            <a:r>
              <a:rPr lang="en-US" sz="2400" dirty="0"/>
              <a:t>?</a:t>
            </a:r>
          </a:p>
          <a:p>
            <a:r>
              <a:rPr lang="en-US" sz="2400" dirty="0"/>
              <a:t>		Always err toward human readability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7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Homework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Do the 8 exercises starting on page 21 of </a:t>
            </a:r>
            <a:r>
              <a:rPr lang="en-US" sz="2400"/>
              <a:t>the text.</a:t>
            </a:r>
          </a:p>
          <a:p>
            <a:endParaRPr lang="en-US" sz="2400"/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&gt;&gt;&gt; type( “Hello, World!”)</a:t>
            </a:r>
          </a:p>
          <a:p>
            <a:r>
              <a:rPr lang="en-US" sz="2400" i="1" dirty="0"/>
              <a:t>		&lt;class ‘str’&gt;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665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&gt;&gt;&gt; type( “Hello, World!”)</a:t>
            </a:r>
          </a:p>
          <a:p>
            <a:r>
              <a:rPr lang="en-US" sz="2400" i="1" dirty="0"/>
              <a:t>		&lt;class ‘str’&gt;</a:t>
            </a:r>
          </a:p>
          <a:p>
            <a:endParaRPr lang="en-US" sz="2400" i="1" dirty="0"/>
          </a:p>
          <a:p>
            <a:r>
              <a:rPr lang="en-US" sz="2400" i="1" dirty="0"/>
              <a:t>	types include:</a:t>
            </a:r>
          </a:p>
          <a:p>
            <a:r>
              <a:rPr lang="en-US" sz="2400" i="1" dirty="0"/>
              <a:t>		int</a:t>
            </a:r>
            <a:br>
              <a:rPr lang="en-US" sz="2400" i="1" dirty="0"/>
            </a:br>
            <a:r>
              <a:rPr lang="en-US" sz="2400" i="1" dirty="0"/>
              <a:t>		float</a:t>
            </a:r>
            <a:br>
              <a:rPr lang="en-US" sz="2400" i="1" dirty="0"/>
            </a:br>
            <a:r>
              <a:rPr lang="en-US" sz="2400" i="1" dirty="0"/>
              <a:t>		string	#uses either ‘ ‘ or “ “ but not a combination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6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</a:t>
            </a:r>
            <a:r>
              <a:rPr lang="en-US" sz="2400" dirty="0"/>
              <a:t>&gt;&gt;&gt; type( “Hello, World!”)</a:t>
            </a:r>
          </a:p>
          <a:p>
            <a:r>
              <a:rPr lang="en-US" sz="2400" dirty="0"/>
              <a:t>		&lt;class ‘str’&gt;</a:t>
            </a:r>
          </a:p>
          <a:p>
            <a:endParaRPr lang="en-US" sz="2400" i="1" dirty="0"/>
          </a:p>
          <a:p>
            <a:r>
              <a:rPr lang="en-US" sz="2400" i="1" dirty="0"/>
              <a:t>	</a:t>
            </a:r>
            <a:r>
              <a:rPr lang="en-US" sz="2400" dirty="0"/>
              <a:t>types include:</a:t>
            </a:r>
          </a:p>
          <a:p>
            <a:r>
              <a:rPr lang="en-US" sz="2400" dirty="0"/>
              <a:t>		int</a:t>
            </a:r>
            <a:br>
              <a:rPr lang="en-US" sz="2400" dirty="0"/>
            </a:br>
            <a:r>
              <a:rPr lang="en-US" sz="2400" dirty="0"/>
              <a:t>		float</a:t>
            </a:r>
            <a:br>
              <a:rPr lang="en-US" sz="2400" dirty="0"/>
            </a:br>
            <a:r>
              <a:rPr lang="en-US" sz="2400" dirty="0"/>
              <a:t>		string	#uses either ‘ ‘ or “ “ but not a combination</a:t>
            </a:r>
          </a:p>
          <a:p>
            <a:r>
              <a:rPr lang="en-US" sz="2400" dirty="0"/>
              <a:t>			# can also have triple quoted strings: ‘’’a string ‘’’ or “””a string”””</a:t>
            </a:r>
          </a:p>
          <a:p>
            <a:r>
              <a:rPr lang="en-US" sz="2400" dirty="0"/>
              <a:t>				what purpose does it 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</a:p>
          <a:p>
            <a:r>
              <a:rPr lang="en-US" sz="2400" dirty="0"/>
              <a:t>			not declared so can be any data type</a:t>
            </a:r>
          </a:p>
          <a:p>
            <a:r>
              <a:rPr lang="en-US" sz="2400" dirty="0"/>
              <a:t>			can even change data types within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</a:p>
          <a:p>
            <a:r>
              <a:rPr lang="en-US" sz="2400" dirty="0"/>
              <a:t>			not declared so can be any data type</a:t>
            </a:r>
          </a:p>
          <a:p>
            <a:r>
              <a:rPr lang="en-US" sz="2400" dirty="0"/>
              <a:t>			can even change data types within script</a:t>
            </a:r>
          </a:p>
          <a:p>
            <a:r>
              <a:rPr lang="en-US" sz="2400" dirty="0"/>
              <a:t>	assignment statement</a:t>
            </a:r>
          </a:p>
          <a:p>
            <a:r>
              <a:rPr lang="en-US" sz="2400" dirty="0"/>
              <a:t>		assigns a value to a variable</a:t>
            </a:r>
          </a:p>
          <a:p>
            <a:r>
              <a:rPr lang="en-US" sz="2400" dirty="0"/>
              <a:t>		if LHS variable didn’t already exist it </a:t>
            </a:r>
            <a:r>
              <a:rPr lang="en-US" sz="2400"/>
              <a:t>does now</a:t>
            </a:r>
            <a:endParaRPr lang="en-US" sz="2400" dirty="0"/>
          </a:p>
          <a:p>
            <a:r>
              <a:rPr lang="en-US" sz="2400" dirty="0"/>
              <a:t>		C++ shorthand x++ doesn’t work in Python</a:t>
            </a:r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4B095CB-76FC-4A5B-8BBA-84EF7461AF73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1853</Words>
  <Application>Microsoft Office PowerPoint</Application>
  <PresentationFormat>Widescreen</PresentationFormat>
  <Paragraphs>234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Lecture 2 Variables, Expressions, and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110</cp:revision>
  <dcterms:created xsi:type="dcterms:W3CDTF">2018-01-11T15:21:15Z</dcterms:created>
  <dcterms:modified xsi:type="dcterms:W3CDTF">2023-01-31T18:58:12Z</dcterms:modified>
</cp:coreProperties>
</file>