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90" r:id="rId5"/>
    <p:sldId id="292" r:id="rId6"/>
    <p:sldId id="291" r:id="rId7"/>
    <p:sldId id="294" r:id="rId8"/>
    <p:sldId id="293" r:id="rId9"/>
    <p:sldId id="295" r:id="rId10"/>
    <p:sldId id="296" r:id="rId11"/>
    <p:sldId id="297" r:id="rId12"/>
    <p:sldId id="298" r:id="rId13"/>
    <p:sldId id="304" r:id="rId14"/>
    <p:sldId id="305" r:id="rId15"/>
    <p:sldId id="306" r:id="rId16"/>
    <p:sldId id="299" r:id="rId17"/>
    <p:sldId id="300" r:id="rId18"/>
    <p:sldId id="301" r:id="rId19"/>
    <p:sldId id="302" r:id="rId20"/>
    <p:sldId id="303" r:id="rId21"/>
    <p:sldId id="262" r:id="rId22"/>
    <p:sldId id="307" r:id="rId23"/>
    <p:sldId id="308" r:id="rId24"/>
    <p:sldId id="309" r:id="rId25"/>
    <p:sldId id="320" r:id="rId26"/>
    <p:sldId id="321" r:id="rId27"/>
    <p:sldId id="322" r:id="rId28"/>
    <p:sldId id="323" r:id="rId29"/>
    <p:sldId id="324" r:id="rId30"/>
    <p:sldId id="325" r:id="rId31"/>
    <p:sldId id="263" r:id="rId32"/>
    <p:sldId id="282" r:id="rId33"/>
    <p:sldId id="283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7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4</a:t>
            </a:r>
            <a:br>
              <a:rPr lang="en-US" dirty="0"/>
            </a:br>
            <a:r>
              <a:rPr lang="en-US" sz="3200" dirty="0"/>
              <a:t>Loops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conditionals</a:t>
            </a:r>
          </a:p>
          <a:p>
            <a:endParaRPr lang="en-US" sz="2400" dirty="0"/>
          </a:p>
          <a:p>
            <a:r>
              <a:rPr lang="en-US" sz="2400" dirty="0"/>
              <a:t>	6 comparison operators</a:t>
            </a:r>
          </a:p>
          <a:p>
            <a:endParaRPr lang="en-US" sz="2400" dirty="0"/>
          </a:p>
          <a:p>
            <a:r>
              <a:rPr lang="en-US" sz="2400" dirty="0"/>
              <a:t>	==</a:t>
            </a:r>
          </a:p>
          <a:p>
            <a:r>
              <a:rPr lang="en-US" sz="2400" dirty="0"/>
              <a:t>	!=</a:t>
            </a:r>
          </a:p>
          <a:p>
            <a:r>
              <a:rPr lang="en-US" sz="2400" dirty="0"/>
              <a:t>	&gt;</a:t>
            </a:r>
          </a:p>
          <a:p>
            <a:r>
              <a:rPr lang="en-US" sz="2400" dirty="0"/>
              <a:t>	&lt;</a:t>
            </a:r>
          </a:p>
          <a:p>
            <a:r>
              <a:rPr lang="en-US" sz="2400" dirty="0"/>
              <a:t>	&gt;=</a:t>
            </a:r>
          </a:p>
          <a:p>
            <a:r>
              <a:rPr lang="en-US" sz="2400" dirty="0"/>
              <a:t>	&lt;=</a:t>
            </a:r>
          </a:p>
        </p:txBody>
      </p:sp>
    </p:spTree>
    <p:extLst>
      <p:ext uri="{BB962C8B-B14F-4D97-AF65-F5344CB8AC3E}">
        <p14:creationId xmlns:p14="http://schemas.microsoft.com/office/powerpoint/2010/main" val="132286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conditionals</a:t>
            </a:r>
          </a:p>
          <a:p>
            <a:endParaRPr lang="en-US" sz="2400" dirty="0"/>
          </a:p>
          <a:p>
            <a:r>
              <a:rPr lang="en-US" sz="2400" dirty="0"/>
              <a:t>	logical operators</a:t>
            </a:r>
          </a:p>
          <a:p>
            <a:endParaRPr lang="en-US" sz="2400" dirty="0"/>
          </a:p>
          <a:p>
            <a:r>
              <a:rPr lang="en-US" sz="2400" dirty="0"/>
              <a:t>	and</a:t>
            </a:r>
          </a:p>
          <a:p>
            <a:r>
              <a:rPr lang="en-US" sz="2400" dirty="0"/>
              <a:t>	or</a:t>
            </a:r>
          </a:p>
          <a:p>
            <a:r>
              <a:rPr lang="en-US" sz="2400" dirty="0"/>
              <a:t>	not</a:t>
            </a:r>
          </a:p>
          <a:p>
            <a:r>
              <a:rPr lang="en-US" sz="2400" dirty="0"/>
              <a:t>	#no symbols, just words</a:t>
            </a:r>
          </a:p>
        </p:txBody>
      </p:sp>
    </p:spTree>
    <p:extLst>
      <p:ext uri="{BB962C8B-B14F-4D97-AF65-F5344CB8AC3E}">
        <p14:creationId xmlns:p14="http://schemas.microsoft.com/office/powerpoint/2010/main" val="2507619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conditionals</a:t>
            </a:r>
          </a:p>
          <a:p>
            <a:endParaRPr lang="en-US" sz="2400" dirty="0"/>
          </a:p>
          <a:p>
            <a:r>
              <a:rPr lang="en-US" sz="2400" dirty="0"/>
              <a:t>	logical operators</a:t>
            </a:r>
          </a:p>
          <a:p>
            <a:endParaRPr lang="en-US" sz="2400" dirty="0"/>
          </a:p>
          <a:p>
            <a:r>
              <a:rPr lang="en-US" sz="2400" dirty="0"/>
              <a:t>	and</a:t>
            </a:r>
          </a:p>
          <a:p>
            <a:r>
              <a:rPr lang="en-US" sz="2400" dirty="0"/>
              <a:t>	or</a:t>
            </a:r>
          </a:p>
          <a:p>
            <a:r>
              <a:rPr lang="en-US" sz="2400" dirty="0"/>
              <a:t>	not</a:t>
            </a:r>
          </a:p>
          <a:p>
            <a:r>
              <a:rPr lang="en-US" sz="2400" dirty="0"/>
              <a:t>	#no symbols, just words</a:t>
            </a:r>
          </a:p>
          <a:p>
            <a:endParaRPr lang="en-US" sz="2400" dirty="0"/>
          </a:p>
          <a:p>
            <a:r>
              <a:rPr lang="en-US" sz="2400" dirty="0"/>
              <a:t>	Python also utilizes short-circuit evaluation (like C, C++, Java)</a:t>
            </a:r>
            <a:br>
              <a:rPr lang="en-US" sz="2400" dirty="0"/>
            </a:br>
            <a:r>
              <a:rPr lang="en-US" sz="2400" dirty="0"/>
              <a:t>		since True or anything is True</a:t>
            </a:r>
          </a:p>
          <a:p>
            <a:r>
              <a:rPr lang="en-US" sz="2400" dirty="0"/>
              <a:t>		anything is not evaluated</a:t>
            </a:r>
          </a:p>
        </p:txBody>
      </p:sp>
    </p:spTree>
    <p:extLst>
      <p:ext uri="{BB962C8B-B14F-4D97-AF65-F5344CB8AC3E}">
        <p14:creationId xmlns:p14="http://schemas.microsoft.com/office/powerpoint/2010/main" val="278293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conditionals</a:t>
            </a:r>
          </a:p>
          <a:p>
            <a:endParaRPr lang="en-US" sz="2400" dirty="0"/>
          </a:p>
          <a:p>
            <a:r>
              <a:rPr lang="en-US" sz="2400" dirty="0"/>
              <a:t>	good to know logical opposites of comparison operators</a:t>
            </a:r>
          </a:p>
          <a:p>
            <a:endParaRPr lang="en-US" sz="2400" dirty="0"/>
          </a:p>
          <a:p>
            <a:r>
              <a:rPr lang="en-US" sz="2400" dirty="0"/>
              <a:t>	==		!=</a:t>
            </a:r>
          </a:p>
          <a:p>
            <a:r>
              <a:rPr lang="en-US" sz="2400" dirty="0"/>
              <a:t>	!=		==</a:t>
            </a:r>
          </a:p>
          <a:p>
            <a:r>
              <a:rPr lang="en-US" sz="2400" dirty="0"/>
              <a:t>	&lt;		&gt;=</a:t>
            </a:r>
          </a:p>
          <a:p>
            <a:r>
              <a:rPr lang="en-US" sz="2400" dirty="0"/>
              <a:t>	&lt;=		&gt;</a:t>
            </a:r>
          </a:p>
          <a:p>
            <a:r>
              <a:rPr lang="en-US" sz="2400" dirty="0"/>
              <a:t>	&gt;		&lt;=</a:t>
            </a:r>
          </a:p>
          <a:p>
            <a:r>
              <a:rPr lang="en-US" sz="2400" dirty="0"/>
              <a:t>	&gt;=		&lt;</a:t>
            </a:r>
          </a:p>
        </p:txBody>
      </p:sp>
    </p:spTree>
    <p:extLst>
      <p:ext uri="{BB962C8B-B14F-4D97-AF65-F5344CB8AC3E}">
        <p14:creationId xmlns:p14="http://schemas.microsoft.com/office/powerpoint/2010/main" val="245955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conditionals</a:t>
            </a:r>
          </a:p>
          <a:p>
            <a:endParaRPr lang="en-US" sz="2400" dirty="0"/>
          </a:p>
          <a:p>
            <a:r>
              <a:rPr lang="en-US" sz="2400" dirty="0"/>
              <a:t>	good to know logical opposites of comparison operators, when applying not</a:t>
            </a:r>
          </a:p>
          <a:p>
            <a:endParaRPr lang="en-US" sz="2400" dirty="0"/>
          </a:p>
          <a:p>
            <a:r>
              <a:rPr lang="en-US" sz="2400" dirty="0"/>
              <a:t>	not ==		!=</a:t>
            </a:r>
          </a:p>
          <a:p>
            <a:r>
              <a:rPr lang="en-US" sz="2400" dirty="0"/>
              <a:t>	not !=		==</a:t>
            </a:r>
          </a:p>
          <a:p>
            <a:r>
              <a:rPr lang="en-US" sz="2400" dirty="0"/>
              <a:t>	not &lt;		&gt;=</a:t>
            </a:r>
          </a:p>
          <a:p>
            <a:r>
              <a:rPr lang="en-US" sz="2400" dirty="0"/>
              <a:t>	not &lt;=		&gt;</a:t>
            </a:r>
          </a:p>
          <a:p>
            <a:r>
              <a:rPr lang="en-US" sz="2400" dirty="0"/>
              <a:t>	not &gt;		&lt;=</a:t>
            </a:r>
          </a:p>
          <a:p>
            <a:r>
              <a:rPr lang="en-US" sz="2400" dirty="0"/>
              <a:t>	not &gt;=		&lt;</a:t>
            </a:r>
          </a:p>
          <a:p>
            <a:endParaRPr lang="en-US" sz="2400" dirty="0"/>
          </a:p>
          <a:p>
            <a:r>
              <a:rPr lang="en-US" sz="2400" dirty="0"/>
              <a:t>	so rather than writing the confusing statement  if not a &gt;= b:</a:t>
            </a:r>
          </a:p>
          <a:p>
            <a:r>
              <a:rPr lang="en-US" sz="2400" dirty="0"/>
              <a:t>		write the logical opposite if a&lt;b:</a:t>
            </a:r>
          </a:p>
        </p:txBody>
      </p:sp>
    </p:spTree>
    <p:extLst>
      <p:ext uri="{BB962C8B-B14F-4D97-AF65-F5344CB8AC3E}">
        <p14:creationId xmlns:p14="http://schemas.microsoft.com/office/powerpoint/2010/main" val="29076796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conditionals</a:t>
            </a:r>
          </a:p>
          <a:p>
            <a:endParaRPr lang="en-US" sz="2400" dirty="0"/>
          </a:p>
          <a:p>
            <a:r>
              <a:rPr lang="en-US" sz="2400" dirty="0"/>
              <a:t>	we can also apply this to and </a:t>
            </a:r>
            <a:r>
              <a:rPr lang="en-US" sz="2400" dirty="0" err="1"/>
              <a:t>and</a:t>
            </a:r>
            <a:r>
              <a:rPr lang="en-US" sz="2400" dirty="0"/>
              <a:t> or</a:t>
            </a:r>
          </a:p>
          <a:p>
            <a:endParaRPr lang="en-US" sz="2400" dirty="0"/>
          </a:p>
          <a:p>
            <a:r>
              <a:rPr lang="en-US" sz="2400" dirty="0"/>
              <a:t>	not (a and b)		(not a) or (not b)</a:t>
            </a:r>
          </a:p>
          <a:p>
            <a:r>
              <a:rPr lang="en-US" sz="2400" dirty="0"/>
              <a:t>	not (a or b)		(not a) and (not b)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10AB8FE0-0EE6-4580-9591-9CBDC99BB039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95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conditionals</a:t>
            </a:r>
          </a:p>
          <a:p>
            <a:endParaRPr lang="en-US" sz="2400" dirty="0"/>
          </a:p>
          <a:p>
            <a:r>
              <a:rPr lang="en-US" sz="2400" dirty="0"/>
              <a:t>	if statements</a:t>
            </a:r>
          </a:p>
          <a:p>
            <a:endParaRPr lang="en-US" sz="2400" dirty="0"/>
          </a:p>
          <a:p>
            <a:r>
              <a:rPr lang="en-US" sz="2400" dirty="0"/>
              <a:t>	if x:</a:t>
            </a:r>
          </a:p>
          <a:p>
            <a:r>
              <a:rPr lang="en-US" sz="2400" dirty="0"/>
              <a:t>		#true body</a:t>
            </a:r>
          </a:p>
          <a:p>
            <a:r>
              <a:rPr lang="en-US" sz="2400" dirty="0"/>
              <a:t>	else:</a:t>
            </a:r>
          </a:p>
          <a:p>
            <a:r>
              <a:rPr lang="en-US" sz="2400" dirty="0"/>
              <a:t>		#false body</a:t>
            </a:r>
          </a:p>
        </p:txBody>
      </p:sp>
    </p:spTree>
    <p:extLst>
      <p:ext uri="{BB962C8B-B14F-4D97-AF65-F5344CB8AC3E}">
        <p14:creationId xmlns:p14="http://schemas.microsoft.com/office/powerpoint/2010/main" val="105483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conditionals</a:t>
            </a:r>
          </a:p>
          <a:p>
            <a:endParaRPr lang="en-US" sz="2400" dirty="0"/>
          </a:p>
          <a:p>
            <a:r>
              <a:rPr lang="en-US" sz="2400" dirty="0"/>
              <a:t>	if statements</a:t>
            </a:r>
          </a:p>
          <a:p>
            <a:endParaRPr lang="en-US" sz="2400" dirty="0"/>
          </a:p>
          <a:p>
            <a:r>
              <a:rPr lang="en-US" sz="2400" dirty="0"/>
              <a:t>	if x:</a:t>
            </a:r>
          </a:p>
          <a:p>
            <a:r>
              <a:rPr lang="en-US" sz="2400" dirty="0"/>
              <a:t>		#true body</a:t>
            </a:r>
          </a:p>
          <a:p>
            <a:r>
              <a:rPr lang="en-US" sz="2400" dirty="0"/>
              <a:t>	else:</a:t>
            </a:r>
          </a:p>
          <a:p>
            <a:r>
              <a:rPr lang="en-US" sz="2400" dirty="0"/>
              <a:t>		#false body</a:t>
            </a:r>
          </a:p>
          <a:p>
            <a:endParaRPr lang="en-US" sz="2400" dirty="0"/>
          </a:p>
          <a:p>
            <a:r>
              <a:rPr lang="en-US" sz="2400" dirty="0"/>
              <a:t>	there must be at least one statement inside a block</a:t>
            </a:r>
          </a:p>
          <a:p>
            <a:r>
              <a:rPr lang="en-US" sz="2400" dirty="0"/>
              <a:t>		if you have no statements, then use pass</a:t>
            </a:r>
          </a:p>
          <a:p>
            <a:endParaRPr lang="en-US" sz="2400" dirty="0"/>
          </a:p>
          <a:p>
            <a:r>
              <a:rPr lang="en-US" sz="2400" dirty="0"/>
              <a:t>	if x:</a:t>
            </a:r>
          </a:p>
          <a:p>
            <a:r>
              <a:rPr lang="en-US" sz="2400" dirty="0"/>
              <a:t>		pass</a:t>
            </a:r>
          </a:p>
          <a:p>
            <a:r>
              <a:rPr lang="en-US" sz="2400" dirty="0"/>
              <a:t>	else:</a:t>
            </a:r>
          </a:p>
          <a:p>
            <a:r>
              <a:rPr lang="en-US" sz="2400" dirty="0"/>
              <a:t>		print(x + “ is false “)</a:t>
            </a:r>
          </a:p>
        </p:txBody>
      </p:sp>
    </p:spTree>
    <p:extLst>
      <p:ext uri="{BB962C8B-B14F-4D97-AF65-F5344CB8AC3E}">
        <p14:creationId xmlns:p14="http://schemas.microsoft.com/office/powerpoint/2010/main" val="1042099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conditionals</a:t>
            </a:r>
          </a:p>
          <a:p>
            <a:endParaRPr lang="en-US" sz="2400" dirty="0"/>
          </a:p>
          <a:p>
            <a:r>
              <a:rPr lang="en-US" sz="2400" dirty="0"/>
              <a:t>	if statements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/>
              <a:t>if x:</a:t>
            </a:r>
            <a:endParaRPr lang="en-US" sz="2400" dirty="0"/>
          </a:p>
          <a:p>
            <a:r>
              <a:rPr lang="en-US" sz="2400" dirty="0"/>
              <a:t>		#true body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if x:</a:t>
            </a:r>
          </a:p>
          <a:p>
            <a:r>
              <a:rPr lang="en-US" sz="2400" dirty="0"/>
              <a:t>		#true body for x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elif</a:t>
            </a:r>
            <a:r>
              <a:rPr lang="en-US" sz="2400" dirty="0"/>
              <a:t> y:</a:t>
            </a:r>
          </a:p>
          <a:p>
            <a:r>
              <a:rPr lang="en-US" sz="2400" dirty="0"/>
              <a:t>		#true body for y</a:t>
            </a:r>
          </a:p>
          <a:p>
            <a:r>
              <a:rPr lang="en-US" sz="2400" dirty="0"/>
              <a:t>	else:</a:t>
            </a:r>
          </a:p>
          <a:p>
            <a:r>
              <a:rPr lang="en-US" sz="2400" dirty="0"/>
              <a:t>		#</a:t>
            </a:r>
            <a:r>
              <a:rPr lang="en-US" sz="2400"/>
              <a:t>final clause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7140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6640" y="6426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conditionals</a:t>
            </a:r>
          </a:p>
          <a:p>
            <a:endParaRPr lang="en-US" sz="2400" dirty="0"/>
          </a:p>
          <a:p>
            <a:r>
              <a:rPr lang="en-US" sz="2400" dirty="0"/>
              <a:t>	from C++</a:t>
            </a:r>
          </a:p>
          <a:p>
            <a:r>
              <a:rPr lang="en-US" sz="2400" dirty="0"/>
              <a:t>if (x&lt;6)</a:t>
            </a:r>
            <a:br>
              <a:rPr lang="en-US" sz="2400" dirty="0"/>
            </a:br>
            <a:r>
              <a:rPr lang="en-US" sz="2400" dirty="0"/>
              <a:t>if (y&gt;7)</a:t>
            </a:r>
          </a:p>
          <a:p>
            <a:r>
              <a:rPr lang="en-US" sz="2400" dirty="0"/>
              <a:t>cout &lt;&lt; “Oranges” &lt;&lt; endl;</a:t>
            </a:r>
            <a:br>
              <a:rPr lang="en-US" sz="2400" dirty="0"/>
            </a:br>
            <a:r>
              <a:rPr lang="en-US" sz="2400" dirty="0"/>
              <a:t>if (y &gt; 2)</a:t>
            </a:r>
          </a:p>
          <a:p>
            <a:r>
              <a:rPr lang="en-US" sz="2400" dirty="0"/>
              <a:t>cout &lt;&lt; “Pineapple” &lt;&lt; endl;</a:t>
            </a:r>
          </a:p>
          <a:p>
            <a:r>
              <a:rPr lang="en-US" sz="2400" dirty="0"/>
              <a:t>else</a:t>
            </a:r>
          </a:p>
          <a:p>
            <a:r>
              <a:rPr lang="en-US" sz="2400" dirty="0"/>
              <a:t>cout &lt;&lt; “Cucumbers”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2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book uses the turtle library to demonstrate loops – it can be fun!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</a:p>
          <a:p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117F516C-83FA-4308-9B15-0E6A070CF15F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52910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conditionals</a:t>
            </a:r>
          </a:p>
          <a:p>
            <a:endParaRPr lang="en-US" sz="2400" dirty="0"/>
          </a:p>
          <a:p>
            <a:r>
              <a:rPr lang="en-US" sz="2400" dirty="0"/>
              <a:t>	from C++</a:t>
            </a:r>
          </a:p>
          <a:p>
            <a:r>
              <a:rPr lang="en-US" sz="2400" dirty="0"/>
              <a:t>if (x&lt;6)</a:t>
            </a:r>
            <a:br>
              <a:rPr lang="en-US" sz="2400" dirty="0"/>
            </a:br>
            <a:r>
              <a:rPr lang="en-US" sz="2400" dirty="0"/>
              <a:t>if (y&gt;7)</a:t>
            </a:r>
          </a:p>
          <a:p>
            <a:r>
              <a:rPr lang="en-US" sz="2400" dirty="0"/>
              <a:t>cout &lt;&lt; “Oranges” &lt;&lt; endl;</a:t>
            </a:r>
            <a:br>
              <a:rPr lang="en-US" sz="2400" dirty="0"/>
            </a:br>
            <a:r>
              <a:rPr lang="en-US" sz="2400" dirty="0"/>
              <a:t>if (y &gt; 2)</a:t>
            </a:r>
          </a:p>
          <a:p>
            <a:r>
              <a:rPr lang="en-US" sz="2400" dirty="0"/>
              <a:t>cout &lt;&lt; “Pineapple” &lt;&lt; endl;</a:t>
            </a:r>
          </a:p>
          <a:p>
            <a:r>
              <a:rPr lang="en-US" sz="2400" dirty="0"/>
              <a:t>else</a:t>
            </a:r>
          </a:p>
          <a:p>
            <a:r>
              <a:rPr lang="en-US" sz="2400" dirty="0"/>
              <a:t>cout &lt;&lt; “Cucumbers” &lt;&lt; endl;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10AB8FE0-0EE6-4580-9591-9CBDC99BB039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60182D-F54D-4F51-8039-717BF48AB08E}"/>
              </a:ext>
            </a:extLst>
          </p:cNvPr>
          <p:cNvSpPr txBox="1"/>
          <p:nvPr/>
        </p:nvSpPr>
        <p:spPr>
          <a:xfrm>
            <a:off x="5692350" y="1744910"/>
            <a:ext cx="59248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Python must be indented</a:t>
            </a:r>
          </a:p>
          <a:p>
            <a:r>
              <a:rPr lang="en-US" sz="2400" dirty="0"/>
              <a:t>if (x&lt;6):</a:t>
            </a:r>
          </a:p>
          <a:p>
            <a:r>
              <a:rPr lang="en-US" sz="2400" dirty="0"/>
              <a:t>	if (y&gt;7):</a:t>
            </a:r>
          </a:p>
          <a:p>
            <a:r>
              <a:rPr lang="en-US" sz="2400" dirty="0"/>
              <a:t>		print(“Oranges”)</a:t>
            </a:r>
          </a:p>
          <a:p>
            <a:r>
              <a:rPr lang="en-US" sz="2400" dirty="0"/>
              <a:t>if (y&gt;2):</a:t>
            </a:r>
          </a:p>
          <a:p>
            <a:r>
              <a:rPr lang="en-US" sz="2400" dirty="0"/>
              <a:t>	print(“Pineapple”)</a:t>
            </a:r>
          </a:p>
          <a:p>
            <a:r>
              <a:rPr lang="en-US" sz="2400" dirty="0"/>
              <a:t>else:</a:t>
            </a:r>
          </a:p>
          <a:p>
            <a:r>
              <a:rPr lang="en-US" sz="2400" dirty="0"/>
              <a:t>	print(“Cucumbers”)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4359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iteration</a:t>
            </a:r>
          </a:p>
          <a:p>
            <a:endParaRPr lang="en-US" sz="2400" dirty="0"/>
          </a:p>
          <a:p>
            <a:r>
              <a:rPr lang="en-US" sz="2400" dirty="0"/>
              <a:t>	while &lt;condition&gt;:</a:t>
            </a:r>
          </a:p>
          <a:p>
            <a:r>
              <a:rPr lang="en-US" sz="2400" dirty="0"/>
              <a:t>		&lt;statement&gt;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66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iteration</a:t>
            </a:r>
          </a:p>
          <a:p>
            <a:endParaRPr lang="en-US" sz="2400" dirty="0"/>
          </a:p>
          <a:p>
            <a:r>
              <a:rPr lang="en-US" sz="2400" dirty="0"/>
              <a:t>	There is NO </a:t>
            </a:r>
            <a:r>
              <a:rPr lang="en-US" sz="2400" dirty="0" err="1"/>
              <a:t>do..while</a:t>
            </a:r>
            <a:r>
              <a:rPr lang="en-US" sz="2400" dirty="0"/>
              <a:t> construct in Python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57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iteration</a:t>
            </a:r>
          </a:p>
          <a:p>
            <a:endParaRPr lang="en-US" sz="2400" dirty="0"/>
          </a:p>
          <a:p>
            <a:r>
              <a:rPr lang="en-US" sz="2400" dirty="0"/>
              <a:t>	break		immediately exits a loop</a:t>
            </a:r>
          </a:p>
          <a:p>
            <a:r>
              <a:rPr lang="en-US" sz="2400" dirty="0"/>
              <a:t>	continue	stops this iteration but continues iterating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348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iteration</a:t>
            </a:r>
          </a:p>
          <a:p>
            <a:endParaRPr lang="en-US" sz="2400" dirty="0"/>
          </a:p>
          <a:p>
            <a:r>
              <a:rPr lang="en-US" sz="2400" dirty="0"/>
              <a:t>	break		immediately exits a loop</a:t>
            </a:r>
          </a:p>
          <a:p>
            <a:r>
              <a:rPr lang="en-US" sz="2400" dirty="0"/>
              <a:t>	continue	stops this iteration but continues iterating	</a:t>
            </a:r>
          </a:p>
          <a:p>
            <a:endParaRPr lang="en-US" sz="2400" dirty="0"/>
          </a:p>
          <a:p>
            <a:r>
              <a:rPr lang="en-US" sz="2400" dirty="0"/>
              <a:t>#what’s the output?</a:t>
            </a:r>
          </a:p>
          <a:p>
            <a:r>
              <a:rPr lang="en-US" sz="2400" dirty="0"/>
              <a:t>for x in range(</a:t>
            </a:r>
            <a:r>
              <a:rPr lang="en-US" sz="2400"/>
              <a:t>10):</a:t>
            </a:r>
            <a:r>
              <a:rPr lang="en-US" sz="2400" dirty="0"/>
              <a:t>	#0-9</a:t>
            </a:r>
          </a:p>
          <a:p>
            <a:r>
              <a:rPr lang="en-US" sz="2400" dirty="0"/>
              <a:t>	if x%2==0:	#ignore even numbers</a:t>
            </a:r>
          </a:p>
          <a:p>
            <a:r>
              <a:rPr lang="en-US" sz="2400" dirty="0"/>
              <a:t>		continue</a:t>
            </a:r>
          </a:p>
          <a:p>
            <a:r>
              <a:rPr lang="en-US" sz="2400" dirty="0"/>
              <a:t>	else:</a:t>
            </a:r>
          </a:p>
          <a:p>
            <a:r>
              <a:rPr lang="en-US" sz="2400" dirty="0"/>
              <a:t>		print(x)</a:t>
            </a:r>
          </a:p>
          <a:p>
            <a:r>
              <a:rPr lang="en-US" sz="2400" dirty="0"/>
              <a:t>	if x==6:</a:t>
            </a:r>
          </a:p>
          <a:p>
            <a:r>
              <a:rPr lang="en-US" sz="2400" dirty="0"/>
              <a:t>		break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BDD7E81-0EA8-46AE-8FF5-EBB00BDE1D5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12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iteration</a:t>
            </a:r>
          </a:p>
          <a:p>
            <a:endParaRPr lang="en-US" sz="2400" dirty="0"/>
          </a:p>
          <a:p>
            <a:r>
              <a:rPr lang="en-US" sz="2400" dirty="0"/>
              <a:t>	numbers = [10, 5, 24, 8, 6] </a:t>
            </a:r>
          </a:p>
          <a:p>
            <a:r>
              <a:rPr lang="en-US" sz="2400" dirty="0"/>
              <a:t>	for number in numbers: </a:t>
            </a:r>
          </a:p>
          <a:p>
            <a:r>
              <a:rPr lang="en-US" sz="2400" dirty="0"/>
              <a:t>		if number % 2 == 1:	#found an odd value </a:t>
            </a:r>
          </a:p>
          <a:p>
            <a:r>
              <a:rPr lang="en-US" sz="2400" dirty="0"/>
              <a:t>			print(True) </a:t>
            </a:r>
          </a:p>
          <a:p>
            <a:r>
              <a:rPr lang="en-US" sz="2400" dirty="0"/>
              <a:t>			break </a:t>
            </a:r>
          </a:p>
          <a:p>
            <a:r>
              <a:rPr lang="en-US" sz="2400"/>
              <a:t>	else</a:t>
            </a:r>
            <a:r>
              <a:rPr lang="en-US" sz="2400" dirty="0"/>
              <a:t>: </a:t>
            </a:r>
          </a:p>
          <a:p>
            <a:r>
              <a:rPr lang="en-US" sz="2400" dirty="0"/>
              <a:t>	</a:t>
            </a:r>
            <a:r>
              <a:rPr lang="en-US" sz="2400"/>
              <a:t>	print</a:t>
            </a:r>
            <a:r>
              <a:rPr lang="en-US" sz="2400" dirty="0"/>
              <a:t>(False)</a:t>
            </a:r>
          </a:p>
        </p:txBody>
      </p:sp>
    </p:spTree>
    <p:extLst>
      <p:ext uri="{BB962C8B-B14F-4D97-AF65-F5344CB8AC3E}">
        <p14:creationId xmlns:p14="http://schemas.microsoft.com/office/powerpoint/2010/main" val="33416144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iteration</a:t>
            </a:r>
          </a:p>
          <a:p>
            <a:endParaRPr lang="en-US" sz="2400" dirty="0"/>
          </a:p>
          <a:p>
            <a:r>
              <a:rPr lang="en-US" sz="2400" dirty="0"/>
              <a:t>	numbers = [10, 5, 24, 8, 6] </a:t>
            </a:r>
          </a:p>
          <a:p>
            <a:r>
              <a:rPr lang="en-US" sz="2400" dirty="0"/>
              <a:t>	for number in numbers: </a:t>
            </a:r>
          </a:p>
          <a:p>
            <a:r>
              <a:rPr lang="en-US" sz="2400" dirty="0"/>
              <a:t>		if number % 2 == 1:	#found an odd value </a:t>
            </a:r>
          </a:p>
          <a:p>
            <a:r>
              <a:rPr lang="en-US" sz="2400" dirty="0"/>
              <a:t>			print(True) </a:t>
            </a:r>
          </a:p>
          <a:p>
            <a:r>
              <a:rPr lang="en-US" sz="2400" dirty="0"/>
              <a:t>			break </a:t>
            </a:r>
          </a:p>
          <a:p>
            <a:r>
              <a:rPr lang="en-US" sz="2400" dirty="0"/>
              <a:t>	else: 				#correct placement, not part of if</a:t>
            </a:r>
          </a:p>
          <a:p>
            <a:r>
              <a:rPr lang="en-US" sz="2400" dirty="0"/>
              <a:t>		print(False)		#else: </a:t>
            </a:r>
            <a:r>
              <a:rPr lang="en-US" sz="2400"/>
              <a:t>on loop, </a:t>
            </a:r>
            <a:r>
              <a:rPr lang="en-US" sz="2400" dirty="0"/>
              <a:t>only </a:t>
            </a:r>
            <a:r>
              <a:rPr lang="en-US" sz="2400"/>
              <a:t>executes when loop</a:t>
            </a:r>
          </a:p>
          <a:p>
            <a:r>
              <a:rPr lang="en-US" sz="2400"/>
              <a:t>					#runs to completion (not when exits from break)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24778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iteration</a:t>
            </a:r>
          </a:p>
          <a:p>
            <a:endParaRPr lang="en-US" sz="2400" dirty="0"/>
          </a:p>
          <a:p>
            <a:r>
              <a:rPr lang="en-US" sz="2400" dirty="0"/>
              <a:t>	numbers = [10, 5, 24, 8, 6] </a:t>
            </a:r>
          </a:p>
          <a:p>
            <a:r>
              <a:rPr lang="en-US" sz="2400" dirty="0"/>
              <a:t>	count = 0</a:t>
            </a:r>
          </a:p>
          <a:p>
            <a:r>
              <a:rPr lang="en-US" sz="2400" dirty="0"/>
              <a:t>	for number in numbers: </a:t>
            </a:r>
          </a:p>
          <a:p>
            <a:r>
              <a:rPr lang="en-US" sz="2400" dirty="0"/>
              <a:t>		if number % 2 == 1:	#found an odd value </a:t>
            </a:r>
          </a:p>
          <a:p>
            <a:r>
              <a:rPr lang="en-US" sz="2400" dirty="0"/>
              <a:t>			count += 1</a:t>
            </a:r>
          </a:p>
          <a:p>
            <a:r>
              <a:rPr lang="en-US" sz="2400" dirty="0"/>
              <a:t>	if count &gt; 0:</a:t>
            </a:r>
          </a:p>
          <a:p>
            <a:r>
              <a:rPr lang="en-US" sz="2400" dirty="0"/>
              <a:t>		print(True)</a:t>
            </a:r>
          </a:p>
          <a:p>
            <a:r>
              <a:rPr lang="en-US" sz="2400" dirty="0"/>
              <a:t>	else: 	</a:t>
            </a:r>
          </a:p>
          <a:p>
            <a:r>
              <a:rPr lang="en-US" sz="2400" dirty="0"/>
              <a:t>		print(False)</a:t>
            </a:r>
          </a:p>
        </p:txBody>
      </p:sp>
    </p:spTree>
    <p:extLst>
      <p:ext uri="{BB962C8B-B14F-4D97-AF65-F5344CB8AC3E}">
        <p14:creationId xmlns:p14="http://schemas.microsoft.com/office/powerpoint/2010/main" val="1671410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iteration</a:t>
            </a:r>
          </a:p>
          <a:p>
            <a:endParaRPr lang="en-US" sz="2400" dirty="0"/>
          </a:p>
          <a:p>
            <a:r>
              <a:rPr lang="en-US" sz="2400" dirty="0"/>
              <a:t>	numbers = [10, 5, 24, 8, 6] </a:t>
            </a:r>
          </a:p>
          <a:p>
            <a:r>
              <a:rPr lang="en-US" sz="2400" dirty="0"/>
              <a:t>	count = 0</a:t>
            </a:r>
          </a:p>
          <a:p>
            <a:r>
              <a:rPr lang="en-US" sz="2400" dirty="0"/>
              <a:t>	for number in numbers: </a:t>
            </a:r>
          </a:p>
          <a:p>
            <a:r>
              <a:rPr lang="en-US" sz="2400" dirty="0"/>
              <a:t>		if number % 2 == 1:	#found an odd value </a:t>
            </a:r>
          </a:p>
          <a:p>
            <a:r>
              <a:rPr lang="en-US" sz="2400" dirty="0"/>
              <a:t>			count += 1</a:t>
            </a:r>
          </a:p>
          <a:p>
            <a:r>
              <a:rPr lang="en-US" sz="2400" dirty="0"/>
              <a:t>	print(count &gt; 0)</a:t>
            </a:r>
          </a:p>
        </p:txBody>
      </p:sp>
    </p:spTree>
    <p:extLst>
      <p:ext uri="{BB962C8B-B14F-4D97-AF65-F5344CB8AC3E}">
        <p14:creationId xmlns:p14="http://schemas.microsoft.com/office/powerpoint/2010/main" val="3092383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iteration</a:t>
            </a:r>
          </a:p>
          <a:p>
            <a:endParaRPr lang="en-US" sz="2400" dirty="0"/>
          </a:p>
          <a:p>
            <a:r>
              <a:rPr lang="en-US" sz="2400" dirty="0"/>
              <a:t>	numbers = [10, 5, 24, 8, 6] </a:t>
            </a:r>
          </a:p>
          <a:p>
            <a:r>
              <a:rPr lang="en-US" sz="2400" dirty="0"/>
              <a:t>	count = 0</a:t>
            </a:r>
          </a:p>
          <a:p>
            <a:r>
              <a:rPr lang="en-US" sz="2400" dirty="0"/>
              <a:t>	for number in numbers: </a:t>
            </a:r>
          </a:p>
          <a:p>
            <a:r>
              <a:rPr lang="en-US" sz="2400" dirty="0"/>
              <a:t>		count += number % 2 </a:t>
            </a:r>
            <a:r>
              <a:rPr lang="en-US" sz="2400"/>
              <a:t>== 1</a:t>
            </a:r>
            <a:r>
              <a:rPr lang="en-US" sz="2400" dirty="0"/>
              <a:t>	#found an odd value </a:t>
            </a:r>
          </a:p>
          <a:p>
            <a:r>
              <a:rPr lang="en-US" sz="2400" dirty="0"/>
              <a:t>	print(count &gt; 0)</a:t>
            </a:r>
          </a:p>
        </p:txBody>
      </p:sp>
    </p:spTree>
    <p:extLst>
      <p:ext uri="{BB962C8B-B14F-4D97-AF65-F5344CB8AC3E}">
        <p14:creationId xmlns:p14="http://schemas.microsoft.com/office/powerpoint/2010/main" val="5768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for loops</a:t>
            </a:r>
          </a:p>
          <a:p>
            <a:endParaRPr lang="en-US" sz="2400" dirty="0"/>
          </a:p>
          <a:p>
            <a:r>
              <a:rPr lang="en-US" sz="2400" dirty="0"/>
              <a:t>	for friend in ["Tom", "Dick", "Harry", "Sally"]:</a:t>
            </a:r>
          </a:p>
          <a:p>
            <a:r>
              <a:rPr lang="en-US" sz="2400" dirty="0"/>
              <a:t>		print("Hi " + friend + ". Please come to my party")</a:t>
            </a:r>
          </a:p>
        </p:txBody>
      </p:sp>
    </p:spTree>
    <p:extLst>
      <p:ext uri="{BB962C8B-B14F-4D97-AF65-F5344CB8AC3E}">
        <p14:creationId xmlns:p14="http://schemas.microsoft.com/office/powerpoint/2010/main" val="9307230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iteration</a:t>
            </a:r>
          </a:p>
          <a:p>
            <a:endParaRPr lang="en-US" sz="2400" dirty="0"/>
          </a:p>
          <a:p>
            <a:r>
              <a:rPr lang="en-US" sz="2400" dirty="0"/>
              <a:t>	numbers = [10, 5, 24, 8, 6] </a:t>
            </a:r>
          </a:p>
          <a:p>
            <a:r>
              <a:rPr lang="en-US" sz="2400" dirty="0"/>
              <a:t>	count = 0</a:t>
            </a:r>
          </a:p>
          <a:p>
            <a:r>
              <a:rPr lang="en-US" sz="2400" dirty="0"/>
              <a:t>	for number in numbers: </a:t>
            </a:r>
          </a:p>
          <a:p>
            <a:r>
              <a:rPr lang="en-US" sz="2400" dirty="0"/>
              <a:t>		count += number </a:t>
            </a:r>
            <a:r>
              <a:rPr lang="en-US" sz="2400"/>
              <a:t>% 2</a:t>
            </a:r>
            <a:r>
              <a:rPr lang="en-US" sz="2400" dirty="0"/>
              <a:t>	#found an odd value </a:t>
            </a:r>
          </a:p>
          <a:p>
            <a:r>
              <a:rPr lang="en-US" sz="2400" dirty="0"/>
              <a:t>	print(count &gt; 0)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ABDD7E81-0EA8-46AE-8FF5-EBB00BDE1D56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50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random numbers (briefly)</a:t>
            </a:r>
          </a:p>
          <a:p>
            <a:endParaRPr lang="en-US" sz="2400" dirty="0"/>
          </a:p>
          <a:p>
            <a:r>
              <a:rPr lang="en-US" sz="2400" dirty="0"/>
              <a:t>import random</a:t>
            </a:r>
          </a:p>
          <a:p>
            <a:endParaRPr lang="en-US" sz="2400" dirty="0"/>
          </a:p>
          <a:p>
            <a:r>
              <a:rPr lang="en-US" sz="2400" dirty="0"/>
              <a:t>Num = </a:t>
            </a:r>
            <a:r>
              <a:rPr lang="en-US" sz="2400" dirty="0" err="1"/>
              <a:t>random.randint</a:t>
            </a:r>
            <a:r>
              <a:rPr lang="en-US" sz="2400" dirty="0"/>
              <a:t>(0,5)	#range is 0-5, inclusive	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803A8BF-9C79-4570-8E94-BF74A46D82E1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750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5.6 range options</a:t>
            </a:r>
          </a:p>
          <a:p>
            <a:endParaRPr lang="en-US" sz="2400" dirty="0"/>
          </a:p>
          <a:p>
            <a:r>
              <a:rPr lang="en-US" sz="2400" dirty="0"/>
              <a:t>range( n )		# n values, with value 0 to n-1</a:t>
            </a:r>
          </a:p>
          <a:p>
            <a:r>
              <a:rPr lang="en-US" sz="2400" dirty="0"/>
              <a:t>range(b, e)		#b is beginning value, e is ending value-1</a:t>
            </a:r>
          </a:p>
        </p:txBody>
      </p:sp>
    </p:spTree>
    <p:extLst>
      <p:ext uri="{BB962C8B-B14F-4D97-AF65-F5344CB8AC3E}">
        <p14:creationId xmlns:p14="http://schemas.microsoft.com/office/powerpoint/2010/main" val="3057534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5.6 range options</a:t>
            </a:r>
          </a:p>
          <a:p>
            <a:endParaRPr lang="en-US" sz="2400" dirty="0"/>
          </a:p>
          <a:p>
            <a:r>
              <a:rPr lang="en-US" sz="2400" dirty="0"/>
              <a:t>range( n )		# n values, with value 0 to n-1</a:t>
            </a:r>
          </a:p>
          <a:p>
            <a:r>
              <a:rPr lang="en-US" sz="2400" dirty="0"/>
              <a:t>range(b, e)		#b is beginning value, e is ending value-1</a:t>
            </a:r>
          </a:p>
          <a:p>
            <a:r>
              <a:rPr lang="en-US" sz="2400" dirty="0"/>
              <a:t>range(b, e, </a:t>
            </a:r>
            <a:r>
              <a:rPr lang="en-US" sz="2400" dirty="0" err="1"/>
              <a:t>i</a:t>
            </a:r>
            <a:r>
              <a:rPr lang="en-US" sz="2400" dirty="0"/>
              <a:t>)		#</a:t>
            </a:r>
            <a:r>
              <a:rPr lang="en-US" sz="2400" dirty="0" err="1"/>
              <a:t>i</a:t>
            </a:r>
            <a:r>
              <a:rPr lang="en-US" sz="2400" dirty="0"/>
              <a:t> is increment (step) value</a:t>
            </a:r>
          </a:p>
          <a:p>
            <a:r>
              <a:rPr lang="en-US" sz="2400" dirty="0"/>
              <a:t>				can be positive or negative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8523C09F-8302-49FA-BD49-F4143C24AF64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04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Paired Data</a:t>
            </a:r>
          </a:p>
          <a:p>
            <a:endParaRPr lang="en-US" sz="2400" dirty="0"/>
          </a:p>
          <a:p>
            <a:r>
              <a:rPr lang="en-US" sz="2400" dirty="0"/>
              <a:t>create a pair using ( )</a:t>
            </a:r>
          </a:p>
        </p:txBody>
      </p:sp>
    </p:spTree>
    <p:extLst>
      <p:ext uri="{BB962C8B-B14F-4D97-AF65-F5344CB8AC3E}">
        <p14:creationId xmlns:p14="http://schemas.microsoft.com/office/powerpoint/2010/main" val="2871443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Paired Data</a:t>
            </a:r>
          </a:p>
          <a:p>
            <a:endParaRPr lang="en-US" sz="2400" dirty="0"/>
          </a:p>
          <a:p>
            <a:r>
              <a:rPr lang="en-US" sz="2400" dirty="0"/>
              <a:t>create a pair using ( )</a:t>
            </a:r>
          </a:p>
          <a:p>
            <a:endParaRPr lang="en-US" sz="2400" dirty="0"/>
          </a:p>
          <a:p>
            <a:r>
              <a:rPr lang="en-US" sz="2400" dirty="0"/>
              <a:t>actor = (“Liam </a:t>
            </a:r>
            <a:r>
              <a:rPr lang="en-US" sz="2400" dirty="0" err="1"/>
              <a:t>Hemsworth</a:t>
            </a:r>
            <a:r>
              <a:rPr lang="en-US" sz="2400" dirty="0"/>
              <a:t>”, 1988)</a:t>
            </a:r>
          </a:p>
        </p:txBody>
      </p:sp>
    </p:spTree>
    <p:extLst>
      <p:ext uri="{BB962C8B-B14F-4D97-AF65-F5344CB8AC3E}">
        <p14:creationId xmlns:p14="http://schemas.microsoft.com/office/powerpoint/2010/main" val="17605109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Paired Data</a:t>
            </a:r>
          </a:p>
          <a:p>
            <a:endParaRPr lang="en-US" sz="2400" dirty="0"/>
          </a:p>
          <a:p>
            <a:r>
              <a:rPr lang="en-US" sz="2400" dirty="0"/>
              <a:t>create a pair using ( )</a:t>
            </a:r>
          </a:p>
          <a:p>
            <a:endParaRPr lang="en-US" sz="2400" dirty="0"/>
          </a:p>
          <a:p>
            <a:r>
              <a:rPr lang="en-US" sz="2400" dirty="0"/>
              <a:t>actor = (“Liam </a:t>
            </a:r>
            <a:r>
              <a:rPr lang="en-US" sz="2400" dirty="0" err="1"/>
              <a:t>Hemsworth</a:t>
            </a:r>
            <a:r>
              <a:rPr lang="en-US" sz="2400" dirty="0"/>
              <a:t>”, 1990)</a:t>
            </a:r>
          </a:p>
          <a:p>
            <a:endParaRPr lang="en-US" sz="2400" dirty="0"/>
          </a:p>
          <a:p>
            <a:r>
              <a:rPr lang="en-US" sz="2400" dirty="0"/>
              <a:t>or a list of pairs</a:t>
            </a:r>
          </a:p>
          <a:p>
            <a:endParaRPr lang="en-US" sz="2400" dirty="0"/>
          </a:p>
          <a:p>
            <a:r>
              <a:rPr lang="en-US" sz="2400" dirty="0"/>
              <a:t>actors = [ (“Brad Pitt”, 1973), (“Jack Nicholson”, 1937), (“Liam </a:t>
            </a:r>
            <a:r>
              <a:rPr lang="en-US" sz="2400" dirty="0" err="1"/>
              <a:t>Hemsworth</a:t>
            </a:r>
            <a:r>
              <a:rPr lang="en-US" sz="2400" dirty="0"/>
              <a:t>”, 1990) ]</a:t>
            </a:r>
          </a:p>
          <a:p>
            <a:r>
              <a:rPr lang="en-US" sz="2400" dirty="0" err="1"/>
              <a:t>len</a:t>
            </a:r>
            <a:r>
              <a:rPr lang="en-US" sz="2400" dirty="0"/>
              <a:t>(actors)	#prints 3 (pairs)</a:t>
            </a:r>
          </a:p>
        </p:txBody>
      </p:sp>
    </p:spTree>
    <p:extLst>
      <p:ext uri="{BB962C8B-B14F-4D97-AF65-F5344CB8AC3E}">
        <p14:creationId xmlns:p14="http://schemas.microsoft.com/office/powerpoint/2010/main" val="28767206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Paired Data</a:t>
            </a:r>
          </a:p>
          <a:p>
            <a:endParaRPr lang="en-US" sz="2400" dirty="0"/>
          </a:p>
          <a:p>
            <a:r>
              <a:rPr lang="en-US" sz="2400" dirty="0"/>
              <a:t>retrieve values from pairs</a:t>
            </a:r>
          </a:p>
          <a:p>
            <a:endParaRPr lang="en-US" sz="2400" dirty="0"/>
          </a:p>
          <a:p>
            <a:r>
              <a:rPr lang="en-US" sz="2400" dirty="0"/>
              <a:t>actors = [ (“Brad Pitt”, 1973), (“Jack Nicholson”, 1937), (“Liam </a:t>
            </a:r>
            <a:r>
              <a:rPr lang="en-US" sz="2400" dirty="0" err="1"/>
              <a:t>Hemsworth</a:t>
            </a:r>
            <a:r>
              <a:rPr lang="en-US" sz="2400" dirty="0"/>
              <a:t>”, 1990) ]</a:t>
            </a:r>
          </a:p>
          <a:p>
            <a:endParaRPr lang="en-US" sz="2400" dirty="0"/>
          </a:p>
          <a:p>
            <a:r>
              <a:rPr lang="en-US" sz="2400" dirty="0"/>
              <a:t>for name, year in actors:</a:t>
            </a:r>
          </a:p>
          <a:p>
            <a:r>
              <a:rPr lang="en-US" sz="2400" dirty="0"/>
              <a:t>	print(name)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803A8BF-9C79-4570-8E94-BF74A46D82E1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903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Lists of lists</a:t>
            </a:r>
          </a:p>
          <a:p>
            <a:endParaRPr lang="en-US" sz="2400" dirty="0"/>
          </a:p>
          <a:p>
            <a:r>
              <a:rPr lang="en-US" sz="2400" dirty="0"/>
              <a:t>students = [ </a:t>
            </a:r>
          </a:p>
          <a:p>
            <a:r>
              <a:rPr lang="en-US" sz="2400" dirty="0"/>
              <a:t>	("John", ["</a:t>
            </a:r>
            <a:r>
              <a:rPr lang="en-US" sz="2400" dirty="0" err="1"/>
              <a:t>CompSci</a:t>
            </a:r>
            <a:r>
              <a:rPr lang="en-US" sz="2400" dirty="0"/>
              <a:t>", "Physics"]), </a:t>
            </a:r>
          </a:p>
          <a:p>
            <a:r>
              <a:rPr lang="en-US" sz="2400" dirty="0"/>
              <a:t>	("Vusi", ["</a:t>
            </a:r>
            <a:r>
              <a:rPr lang="en-US" sz="2400" dirty="0" err="1"/>
              <a:t>Maths</a:t>
            </a:r>
            <a:r>
              <a:rPr lang="en-US" sz="2400" dirty="0"/>
              <a:t>", "</a:t>
            </a:r>
            <a:r>
              <a:rPr lang="en-US" sz="2400" dirty="0" err="1"/>
              <a:t>CompSci</a:t>
            </a:r>
            <a:r>
              <a:rPr lang="en-US" sz="2400" dirty="0"/>
              <a:t>", "Stats"]), </a:t>
            </a:r>
          </a:p>
          <a:p>
            <a:r>
              <a:rPr lang="en-US" sz="2400" dirty="0"/>
              <a:t>	("Jess", ["</a:t>
            </a:r>
            <a:r>
              <a:rPr lang="en-US" sz="2400" dirty="0" err="1"/>
              <a:t>CompSci</a:t>
            </a:r>
            <a:r>
              <a:rPr lang="en-US" sz="2400" dirty="0"/>
              <a:t>", "Accounting", "Economics", "Management"]), </a:t>
            </a:r>
          </a:p>
          <a:p>
            <a:r>
              <a:rPr lang="en-US" sz="2400" dirty="0"/>
              <a:t>	("Sarah", ["</a:t>
            </a:r>
            <a:r>
              <a:rPr lang="en-US" sz="2400" dirty="0" err="1"/>
              <a:t>InfSys</a:t>
            </a:r>
            <a:r>
              <a:rPr lang="en-US" sz="2400" dirty="0"/>
              <a:t>", "Accounting", "Economics", "</a:t>
            </a:r>
            <a:r>
              <a:rPr lang="en-US" sz="2400" dirty="0" err="1"/>
              <a:t>CommLaw</a:t>
            </a:r>
            <a:r>
              <a:rPr lang="en-US" sz="2400" dirty="0"/>
              <a:t>"]), </a:t>
            </a:r>
          </a:p>
          <a:p>
            <a:r>
              <a:rPr lang="en-US" sz="2400" dirty="0"/>
              <a:t>	("</a:t>
            </a:r>
            <a:r>
              <a:rPr lang="en-US" sz="2400" dirty="0" err="1"/>
              <a:t>Zuki</a:t>
            </a:r>
            <a:r>
              <a:rPr lang="en-US" sz="2400" dirty="0"/>
              <a:t>", ["Sociology", "Economics", "Law", "Stats", "Music"])]</a:t>
            </a:r>
          </a:p>
        </p:txBody>
      </p:sp>
    </p:spTree>
    <p:extLst>
      <p:ext uri="{BB962C8B-B14F-4D97-AF65-F5344CB8AC3E}">
        <p14:creationId xmlns:p14="http://schemas.microsoft.com/office/powerpoint/2010/main" val="457388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Lists of lists</a:t>
            </a:r>
          </a:p>
          <a:p>
            <a:endParaRPr lang="en-US" sz="2400" dirty="0"/>
          </a:p>
          <a:p>
            <a:r>
              <a:rPr lang="en-US" sz="2400" dirty="0"/>
              <a:t>students = [ </a:t>
            </a:r>
          </a:p>
          <a:p>
            <a:r>
              <a:rPr lang="en-US" sz="2400" dirty="0"/>
              <a:t>	("John", ["</a:t>
            </a:r>
            <a:r>
              <a:rPr lang="en-US" sz="2400" dirty="0" err="1"/>
              <a:t>CompSci</a:t>
            </a:r>
            <a:r>
              <a:rPr lang="en-US" sz="2400" dirty="0"/>
              <a:t>", "Physics"]), </a:t>
            </a:r>
          </a:p>
          <a:p>
            <a:r>
              <a:rPr lang="en-US" sz="2400" dirty="0"/>
              <a:t>	("Vusi", ["</a:t>
            </a:r>
            <a:r>
              <a:rPr lang="en-US" sz="2400" dirty="0" err="1"/>
              <a:t>Maths</a:t>
            </a:r>
            <a:r>
              <a:rPr lang="en-US" sz="2400" dirty="0"/>
              <a:t>", "</a:t>
            </a:r>
            <a:r>
              <a:rPr lang="en-US" sz="2400" dirty="0" err="1"/>
              <a:t>CompSci</a:t>
            </a:r>
            <a:r>
              <a:rPr lang="en-US" sz="2400" dirty="0"/>
              <a:t>", "Stats"]), </a:t>
            </a:r>
          </a:p>
          <a:p>
            <a:r>
              <a:rPr lang="en-US" sz="2400" dirty="0"/>
              <a:t>	("Jess", ["</a:t>
            </a:r>
            <a:r>
              <a:rPr lang="en-US" sz="2400" dirty="0" err="1"/>
              <a:t>CompSci</a:t>
            </a:r>
            <a:r>
              <a:rPr lang="en-US" sz="2400" dirty="0"/>
              <a:t>", "Accounting", "Economics", "Management"]), </a:t>
            </a:r>
          </a:p>
          <a:p>
            <a:r>
              <a:rPr lang="en-US" sz="2400" dirty="0"/>
              <a:t>	("Sarah", ["</a:t>
            </a:r>
            <a:r>
              <a:rPr lang="en-US" sz="2400" dirty="0" err="1"/>
              <a:t>InfSys</a:t>
            </a:r>
            <a:r>
              <a:rPr lang="en-US" sz="2400" dirty="0"/>
              <a:t>", "Accounting", "Economics", "</a:t>
            </a:r>
            <a:r>
              <a:rPr lang="en-US" sz="2400" dirty="0" err="1"/>
              <a:t>CommLaw</a:t>
            </a:r>
            <a:r>
              <a:rPr lang="en-US" sz="2400" dirty="0"/>
              <a:t>"]), </a:t>
            </a:r>
          </a:p>
          <a:p>
            <a:r>
              <a:rPr lang="en-US" sz="2400" dirty="0"/>
              <a:t>	("</a:t>
            </a:r>
            <a:r>
              <a:rPr lang="en-US" sz="2400" dirty="0" err="1"/>
              <a:t>Zuki</a:t>
            </a:r>
            <a:r>
              <a:rPr lang="en-US" sz="2400" dirty="0"/>
              <a:t>", ["Sociology", "Economics", "Law", "Stats", "Music"])]</a:t>
            </a:r>
          </a:p>
          <a:p>
            <a:endParaRPr lang="en-US" sz="2400" dirty="0"/>
          </a:p>
          <a:p>
            <a:r>
              <a:rPr lang="en-US" sz="2400"/>
              <a:t>for </a:t>
            </a:r>
            <a:r>
              <a:rPr lang="en-US" sz="2400" dirty="0"/>
              <a:t>name, subjects in students: </a:t>
            </a:r>
          </a:p>
          <a:p>
            <a:r>
              <a:rPr lang="en-US" sz="2400" dirty="0"/>
              <a:t>	 print(name, "takes", </a:t>
            </a:r>
            <a:r>
              <a:rPr lang="en-US" sz="2400" dirty="0" err="1"/>
              <a:t>len</a:t>
            </a:r>
            <a:r>
              <a:rPr lang="en-US" sz="2400" dirty="0"/>
              <a:t>(subjects), "courses")</a:t>
            </a:r>
          </a:p>
        </p:txBody>
      </p:sp>
    </p:spTree>
    <p:extLst>
      <p:ext uri="{BB962C8B-B14F-4D97-AF65-F5344CB8AC3E}">
        <p14:creationId xmlns:p14="http://schemas.microsoft.com/office/powerpoint/2010/main" val="2168112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for loops</a:t>
            </a:r>
          </a:p>
          <a:p>
            <a:endParaRPr lang="en-US" sz="2400" dirty="0"/>
          </a:p>
          <a:p>
            <a:r>
              <a:rPr lang="en-US" sz="2400" dirty="0"/>
              <a:t>	for friend in ["Tom", "Dick", "Harry", "Sally"]:</a:t>
            </a:r>
          </a:p>
          <a:p>
            <a:r>
              <a:rPr lang="en-US" sz="2400" dirty="0"/>
              <a:t>		print("Hi " + friend + ". Please come to my party")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72A95-0BFD-4930-9C3E-896AC4095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54" y="2574529"/>
            <a:ext cx="6705454" cy="181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877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Lists of lists</a:t>
            </a:r>
          </a:p>
          <a:p>
            <a:endParaRPr lang="en-US" sz="2400" dirty="0"/>
          </a:p>
          <a:p>
            <a:r>
              <a:rPr lang="en-US" sz="2400" dirty="0"/>
              <a:t>#find who is taking Accounting</a:t>
            </a:r>
          </a:p>
          <a:p>
            <a:r>
              <a:rPr lang="en-US" sz="2400" dirty="0"/>
              <a:t>students = [ </a:t>
            </a:r>
          </a:p>
          <a:p>
            <a:r>
              <a:rPr lang="en-US" sz="2400" dirty="0"/>
              <a:t>	("John", ["</a:t>
            </a:r>
            <a:r>
              <a:rPr lang="en-US" sz="2400" dirty="0" err="1"/>
              <a:t>CompSci</a:t>
            </a:r>
            <a:r>
              <a:rPr lang="en-US" sz="2400" dirty="0"/>
              <a:t>", "Physics"]), </a:t>
            </a:r>
          </a:p>
          <a:p>
            <a:r>
              <a:rPr lang="en-US" sz="2400" dirty="0"/>
              <a:t>	("Vusi", ["</a:t>
            </a:r>
            <a:r>
              <a:rPr lang="en-US" sz="2400" dirty="0" err="1"/>
              <a:t>Maths</a:t>
            </a:r>
            <a:r>
              <a:rPr lang="en-US" sz="2400" dirty="0"/>
              <a:t>", "</a:t>
            </a:r>
            <a:r>
              <a:rPr lang="en-US" sz="2400" dirty="0" err="1"/>
              <a:t>CompSci</a:t>
            </a:r>
            <a:r>
              <a:rPr lang="en-US" sz="2400" dirty="0"/>
              <a:t>", "Stats"]), </a:t>
            </a:r>
          </a:p>
          <a:p>
            <a:r>
              <a:rPr lang="en-US" sz="2400" dirty="0"/>
              <a:t>	("Jess", ["</a:t>
            </a:r>
            <a:r>
              <a:rPr lang="en-US" sz="2400" dirty="0" err="1"/>
              <a:t>CompSci</a:t>
            </a:r>
            <a:r>
              <a:rPr lang="en-US" sz="2400" dirty="0"/>
              <a:t>", "Accounting", "Economics", "Management"]), </a:t>
            </a:r>
          </a:p>
          <a:p>
            <a:r>
              <a:rPr lang="en-US" sz="2400" dirty="0"/>
              <a:t>	("Sarah", ["</a:t>
            </a:r>
            <a:r>
              <a:rPr lang="en-US" sz="2400" dirty="0" err="1"/>
              <a:t>InfSys</a:t>
            </a:r>
            <a:r>
              <a:rPr lang="en-US" sz="2400" dirty="0"/>
              <a:t>", "Accounting", "Economics", "</a:t>
            </a:r>
            <a:r>
              <a:rPr lang="en-US" sz="2400" dirty="0" err="1"/>
              <a:t>CommLaw</a:t>
            </a:r>
            <a:r>
              <a:rPr lang="en-US" sz="2400" dirty="0"/>
              <a:t>"]), </a:t>
            </a:r>
          </a:p>
          <a:p>
            <a:r>
              <a:rPr lang="en-US" sz="2400" dirty="0"/>
              <a:t>	("</a:t>
            </a:r>
            <a:r>
              <a:rPr lang="en-US" sz="2400" dirty="0" err="1"/>
              <a:t>Zuki</a:t>
            </a:r>
            <a:r>
              <a:rPr lang="en-US" sz="2400" dirty="0"/>
              <a:t>", ["Sociology", "Economics", "Law", "Stats", "Music"])]</a:t>
            </a:r>
          </a:p>
        </p:txBody>
      </p:sp>
    </p:spTree>
    <p:extLst>
      <p:ext uri="{BB962C8B-B14F-4D97-AF65-F5344CB8AC3E}">
        <p14:creationId xmlns:p14="http://schemas.microsoft.com/office/powerpoint/2010/main" val="6284007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Lists of lists</a:t>
            </a:r>
          </a:p>
          <a:p>
            <a:endParaRPr lang="en-US" sz="2400" dirty="0"/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"John"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CompSci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"Physics"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"Vusi"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Maths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CompSci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"Stats"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"Jess"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CompSci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"Accounting"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"Economics"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"Management"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"Sarah"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InfSys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"Accounting"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"Economics"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CommLaw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]),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Zuki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[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"Sociology"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"Economics"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"Law"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"Stats"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"Music"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])]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counter=0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name, subjects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students: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subjects: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s==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"Accounting"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counter += 1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print(counter)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2225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Lists of lists</a:t>
            </a:r>
          </a:p>
          <a:p>
            <a:endParaRPr lang="en-US" sz="2400" dirty="0"/>
          </a:p>
          <a:p>
            <a:r>
              <a:rPr lang="en-US" sz="2400" dirty="0"/>
              <a:t>#find who is taking Accounting – </a:t>
            </a:r>
            <a:r>
              <a:rPr lang="en-US" sz="2400" b="1" i="1" dirty="0">
                <a:solidFill>
                  <a:srgbClr val="FF0000"/>
                </a:solidFill>
              </a:rPr>
              <a:t>solved </a:t>
            </a:r>
            <a:r>
              <a:rPr lang="en-US" sz="2400" b="1" i="1" dirty="0" err="1">
                <a:solidFill>
                  <a:srgbClr val="FF0000"/>
                </a:solidFill>
              </a:rPr>
              <a:t>Pythonicly</a:t>
            </a:r>
            <a:endParaRPr lang="en-US" sz="2400" b="1" i="1" dirty="0">
              <a:solidFill>
                <a:srgbClr val="FF0000"/>
              </a:solidFill>
            </a:endParaRPr>
          </a:p>
          <a:p>
            <a:r>
              <a:rPr lang="en-US" sz="2400" dirty="0"/>
              <a:t>students = [ </a:t>
            </a:r>
          </a:p>
          <a:p>
            <a:r>
              <a:rPr lang="en-US" sz="2400" dirty="0"/>
              <a:t>	("John", ["</a:t>
            </a:r>
            <a:r>
              <a:rPr lang="en-US" sz="2400" dirty="0" err="1"/>
              <a:t>CompSci</a:t>
            </a:r>
            <a:r>
              <a:rPr lang="en-US" sz="2400" dirty="0"/>
              <a:t>", "Physics"]), </a:t>
            </a:r>
          </a:p>
          <a:p>
            <a:r>
              <a:rPr lang="en-US" sz="2400" dirty="0"/>
              <a:t>	("Vusi", ["</a:t>
            </a:r>
            <a:r>
              <a:rPr lang="en-US" sz="2400" dirty="0" err="1"/>
              <a:t>Maths</a:t>
            </a:r>
            <a:r>
              <a:rPr lang="en-US" sz="2400" dirty="0"/>
              <a:t>", "</a:t>
            </a:r>
            <a:r>
              <a:rPr lang="en-US" sz="2400" dirty="0" err="1"/>
              <a:t>CompSci</a:t>
            </a:r>
            <a:r>
              <a:rPr lang="en-US" sz="2400" dirty="0"/>
              <a:t>", "Stats"]), </a:t>
            </a:r>
          </a:p>
          <a:p>
            <a:r>
              <a:rPr lang="en-US" sz="2400" dirty="0"/>
              <a:t>	("Jess", ["</a:t>
            </a:r>
            <a:r>
              <a:rPr lang="en-US" sz="2400" dirty="0" err="1"/>
              <a:t>CompSci</a:t>
            </a:r>
            <a:r>
              <a:rPr lang="en-US" sz="2400" dirty="0"/>
              <a:t>", "Accounting", "Economics", "Management"]), </a:t>
            </a:r>
          </a:p>
          <a:p>
            <a:r>
              <a:rPr lang="en-US" sz="2400" dirty="0"/>
              <a:t>	("Sarah", ["</a:t>
            </a:r>
            <a:r>
              <a:rPr lang="en-US" sz="2400" dirty="0" err="1"/>
              <a:t>InfSys</a:t>
            </a:r>
            <a:r>
              <a:rPr lang="en-US" sz="2400" dirty="0"/>
              <a:t>", "Accounting", "Economics", "</a:t>
            </a:r>
            <a:r>
              <a:rPr lang="en-US" sz="2400" dirty="0" err="1"/>
              <a:t>CommLaw</a:t>
            </a:r>
            <a:r>
              <a:rPr lang="en-US" sz="2400" dirty="0"/>
              <a:t>"]), </a:t>
            </a:r>
          </a:p>
          <a:p>
            <a:r>
              <a:rPr lang="en-US" sz="2400" dirty="0"/>
              <a:t>	("</a:t>
            </a:r>
            <a:r>
              <a:rPr lang="en-US" sz="2400" dirty="0" err="1"/>
              <a:t>Zuki</a:t>
            </a:r>
            <a:r>
              <a:rPr lang="en-US" sz="2400" dirty="0"/>
              <a:t>", ["Sociology", "Economics", "Law", "Stats", "Music"])]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counter=0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name, subjects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students: 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"Accounting"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subjects: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counter += 1</a:t>
            </a: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break		#exits for loop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print(counter)</a:t>
            </a:r>
            <a:endParaRPr lang="en-US" sz="2400"/>
          </a:p>
          <a:p>
            <a:endParaRPr lang="en-US" sz="18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CDA7AC2-112D-4D5F-8A94-6EFA88535FEE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for loops</a:t>
            </a:r>
          </a:p>
          <a:p>
            <a:endParaRPr lang="en-US" sz="2400" dirty="0"/>
          </a:p>
          <a:p>
            <a:r>
              <a:rPr lang="en-US" sz="2400" dirty="0"/>
              <a:t>	for f in [0,1,2,3]:</a:t>
            </a:r>
          </a:p>
          <a:p>
            <a:r>
              <a:rPr lang="en-US" sz="2400" dirty="0"/>
              <a:t>		print("Hi ")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31038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for loops</a:t>
            </a:r>
          </a:p>
          <a:p>
            <a:endParaRPr lang="en-US" sz="2400" dirty="0"/>
          </a:p>
          <a:p>
            <a:r>
              <a:rPr lang="en-US" sz="2400" dirty="0"/>
              <a:t>	for f in [0,1,2,3]:</a:t>
            </a:r>
          </a:p>
          <a:p>
            <a:r>
              <a:rPr lang="en-US" sz="2400" dirty="0"/>
              <a:t>		print("Hi ")</a:t>
            </a:r>
          </a:p>
          <a:p>
            <a:endParaRPr lang="en-US" sz="2400" dirty="0"/>
          </a:p>
          <a:p>
            <a:r>
              <a:rPr lang="en-US" sz="2400" dirty="0"/>
              <a:t>	#variable f wasn’t used in the body so good Python style says to replace it with _</a:t>
            </a:r>
          </a:p>
          <a:p>
            <a:r>
              <a:rPr lang="en-US" sz="2400" dirty="0"/>
              <a:t>	for _ in [0,1,2,3]:</a:t>
            </a:r>
          </a:p>
        </p:txBody>
      </p:sp>
    </p:spTree>
    <p:extLst>
      <p:ext uri="{BB962C8B-B14F-4D97-AF65-F5344CB8AC3E}">
        <p14:creationId xmlns:p14="http://schemas.microsoft.com/office/powerpoint/2010/main" val="336848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for loops</a:t>
            </a:r>
          </a:p>
          <a:p>
            <a:endParaRPr lang="en-US" sz="2400" dirty="0"/>
          </a:p>
          <a:p>
            <a:r>
              <a:rPr lang="en-US" sz="2400" dirty="0"/>
              <a:t>	for f in [0,1,2,3]:</a:t>
            </a:r>
          </a:p>
          <a:p>
            <a:r>
              <a:rPr lang="en-US" sz="2400" dirty="0"/>
              <a:t>		print("Hi ")</a:t>
            </a:r>
          </a:p>
          <a:p>
            <a:endParaRPr lang="en-US" sz="2400" dirty="0"/>
          </a:p>
          <a:p>
            <a:r>
              <a:rPr lang="en-US" sz="2400" dirty="0"/>
              <a:t>	#variable f wasn’t used in the body so good Python style says to replace it with _</a:t>
            </a:r>
          </a:p>
          <a:p>
            <a:r>
              <a:rPr lang="en-US" sz="2400" dirty="0"/>
              <a:t>	for _ in [0,1,2,3]:</a:t>
            </a:r>
          </a:p>
          <a:p>
            <a:r>
              <a:rPr lang="en-US" sz="2400" dirty="0"/>
              <a:t>		#body goes here</a:t>
            </a:r>
          </a:p>
        </p:txBody>
      </p:sp>
    </p:spTree>
    <p:extLst>
      <p:ext uri="{BB962C8B-B14F-4D97-AF65-F5344CB8AC3E}">
        <p14:creationId xmlns:p14="http://schemas.microsoft.com/office/powerpoint/2010/main" val="427265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for loops</a:t>
            </a:r>
          </a:p>
          <a:p>
            <a:endParaRPr lang="en-US" sz="2400" dirty="0"/>
          </a:p>
          <a:p>
            <a:r>
              <a:rPr lang="en-US" sz="2400" dirty="0"/>
              <a:t>	for f in [0,1,2,3]:</a:t>
            </a:r>
          </a:p>
          <a:p>
            <a:r>
              <a:rPr lang="en-US" sz="2400" dirty="0"/>
              <a:t>		print("Hi ")</a:t>
            </a:r>
          </a:p>
          <a:p>
            <a:endParaRPr lang="en-US" sz="2400" dirty="0"/>
          </a:p>
          <a:p>
            <a:r>
              <a:rPr lang="en-US" sz="2400" dirty="0"/>
              <a:t>	#variable f wasn’t used in the body so good Python style says to replace it with _</a:t>
            </a:r>
          </a:p>
          <a:p>
            <a:r>
              <a:rPr lang="en-US" sz="2400" dirty="0"/>
              <a:t>	for _ in [0,1,2,3]:</a:t>
            </a:r>
          </a:p>
          <a:p>
            <a:r>
              <a:rPr lang="en-US" sz="2400" dirty="0"/>
              <a:t>		#body goes here</a:t>
            </a:r>
          </a:p>
          <a:p>
            <a:endParaRPr lang="en-US" sz="2400" dirty="0"/>
          </a:p>
          <a:p>
            <a:r>
              <a:rPr lang="en-US" sz="2400" dirty="0"/>
              <a:t>	#can also specify a range</a:t>
            </a:r>
          </a:p>
          <a:p>
            <a:r>
              <a:rPr lang="en-US" sz="2400" dirty="0"/>
              <a:t>	for x in range(4):</a:t>
            </a:r>
          </a:p>
          <a:p>
            <a:r>
              <a:rPr lang="en-US" sz="2400" dirty="0"/>
              <a:t>		print(x)		#x will have values 0-3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10AB8FE0-0EE6-4580-9591-9CBDC99BB039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5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conditionals</a:t>
            </a:r>
          </a:p>
          <a:p>
            <a:endParaRPr lang="en-US" sz="2400" dirty="0"/>
          </a:p>
          <a:p>
            <a:r>
              <a:rPr lang="en-US" sz="2400" dirty="0"/>
              <a:t>	types is ‘bool’</a:t>
            </a:r>
          </a:p>
          <a:p>
            <a:r>
              <a:rPr lang="en-US" sz="2400" dirty="0"/>
              <a:t>		values are True and False</a:t>
            </a:r>
          </a:p>
        </p:txBody>
      </p:sp>
    </p:spTree>
    <p:extLst>
      <p:ext uri="{BB962C8B-B14F-4D97-AF65-F5344CB8AC3E}">
        <p14:creationId xmlns:p14="http://schemas.microsoft.com/office/powerpoint/2010/main" val="1260520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2047</Words>
  <Application>Microsoft Office PowerPoint</Application>
  <PresentationFormat>Widescreen</PresentationFormat>
  <Paragraphs>343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Office Theme</vt:lpstr>
      <vt:lpstr>Chapter 4 Loops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Mann, Robert</cp:lastModifiedBy>
  <cp:revision>186</cp:revision>
  <dcterms:created xsi:type="dcterms:W3CDTF">2018-01-11T15:21:15Z</dcterms:created>
  <dcterms:modified xsi:type="dcterms:W3CDTF">2023-01-31T18:55:44Z</dcterms:modified>
</cp:coreProperties>
</file>