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310" r:id="rId5"/>
    <p:sldId id="263" r:id="rId6"/>
    <p:sldId id="264" r:id="rId7"/>
    <p:sldId id="265" r:id="rId8"/>
    <p:sldId id="266" r:id="rId9"/>
    <p:sldId id="284" r:id="rId10"/>
    <p:sldId id="267" r:id="rId11"/>
    <p:sldId id="270" r:id="rId12"/>
    <p:sldId id="287" r:id="rId13"/>
    <p:sldId id="286" r:id="rId14"/>
    <p:sldId id="288" r:id="rId15"/>
    <p:sldId id="289" r:id="rId16"/>
    <p:sldId id="271" r:id="rId17"/>
    <p:sldId id="290" r:id="rId18"/>
    <p:sldId id="291" r:id="rId19"/>
    <p:sldId id="272" r:id="rId20"/>
    <p:sldId id="292" r:id="rId21"/>
    <p:sldId id="293" r:id="rId22"/>
    <p:sldId id="294" r:id="rId23"/>
    <p:sldId id="273" r:id="rId24"/>
    <p:sldId id="295" r:id="rId25"/>
    <p:sldId id="296" r:id="rId26"/>
    <p:sldId id="274" r:id="rId27"/>
    <p:sldId id="275" r:id="rId28"/>
    <p:sldId id="297" r:id="rId29"/>
    <p:sldId id="298" r:id="rId30"/>
    <p:sldId id="276" r:id="rId31"/>
    <p:sldId id="277" r:id="rId32"/>
    <p:sldId id="299" r:id="rId33"/>
    <p:sldId id="278" r:id="rId34"/>
    <p:sldId id="300" r:id="rId35"/>
    <p:sldId id="279" r:id="rId36"/>
    <p:sldId id="301" r:id="rId37"/>
    <p:sldId id="280" r:id="rId38"/>
    <p:sldId id="281" r:id="rId39"/>
    <p:sldId id="302" r:id="rId40"/>
    <p:sldId id="282" r:id="rId41"/>
    <p:sldId id="303" r:id="rId42"/>
    <p:sldId id="304" r:id="rId43"/>
    <p:sldId id="283" r:id="rId44"/>
    <p:sldId id="307" r:id="rId45"/>
    <p:sldId id="3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sz="3200" dirty="0"/>
              <a:t>Functions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6.3 Polymorphism</a:t>
            </a:r>
          </a:p>
          <a:p>
            <a:endParaRPr lang="en-US" sz="2400" dirty="0"/>
          </a:p>
          <a:p>
            <a:r>
              <a:rPr lang="en-US" sz="2400" dirty="0"/>
              <a:t>Central to Python’s functionality</a:t>
            </a:r>
          </a:p>
          <a:p>
            <a:r>
              <a:rPr lang="en-US" sz="2400" dirty="0"/>
              <a:t>	Functions can automatically work on data type passed as argument</a:t>
            </a:r>
          </a:p>
        </p:txBody>
      </p:sp>
    </p:spTree>
    <p:extLst>
      <p:ext uri="{BB962C8B-B14F-4D97-AF65-F5344CB8AC3E}">
        <p14:creationId xmlns:p14="http://schemas.microsoft.com/office/powerpoint/2010/main" val="96309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 Function stubs</a:t>
            </a:r>
          </a:p>
          <a:p>
            <a:endParaRPr lang="en-US" sz="2400" dirty="0"/>
          </a:p>
          <a:p>
            <a:r>
              <a:rPr lang="en-US" sz="2400" dirty="0"/>
              <a:t>Part of incremental development is creating function stubs</a:t>
            </a:r>
          </a:p>
          <a:p>
            <a:r>
              <a:rPr lang="en-US" sz="2400" dirty="0"/>
              <a:t>	body can be empty except for single statement pass</a:t>
            </a:r>
          </a:p>
          <a:p>
            <a:r>
              <a:rPr lang="en-US" sz="2400" dirty="0"/>
              <a:t>		pass does nothing but acts as a placeholder for future statements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554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 Function stubs</a:t>
            </a:r>
          </a:p>
          <a:p>
            <a:endParaRPr lang="en-US" sz="2400" dirty="0"/>
          </a:p>
          <a:p>
            <a:r>
              <a:rPr lang="en-US" sz="2400" dirty="0"/>
              <a:t>Part of incremental development is creating function stubs</a:t>
            </a:r>
          </a:p>
          <a:p>
            <a:r>
              <a:rPr lang="en-US" sz="2400" dirty="0"/>
              <a:t>	body can be empty except for single statement pass</a:t>
            </a:r>
          </a:p>
          <a:p>
            <a:r>
              <a:rPr lang="en-US" sz="2400" dirty="0"/>
              <a:t>		pass does nothing but acts as a placeholder for future statements</a:t>
            </a:r>
          </a:p>
          <a:p>
            <a:r>
              <a:rPr lang="en-US" sz="2400" dirty="0"/>
              <a:t>	body can be empty except for return statement with no value</a:t>
            </a:r>
          </a:p>
          <a:p>
            <a:r>
              <a:rPr lang="en-US" sz="2400" dirty="0"/>
              <a:t>		returns None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3739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 Function stubs</a:t>
            </a:r>
          </a:p>
          <a:p>
            <a:endParaRPr lang="en-US" sz="2400" dirty="0"/>
          </a:p>
          <a:p>
            <a:r>
              <a:rPr lang="en-US" sz="2400" dirty="0"/>
              <a:t>Part of incremental development is creating function stubs</a:t>
            </a:r>
          </a:p>
          <a:p>
            <a:r>
              <a:rPr lang="en-US" sz="2400" dirty="0"/>
              <a:t>	body can be empty except for single statement pass</a:t>
            </a:r>
          </a:p>
          <a:p>
            <a:r>
              <a:rPr lang="en-US" sz="2400" dirty="0"/>
              <a:t>		pass does nothing but acts as a placeholder for future statements</a:t>
            </a:r>
          </a:p>
          <a:p>
            <a:r>
              <a:rPr lang="en-US" sz="2400" dirty="0"/>
              <a:t>	body can be empty except for return statement with no value</a:t>
            </a:r>
          </a:p>
          <a:p>
            <a:r>
              <a:rPr lang="en-US" sz="2400" dirty="0"/>
              <a:t>		returns None</a:t>
            </a:r>
          </a:p>
          <a:p>
            <a:r>
              <a:rPr lang="en-US" sz="2400" dirty="0"/>
              <a:t>	body can have a single print statement alerting user function is incomplete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807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 Function stubs</a:t>
            </a:r>
          </a:p>
          <a:p>
            <a:endParaRPr lang="en-US" sz="2400" dirty="0"/>
          </a:p>
          <a:p>
            <a:r>
              <a:rPr lang="en-US" sz="2400" dirty="0"/>
              <a:t>Part of incremental development is creating function stubs</a:t>
            </a:r>
          </a:p>
          <a:p>
            <a:r>
              <a:rPr lang="en-US" sz="2400" dirty="0"/>
              <a:t>	body can be empty except for single statement pass</a:t>
            </a:r>
          </a:p>
          <a:p>
            <a:r>
              <a:rPr lang="en-US" sz="2400" dirty="0"/>
              <a:t>		pass does nothing but acts as a placeholder for future statements</a:t>
            </a:r>
          </a:p>
          <a:p>
            <a:r>
              <a:rPr lang="en-US" sz="2400" dirty="0"/>
              <a:t>	body can be empty except for return statement with no value</a:t>
            </a:r>
          </a:p>
          <a:p>
            <a:r>
              <a:rPr lang="en-US" sz="2400" dirty="0"/>
              <a:t>		returns None</a:t>
            </a:r>
          </a:p>
          <a:p>
            <a:r>
              <a:rPr lang="en-US" sz="2400" dirty="0"/>
              <a:t>	body can have a single print statement alerting user function is incomplete</a:t>
            </a:r>
          </a:p>
          <a:p>
            <a:r>
              <a:rPr lang="en-US" sz="2400" dirty="0"/>
              <a:t>	body can print a statement and return hard-coded values that allow calling</a:t>
            </a:r>
          </a:p>
          <a:p>
            <a:r>
              <a:rPr lang="en-US" sz="2400" dirty="0"/>
              <a:t>		function to continue executing despite function not being written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992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6.7 Function stubs</a:t>
            </a:r>
          </a:p>
          <a:p>
            <a:endParaRPr lang="en-US" sz="2400" dirty="0"/>
          </a:p>
          <a:p>
            <a:r>
              <a:rPr lang="en-US" sz="2400" dirty="0"/>
              <a:t>Part of incremental development is creating function stubs</a:t>
            </a:r>
          </a:p>
          <a:p>
            <a:r>
              <a:rPr lang="en-US" sz="2400" dirty="0"/>
              <a:t>	body can be empty except for single statement pass</a:t>
            </a:r>
          </a:p>
          <a:p>
            <a:r>
              <a:rPr lang="en-US" sz="2400" dirty="0"/>
              <a:t>		pass does nothing but acts as a placeholder for future statements</a:t>
            </a:r>
          </a:p>
          <a:p>
            <a:r>
              <a:rPr lang="en-US" sz="2400" dirty="0"/>
              <a:t>	body can be empty except for return statement with no value</a:t>
            </a:r>
          </a:p>
          <a:p>
            <a:r>
              <a:rPr lang="en-US" sz="2400" dirty="0"/>
              <a:t>		returns None</a:t>
            </a:r>
          </a:p>
          <a:p>
            <a:r>
              <a:rPr lang="en-US" sz="2400" dirty="0"/>
              <a:t>	body can have a single print statement alerting user function is incomplete</a:t>
            </a:r>
          </a:p>
          <a:p>
            <a:r>
              <a:rPr lang="en-US" sz="2400" dirty="0"/>
              <a:t>	body can print a statement and return hard-coded values that allow calling</a:t>
            </a:r>
          </a:p>
          <a:p>
            <a:r>
              <a:rPr lang="en-US" sz="2400" dirty="0"/>
              <a:t>		function to continue executing despite function not being written</a:t>
            </a:r>
          </a:p>
          <a:p>
            <a:r>
              <a:rPr lang="en-US" sz="2400" dirty="0"/>
              <a:t>	body contains raise </a:t>
            </a:r>
            <a:r>
              <a:rPr lang="en-US" sz="2400" dirty="0" err="1"/>
              <a:t>NotImplentedError</a:t>
            </a:r>
            <a:endParaRPr lang="en-US" sz="2400" dirty="0"/>
          </a:p>
          <a:p>
            <a:r>
              <a:rPr lang="en-US" sz="2400" dirty="0"/>
              <a:t>		causes program to stop executing</a:t>
            </a:r>
          </a:p>
        </p:txBody>
      </p:sp>
    </p:spTree>
    <p:extLst>
      <p:ext uri="{BB962C8B-B14F-4D97-AF65-F5344CB8AC3E}">
        <p14:creationId xmlns:p14="http://schemas.microsoft.com/office/powerpoint/2010/main" val="246907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6.8 Functions are objects</a:t>
            </a:r>
          </a:p>
          <a:p>
            <a:endParaRPr lang="en-US" sz="2400" dirty="0"/>
          </a:p>
          <a:p>
            <a:r>
              <a:rPr lang="en-US" sz="2400" dirty="0"/>
              <a:t>Functions are objects so can be used anywhere an object can be used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040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6.8 Functions are objects</a:t>
            </a:r>
          </a:p>
          <a:p>
            <a:endParaRPr lang="en-US" sz="2400" dirty="0"/>
          </a:p>
          <a:p>
            <a:r>
              <a:rPr lang="en-US" sz="2400" dirty="0"/>
              <a:t>Functions are objects so can be used anywhere an object can be used</a:t>
            </a:r>
          </a:p>
          <a:p>
            <a:r>
              <a:rPr lang="en-US" sz="2400" dirty="0"/>
              <a:t>	such as an assignment statement</a:t>
            </a:r>
          </a:p>
          <a:p>
            <a:r>
              <a:rPr lang="en-US" sz="2400" dirty="0"/>
              <a:t>		def </a:t>
            </a:r>
            <a:r>
              <a:rPr lang="en-US" sz="2400" dirty="0" err="1"/>
              <a:t>print_A</a:t>
            </a:r>
            <a:r>
              <a:rPr lang="en-US" sz="2400" dirty="0"/>
              <a:t>:</a:t>
            </a:r>
          </a:p>
          <a:p>
            <a:r>
              <a:rPr lang="en-US" sz="2400" dirty="0"/>
              <a:t>			print( ‘A’ )</a:t>
            </a:r>
          </a:p>
          <a:p>
            <a:r>
              <a:rPr lang="en-US" sz="2400" dirty="0"/>
              <a:t>			return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print_A</a:t>
            </a:r>
            <a:r>
              <a:rPr lang="en-US" sz="2400" dirty="0"/>
              <a:t>( 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new_func</a:t>
            </a:r>
            <a:r>
              <a:rPr lang="en-US" sz="2400" dirty="0"/>
              <a:t> = </a:t>
            </a:r>
            <a:r>
              <a:rPr lang="en-US" sz="2400" dirty="0" err="1"/>
              <a:t>print_A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new_func</a:t>
            </a:r>
            <a:r>
              <a:rPr lang="en-US" sz="2400"/>
              <a:t>( )</a:t>
            </a:r>
            <a:r>
              <a:rPr lang="en-US" sz="2400" dirty="0"/>
              <a:t>		#also executes function </a:t>
            </a:r>
            <a:r>
              <a:rPr lang="en-US" sz="2400" dirty="0" err="1"/>
              <a:t>print_A</a:t>
            </a:r>
            <a:endParaRPr lang="en-US" sz="2400" dirty="0"/>
          </a:p>
          <a:p>
            <a:r>
              <a:rPr lang="en-US" sz="2400" dirty="0"/>
              <a:t>					#also binds name </a:t>
            </a:r>
            <a:r>
              <a:rPr lang="en-US" sz="2400" dirty="0" err="1"/>
              <a:t>new_func</a:t>
            </a:r>
            <a:r>
              <a:rPr lang="en-US" sz="2400" dirty="0"/>
              <a:t> to object </a:t>
            </a:r>
            <a:r>
              <a:rPr lang="en-US" sz="2400" dirty="0" err="1"/>
              <a:t>print_A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22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6.8 Functions are objects</a:t>
            </a:r>
          </a:p>
          <a:p>
            <a:endParaRPr lang="en-US" sz="2400" dirty="0"/>
          </a:p>
          <a:p>
            <a:r>
              <a:rPr lang="en-US" sz="2400" dirty="0"/>
              <a:t>Functions are objects so can be used anywhere an object can be used</a:t>
            </a:r>
          </a:p>
          <a:p>
            <a:r>
              <a:rPr lang="en-US" sz="2400" dirty="0"/>
              <a:t>	such as an assignment statement</a:t>
            </a:r>
          </a:p>
          <a:p>
            <a:r>
              <a:rPr lang="en-US" sz="2400" dirty="0"/>
              <a:t>		def </a:t>
            </a:r>
            <a:r>
              <a:rPr lang="en-US" sz="2400" dirty="0" err="1"/>
              <a:t>print_A</a:t>
            </a:r>
            <a:r>
              <a:rPr lang="en-US" sz="2400" dirty="0"/>
              <a:t>():</a:t>
            </a:r>
          </a:p>
          <a:p>
            <a:r>
              <a:rPr lang="en-US" sz="2400" dirty="0"/>
              <a:t>			print( ‘A’ )</a:t>
            </a:r>
          </a:p>
          <a:p>
            <a:r>
              <a:rPr lang="en-US" sz="2400" dirty="0"/>
              <a:t>			return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print_A</a:t>
            </a:r>
            <a:r>
              <a:rPr lang="en-US" sz="2400" dirty="0"/>
              <a:t>( 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new_func</a:t>
            </a:r>
            <a:r>
              <a:rPr lang="en-US" sz="2400" dirty="0"/>
              <a:t> = </a:t>
            </a:r>
            <a:r>
              <a:rPr lang="en-US" sz="2400" dirty="0" err="1"/>
              <a:t>print_A</a:t>
            </a:r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new_func</a:t>
            </a:r>
            <a:r>
              <a:rPr lang="en-US" sz="2400" dirty="0"/>
              <a:t>		#also executes function </a:t>
            </a:r>
            <a:r>
              <a:rPr lang="en-US" sz="2400" dirty="0" err="1"/>
              <a:t>print_A</a:t>
            </a:r>
            <a:endParaRPr lang="en-US" sz="2400" dirty="0"/>
          </a:p>
          <a:p>
            <a:r>
              <a:rPr lang="en-US" sz="2400" dirty="0"/>
              <a:t>					#also binds name </a:t>
            </a:r>
            <a:r>
              <a:rPr lang="en-US" sz="2400" dirty="0" err="1"/>
              <a:t>new_func</a:t>
            </a:r>
            <a:r>
              <a:rPr lang="en-US" sz="2400" dirty="0"/>
              <a:t> to object </a:t>
            </a:r>
            <a:r>
              <a:rPr lang="en-US" sz="2400" dirty="0" err="1"/>
              <a:t>print_A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Functions can be passed as arguments to functions</a:t>
            </a:r>
          </a:p>
        </p:txBody>
      </p:sp>
    </p:spTree>
    <p:extLst>
      <p:ext uri="{BB962C8B-B14F-4D97-AF65-F5344CB8AC3E}">
        <p14:creationId xmlns:p14="http://schemas.microsoft.com/office/powerpoint/2010/main" val="362419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6.9 Function common errors</a:t>
            </a:r>
          </a:p>
          <a:p>
            <a:endParaRPr lang="en-US" sz="2400" dirty="0"/>
          </a:p>
          <a:p>
            <a:r>
              <a:rPr lang="en-US" sz="2400" dirty="0"/>
              <a:t>	copying and pasting code – without completing updates after paste</a:t>
            </a:r>
          </a:p>
        </p:txBody>
      </p:sp>
    </p:spTree>
    <p:extLst>
      <p:ext uri="{BB962C8B-B14F-4D97-AF65-F5344CB8AC3E}">
        <p14:creationId xmlns:p14="http://schemas.microsoft.com/office/powerpoint/2010/main" val="14480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 Function basics</a:t>
            </a:r>
          </a:p>
          <a:p>
            <a:endParaRPr lang="en-US" sz="2400" dirty="0"/>
          </a:p>
          <a:p>
            <a:r>
              <a:rPr lang="en-US" sz="2400" dirty="0"/>
              <a:t>	def &lt;function&gt;():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6.9 Function common errors</a:t>
            </a:r>
          </a:p>
          <a:p>
            <a:endParaRPr lang="en-US" sz="2400" dirty="0"/>
          </a:p>
          <a:p>
            <a:r>
              <a:rPr lang="en-US" sz="2400" dirty="0"/>
              <a:t>	copying and pasting code – without completing updates after paste</a:t>
            </a:r>
          </a:p>
          <a:p>
            <a:endParaRPr lang="en-US" sz="2400" dirty="0"/>
          </a:p>
          <a:p>
            <a:r>
              <a:rPr lang="en-US" sz="2400" dirty="0"/>
              <a:t>	returning wrong variable – especially after a copy/paste</a:t>
            </a:r>
          </a:p>
        </p:txBody>
      </p:sp>
    </p:spTree>
    <p:extLst>
      <p:ext uri="{BB962C8B-B14F-4D97-AF65-F5344CB8AC3E}">
        <p14:creationId xmlns:p14="http://schemas.microsoft.com/office/powerpoint/2010/main" val="328160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6.9 Function common errors</a:t>
            </a:r>
          </a:p>
          <a:p>
            <a:endParaRPr lang="en-US" sz="2400" dirty="0"/>
          </a:p>
          <a:p>
            <a:r>
              <a:rPr lang="en-US" sz="2400" dirty="0"/>
              <a:t>	copying and pasting code – without completing updates after paste</a:t>
            </a:r>
          </a:p>
          <a:p>
            <a:endParaRPr lang="en-US" sz="2400" dirty="0"/>
          </a:p>
          <a:p>
            <a:r>
              <a:rPr lang="en-US" sz="2400" dirty="0"/>
              <a:t>	returning wrong variable – especially after a copy/paste</a:t>
            </a:r>
          </a:p>
          <a:p>
            <a:endParaRPr lang="en-US" sz="2400" dirty="0"/>
          </a:p>
          <a:p>
            <a:r>
              <a:rPr lang="en-US" sz="2400" dirty="0"/>
              <a:t>	failure to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394856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6.9 Function common errors</a:t>
            </a:r>
          </a:p>
          <a:p>
            <a:endParaRPr lang="en-US" sz="2400" dirty="0"/>
          </a:p>
          <a:p>
            <a:r>
              <a:rPr lang="en-US" sz="2400" dirty="0"/>
              <a:t>	copying and pasting code – without completing updates after paste</a:t>
            </a:r>
          </a:p>
          <a:p>
            <a:endParaRPr lang="en-US" sz="2400" dirty="0"/>
          </a:p>
          <a:p>
            <a:r>
              <a:rPr lang="en-US" sz="2400" dirty="0"/>
              <a:t>	returning wrong variable – especially after a copy/paste</a:t>
            </a:r>
          </a:p>
          <a:p>
            <a:endParaRPr lang="en-US" sz="2400" dirty="0"/>
          </a:p>
          <a:p>
            <a:r>
              <a:rPr lang="en-US" sz="2400" dirty="0"/>
              <a:t>	failure to return a value</a:t>
            </a:r>
          </a:p>
          <a:p>
            <a:endParaRPr lang="en-US" sz="2400" dirty="0"/>
          </a:p>
          <a:p>
            <a:r>
              <a:rPr lang="en-US" sz="2400" dirty="0"/>
              <a:t>	calling a function before it is defined</a:t>
            </a:r>
          </a:p>
        </p:txBody>
      </p:sp>
    </p:spTree>
    <p:extLst>
      <p:ext uri="{BB962C8B-B14F-4D97-AF65-F5344CB8AC3E}">
        <p14:creationId xmlns:p14="http://schemas.microsoft.com/office/powerpoint/2010/main" val="3696471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6.10 global variables</a:t>
            </a:r>
          </a:p>
          <a:p>
            <a:endParaRPr lang="en-US" sz="2400" dirty="0"/>
          </a:p>
          <a:p>
            <a:r>
              <a:rPr lang="en-US" sz="2400" dirty="0"/>
              <a:t>	a variable declared outside of any function is global in scope</a:t>
            </a:r>
          </a:p>
          <a:p>
            <a:r>
              <a:rPr lang="en-US" sz="2400" dirty="0"/>
              <a:t>		should be used very rarely!</a:t>
            </a:r>
          </a:p>
        </p:txBody>
      </p:sp>
    </p:spTree>
    <p:extLst>
      <p:ext uri="{BB962C8B-B14F-4D97-AF65-F5344CB8AC3E}">
        <p14:creationId xmlns:p14="http://schemas.microsoft.com/office/powerpoint/2010/main" val="2480364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6.10 global variables</a:t>
            </a:r>
          </a:p>
          <a:p>
            <a:endParaRPr lang="en-US" sz="2400" dirty="0"/>
          </a:p>
          <a:p>
            <a:r>
              <a:rPr lang="en-US" sz="2400" dirty="0"/>
              <a:t>	a variable declared outside of any function is global in scope</a:t>
            </a:r>
          </a:p>
          <a:p>
            <a:r>
              <a:rPr lang="en-US" sz="2400" dirty="0"/>
              <a:t>		should be used very rarely!</a:t>
            </a:r>
          </a:p>
          <a:p>
            <a:endParaRPr lang="en-US" sz="2400" dirty="0"/>
          </a:p>
          <a:p>
            <a:r>
              <a:rPr lang="en-US" sz="2400" dirty="0"/>
              <a:t>	accessible within functions by declaring it global</a:t>
            </a:r>
          </a:p>
          <a:p>
            <a:r>
              <a:rPr lang="en-US" sz="2400" dirty="0"/>
              <a:t>		global </a:t>
            </a:r>
            <a:r>
              <a:rPr lang="en-US" sz="2400" dirty="0" err="1"/>
              <a:t>global_variable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717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6.10 global variables</a:t>
            </a:r>
          </a:p>
          <a:p>
            <a:endParaRPr lang="en-US" sz="2400" dirty="0"/>
          </a:p>
          <a:p>
            <a:r>
              <a:rPr lang="en-US" sz="2400" dirty="0"/>
              <a:t>	a variable declared outside of any function is global in scope</a:t>
            </a:r>
          </a:p>
          <a:p>
            <a:r>
              <a:rPr lang="en-US" sz="2400" dirty="0"/>
              <a:t>		should be used very rarely!</a:t>
            </a:r>
          </a:p>
          <a:p>
            <a:endParaRPr lang="en-US" sz="2400" dirty="0"/>
          </a:p>
          <a:p>
            <a:r>
              <a:rPr lang="en-US" sz="2400" dirty="0"/>
              <a:t>	accessible within functions by declaring it global</a:t>
            </a:r>
          </a:p>
          <a:p>
            <a:r>
              <a:rPr lang="en-US" sz="2400" dirty="0"/>
              <a:t>		global </a:t>
            </a:r>
            <a:r>
              <a:rPr lang="en-US" sz="2400" dirty="0" err="1"/>
              <a:t>global_variable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Good practice is to use parameters rather than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936214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6.11 namespace</a:t>
            </a:r>
          </a:p>
          <a:p>
            <a:endParaRPr lang="en-US" sz="2400" dirty="0"/>
          </a:p>
          <a:p>
            <a:r>
              <a:rPr lang="en-US" sz="2400" dirty="0"/>
              <a:t>The mapping (dictionary) used by python to track all objects in a program</a:t>
            </a:r>
          </a:p>
          <a:p>
            <a:endParaRPr lang="en-US" sz="2400" dirty="0"/>
          </a:p>
          <a:p>
            <a:r>
              <a:rPr lang="en-US" sz="2400" dirty="0"/>
              <a:t>Functions locals( ) and </a:t>
            </a:r>
            <a:r>
              <a:rPr lang="en-US" sz="2400" dirty="0" err="1"/>
              <a:t>globals</a:t>
            </a:r>
            <a:r>
              <a:rPr lang="en-US" sz="2400" dirty="0"/>
              <a:t>( ) are used to view the variables currently in existence</a:t>
            </a:r>
          </a:p>
          <a:p>
            <a:endParaRPr lang="en-US" sz="2400" dirty="0"/>
          </a:p>
          <a:p>
            <a:r>
              <a:rPr lang="en-US" sz="2400" dirty="0"/>
              <a:t>When attempting to resolve a variable, interpreter looks in local, global, then built-in</a:t>
            </a:r>
          </a:p>
        </p:txBody>
      </p:sp>
    </p:spTree>
    <p:extLst>
      <p:ext uri="{BB962C8B-B14F-4D97-AF65-F5344CB8AC3E}">
        <p14:creationId xmlns:p14="http://schemas.microsoft.com/office/powerpoint/2010/main" val="3006968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6.12 function parameters</a:t>
            </a:r>
          </a:p>
          <a:p>
            <a:endParaRPr lang="en-US" sz="2400" dirty="0"/>
          </a:p>
          <a:p>
            <a:r>
              <a:rPr lang="en-US" sz="2400" dirty="0"/>
              <a:t>Parameters are passed by assignment</a:t>
            </a:r>
          </a:p>
          <a:p>
            <a:r>
              <a:rPr lang="en-US" sz="2400" dirty="0"/>
              <a:t>	local variables are created and the parameter objects are assigned</a:t>
            </a:r>
          </a:p>
        </p:txBody>
      </p:sp>
    </p:spTree>
    <p:extLst>
      <p:ext uri="{BB962C8B-B14F-4D97-AF65-F5344CB8AC3E}">
        <p14:creationId xmlns:p14="http://schemas.microsoft.com/office/powerpoint/2010/main" val="3374051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6.12 function parameters</a:t>
            </a:r>
          </a:p>
          <a:p>
            <a:endParaRPr lang="en-US" sz="2400" dirty="0"/>
          </a:p>
          <a:p>
            <a:r>
              <a:rPr lang="en-US" sz="2400" dirty="0"/>
              <a:t>Parameters are passed by assignment</a:t>
            </a:r>
          </a:p>
          <a:p>
            <a:r>
              <a:rPr lang="en-US" sz="2400" dirty="0"/>
              <a:t>	local variables are created and the parameter objects are assigned</a:t>
            </a:r>
          </a:p>
          <a:p>
            <a:r>
              <a:rPr lang="en-US" sz="2400" dirty="0"/>
              <a:t>If the parameter is immutable then the change is local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166476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6.12 function parameters</a:t>
            </a:r>
          </a:p>
          <a:p>
            <a:endParaRPr lang="en-US" sz="2400" dirty="0"/>
          </a:p>
          <a:p>
            <a:r>
              <a:rPr lang="en-US" sz="2400" dirty="0"/>
              <a:t>Parameters are passed by assignment</a:t>
            </a:r>
          </a:p>
          <a:p>
            <a:r>
              <a:rPr lang="en-US" sz="2400" dirty="0"/>
              <a:t>	local variables are created and the parameter objects are assigned</a:t>
            </a:r>
          </a:p>
          <a:p>
            <a:r>
              <a:rPr lang="en-US" sz="2400" dirty="0"/>
              <a:t>If the parameter is immutable then the change is local to the function</a:t>
            </a:r>
          </a:p>
          <a:p>
            <a:r>
              <a:rPr lang="en-US" sz="2400" dirty="0"/>
              <a:t>If the parameter is mutable then the change is seen outside the function</a:t>
            </a:r>
          </a:p>
          <a:p>
            <a:r>
              <a:rPr lang="en-US" sz="2400" dirty="0"/>
              <a:t>	modifying a container is one example</a:t>
            </a:r>
          </a:p>
        </p:txBody>
      </p:sp>
    </p:spTree>
    <p:extLst>
      <p:ext uri="{BB962C8B-B14F-4D97-AF65-F5344CB8AC3E}">
        <p14:creationId xmlns:p14="http://schemas.microsoft.com/office/powerpoint/2010/main" val="79920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 Function basics</a:t>
            </a:r>
          </a:p>
          <a:p>
            <a:endParaRPr lang="en-US" sz="2400" dirty="0"/>
          </a:p>
          <a:p>
            <a:r>
              <a:rPr lang="en-US" sz="2400" dirty="0"/>
              <a:t>	def &lt;function&gt;():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  <a:p>
            <a:endParaRPr lang="en-US" sz="2400" dirty="0"/>
          </a:p>
          <a:p>
            <a:r>
              <a:rPr lang="en-US" sz="2400" dirty="0"/>
              <a:t>	invoked/called by</a:t>
            </a:r>
          </a:p>
          <a:p>
            <a:r>
              <a:rPr lang="en-US" sz="2400" dirty="0"/>
              <a:t>		&lt;function&gt;()</a:t>
            </a:r>
          </a:p>
        </p:txBody>
      </p:sp>
    </p:spTree>
    <p:extLst>
      <p:ext uri="{BB962C8B-B14F-4D97-AF65-F5344CB8AC3E}">
        <p14:creationId xmlns:p14="http://schemas.microsoft.com/office/powerpoint/2010/main" val="625938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6.12 function parameters</a:t>
            </a:r>
          </a:p>
          <a:p>
            <a:endParaRPr lang="en-US" sz="2400" dirty="0"/>
          </a:p>
          <a:p>
            <a:r>
              <a:rPr lang="en-US" sz="2400" dirty="0"/>
              <a:t>Mutable </a:t>
            </a:r>
            <a:r>
              <a:rPr lang="en-US" sz="2400" dirty="0" err="1"/>
              <a:t>ojects</a:t>
            </a:r>
            <a:r>
              <a:rPr lang="en-US" sz="2400" dirty="0"/>
              <a:t> can be made immutable by passing a copy in calling statement</a:t>
            </a:r>
          </a:p>
          <a:p>
            <a:r>
              <a:rPr lang="en-US" sz="2400" dirty="0"/>
              <a:t>	modify( </a:t>
            </a:r>
            <a:r>
              <a:rPr lang="en-US" sz="2400" dirty="0" err="1"/>
              <a:t>my_list</a:t>
            </a:r>
            <a:r>
              <a:rPr lang="en-US" sz="2400" dirty="0"/>
              <a:t>[:] )</a:t>
            </a:r>
          </a:p>
        </p:txBody>
      </p:sp>
    </p:spTree>
    <p:extLst>
      <p:ext uri="{BB962C8B-B14F-4D97-AF65-F5344CB8AC3E}">
        <p14:creationId xmlns:p14="http://schemas.microsoft.com/office/powerpoint/2010/main" val="825221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keyword arguments</a:t>
            </a:r>
          </a:p>
          <a:p>
            <a:endParaRPr lang="en-US" sz="2400" dirty="0"/>
          </a:p>
          <a:p>
            <a:r>
              <a:rPr lang="en-US" sz="2400" dirty="0"/>
              <a:t>Functions can be </a:t>
            </a:r>
            <a:r>
              <a:rPr lang="en-US" sz="2400" u="sng" dirty="0"/>
              <a:t>called</a:t>
            </a:r>
            <a:r>
              <a:rPr lang="en-US" sz="2400" dirty="0"/>
              <a:t> by naming each parameter</a:t>
            </a:r>
          </a:p>
          <a:p>
            <a:r>
              <a:rPr lang="en-US" sz="2400" dirty="0"/>
              <a:t>	order becomes irrelevant</a:t>
            </a:r>
          </a:p>
        </p:txBody>
      </p:sp>
    </p:spTree>
    <p:extLst>
      <p:ext uri="{BB962C8B-B14F-4D97-AF65-F5344CB8AC3E}">
        <p14:creationId xmlns:p14="http://schemas.microsoft.com/office/powerpoint/2010/main" val="2047146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keyword arguments</a:t>
            </a:r>
          </a:p>
          <a:p>
            <a:endParaRPr lang="en-US" sz="2400" dirty="0"/>
          </a:p>
          <a:p>
            <a:r>
              <a:rPr lang="en-US" sz="2400" dirty="0"/>
              <a:t>Functions can be </a:t>
            </a:r>
            <a:r>
              <a:rPr lang="en-US" sz="2400" u="sng" dirty="0"/>
              <a:t>called</a:t>
            </a:r>
            <a:r>
              <a:rPr lang="en-US" sz="2400" dirty="0"/>
              <a:t> by naming each parameter</a:t>
            </a:r>
          </a:p>
          <a:p>
            <a:r>
              <a:rPr lang="en-US" sz="2400" dirty="0"/>
              <a:t>	order becomes irrelevant</a:t>
            </a:r>
          </a:p>
          <a:p>
            <a:endParaRPr lang="en-US" sz="2400" dirty="0"/>
          </a:p>
          <a:p>
            <a:r>
              <a:rPr lang="en-US" sz="2400" dirty="0"/>
              <a:t>d</a:t>
            </a:r>
            <a:r>
              <a:rPr lang="en-US" sz="2400"/>
              <a:t>ef </a:t>
            </a:r>
            <a:r>
              <a:rPr lang="en-US" sz="2400" dirty="0" err="1"/>
              <a:t>some_function</a:t>
            </a:r>
            <a:r>
              <a:rPr lang="en-US" sz="2400" dirty="0"/>
              <a:t>( first, middle, last ):</a:t>
            </a:r>
          </a:p>
          <a:p>
            <a:r>
              <a:rPr lang="en-US" sz="2400" dirty="0"/>
              <a:t>	return</a:t>
            </a:r>
          </a:p>
          <a:p>
            <a:endParaRPr lang="en-US" sz="2400" dirty="0"/>
          </a:p>
          <a:p>
            <a:r>
              <a:rPr lang="en-US" sz="2400" dirty="0" err="1"/>
              <a:t>some_function</a:t>
            </a:r>
            <a:r>
              <a:rPr lang="en-US" sz="2400" dirty="0"/>
              <a:t>( middle=‘Z’, last = 12, first=3.14157 )</a:t>
            </a:r>
          </a:p>
        </p:txBody>
      </p:sp>
    </p:spTree>
    <p:extLst>
      <p:ext uri="{BB962C8B-B14F-4D97-AF65-F5344CB8AC3E}">
        <p14:creationId xmlns:p14="http://schemas.microsoft.com/office/powerpoint/2010/main" val="2340350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keyword &amp; positional arguments</a:t>
            </a:r>
          </a:p>
          <a:p>
            <a:endParaRPr lang="en-US" sz="2400" dirty="0"/>
          </a:p>
          <a:p>
            <a:r>
              <a:rPr lang="en-US" sz="2400" dirty="0"/>
              <a:t>Positional and keyword arguments can be mixed in function call</a:t>
            </a:r>
          </a:p>
          <a:p>
            <a:r>
              <a:rPr lang="en-US" sz="2400" dirty="0"/>
              <a:t>	positional must come first!</a:t>
            </a:r>
          </a:p>
        </p:txBody>
      </p:sp>
    </p:spTree>
    <p:extLst>
      <p:ext uri="{BB962C8B-B14F-4D97-AF65-F5344CB8AC3E}">
        <p14:creationId xmlns:p14="http://schemas.microsoft.com/office/powerpoint/2010/main" val="861627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keyword &amp; positional arguments</a:t>
            </a:r>
          </a:p>
          <a:p>
            <a:endParaRPr lang="en-US" sz="2400" dirty="0"/>
          </a:p>
          <a:p>
            <a:r>
              <a:rPr lang="en-US" sz="2400" dirty="0"/>
              <a:t>Positional and keyword arguments can be mixed in function call</a:t>
            </a:r>
          </a:p>
          <a:p>
            <a:r>
              <a:rPr lang="en-US" sz="2400" dirty="0"/>
              <a:t>	positional must come first!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some_function</a:t>
            </a:r>
            <a:r>
              <a:rPr lang="en-US" sz="2400" dirty="0"/>
              <a:t>( first, middle, last ):</a:t>
            </a:r>
          </a:p>
          <a:p>
            <a:r>
              <a:rPr lang="en-US" sz="2400" dirty="0"/>
              <a:t>	return</a:t>
            </a:r>
          </a:p>
          <a:p>
            <a:endParaRPr lang="en-US" sz="2400" dirty="0"/>
          </a:p>
          <a:p>
            <a:r>
              <a:rPr lang="en-US" sz="2400" dirty="0" err="1"/>
              <a:t>some_function</a:t>
            </a:r>
            <a:r>
              <a:rPr lang="en-US" sz="2400" dirty="0"/>
              <a:t>( 3.14157, last = 12, middle=‘Z’ )</a:t>
            </a:r>
          </a:p>
        </p:txBody>
      </p:sp>
    </p:spTree>
    <p:extLst>
      <p:ext uri="{BB962C8B-B14F-4D97-AF65-F5344CB8AC3E}">
        <p14:creationId xmlns:p14="http://schemas.microsoft.com/office/powerpoint/2010/main" val="76119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default parameters</a:t>
            </a:r>
          </a:p>
          <a:p>
            <a:endParaRPr lang="en-US" sz="2400" dirty="0"/>
          </a:p>
          <a:p>
            <a:r>
              <a:rPr lang="en-US" sz="2400" dirty="0"/>
              <a:t>Function definition can include defaults, right to left</a:t>
            </a:r>
          </a:p>
          <a:p>
            <a:r>
              <a:rPr lang="en-US" sz="2400" dirty="0"/>
              <a:t>	can still be called positionally or by keyword</a:t>
            </a:r>
          </a:p>
          <a:p>
            <a:r>
              <a:rPr lang="en-US" sz="2400" dirty="0"/>
              <a:t>		if only by keyword then any defaulted parameter can be skipped</a:t>
            </a:r>
          </a:p>
        </p:txBody>
      </p:sp>
    </p:spTree>
    <p:extLst>
      <p:ext uri="{BB962C8B-B14F-4D97-AF65-F5344CB8AC3E}">
        <p14:creationId xmlns:p14="http://schemas.microsoft.com/office/powerpoint/2010/main" val="3219194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default parameters</a:t>
            </a:r>
          </a:p>
          <a:p>
            <a:endParaRPr lang="en-US" sz="2400" dirty="0"/>
          </a:p>
          <a:p>
            <a:r>
              <a:rPr lang="en-US" sz="2400" dirty="0"/>
              <a:t>Function definition can include defaults, right to left</a:t>
            </a:r>
          </a:p>
          <a:p>
            <a:r>
              <a:rPr lang="en-US" sz="2400" dirty="0"/>
              <a:t>	can still be called positionally or by keyword</a:t>
            </a:r>
          </a:p>
          <a:p>
            <a:r>
              <a:rPr lang="en-US" sz="2400" dirty="0"/>
              <a:t>		if only by keyword then any defaulted parameter can be skipped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my_func</a:t>
            </a:r>
            <a:r>
              <a:rPr lang="en-US" sz="2400" dirty="0"/>
              <a:t>( first, second, third=</a:t>
            </a:r>
            <a:r>
              <a:rPr lang="en-US" sz="2400"/>
              <a:t>3 )</a:t>
            </a:r>
          </a:p>
          <a:p>
            <a:endParaRPr lang="en-US" sz="2400"/>
          </a:p>
          <a:p>
            <a:r>
              <a:rPr lang="en-US" sz="2400"/>
              <a:t>my_func( 3,5)</a:t>
            </a:r>
          </a:p>
          <a:p>
            <a:endParaRPr lang="en-US" sz="2400"/>
          </a:p>
          <a:p>
            <a:r>
              <a:rPr lang="en-US" sz="2400"/>
              <a:t>my_func( 3, third=7, second=0)</a:t>
            </a:r>
          </a:p>
          <a:p>
            <a:r>
              <a:rPr lang="en-US" sz="2400"/>
              <a:t>my_func( second=2, first=1)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1675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6.13 default parameters</a:t>
            </a:r>
          </a:p>
          <a:p>
            <a:endParaRPr lang="en-US" sz="2400" dirty="0"/>
          </a:p>
          <a:p>
            <a:r>
              <a:rPr lang="en-US" sz="2400" dirty="0"/>
              <a:t>Mutable objects should </a:t>
            </a:r>
            <a:r>
              <a:rPr lang="en-US" sz="2400" u="sng" dirty="0"/>
              <a:t>never</a:t>
            </a:r>
            <a:r>
              <a:rPr lang="en-US" sz="2400" dirty="0"/>
              <a:t> be given defaults other than None</a:t>
            </a:r>
          </a:p>
          <a:p>
            <a:r>
              <a:rPr lang="en-US" sz="2400" dirty="0"/>
              <a:t>	inside body have code</a:t>
            </a:r>
          </a:p>
          <a:p>
            <a:r>
              <a:rPr lang="en-US" sz="2400" dirty="0"/>
              <a:t>		if </a:t>
            </a:r>
            <a:r>
              <a:rPr lang="en-US" sz="2400" dirty="0" err="1"/>
              <a:t>parm</a:t>
            </a:r>
            <a:r>
              <a:rPr lang="en-US" sz="2400" dirty="0"/>
              <a:t> == None: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parm</a:t>
            </a:r>
            <a:r>
              <a:rPr lang="en-US" sz="2400" dirty="0"/>
              <a:t> = [ ]	#or correct syntax for object</a:t>
            </a:r>
          </a:p>
        </p:txBody>
      </p:sp>
    </p:spTree>
    <p:extLst>
      <p:ext uri="{BB962C8B-B14F-4D97-AF65-F5344CB8AC3E}">
        <p14:creationId xmlns:p14="http://schemas.microsoft.com/office/powerpoint/2010/main" val="816911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6.14 arbitrary argument lists</a:t>
            </a:r>
          </a:p>
          <a:p>
            <a:endParaRPr lang="en-US" sz="2400" dirty="0"/>
          </a:p>
          <a:p>
            <a:r>
              <a:rPr lang="en-US" sz="2400" dirty="0"/>
              <a:t>Function definition with final parameter starting with *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my_func</a:t>
            </a:r>
            <a:r>
              <a:rPr lang="en-US" sz="2400" dirty="0"/>
              <a:t>( a, b, *c ):</a:t>
            </a:r>
          </a:p>
          <a:p>
            <a:r>
              <a:rPr lang="en-US" sz="2400" dirty="0"/>
              <a:t>	c is a list, essentially meaning etc.</a:t>
            </a:r>
          </a:p>
        </p:txBody>
      </p:sp>
    </p:spTree>
    <p:extLst>
      <p:ext uri="{BB962C8B-B14F-4D97-AF65-F5344CB8AC3E}">
        <p14:creationId xmlns:p14="http://schemas.microsoft.com/office/powerpoint/2010/main" val="1659848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6.14 arbitrary argument lists</a:t>
            </a:r>
          </a:p>
          <a:p>
            <a:endParaRPr lang="en-US" sz="2400" dirty="0"/>
          </a:p>
          <a:p>
            <a:r>
              <a:rPr lang="en-US" sz="2400" dirty="0"/>
              <a:t>Function definition with final parameter starting with *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my_func</a:t>
            </a:r>
            <a:r>
              <a:rPr lang="en-US" sz="2400" dirty="0"/>
              <a:t>( a, b, *c ):</a:t>
            </a:r>
          </a:p>
          <a:p>
            <a:r>
              <a:rPr lang="en-US" sz="2400" dirty="0"/>
              <a:t>	c is a list, essentially meaning etc.</a:t>
            </a:r>
          </a:p>
          <a:p>
            <a:endParaRPr lang="en-US" sz="2400" dirty="0"/>
          </a:p>
          <a:p>
            <a:r>
              <a:rPr lang="en-US" sz="2400" dirty="0"/>
              <a:t>Function definition with final parameter starting with **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my_func</a:t>
            </a:r>
            <a:r>
              <a:rPr lang="en-US" sz="2400" dirty="0"/>
              <a:t>( a, b, **c ):</a:t>
            </a:r>
          </a:p>
          <a:p>
            <a:r>
              <a:rPr lang="en-US" sz="2400" dirty="0"/>
              <a:t>	c is a dictionary with keys and values</a:t>
            </a:r>
          </a:p>
          <a:p>
            <a:r>
              <a:rPr lang="en-US" sz="2400" dirty="0"/>
              <a:t>		user supplies keys and values as successive parameters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my_func</a:t>
            </a:r>
            <a:r>
              <a:rPr lang="en-US" sz="2400" dirty="0"/>
              <a:t>( “wine”, “cheese”, condiment=“pickles” )</a:t>
            </a:r>
          </a:p>
        </p:txBody>
      </p:sp>
    </p:spTree>
    <p:extLst>
      <p:ext uri="{BB962C8B-B14F-4D97-AF65-F5344CB8AC3E}">
        <p14:creationId xmlns:p14="http://schemas.microsoft.com/office/powerpoint/2010/main" val="389334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 Function basics</a:t>
            </a:r>
          </a:p>
          <a:p>
            <a:endParaRPr lang="en-US" sz="2400" dirty="0"/>
          </a:p>
          <a:p>
            <a:r>
              <a:rPr lang="en-US" sz="2400" dirty="0"/>
              <a:t>	def &lt;function&gt;():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  <a:p>
            <a:endParaRPr lang="en-US" sz="2400" dirty="0"/>
          </a:p>
          <a:p>
            <a:r>
              <a:rPr lang="en-US" sz="2400" dirty="0"/>
              <a:t>	invoked/called by</a:t>
            </a:r>
          </a:p>
          <a:p>
            <a:r>
              <a:rPr lang="en-US" sz="2400" dirty="0"/>
              <a:t>		&lt;function&gt;()</a:t>
            </a:r>
          </a:p>
          <a:p>
            <a:endParaRPr lang="en-US" sz="2400" dirty="0"/>
          </a:p>
          <a:p>
            <a:r>
              <a:rPr lang="en-US" sz="2400" dirty="0"/>
              <a:t>	functions are NOT prototyped like in other languages</a:t>
            </a:r>
          </a:p>
          <a:p>
            <a:r>
              <a:rPr lang="en-US" sz="2400" dirty="0"/>
              <a:t>		define functions at the beginning of your script</a:t>
            </a:r>
          </a:p>
        </p:txBody>
      </p:sp>
    </p:spTree>
    <p:extLst>
      <p:ext uri="{BB962C8B-B14F-4D97-AF65-F5344CB8AC3E}">
        <p14:creationId xmlns:p14="http://schemas.microsoft.com/office/powerpoint/2010/main" val="999292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6.15 functions returning multiple values</a:t>
            </a:r>
          </a:p>
          <a:p>
            <a:endParaRPr lang="en-US" sz="2400" dirty="0"/>
          </a:p>
          <a:p>
            <a:r>
              <a:rPr lang="en-US" sz="2400" dirty="0"/>
              <a:t>Only one value can be returned from a function</a:t>
            </a:r>
          </a:p>
          <a:p>
            <a:r>
              <a:rPr lang="en-US" sz="2400" dirty="0"/>
              <a:t>	but if that object is a container then it can have multiple values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94252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6.15 functions returning multiple values</a:t>
            </a:r>
          </a:p>
          <a:p>
            <a:endParaRPr lang="en-US" sz="2400" dirty="0"/>
          </a:p>
          <a:p>
            <a:r>
              <a:rPr lang="en-US" sz="2400" dirty="0"/>
              <a:t>Only one value can be returned from a function</a:t>
            </a:r>
          </a:p>
          <a:p>
            <a:r>
              <a:rPr lang="en-US" sz="2400" dirty="0"/>
              <a:t>	but if that object is a container then it can have multiple values</a:t>
            </a:r>
          </a:p>
          <a:p>
            <a:r>
              <a:rPr lang="en-US" sz="2400" dirty="0"/>
              <a:t>	return </a:t>
            </a:r>
            <a:r>
              <a:rPr lang="en-US" sz="2400" dirty="0" err="1"/>
              <a:t>a,b</a:t>
            </a:r>
            <a:r>
              <a:rPr lang="en-US" sz="2400" dirty="0"/>
              <a:t>	#creates a tuple and returns it</a:t>
            </a:r>
          </a:p>
          <a:p>
            <a:r>
              <a:rPr lang="en-US" sz="2400" dirty="0"/>
              <a:t>	return (</a:t>
            </a:r>
            <a:r>
              <a:rPr lang="en-US" sz="2400" dirty="0" err="1"/>
              <a:t>a,b</a:t>
            </a:r>
            <a:r>
              <a:rPr lang="en-US" sz="2400" dirty="0"/>
              <a:t>)	#also a tuple</a:t>
            </a:r>
          </a:p>
          <a:p>
            <a:r>
              <a:rPr lang="en-US" sz="2400" dirty="0"/>
              <a:t>	return [</a:t>
            </a:r>
            <a:r>
              <a:rPr lang="en-US" sz="2400" dirty="0" err="1"/>
              <a:t>a,b</a:t>
            </a:r>
            <a:r>
              <a:rPr lang="en-US" sz="2400" dirty="0"/>
              <a:t>]	#a list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6857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6.15 functions returning multiple values</a:t>
            </a:r>
          </a:p>
          <a:p>
            <a:endParaRPr lang="en-US" sz="2400" dirty="0"/>
          </a:p>
          <a:p>
            <a:r>
              <a:rPr lang="en-US" sz="2400" dirty="0"/>
              <a:t>Only one value can be returned from a function</a:t>
            </a:r>
          </a:p>
          <a:p>
            <a:r>
              <a:rPr lang="en-US" sz="2400" dirty="0"/>
              <a:t>	but if that object is a container then it can have multiple values</a:t>
            </a:r>
          </a:p>
          <a:p>
            <a:r>
              <a:rPr lang="en-US" sz="2400" dirty="0"/>
              <a:t>	return </a:t>
            </a:r>
            <a:r>
              <a:rPr lang="en-US" sz="2400" dirty="0" err="1"/>
              <a:t>a,b</a:t>
            </a:r>
            <a:r>
              <a:rPr lang="en-US" sz="2400" dirty="0"/>
              <a:t>	#creates a tuple and returns it</a:t>
            </a:r>
          </a:p>
          <a:p>
            <a:r>
              <a:rPr lang="en-US" sz="2400" dirty="0"/>
              <a:t>	return (</a:t>
            </a:r>
            <a:r>
              <a:rPr lang="en-US" sz="2400" dirty="0" err="1"/>
              <a:t>a,b</a:t>
            </a:r>
            <a:r>
              <a:rPr lang="en-US" sz="2400" dirty="0"/>
              <a:t>)	#also a tuple</a:t>
            </a:r>
          </a:p>
          <a:p>
            <a:r>
              <a:rPr lang="en-US" sz="2400" dirty="0"/>
              <a:t>	return [</a:t>
            </a:r>
            <a:r>
              <a:rPr lang="en-US" sz="2400" dirty="0" err="1"/>
              <a:t>a,b</a:t>
            </a:r>
            <a:r>
              <a:rPr lang="en-US" sz="2400" dirty="0"/>
              <a:t>]	#a list</a:t>
            </a:r>
          </a:p>
          <a:p>
            <a:endParaRPr lang="en-US" sz="2400" dirty="0"/>
          </a:p>
          <a:p>
            <a:r>
              <a:rPr lang="en-US" sz="2400" dirty="0"/>
              <a:t>first, second = </a:t>
            </a:r>
            <a:r>
              <a:rPr lang="en-US" sz="2400" dirty="0" err="1"/>
              <a:t>my_func</a:t>
            </a:r>
            <a:r>
              <a:rPr lang="en-US" sz="2400" dirty="0"/>
              <a:t>( </a:t>
            </a:r>
            <a:r>
              <a:rPr lang="en-US" sz="2400" dirty="0" err="1"/>
              <a:t>some_parameter</a:t>
            </a:r>
            <a:r>
              <a:rPr lang="en-US" sz="2400" dirty="0"/>
              <a:t> )</a:t>
            </a:r>
          </a:p>
          <a:p>
            <a:r>
              <a:rPr lang="en-US" sz="2400" dirty="0"/>
              <a:t>	unpacks container returned into variables first, second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996D1993-B216-4CF0-8D66-83A77CCB027C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help</a:t>
            </a:r>
          </a:p>
          <a:p>
            <a:endParaRPr lang="en-US" sz="2400" dirty="0"/>
          </a:p>
          <a:p>
            <a:r>
              <a:rPr lang="en-US" sz="2400" dirty="0"/>
              <a:t>Including a string as first line of function is called docstring</a:t>
            </a:r>
          </a:p>
          <a:p>
            <a:r>
              <a:rPr lang="en-US" sz="2400" dirty="0"/>
              <a:t>	good practice to keep it a single line</a:t>
            </a:r>
          </a:p>
          <a:p>
            <a:r>
              <a:rPr lang="en-US" sz="2400" dirty="0"/>
              <a:t>	usually formed using triple-quoted strings</a:t>
            </a:r>
          </a:p>
        </p:txBody>
      </p:sp>
    </p:spTree>
    <p:extLst>
      <p:ext uri="{BB962C8B-B14F-4D97-AF65-F5344CB8AC3E}">
        <p14:creationId xmlns:p14="http://schemas.microsoft.com/office/powerpoint/2010/main" val="154024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help</a:t>
            </a:r>
          </a:p>
          <a:p>
            <a:endParaRPr lang="en-US" sz="2400" dirty="0"/>
          </a:p>
          <a:p>
            <a:r>
              <a:rPr lang="en-US" sz="2400" dirty="0"/>
              <a:t>Including a string as first line of function is called docstring</a:t>
            </a:r>
          </a:p>
          <a:p>
            <a:r>
              <a:rPr lang="en-US" sz="2400" dirty="0"/>
              <a:t>	good practice to keep it a single line</a:t>
            </a:r>
          </a:p>
          <a:p>
            <a:r>
              <a:rPr lang="en-US" sz="2400" dirty="0"/>
              <a:t>	usually formed using triple-quoted strings</a:t>
            </a:r>
          </a:p>
          <a:p>
            <a:endParaRPr lang="en-US" sz="2400" dirty="0"/>
          </a:p>
          <a:p>
            <a:r>
              <a:rPr lang="en-US" sz="2400" dirty="0"/>
              <a:t>help( &lt;</a:t>
            </a:r>
            <a:r>
              <a:rPr lang="en-US" sz="2400" dirty="0" err="1"/>
              <a:t>func_name</a:t>
            </a:r>
            <a:r>
              <a:rPr lang="en-US" sz="2400" dirty="0"/>
              <a:t>&gt; ) returns that comment</a:t>
            </a:r>
          </a:p>
          <a:p>
            <a:r>
              <a:rPr lang="en-US" sz="2400" dirty="0"/>
              <a:t>	also works with </a:t>
            </a:r>
            <a:r>
              <a:rPr lang="en-US" sz="2400" dirty="0" err="1"/>
              <a:t>builtin</a:t>
            </a:r>
            <a:r>
              <a:rPr lang="en-US" sz="2400" dirty="0"/>
              <a:t> functions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ED459D59-7B81-4F7F-AD98-292DB687D93E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7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4.16 good pythonic programming style</a:t>
            </a:r>
          </a:p>
          <a:p>
            <a:endParaRPr lang="en-US" sz="2400" dirty="0"/>
          </a:p>
          <a:p>
            <a:r>
              <a:rPr lang="en-US" sz="2400" dirty="0"/>
              <a:t>We’ll have more to say about style as our programs become more complex, but a few pointers will be helpful already:</a:t>
            </a:r>
            <a:br>
              <a:rPr lang="en-US" sz="2400" dirty="0"/>
            </a:br>
            <a:endParaRPr lang="en-US" sz="1400" dirty="0"/>
          </a:p>
          <a:p>
            <a:r>
              <a:rPr lang="en-US" sz="2400" dirty="0"/>
              <a:t>• use 4 spaces (instead of tabs) for indentation </a:t>
            </a:r>
          </a:p>
          <a:p>
            <a:r>
              <a:rPr lang="en-US" sz="2400" dirty="0"/>
              <a:t>• limit line length to 78 characters </a:t>
            </a:r>
          </a:p>
          <a:p>
            <a:pPr marL="461963" indent="-461963"/>
            <a:r>
              <a:rPr lang="en-US" sz="2400" dirty="0"/>
              <a:t>• when naming identiﬁers, use CamelCase for classes and </a:t>
            </a:r>
            <a:r>
              <a:rPr lang="en-US" sz="2400" dirty="0" err="1"/>
              <a:t>lowercase_with_underscores</a:t>
            </a:r>
            <a:r>
              <a:rPr lang="en-US" sz="2400" dirty="0"/>
              <a:t> for functions and variables </a:t>
            </a:r>
          </a:p>
          <a:p>
            <a:r>
              <a:rPr lang="en-US" sz="2400" dirty="0"/>
              <a:t>• place imports at the top of the ﬁle </a:t>
            </a:r>
          </a:p>
          <a:p>
            <a:r>
              <a:rPr lang="en-US" sz="2400" dirty="0"/>
              <a:t>• keep function deﬁnitions together below the import statements </a:t>
            </a:r>
          </a:p>
          <a:p>
            <a:r>
              <a:rPr lang="en-US" sz="2400" dirty="0"/>
              <a:t>• use docstrings to document functions </a:t>
            </a:r>
          </a:p>
          <a:p>
            <a:r>
              <a:rPr lang="en-US" sz="2400" dirty="0"/>
              <a:t>• use two blank lines to separate function deﬁnitions from each other </a:t>
            </a:r>
          </a:p>
          <a:p>
            <a:pPr marL="461963" indent="-461963"/>
            <a:r>
              <a:rPr lang="en-US" sz="2400" dirty="0"/>
              <a:t>• keep top level statements, including function calls, together at the bottom of the program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3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6.2 Function parameters</a:t>
            </a:r>
          </a:p>
          <a:p>
            <a:endParaRPr lang="en-US" sz="2400" dirty="0"/>
          </a:p>
          <a:p>
            <a:r>
              <a:rPr lang="en-US" sz="2400" dirty="0"/>
              <a:t>	def &lt;function&gt;( &lt;parameter&gt; 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9502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6.2 Function parameters</a:t>
            </a:r>
          </a:p>
          <a:p>
            <a:endParaRPr lang="en-US" sz="2400" dirty="0"/>
          </a:p>
          <a:p>
            <a:r>
              <a:rPr lang="en-US" sz="2400" dirty="0"/>
              <a:t>	def &lt;function&gt;( &lt;parameter&gt; 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  <a:p>
            <a:endParaRPr lang="en-US" sz="2400" dirty="0"/>
          </a:p>
          <a:p>
            <a:r>
              <a:rPr lang="en-US" sz="2400" dirty="0"/>
              <a:t>	invoked/called by</a:t>
            </a:r>
          </a:p>
          <a:p>
            <a:r>
              <a:rPr lang="en-US" sz="2400" dirty="0"/>
              <a:t>		&lt;function&gt;( &lt;value&gt; )</a:t>
            </a:r>
          </a:p>
        </p:txBody>
      </p:sp>
    </p:spTree>
    <p:extLst>
      <p:ext uri="{BB962C8B-B14F-4D97-AF65-F5344CB8AC3E}">
        <p14:creationId xmlns:p14="http://schemas.microsoft.com/office/powerpoint/2010/main" val="46995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6.2 Function parameters</a:t>
            </a:r>
          </a:p>
          <a:p>
            <a:endParaRPr lang="en-US" sz="2400" dirty="0"/>
          </a:p>
          <a:p>
            <a:r>
              <a:rPr lang="en-US" sz="2400" dirty="0"/>
              <a:t>Multiple parameters are separated by commas</a:t>
            </a:r>
          </a:p>
          <a:p>
            <a:endParaRPr lang="en-US" sz="2400" dirty="0"/>
          </a:p>
          <a:p>
            <a:r>
              <a:rPr lang="en-US" sz="2400" dirty="0"/>
              <a:t>	def &lt;function&gt;( &lt;parameter&gt;, &lt;parameter&gt; ):</a:t>
            </a:r>
          </a:p>
          <a:p>
            <a:r>
              <a:rPr lang="en-US" sz="2400" dirty="0"/>
              <a:t>		#function body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229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6.3 Function returns</a:t>
            </a:r>
          </a:p>
          <a:p>
            <a:endParaRPr lang="en-US" sz="2400" dirty="0"/>
          </a:p>
          <a:p>
            <a:r>
              <a:rPr lang="en-US" sz="2400" dirty="0"/>
              <a:t>Functions can only return a single item: int, float, string, list, tuple, etc.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func</a:t>
            </a:r>
            <a:r>
              <a:rPr lang="en-US" sz="2400" dirty="0"/>
              <a:t>():</a:t>
            </a:r>
          </a:p>
          <a:p>
            <a:r>
              <a:rPr lang="en-US" sz="2400" dirty="0"/>
              <a:t>	return 3//4</a:t>
            </a:r>
          </a:p>
        </p:txBody>
      </p:sp>
    </p:spTree>
    <p:extLst>
      <p:ext uri="{BB962C8B-B14F-4D97-AF65-F5344CB8AC3E}">
        <p14:creationId xmlns:p14="http://schemas.microsoft.com/office/powerpoint/2010/main" val="31559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296" y="635725"/>
            <a:ext cx="11405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6.3 Function returns</a:t>
            </a:r>
          </a:p>
          <a:p>
            <a:endParaRPr lang="en-US" sz="2400" dirty="0"/>
          </a:p>
          <a:p>
            <a:r>
              <a:rPr lang="en-US" sz="2400" dirty="0"/>
              <a:t>Functions can only return a single item: int, float, string, list, tuple, etc.</a:t>
            </a:r>
          </a:p>
          <a:p>
            <a:endParaRPr lang="en-US" sz="2400" dirty="0"/>
          </a:p>
          <a:p>
            <a:r>
              <a:rPr lang="en-US" sz="2400" dirty="0"/>
              <a:t>A missing return or return with no value returns </a:t>
            </a:r>
            <a:r>
              <a:rPr lang="en-US" sz="2400" i="1" dirty="0"/>
              <a:t>None</a:t>
            </a:r>
            <a:r>
              <a:rPr lang="en-US" sz="2400" dirty="0"/>
              <a:t>, which is a special keyword indicating no value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func</a:t>
            </a:r>
            <a:r>
              <a:rPr lang="en-US" sz="2400" dirty="0"/>
              <a:t>():</a:t>
            </a:r>
          </a:p>
          <a:p>
            <a:r>
              <a:rPr lang="en-US" sz="2400" dirty="0"/>
              <a:t>	#returns None by default</a:t>
            </a:r>
          </a:p>
        </p:txBody>
      </p:sp>
    </p:spTree>
    <p:extLst>
      <p:ext uri="{BB962C8B-B14F-4D97-AF65-F5344CB8AC3E}">
        <p14:creationId xmlns:p14="http://schemas.microsoft.com/office/powerpoint/2010/main" val="1487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</TotalTime>
  <Words>1990</Words>
  <Application>Microsoft Office PowerPoint</Application>
  <PresentationFormat>Widescreen</PresentationFormat>
  <Paragraphs>319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Lecture 5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179</cp:revision>
  <dcterms:created xsi:type="dcterms:W3CDTF">2018-01-11T15:21:15Z</dcterms:created>
  <dcterms:modified xsi:type="dcterms:W3CDTF">2023-01-31T18:56:11Z</dcterms:modified>
</cp:coreProperties>
</file>