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99" r:id="rId4"/>
    <p:sldId id="300" r:id="rId5"/>
    <p:sldId id="301" r:id="rId6"/>
    <p:sldId id="302" r:id="rId7"/>
    <p:sldId id="29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  <p:sldId id="272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304" r:id="rId36"/>
    <p:sldId id="305" r:id="rId37"/>
    <p:sldId id="291" r:id="rId38"/>
    <p:sldId id="306" r:id="rId39"/>
    <p:sldId id="292" r:id="rId40"/>
    <p:sldId id="293" r:id="rId41"/>
    <p:sldId id="294" r:id="rId42"/>
    <p:sldId id="295" r:id="rId43"/>
    <p:sldId id="296" r:id="rId44"/>
    <p:sldId id="29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8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7874" y="1018902"/>
            <a:ext cx="9144000" cy="1341529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1CEA6FF-41D5-467D-8740-50F9F6227348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7.1 String Slicing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my_string</a:t>
            </a:r>
            <a:r>
              <a:rPr lang="en-US" sz="2400" dirty="0"/>
              <a:t>[4:]</a:t>
            </a:r>
          </a:p>
          <a:p>
            <a:r>
              <a:rPr lang="en-US" sz="2400" dirty="0"/>
              <a:t>		takes all characters from position 4 to end</a:t>
            </a:r>
          </a:p>
        </p:txBody>
      </p:sp>
    </p:spTree>
    <p:extLst>
      <p:ext uri="{BB962C8B-B14F-4D97-AF65-F5344CB8AC3E}">
        <p14:creationId xmlns:p14="http://schemas.microsoft.com/office/powerpoint/2010/main" val="43112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7.1 String Slicing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my_string</a:t>
            </a:r>
            <a:r>
              <a:rPr lang="en-US" sz="2400" dirty="0"/>
              <a:t>[4:]</a:t>
            </a:r>
          </a:p>
          <a:p>
            <a:r>
              <a:rPr lang="en-US" sz="2400" dirty="0"/>
              <a:t>		takes all characters from position 4 to end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my_string</a:t>
            </a:r>
            <a:r>
              <a:rPr lang="en-US" sz="2400" dirty="0"/>
              <a:t>[:4]</a:t>
            </a:r>
          </a:p>
          <a:p>
            <a:r>
              <a:rPr lang="en-US" sz="2400" dirty="0"/>
              <a:t>		takes all characters from beginning to position 4-1</a:t>
            </a:r>
          </a:p>
        </p:txBody>
      </p:sp>
    </p:spTree>
    <p:extLst>
      <p:ext uri="{BB962C8B-B14F-4D97-AF65-F5344CB8AC3E}">
        <p14:creationId xmlns:p14="http://schemas.microsoft.com/office/powerpoint/2010/main" val="137386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7.1 String Slicing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my_string</a:t>
            </a:r>
            <a:r>
              <a:rPr lang="en-US" sz="2400" dirty="0"/>
              <a:t> = </a:t>
            </a:r>
            <a:r>
              <a:rPr lang="en-US" sz="2400" dirty="0" err="1"/>
              <a:t>your_string</a:t>
            </a:r>
            <a:endParaRPr lang="en-US" sz="2400" dirty="0"/>
          </a:p>
          <a:p>
            <a:r>
              <a:rPr lang="en-US" sz="2400" dirty="0"/>
              <a:t>		binds both variables to same object</a:t>
            </a:r>
          </a:p>
        </p:txBody>
      </p:sp>
    </p:spTree>
    <p:extLst>
      <p:ext uri="{BB962C8B-B14F-4D97-AF65-F5344CB8AC3E}">
        <p14:creationId xmlns:p14="http://schemas.microsoft.com/office/powerpoint/2010/main" val="354069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7.1 String Slicing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my_string</a:t>
            </a:r>
            <a:r>
              <a:rPr lang="en-US" sz="2400" dirty="0"/>
              <a:t> = </a:t>
            </a:r>
            <a:r>
              <a:rPr lang="en-US" sz="2400" dirty="0" err="1"/>
              <a:t>your_string</a:t>
            </a:r>
            <a:endParaRPr lang="en-US" sz="2400" dirty="0"/>
          </a:p>
          <a:p>
            <a:r>
              <a:rPr lang="en-US" sz="2400" dirty="0"/>
              <a:t>		binds both variables to same object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my_string</a:t>
            </a:r>
            <a:r>
              <a:rPr lang="en-US" sz="2400" dirty="0"/>
              <a:t> = </a:t>
            </a:r>
            <a:r>
              <a:rPr lang="en-US" sz="2400" dirty="0" err="1"/>
              <a:t>your_string</a:t>
            </a:r>
            <a:r>
              <a:rPr lang="en-US" sz="2400" dirty="0"/>
              <a:t>[:]</a:t>
            </a:r>
          </a:p>
          <a:p>
            <a:r>
              <a:rPr lang="en-US" sz="2400" dirty="0"/>
              <a:t>		creates a new string object identical to original</a:t>
            </a:r>
          </a:p>
        </p:txBody>
      </p:sp>
    </p:spTree>
    <p:extLst>
      <p:ext uri="{BB962C8B-B14F-4D97-AF65-F5344CB8AC3E}">
        <p14:creationId xmlns:p14="http://schemas.microsoft.com/office/powerpoint/2010/main" val="58391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7.1 String Slicing</a:t>
            </a:r>
          </a:p>
          <a:p>
            <a:endParaRPr lang="en-US" sz="2400" dirty="0"/>
          </a:p>
          <a:p>
            <a:r>
              <a:rPr lang="en-US" sz="2400" dirty="0"/>
              <a:t>	specifying index value larger than string’s length yields an empty string.</a:t>
            </a:r>
          </a:p>
        </p:txBody>
      </p:sp>
    </p:spTree>
    <p:extLst>
      <p:ext uri="{BB962C8B-B14F-4D97-AF65-F5344CB8AC3E}">
        <p14:creationId xmlns:p14="http://schemas.microsoft.com/office/powerpoint/2010/main" val="152836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7.1 String Slicing</a:t>
            </a:r>
          </a:p>
          <a:p>
            <a:endParaRPr lang="en-US" sz="2400" dirty="0"/>
          </a:p>
          <a:p>
            <a:r>
              <a:rPr lang="en-US" sz="2400" dirty="0"/>
              <a:t>	specifying index value larger than string’s length yields an empty string.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my_string</a:t>
            </a:r>
            <a:r>
              <a:rPr lang="en-US" sz="2400" dirty="0"/>
              <a:t>[3:7:3]</a:t>
            </a:r>
          </a:p>
          <a:p>
            <a:r>
              <a:rPr lang="en-US" sz="2400" dirty="0"/>
              <a:t>		takes every 3</a:t>
            </a:r>
            <a:r>
              <a:rPr lang="en-US" sz="2400" baseline="30000" dirty="0"/>
              <a:t>rd</a:t>
            </a:r>
            <a:r>
              <a:rPr lang="en-US" sz="2400" dirty="0"/>
              <a:t> character in range 3-7</a:t>
            </a:r>
          </a:p>
          <a:p>
            <a:r>
              <a:rPr lang="en-US" sz="2400" dirty="0"/>
              <a:t>		called stride</a:t>
            </a:r>
          </a:p>
          <a:p>
            <a:r>
              <a:rPr lang="en-US" sz="2400" dirty="0"/>
              <a:t>		when omitted, defaults to 1</a:t>
            </a:r>
          </a:p>
        </p:txBody>
      </p:sp>
    </p:spTree>
    <p:extLst>
      <p:ext uri="{BB962C8B-B14F-4D97-AF65-F5344CB8AC3E}">
        <p14:creationId xmlns:p14="http://schemas.microsoft.com/office/powerpoint/2010/main" val="1114925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7.2 String Formatting</a:t>
            </a:r>
          </a:p>
          <a:p>
            <a:endParaRPr lang="en-US" sz="2400" dirty="0"/>
          </a:p>
          <a:p>
            <a:r>
              <a:rPr lang="en-US" sz="2400" dirty="0"/>
              <a:t>	conversion specifier</a:t>
            </a:r>
          </a:p>
          <a:p>
            <a:r>
              <a:rPr lang="en-US" sz="2400" dirty="0"/>
              <a:t>		included within string to indicate conversion is wanted</a:t>
            </a:r>
          </a:p>
          <a:p>
            <a:r>
              <a:rPr lang="en-US" sz="2400" dirty="0"/>
              <a:t>		a placeholder within the output string</a:t>
            </a:r>
          </a:p>
          <a:p>
            <a:r>
              <a:rPr lang="en-US" sz="2400" dirty="0"/>
              <a:t>		</a:t>
            </a:r>
          </a:p>
          <a:p>
            <a:r>
              <a:rPr lang="en-US" sz="24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229406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7.2 String Formatting</a:t>
            </a:r>
          </a:p>
          <a:p>
            <a:endParaRPr lang="en-US" sz="2400" dirty="0"/>
          </a:p>
          <a:p>
            <a:r>
              <a:rPr lang="en-US" sz="2400" dirty="0"/>
              <a:t>	conversion specifier</a:t>
            </a:r>
          </a:p>
          <a:p>
            <a:r>
              <a:rPr lang="en-US" sz="2400" dirty="0"/>
              <a:t>		included within string to indicate conversion is wanted</a:t>
            </a:r>
          </a:p>
          <a:p>
            <a:r>
              <a:rPr lang="en-US" sz="2400" dirty="0"/>
              <a:t>		a placeholder within the output string</a:t>
            </a:r>
          </a:p>
          <a:p>
            <a:r>
              <a:rPr lang="en-US" sz="2400" dirty="0"/>
              <a:t>			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'age is %d years'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%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user_age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)</a:t>
            </a:r>
          </a:p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			print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'age is'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user_age,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'years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’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	</a:t>
            </a:r>
          </a:p>
        </p:txBody>
      </p:sp>
    </p:spTree>
    <p:extLst>
      <p:ext uri="{BB962C8B-B14F-4D97-AF65-F5344CB8AC3E}">
        <p14:creationId xmlns:p14="http://schemas.microsoft.com/office/powerpoint/2010/main" val="3513945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7.2 String Formatting</a:t>
            </a:r>
          </a:p>
          <a:p>
            <a:endParaRPr lang="en-US" sz="2400" dirty="0"/>
          </a:p>
          <a:p>
            <a:r>
              <a:rPr lang="en-US" sz="2400" dirty="0"/>
              <a:t>	conversion operator - % after string, pulls values from ensuing tuple</a:t>
            </a:r>
          </a:p>
          <a:p>
            <a:r>
              <a:rPr lang="en-US" sz="2400" dirty="0"/>
              <a:t>		print( ‘age is %d years’ % </a:t>
            </a:r>
            <a:r>
              <a:rPr lang="en-US" sz="2400" dirty="0" err="1"/>
              <a:t>user_age</a:t>
            </a:r>
            <a:r>
              <a:rPr lang="en-US" sz="2400" dirty="0"/>
              <a:t> )</a:t>
            </a:r>
          </a:p>
          <a:p>
            <a:r>
              <a:rPr lang="en-US" sz="24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995217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7.2 String Formatting</a:t>
            </a:r>
          </a:p>
          <a:p>
            <a:endParaRPr lang="en-US" sz="2400" dirty="0"/>
          </a:p>
          <a:p>
            <a:r>
              <a:rPr lang="en-US" sz="2400" dirty="0"/>
              <a:t>	conversion type</a:t>
            </a:r>
          </a:p>
          <a:p>
            <a:r>
              <a:rPr lang="en-US" sz="2400" dirty="0"/>
              <a:t>		%d is decimal integer</a:t>
            </a:r>
          </a:p>
          <a:p>
            <a:r>
              <a:rPr lang="en-US" sz="2400" dirty="0"/>
              <a:t>		%f is float</a:t>
            </a:r>
          </a:p>
          <a:p>
            <a:r>
              <a:rPr lang="en-US" sz="2400" dirty="0"/>
              <a:t>		%s is string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883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7.1 String Slicing</a:t>
            </a:r>
          </a:p>
          <a:p>
            <a:endParaRPr lang="en-US" sz="2400" dirty="0"/>
          </a:p>
          <a:p>
            <a:r>
              <a:rPr lang="en-US" sz="2400" dirty="0"/>
              <a:t>	Most important string operations:</a:t>
            </a:r>
          </a:p>
        </p:txBody>
      </p:sp>
    </p:spTree>
    <p:extLst>
      <p:ext uri="{BB962C8B-B14F-4D97-AF65-F5344CB8AC3E}">
        <p14:creationId xmlns:p14="http://schemas.microsoft.com/office/powerpoint/2010/main" val="2072806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7.2 String Formatting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u="sng" dirty="0"/>
              <a:t>minimum field width</a:t>
            </a:r>
            <a:r>
              <a:rPr lang="en-US" sz="2400" dirty="0"/>
              <a:t> can be specified</a:t>
            </a:r>
          </a:p>
          <a:p>
            <a:r>
              <a:rPr lang="en-US" sz="2400" dirty="0"/>
              <a:t>		print( ‘Student name is %5s’ % </a:t>
            </a:r>
            <a:r>
              <a:rPr lang="en-US" sz="2400" dirty="0" err="1"/>
              <a:t>stu_name</a:t>
            </a:r>
            <a:r>
              <a:rPr lang="en-US" sz="2400" dirty="0"/>
              <a:t> ) </a:t>
            </a:r>
          </a:p>
          <a:p>
            <a:r>
              <a:rPr lang="en-US" sz="2400" dirty="0"/>
              <a:t>			strings are right-justified</a:t>
            </a:r>
          </a:p>
        </p:txBody>
      </p:sp>
    </p:spTree>
    <p:extLst>
      <p:ext uri="{BB962C8B-B14F-4D97-AF65-F5344CB8AC3E}">
        <p14:creationId xmlns:p14="http://schemas.microsoft.com/office/powerpoint/2010/main" val="3285671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7.2 String Formatting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u="sng" dirty="0"/>
              <a:t>minimum field width</a:t>
            </a:r>
            <a:r>
              <a:rPr lang="en-US" sz="2400" dirty="0"/>
              <a:t> can be specified</a:t>
            </a:r>
          </a:p>
          <a:p>
            <a:r>
              <a:rPr lang="en-US" sz="2400" dirty="0"/>
              <a:t>		print( ‘Student name is %5s’ % </a:t>
            </a:r>
            <a:r>
              <a:rPr lang="en-US" sz="2400" dirty="0" err="1"/>
              <a:t>stu_name</a:t>
            </a:r>
            <a:r>
              <a:rPr lang="en-US" sz="2400" dirty="0"/>
              <a:t> ) </a:t>
            </a:r>
          </a:p>
          <a:p>
            <a:r>
              <a:rPr lang="en-US" sz="2400" dirty="0"/>
              <a:t>			strings are right-justified</a:t>
            </a:r>
          </a:p>
          <a:p>
            <a:r>
              <a:rPr lang="en-US" sz="2400" dirty="0"/>
              <a:t>	</a:t>
            </a:r>
            <a:r>
              <a:rPr lang="en-US" sz="2400" u="sng" dirty="0"/>
              <a:t>conversion flags</a:t>
            </a:r>
          </a:p>
          <a:p>
            <a:r>
              <a:rPr lang="en-US" sz="2400" dirty="0"/>
              <a:t>		always placed before minimum field width</a:t>
            </a:r>
          </a:p>
          <a:p>
            <a:r>
              <a:rPr lang="en-US" sz="2400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826159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7.2 String Formatting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u="sng" dirty="0"/>
              <a:t>minimum field width</a:t>
            </a:r>
            <a:r>
              <a:rPr lang="en-US" sz="2400" dirty="0"/>
              <a:t> can be specified</a:t>
            </a:r>
          </a:p>
          <a:p>
            <a:r>
              <a:rPr lang="en-US" sz="2400" dirty="0"/>
              <a:t>		print( ‘Student name is %5s’ % </a:t>
            </a:r>
            <a:r>
              <a:rPr lang="en-US" sz="2400" dirty="0" err="1"/>
              <a:t>stu_name</a:t>
            </a:r>
            <a:r>
              <a:rPr lang="en-US" sz="2400" dirty="0"/>
              <a:t> ) </a:t>
            </a:r>
          </a:p>
          <a:p>
            <a:r>
              <a:rPr lang="en-US" sz="2400" dirty="0"/>
              <a:t>			strings are right-justified</a:t>
            </a:r>
          </a:p>
          <a:p>
            <a:r>
              <a:rPr lang="en-US" sz="2400" dirty="0"/>
              <a:t>	</a:t>
            </a:r>
            <a:r>
              <a:rPr lang="en-US" sz="2400" u="sng" dirty="0"/>
              <a:t>conversion flags</a:t>
            </a:r>
          </a:p>
          <a:p>
            <a:r>
              <a:rPr lang="en-US" sz="2400" dirty="0"/>
              <a:t>		always placed before minimum field width</a:t>
            </a:r>
          </a:p>
          <a:p>
            <a:r>
              <a:rPr lang="en-US" sz="2400" dirty="0"/>
              <a:t>		using 0 fills leading positions of numeric fields with 0</a:t>
            </a:r>
          </a:p>
          <a:p>
            <a:r>
              <a:rPr lang="en-US" sz="2400" dirty="0"/>
              <a:t>			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 print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'%06d'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% 1234 )</a:t>
            </a:r>
            <a:r>
              <a:rPr lang="en-US" sz="2400" dirty="0"/>
              <a:t> has output of 001234</a:t>
            </a:r>
          </a:p>
          <a:p>
            <a:r>
              <a:rPr lang="en-US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09209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7.2 String Formatting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u="sng" dirty="0"/>
              <a:t>minimum field width</a:t>
            </a:r>
            <a:r>
              <a:rPr lang="en-US" sz="2400" dirty="0"/>
              <a:t> can be specified</a:t>
            </a:r>
          </a:p>
          <a:p>
            <a:r>
              <a:rPr lang="en-US" sz="2400" dirty="0"/>
              <a:t>		print( ‘Student name is %5s’ % </a:t>
            </a:r>
            <a:r>
              <a:rPr lang="en-US" sz="2400" dirty="0" err="1"/>
              <a:t>stu_name</a:t>
            </a:r>
            <a:r>
              <a:rPr lang="en-US" sz="2400" dirty="0"/>
              <a:t> ) </a:t>
            </a:r>
          </a:p>
          <a:p>
            <a:r>
              <a:rPr lang="en-US" sz="2400" dirty="0"/>
              <a:t>			strings are right-justified</a:t>
            </a:r>
          </a:p>
          <a:p>
            <a:r>
              <a:rPr lang="en-US" sz="2400" dirty="0"/>
              <a:t>	</a:t>
            </a:r>
            <a:r>
              <a:rPr lang="en-US" sz="2400" u="sng" dirty="0"/>
              <a:t>conversion flags</a:t>
            </a:r>
          </a:p>
          <a:p>
            <a:r>
              <a:rPr lang="en-US" sz="2400" dirty="0"/>
              <a:t>		always placed before minimum field width</a:t>
            </a:r>
          </a:p>
          <a:p>
            <a:r>
              <a:rPr lang="en-US" sz="2400" dirty="0"/>
              <a:t>		using 0 fills leading positions of numeric fields with 0</a:t>
            </a:r>
          </a:p>
          <a:p>
            <a:r>
              <a:rPr lang="en-US" sz="2400" dirty="0"/>
              <a:t>			print( ‘%06d’ % 1234 ) has output of 001234</a:t>
            </a:r>
          </a:p>
          <a:p>
            <a:r>
              <a:rPr lang="en-US" sz="2400" dirty="0"/>
              <a:t>		- left-justifies string output</a:t>
            </a:r>
          </a:p>
          <a:p>
            <a:r>
              <a:rPr lang="en-US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09835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7.2 String Formatting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u="sng" dirty="0"/>
              <a:t>minimum field width</a:t>
            </a:r>
            <a:r>
              <a:rPr lang="en-US" sz="2400" dirty="0"/>
              <a:t> can be specified</a:t>
            </a:r>
          </a:p>
          <a:p>
            <a:r>
              <a:rPr lang="en-US" sz="2400" dirty="0"/>
              <a:t>		print( ‘Student name is %5s’ % </a:t>
            </a:r>
            <a:r>
              <a:rPr lang="en-US" sz="2400" dirty="0" err="1"/>
              <a:t>stu_name</a:t>
            </a:r>
            <a:r>
              <a:rPr lang="en-US" sz="2400" dirty="0"/>
              <a:t> ) </a:t>
            </a:r>
          </a:p>
          <a:p>
            <a:r>
              <a:rPr lang="en-US" sz="2400" dirty="0"/>
              <a:t>			strings are right-justified</a:t>
            </a:r>
          </a:p>
          <a:p>
            <a:r>
              <a:rPr lang="en-US" sz="2400" dirty="0"/>
              <a:t>	</a:t>
            </a:r>
            <a:r>
              <a:rPr lang="en-US" sz="2400" u="sng" dirty="0"/>
              <a:t>conversion flags</a:t>
            </a:r>
          </a:p>
          <a:p>
            <a:r>
              <a:rPr lang="en-US" sz="2400" dirty="0"/>
              <a:t>		always placed before minimum field width</a:t>
            </a:r>
          </a:p>
          <a:p>
            <a:r>
              <a:rPr lang="en-US" sz="2400" dirty="0"/>
              <a:t>		using 0 fills leading positions of numeric fields with 0</a:t>
            </a:r>
          </a:p>
          <a:p>
            <a:r>
              <a:rPr lang="en-US" sz="2400" dirty="0"/>
              <a:t>			print( ‘%06d’ % 1234 ) has output of 001234</a:t>
            </a:r>
          </a:p>
          <a:p>
            <a:r>
              <a:rPr lang="en-US" sz="2400" dirty="0"/>
              <a:t>		- left-justifies string output</a:t>
            </a:r>
          </a:p>
          <a:p>
            <a:r>
              <a:rPr lang="en-US" sz="2400" dirty="0"/>
              <a:t>		precision component for float numbers</a:t>
            </a:r>
          </a:p>
          <a:p>
            <a:r>
              <a:rPr lang="en-US" sz="2400" dirty="0"/>
              <a:t>			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 print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'%06.6f'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% 1234.567 )</a:t>
            </a:r>
            <a:endParaRPr lang="en-US" sz="2400" dirty="0"/>
          </a:p>
          <a:p>
            <a:r>
              <a:rPr lang="en-US" sz="2400" dirty="0"/>
              <a:t>				prec. &gt; number spaces, pad with 0</a:t>
            </a:r>
          </a:p>
          <a:p>
            <a:r>
              <a:rPr lang="en-US" sz="2400" dirty="0"/>
              <a:t>				prec. &lt; number spaces, round to precision</a:t>
            </a:r>
          </a:p>
          <a:p>
            <a:r>
              <a:rPr lang="en-US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078973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7.2 String Formatting</a:t>
            </a:r>
          </a:p>
          <a:p>
            <a:endParaRPr lang="en-US" sz="2400" dirty="0"/>
          </a:p>
          <a:p>
            <a:r>
              <a:rPr lang="en-US" sz="2400" dirty="0"/>
              <a:t>	complicated conversions can use a dictionary as tuple (called mapping key)</a:t>
            </a:r>
          </a:p>
          <a:p>
            <a:r>
              <a:rPr lang="en-US" sz="2200" dirty="0"/>
              <a:t>		</a:t>
            </a:r>
            <a:r>
              <a:rPr lang="en-US" sz="2100" dirty="0"/>
              <a:t>print( 'date: %(MM)02d/%(DD)02d/%(YYYY)04d\n' % {'MM':9, 'DD':5, 'YYYY':2018 })</a:t>
            </a:r>
          </a:p>
          <a:p>
            <a:endParaRPr lang="en-US" sz="2100" dirty="0"/>
          </a:p>
          <a:p>
            <a:r>
              <a:rPr lang="en-US" sz="2100" dirty="0"/>
              <a:t>		date: 09/05/2018</a:t>
            </a:r>
          </a:p>
        </p:txBody>
      </p:sp>
    </p:spTree>
    <p:extLst>
      <p:ext uri="{BB962C8B-B14F-4D97-AF65-F5344CB8AC3E}">
        <p14:creationId xmlns:p14="http://schemas.microsoft.com/office/powerpoint/2010/main" val="2266810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7.2 String Formatting</a:t>
            </a:r>
          </a:p>
          <a:p>
            <a:endParaRPr lang="en-US" sz="2400" dirty="0"/>
          </a:p>
          <a:p>
            <a:r>
              <a:rPr lang="en-US" sz="2400" dirty="0"/>
              <a:t>	complicated conversions can use a dictionary as tuple (called mapping key)</a:t>
            </a:r>
          </a:p>
          <a:p>
            <a:r>
              <a:rPr lang="en-US" sz="2200" dirty="0"/>
              <a:t>		</a:t>
            </a:r>
            <a:r>
              <a:rPr lang="en-US" sz="2100" dirty="0"/>
              <a:t>print( 'date: %(MM)02d/%(DD)02d/%(YYYY)04d\n' % {'MM':9, 'DD':5, 'YYYY':2018 })</a:t>
            </a:r>
          </a:p>
          <a:p>
            <a:endParaRPr lang="en-US" sz="2100" dirty="0"/>
          </a:p>
          <a:p>
            <a:r>
              <a:rPr lang="en-US" sz="2100" dirty="0"/>
              <a:t>		date: 09/05/2018</a:t>
            </a:r>
          </a:p>
          <a:p>
            <a:endParaRPr lang="en-US" sz="2100" dirty="0"/>
          </a:p>
          <a:p>
            <a:r>
              <a:rPr lang="en-US" sz="2400" dirty="0"/>
              <a:t>		since keys are named can occur in any order</a:t>
            </a:r>
          </a:p>
        </p:txBody>
      </p:sp>
    </p:spTree>
    <p:extLst>
      <p:ext uri="{BB962C8B-B14F-4D97-AF65-F5344CB8AC3E}">
        <p14:creationId xmlns:p14="http://schemas.microsoft.com/office/powerpoint/2010/main" val="1964170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7.3 String methods</a:t>
            </a:r>
          </a:p>
          <a:p>
            <a:endParaRPr lang="en-US" sz="2400" dirty="0"/>
          </a:p>
          <a:p>
            <a:r>
              <a:rPr lang="en-US" sz="2400" dirty="0"/>
              <a:t>	.replace( old, new )</a:t>
            </a:r>
          </a:p>
          <a:p>
            <a:r>
              <a:rPr lang="en-US" sz="2400" dirty="0"/>
              <a:t>		replaces all occurrences within string of old with new</a:t>
            </a:r>
          </a:p>
          <a:p>
            <a:r>
              <a:rPr lang="en-US" sz="2400" dirty="0"/>
              <a:t>	.replace( old, new, </a:t>
            </a:r>
            <a:r>
              <a:rPr lang="en-US" sz="2400" dirty="0" err="1"/>
              <a:t>cnt</a:t>
            </a:r>
            <a:r>
              <a:rPr lang="en-US" sz="2400" dirty="0"/>
              <a:t> )</a:t>
            </a:r>
          </a:p>
          <a:p>
            <a:r>
              <a:rPr lang="en-US" sz="2400" dirty="0"/>
              <a:t>		replace </a:t>
            </a:r>
            <a:r>
              <a:rPr lang="en-US" sz="2400" dirty="0" err="1"/>
              <a:t>cnt</a:t>
            </a:r>
            <a:r>
              <a:rPr lang="en-US" sz="2400" dirty="0"/>
              <a:t> occurrences within string of old with new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3856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7.3 String methods</a:t>
            </a:r>
          </a:p>
          <a:p>
            <a:endParaRPr lang="en-US" sz="2400" dirty="0"/>
          </a:p>
          <a:p>
            <a:r>
              <a:rPr lang="en-US" sz="2400" dirty="0"/>
              <a:t>	These return -1 if not found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	.find( x )</a:t>
            </a:r>
          </a:p>
          <a:p>
            <a:r>
              <a:rPr lang="en-US" sz="2400" dirty="0"/>
              <a:t>		returns position of first occurrence of x</a:t>
            </a:r>
          </a:p>
          <a:p>
            <a:r>
              <a:rPr lang="en-US" sz="2400" dirty="0"/>
              <a:t>	.find( x, start )</a:t>
            </a:r>
          </a:p>
          <a:p>
            <a:r>
              <a:rPr lang="en-US" sz="2400" dirty="0"/>
              <a:t>		returns position of first occurrence of x after position start</a:t>
            </a:r>
          </a:p>
          <a:p>
            <a:r>
              <a:rPr lang="en-US" sz="2400" dirty="0"/>
              <a:t>			position is relative to original string</a:t>
            </a:r>
          </a:p>
          <a:p>
            <a:r>
              <a:rPr lang="en-US" sz="2400" dirty="0"/>
              <a:t>	.find( x, start, end )</a:t>
            </a:r>
          </a:p>
          <a:p>
            <a:r>
              <a:rPr lang="en-US" sz="2400" dirty="0"/>
              <a:t>		returns position of first occurrence of x after position start and</a:t>
            </a:r>
          </a:p>
          <a:p>
            <a:r>
              <a:rPr lang="en-US" sz="2400" dirty="0"/>
              <a:t>			before position end</a:t>
            </a:r>
          </a:p>
          <a:p>
            <a:r>
              <a:rPr lang="en-US" sz="2400" dirty="0"/>
              <a:t>	.</a:t>
            </a:r>
            <a:r>
              <a:rPr lang="en-US" sz="2400" dirty="0" err="1"/>
              <a:t>rfind</a:t>
            </a:r>
            <a:r>
              <a:rPr lang="en-US" sz="2400" dirty="0"/>
              <a:t>( x )</a:t>
            </a:r>
          </a:p>
          <a:p>
            <a:r>
              <a:rPr lang="en-US" sz="2400" dirty="0"/>
              <a:t>		same as find but searches string from end to beginning</a:t>
            </a:r>
          </a:p>
          <a:p>
            <a:r>
              <a:rPr lang="en-US" sz="2400" dirty="0"/>
              <a:t>	.count( x )</a:t>
            </a:r>
          </a:p>
          <a:p>
            <a:r>
              <a:rPr lang="en-US" sz="2400" dirty="0"/>
              <a:t>		returns a count of occurrences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200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7.3 String methods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Variations of find are useful when need to know exact location</a:t>
            </a:r>
          </a:p>
          <a:p>
            <a:r>
              <a:rPr lang="en-US" sz="2400" dirty="0"/>
              <a:t>		otherwise, better to use in</a:t>
            </a:r>
          </a:p>
        </p:txBody>
      </p:sp>
    </p:spTree>
    <p:extLst>
      <p:ext uri="{BB962C8B-B14F-4D97-AF65-F5344CB8AC3E}">
        <p14:creationId xmlns:p14="http://schemas.microsoft.com/office/powerpoint/2010/main" val="206181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7.1 String Slicing</a:t>
            </a:r>
          </a:p>
          <a:p>
            <a:endParaRPr lang="en-US" sz="2400" dirty="0"/>
          </a:p>
          <a:p>
            <a:r>
              <a:rPr lang="en-US" sz="2400" dirty="0"/>
              <a:t>	Most important string operations: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len</a:t>
            </a:r>
            <a:r>
              <a:rPr lang="en-US" sz="2400" dirty="0"/>
              <a:t> (</a:t>
            </a:r>
            <a:r>
              <a:rPr lang="en-US" sz="2400" dirty="0" err="1"/>
              <a:t>str</a:t>
            </a:r>
            <a:r>
              <a:rPr lang="en-US" sz="2400" dirty="0"/>
              <a:t>) 					finds length of a string</a:t>
            </a:r>
          </a:p>
        </p:txBody>
      </p:sp>
    </p:spTree>
    <p:extLst>
      <p:ext uri="{BB962C8B-B14F-4D97-AF65-F5344CB8AC3E}">
        <p14:creationId xmlns:p14="http://schemas.microsoft.com/office/powerpoint/2010/main" val="1098418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7.3 String comparisons</a:t>
            </a:r>
          </a:p>
          <a:p>
            <a:endParaRPr lang="en-US" sz="2400" dirty="0"/>
          </a:p>
          <a:p>
            <a:r>
              <a:rPr lang="en-US" sz="2400" dirty="0"/>
              <a:t>	relational operators</a:t>
            </a:r>
          </a:p>
          <a:p>
            <a:r>
              <a:rPr lang="en-US" sz="2400" dirty="0"/>
              <a:t>	equality operators</a:t>
            </a:r>
          </a:p>
          <a:p>
            <a:r>
              <a:rPr lang="en-US" sz="2400" dirty="0"/>
              <a:t>	membership operators</a:t>
            </a:r>
          </a:p>
          <a:p>
            <a:r>
              <a:rPr lang="en-US" sz="2400" dirty="0"/>
              <a:t>	identity operators</a:t>
            </a:r>
          </a:p>
        </p:txBody>
      </p:sp>
    </p:spTree>
    <p:extLst>
      <p:ext uri="{BB962C8B-B14F-4D97-AF65-F5344CB8AC3E}">
        <p14:creationId xmlns:p14="http://schemas.microsoft.com/office/powerpoint/2010/main" val="3732610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7.3 String comparisons</a:t>
            </a:r>
          </a:p>
          <a:p>
            <a:endParaRPr lang="en-US" sz="2400" dirty="0"/>
          </a:p>
          <a:p>
            <a:r>
              <a:rPr lang="en-US" sz="2400" dirty="0"/>
              <a:t>	relational operators		&lt;, &lt;=, &gt;=, &gt;</a:t>
            </a:r>
          </a:p>
          <a:p>
            <a:r>
              <a:rPr lang="en-US" sz="2400" dirty="0"/>
              <a:t>	equality operators		==, !=</a:t>
            </a:r>
          </a:p>
          <a:p>
            <a:r>
              <a:rPr lang="en-US" sz="2400" dirty="0"/>
              <a:t>	membership operators	in, not in</a:t>
            </a:r>
          </a:p>
          <a:p>
            <a:r>
              <a:rPr lang="en-US" sz="2400" dirty="0"/>
              <a:t>	identity operators		is, is not</a:t>
            </a:r>
          </a:p>
        </p:txBody>
      </p:sp>
    </p:spTree>
    <p:extLst>
      <p:ext uri="{BB962C8B-B14F-4D97-AF65-F5344CB8AC3E}">
        <p14:creationId xmlns:p14="http://schemas.microsoft.com/office/powerpoint/2010/main" val="314470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7.3 String comparisons</a:t>
            </a:r>
          </a:p>
          <a:p>
            <a:endParaRPr lang="en-US" sz="2400" dirty="0"/>
          </a:p>
          <a:p>
            <a:r>
              <a:rPr lang="en-US" sz="2400" dirty="0"/>
              <a:t>	most common methods (returning True or False)</a:t>
            </a:r>
          </a:p>
          <a:p>
            <a:r>
              <a:rPr lang="en-US" sz="2400" dirty="0"/>
              <a:t>		.</a:t>
            </a:r>
            <a:r>
              <a:rPr lang="en-US" sz="2400" dirty="0" err="1"/>
              <a:t>isalnum</a:t>
            </a:r>
            <a:r>
              <a:rPr lang="en-US" sz="2400" dirty="0"/>
              <a:t>()		a-z, A-Z, 0-9</a:t>
            </a:r>
          </a:p>
          <a:p>
            <a:r>
              <a:rPr lang="en-US" sz="2400" dirty="0"/>
              <a:t>		.</a:t>
            </a:r>
            <a:r>
              <a:rPr lang="en-US" sz="2400" dirty="0" err="1"/>
              <a:t>isalpha</a:t>
            </a:r>
            <a:r>
              <a:rPr lang="en-US" sz="2400" dirty="0"/>
              <a:t>()		a-z, A-Z</a:t>
            </a:r>
          </a:p>
          <a:p>
            <a:r>
              <a:rPr lang="en-US" sz="2400" dirty="0"/>
              <a:t>		.</a:t>
            </a:r>
            <a:r>
              <a:rPr lang="en-US" sz="2400" dirty="0" err="1"/>
              <a:t>isdigit</a:t>
            </a:r>
            <a:r>
              <a:rPr lang="en-US" sz="2400" dirty="0"/>
              <a:t>()		0-9</a:t>
            </a:r>
          </a:p>
          <a:p>
            <a:r>
              <a:rPr lang="en-US" sz="2400" dirty="0"/>
              <a:t>		.</a:t>
            </a:r>
            <a:r>
              <a:rPr lang="en-US" sz="2400" dirty="0" err="1"/>
              <a:t>islower</a:t>
            </a:r>
            <a:r>
              <a:rPr lang="en-US" sz="2400" dirty="0"/>
              <a:t>()		a-z, ignoring non-alpha</a:t>
            </a:r>
          </a:p>
          <a:p>
            <a:r>
              <a:rPr lang="en-US" sz="2400" dirty="0"/>
              <a:t>		.</a:t>
            </a:r>
            <a:r>
              <a:rPr lang="en-US" sz="2400" dirty="0" err="1"/>
              <a:t>isupper</a:t>
            </a:r>
            <a:r>
              <a:rPr lang="en-US" sz="2400" dirty="0"/>
              <a:t>()		A-Z, ignoring non-alpha</a:t>
            </a:r>
          </a:p>
          <a:p>
            <a:r>
              <a:rPr lang="en-US" sz="2400" dirty="0"/>
              <a:t>		.</a:t>
            </a:r>
            <a:r>
              <a:rPr lang="en-US" sz="2400" dirty="0" err="1"/>
              <a:t>isspace</a:t>
            </a:r>
            <a:r>
              <a:rPr lang="en-US" sz="2400" dirty="0"/>
              <a:t>()		whitespace</a:t>
            </a:r>
          </a:p>
          <a:p>
            <a:r>
              <a:rPr lang="en-US" sz="2400" dirty="0"/>
              <a:t>		.</a:t>
            </a:r>
            <a:r>
              <a:rPr lang="en-US" sz="2400" dirty="0" err="1"/>
              <a:t>startswith</a:t>
            </a:r>
            <a:r>
              <a:rPr lang="en-US" sz="2400" dirty="0"/>
              <a:t>(x)		string starts with x</a:t>
            </a:r>
          </a:p>
          <a:p>
            <a:r>
              <a:rPr lang="en-US" sz="2400" dirty="0"/>
              <a:t>		.</a:t>
            </a:r>
            <a:r>
              <a:rPr lang="en-US" sz="2400" dirty="0" err="1"/>
              <a:t>endswith</a:t>
            </a:r>
            <a:r>
              <a:rPr lang="en-US" sz="2400" dirty="0"/>
              <a:t>(x)		string ends with x</a:t>
            </a:r>
          </a:p>
        </p:txBody>
      </p:sp>
    </p:spTree>
    <p:extLst>
      <p:ext uri="{BB962C8B-B14F-4D97-AF65-F5344CB8AC3E}">
        <p14:creationId xmlns:p14="http://schemas.microsoft.com/office/powerpoint/2010/main" val="3645031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7.3 String transformations</a:t>
            </a:r>
          </a:p>
          <a:p>
            <a:endParaRPr lang="en-US" sz="2400" dirty="0"/>
          </a:p>
          <a:p>
            <a:r>
              <a:rPr lang="en-US" sz="2400" dirty="0"/>
              <a:t>	.capitalize()	first letter only</a:t>
            </a:r>
          </a:p>
          <a:p>
            <a:r>
              <a:rPr lang="en-US" sz="2400" dirty="0"/>
              <a:t>	.lower()	all letters</a:t>
            </a:r>
          </a:p>
          <a:p>
            <a:r>
              <a:rPr lang="en-US" sz="2400" dirty="0"/>
              <a:t>	.upper()	all letters</a:t>
            </a:r>
          </a:p>
          <a:p>
            <a:r>
              <a:rPr lang="en-US" sz="2400" dirty="0"/>
              <a:t>	.strip()		removes leading &amp; trailing whitespace</a:t>
            </a:r>
          </a:p>
          <a:p>
            <a:r>
              <a:rPr lang="en-US" sz="2400" dirty="0"/>
              <a:t>	.</a:t>
            </a:r>
            <a:r>
              <a:rPr lang="en-US" sz="2400" dirty="0" err="1"/>
              <a:t>lstrip</a:t>
            </a:r>
            <a:r>
              <a:rPr lang="en-US" sz="2400" dirty="0"/>
              <a:t>()		removes leftmost whitespaces</a:t>
            </a:r>
          </a:p>
          <a:p>
            <a:r>
              <a:rPr lang="en-US" sz="2400" dirty="0"/>
              <a:t>	.</a:t>
            </a:r>
            <a:r>
              <a:rPr lang="en-US" sz="2400" dirty="0" err="1"/>
              <a:t>rstrip</a:t>
            </a:r>
            <a:r>
              <a:rPr lang="en-US" sz="2400" dirty="0"/>
              <a:t>()	removes rightmost whitespaces</a:t>
            </a:r>
          </a:p>
          <a:p>
            <a:r>
              <a:rPr lang="en-US" sz="2400" dirty="0"/>
              <a:t>	.title()		first letter of each word is capitalized</a:t>
            </a:r>
          </a:p>
          <a:p>
            <a:r>
              <a:rPr lang="en-US" sz="2400" dirty="0"/>
              <a:t>	.</a:t>
            </a:r>
            <a:r>
              <a:rPr lang="en-US" sz="2400" dirty="0" err="1"/>
              <a:t>ljust</a:t>
            </a:r>
            <a:r>
              <a:rPr lang="en-US" sz="2400" dirty="0"/>
              <a:t>(width)	left justified with spaces to pad to width</a:t>
            </a:r>
          </a:p>
          <a:p>
            <a:r>
              <a:rPr lang="en-US" sz="2400" dirty="0"/>
              <a:t>	.</a:t>
            </a:r>
            <a:r>
              <a:rPr lang="en-US" sz="2400" dirty="0" err="1"/>
              <a:t>rjust</a:t>
            </a:r>
            <a:r>
              <a:rPr lang="en-US" sz="2400" dirty="0"/>
              <a:t>(width)	right justified with spaces to pad to width</a:t>
            </a:r>
          </a:p>
          <a:p>
            <a:r>
              <a:rPr lang="en-US" sz="2400" dirty="0"/>
              <a:t>	.center(width) centered text with spaces to pad to width</a:t>
            </a:r>
          </a:p>
        </p:txBody>
      </p:sp>
    </p:spTree>
    <p:extLst>
      <p:ext uri="{BB962C8B-B14F-4D97-AF65-F5344CB8AC3E}">
        <p14:creationId xmlns:p14="http://schemas.microsoft.com/office/powerpoint/2010/main" val="630585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7.4 String splitting &amp; joining</a:t>
            </a:r>
          </a:p>
          <a:p>
            <a:endParaRPr lang="en-US" sz="2400" dirty="0"/>
          </a:p>
          <a:p>
            <a:r>
              <a:rPr lang="en-US" sz="2400" dirty="0"/>
              <a:t>	.split()</a:t>
            </a:r>
          </a:p>
          <a:p>
            <a:r>
              <a:rPr lang="en-US" sz="2400" dirty="0"/>
              <a:t>		creates a list of tokens found in string</a:t>
            </a:r>
          </a:p>
          <a:p>
            <a:r>
              <a:rPr lang="en-US" sz="2400" dirty="0"/>
              <a:t>		default is any white space as separator</a:t>
            </a:r>
          </a:p>
          <a:p>
            <a:r>
              <a:rPr lang="en-US" sz="2400" dirty="0"/>
              <a:t>	</a:t>
            </a:r>
            <a:r>
              <a:rPr lang="en-US" sz="2400"/>
              <a:t>	two </a:t>
            </a:r>
            <a:r>
              <a:rPr lang="en-US" sz="2400" dirty="0"/>
              <a:t>consecutive separators or at beginning or end of string</a:t>
            </a:r>
          </a:p>
          <a:p>
            <a:r>
              <a:rPr lang="en-US" sz="2400" dirty="0"/>
              <a:t>			returns empty string as part of list</a:t>
            </a:r>
          </a:p>
        </p:txBody>
      </p:sp>
    </p:spTree>
    <p:extLst>
      <p:ext uri="{BB962C8B-B14F-4D97-AF65-F5344CB8AC3E}">
        <p14:creationId xmlns:p14="http://schemas.microsoft.com/office/powerpoint/2010/main" val="4008130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7.4 String splitting &amp; joining</a:t>
            </a:r>
          </a:p>
          <a:p>
            <a:endParaRPr lang="en-US" sz="2400" dirty="0"/>
          </a:p>
          <a:p>
            <a:r>
              <a:rPr lang="en-US" sz="2400" dirty="0"/>
              <a:t>	.split()</a:t>
            </a:r>
          </a:p>
          <a:p>
            <a:r>
              <a:rPr lang="en-US" sz="2400" dirty="0"/>
              <a:t>		creates a list of tokens found in string</a:t>
            </a:r>
          </a:p>
          <a:p>
            <a:r>
              <a:rPr lang="en-US" sz="2400" dirty="0"/>
              <a:t>		default is any white space as separator</a:t>
            </a:r>
          </a:p>
          <a:p>
            <a:r>
              <a:rPr lang="en-US" sz="2400" dirty="0"/>
              <a:t>	</a:t>
            </a:r>
            <a:r>
              <a:rPr lang="en-US" sz="2400"/>
              <a:t>	two </a:t>
            </a:r>
            <a:r>
              <a:rPr lang="en-US" sz="2400" dirty="0"/>
              <a:t>consecutive separators or at beginning or end of string</a:t>
            </a:r>
          </a:p>
          <a:p>
            <a:r>
              <a:rPr lang="en-US" sz="2400" dirty="0"/>
              <a:t>			returns empty string as part </a:t>
            </a:r>
            <a:r>
              <a:rPr lang="en-US" sz="2400"/>
              <a:t>of list</a:t>
            </a:r>
          </a:p>
          <a:p>
            <a:r>
              <a:rPr lang="en-US" sz="2400"/>
              <a:t>	.split(‘x’)</a:t>
            </a:r>
            <a:br>
              <a:rPr lang="en-US" sz="2400"/>
            </a:br>
            <a:r>
              <a:rPr lang="en-US" sz="2400"/>
              <a:t>		send a string as parameter of desired separator value</a:t>
            </a:r>
          </a:p>
        </p:txBody>
      </p:sp>
    </p:spTree>
    <p:extLst>
      <p:ext uri="{BB962C8B-B14F-4D97-AF65-F5344CB8AC3E}">
        <p14:creationId xmlns:p14="http://schemas.microsoft.com/office/powerpoint/2010/main" val="1417163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7.4 String splitting &amp; joining</a:t>
            </a:r>
          </a:p>
          <a:p>
            <a:endParaRPr lang="en-US" sz="2400" dirty="0"/>
          </a:p>
          <a:p>
            <a:r>
              <a:rPr lang="en-US" sz="2400" dirty="0"/>
              <a:t>	.split()</a:t>
            </a:r>
          </a:p>
          <a:p>
            <a:r>
              <a:rPr lang="en-US" sz="2400" dirty="0"/>
              <a:t>		creates a list of tokens found in string</a:t>
            </a:r>
          </a:p>
          <a:p>
            <a:r>
              <a:rPr lang="en-US" sz="2400" dirty="0"/>
              <a:t>		default is any white space as separator</a:t>
            </a:r>
          </a:p>
          <a:p>
            <a:r>
              <a:rPr lang="en-US" sz="2400" dirty="0"/>
              <a:t>	</a:t>
            </a:r>
            <a:r>
              <a:rPr lang="en-US" sz="2400"/>
              <a:t>	two </a:t>
            </a:r>
            <a:r>
              <a:rPr lang="en-US" sz="2400" dirty="0"/>
              <a:t>consecutive separators or at beginning or end of string</a:t>
            </a:r>
          </a:p>
          <a:p>
            <a:r>
              <a:rPr lang="en-US" sz="2400" dirty="0"/>
              <a:t>			returns empty string as part </a:t>
            </a:r>
            <a:r>
              <a:rPr lang="en-US" sz="2400"/>
              <a:t>of list</a:t>
            </a:r>
          </a:p>
          <a:p>
            <a:r>
              <a:rPr lang="en-US" sz="2400"/>
              <a:t>	.split(‘x’)</a:t>
            </a:r>
            <a:br>
              <a:rPr lang="en-US" sz="2400"/>
            </a:br>
            <a:r>
              <a:rPr lang="en-US" sz="2400"/>
              <a:t>		send a string as parameter of desired separator value</a:t>
            </a:r>
          </a:p>
          <a:p>
            <a:r>
              <a:rPr lang="en-US" sz="2400"/>
              <a:t>	.split(‘x’, 3)</a:t>
            </a:r>
            <a:br>
              <a:rPr lang="en-US" sz="2400"/>
            </a:br>
            <a:r>
              <a:rPr lang="en-US" sz="2400"/>
              <a:t>		number of sub-strings to create + 1 (remainder stays as one string)</a:t>
            </a:r>
          </a:p>
        </p:txBody>
      </p:sp>
    </p:spTree>
    <p:extLst>
      <p:ext uri="{BB962C8B-B14F-4D97-AF65-F5344CB8AC3E}">
        <p14:creationId xmlns:p14="http://schemas.microsoft.com/office/powerpoint/2010/main" val="1453791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7.4 String splitting &amp; joining</a:t>
            </a:r>
          </a:p>
          <a:p>
            <a:endParaRPr lang="en-US" sz="2400" dirty="0"/>
          </a:p>
          <a:p>
            <a:r>
              <a:rPr lang="en-US" sz="2400"/>
              <a:t>	can use + and += to create (join) strings</a:t>
            </a:r>
          </a:p>
          <a:p>
            <a:r>
              <a:rPr lang="en-US" sz="240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5854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7.4 String splitting &amp; joining</a:t>
            </a:r>
          </a:p>
          <a:p>
            <a:endParaRPr lang="en-US" sz="2400" dirty="0"/>
          </a:p>
          <a:p>
            <a:r>
              <a:rPr lang="en-US" sz="2400"/>
              <a:t>	can use + and += to create (join) strings</a:t>
            </a:r>
          </a:p>
          <a:p>
            <a:r>
              <a:rPr lang="en-US" sz="2400"/>
              <a:t>	&lt;delimiter&gt;.join( &lt;list&gt; )</a:t>
            </a:r>
            <a:endParaRPr lang="en-US" sz="2400" dirty="0"/>
          </a:p>
          <a:p>
            <a:r>
              <a:rPr lang="en-US" sz="2400" dirty="0"/>
              <a:t>		</a:t>
            </a:r>
            <a:r>
              <a:rPr lang="en-US" sz="2400" dirty="0" err="1"/>
              <a:t>my_str</a:t>
            </a:r>
            <a:r>
              <a:rPr lang="en-US" sz="2400" dirty="0"/>
              <a:t> = ‘@’.join</a:t>
            </a:r>
            <a:r>
              <a:rPr lang="en-US" sz="2400"/>
              <a:t>( [‘a’, ‘b’, ‘c’, ‘d’] </a:t>
            </a:r>
            <a:r>
              <a:rPr lang="en-US" sz="2400" dirty="0"/>
              <a:t>)</a:t>
            </a:r>
          </a:p>
          <a:p>
            <a:r>
              <a:rPr lang="en-US" sz="2400" dirty="0"/>
              <a:t>			creates a string of </a:t>
            </a:r>
            <a:r>
              <a:rPr lang="en-US" sz="2400"/>
              <a:t>values separated </a:t>
            </a:r>
            <a:r>
              <a:rPr lang="en-US" sz="2400" dirty="0"/>
              <a:t>by @</a:t>
            </a:r>
          </a:p>
          <a:p>
            <a:r>
              <a:rPr lang="en-US" sz="2400" dirty="0"/>
              <a:t>		</a:t>
            </a:r>
            <a:r>
              <a:rPr lang="en-US" sz="2400"/>
              <a:t>	my</a:t>
            </a:r>
            <a:r>
              <a:rPr lang="en-US" sz="2400" err="1"/>
              <a:t>_</a:t>
            </a:r>
            <a:r>
              <a:rPr lang="en-US" sz="2400"/>
              <a:t>str has value ‘a@b@c@d’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81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7.5 String formatting </a:t>
            </a:r>
          </a:p>
          <a:p>
            <a:endParaRPr lang="en-US" sz="2400" dirty="0"/>
          </a:p>
          <a:p>
            <a:r>
              <a:rPr lang="en-US" sz="2400" dirty="0"/>
              <a:t>	.format( )	was meant to replace % syntax</a:t>
            </a:r>
          </a:p>
          <a:p>
            <a:r>
              <a:rPr lang="en-US" sz="2400" dirty="0"/>
              <a:t>		introduced in Python 2.6</a:t>
            </a:r>
          </a:p>
        </p:txBody>
      </p:sp>
    </p:spTree>
    <p:extLst>
      <p:ext uri="{BB962C8B-B14F-4D97-AF65-F5344CB8AC3E}">
        <p14:creationId xmlns:p14="http://schemas.microsoft.com/office/powerpoint/2010/main" val="320290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7.1 String Slicing</a:t>
            </a:r>
          </a:p>
          <a:p>
            <a:endParaRPr lang="en-US" sz="2400" dirty="0"/>
          </a:p>
          <a:p>
            <a:r>
              <a:rPr lang="en-US" sz="2400" dirty="0"/>
              <a:t>	Most important string operations: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len</a:t>
            </a:r>
            <a:r>
              <a:rPr lang="en-US" sz="2400" dirty="0"/>
              <a:t> (</a:t>
            </a:r>
            <a:r>
              <a:rPr lang="en-US" sz="2400" dirty="0" err="1"/>
              <a:t>str</a:t>
            </a:r>
            <a:r>
              <a:rPr lang="en-US" sz="2400" dirty="0"/>
              <a:t>) 					finds length of a string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str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					extracts </a:t>
            </a:r>
            <a:r>
              <a:rPr lang="en-US" sz="2400" dirty="0" err="1"/>
              <a:t>i’th</a:t>
            </a:r>
            <a:r>
              <a:rPr lang="en-US" sz="2400" dirty="0"/>
              <a:t> character as a new string</a:t>
            </a:r>
          </a:p>
        </p:txBody>
      </p:sp>
    </p:spTree>
    <p:extLst>
      <p:ext uri="{BB962C8B-B14F-4D97-AF65-F5344CB8AC3E}">
        <p14:creationId xmlns:p14="http://schemas.microsoft.com/office/powerpoint/2010/main" val="2353912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7.5 String formatting </a:t>
            </a:r>
          </a:p>
          <a:p>
            <a:endParaRPr lang="en-US" sz="2400" dirty="0"/>
          </a:p>
          <a:p>
            <a:r>
              <a:rPr lang="en-US" sz="2400" dirty="0"/>
              <a:t>	.format( )	was meant to replace % syntax</a:t>
            </a:r>
          </a:p>
          <a:p>
            <a:r>
              <a:rPr lang="en-US" sz="2400" dirty="0"/>
              <a:t>		uses {} to denote </a:t>
            </a:r>
            <a:r>
              <a:rPr lang="en-US" sz="2400" u="sng" dirty="0"/>
              <a:t>replacement fields</a:t>
            </a:r>
          </a:p>
          <a:p>
            <a:endParaRPr lang="en-US" sz="2400" dirty="0"/>
          </a:p>
          <a:p>
            <a:r>
              <a:rPr lang="en-US" sz="2400" dirty="0"/>
              <a:t>		print( </a:t>
            </a:r>
            <a:r>
              <a:rPr lang="en-US" sz="2400"/>
              <a:t>‘{} is {}\</a:t>
            </a:r>
            <a:r>
              <a:rPr lang="en-US" sz="2400" dirty="0"/>
              <a:t>’s favorite </a:t>
            </a:r>
            <a:r>
              <a:rPr lang="en-US" sz="2400" err="1"/>
              <a:t>color</a:t>
            </a:r>
            <a:r>
              <a:rPr lang="en-US" sz="2400"/>
              <a:t>’.format( </a:t>
            </a:r>
            <a:r>
              <a:rPr lang="en-US" sz="2400" dirty="0"/>
              <a:t>‘Blue’, ‘grandma’) )</a:t>
            </a:r>
          </a:p>
        </p:txBody>
      </p:sp>
    </p:spTree>
    <p:extLst>
      <p:ext uri="{BB962C8B-B14F-4D97-AF65-F5344CB8AC3E}">
        <p14:creationId xmlns:p14="http://schemas.microsoft.com/office/powerpoint/2010/main" val="3790033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7.5 String formatting </a:t>
            </a:r>
          </a:p>
          <a:p>
            <a:endParaRPr lang="en-US" sz="2400" dirty="0"/>
          </a:p>
          <a:p>
            <a:r>
              <a:rPr lang="en-US" sz="2400" dirty="0"/>
              <a:t>	.format( )	was meant to replace % syntax</a:t>
            </a:r>
          </a:p>
          <a:p>
            <a:r>
              <a:rPr lang="en-US" sz="2400" dirty="0"/>
              <a:t>		uses {} to denote </a:t>
            </a:r>
            <a:r>
              <a:rPr lang="en-US" sz="2400" u="sng" dirty="0"/>
              <a:t>replacement fields</a:t>
            </a:r>
          </a:p>
          <a:p>
            <a:endParaRPr lang="en-US" sz="2400" dirty="0"/>
          </a:p>
          <a:p>
            <a:r>
              <a:rPr lang="en-US" sz="2400" dirty="0"/>
              <a:t>		print( ‘{} is {}\’s favorite </a:t>
            </a:r>
            <a:r>
              <a:rPr lang="en-US" sz="2400" dirty="0" err="1"/>
              <a:t>color’.format</a:t>
            </a:r>
            <a:r>
              <a:rPr lang="en-US" sz="2400" dirty="0"/>
              <a:t>( ‘Blue’, ‘grandma’) )</a:t>
            </a:r>
          </a:p>
          <a:p>
            <a:endParaRPr lang="en-US" sz="2400" dirty="0"/>
          </a:p>
          <a:p>
            <a:r>
              <a:rPr lang="en-US" sz="2400" dirty="0"/>
              <a:t>	positional replacement</a:t>
            </a:r>
          </a:p>
          <a:p>
            <a:r>
              <a:rPr lang="en-US" sz="2400" dirty="0"/>
              <a:t>		print( ‘{1} is {0}\’s favorite </a:t>
            </a:r>
            <a:r>
              <a:rPr lang="en-US" sz="2400" dirty="0" err="1"/>
              <a:t>color’.format</a:t>
            </a:r>
            <a:r>
              <a:rPr lang="en-US" sz="2400" dirty="0"/>
              <a:t>( ‘grandma’, ‘Blue’ ) )</a:t>
            </a:r>
          </a:p>
        </p:txBody>
      </p:sp>
    </p:spTree>
    <p:extLst>
      <p:ext uri="{BB962C8B-B14F-4D97-AF65-F5344CB8AC3E}">
        <p14:creationId xmlns:p14="http://schemas.microsoft.com/office/powerpoint/2010/main" val="2789810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7.5 String formatting </a:t>
            </a:r>
          </a:p>
          <a:p>
            <a:endParaRPr lang="en-US" sz="2400" dirty="0"/>
          </a:p>
          <a:p>
            <a:r>
              <a:rPr lang="en-US" sz="2400" dirty="0"/>
              <a:t>	.format( )	was meant to replace % syntax</a:t>
            </a:r>
          </a:p>
          <a:p>
            <a:r>
              <a:rPr lang="en-US" sz="2400" dirty="0"/>
              <a:t>		uses {} to denote </a:t>
            </a:r>
            <a:r>
              <a:rPr lang="en-US" sz="2400" u="sng" dirty="0"/>
              <a:t>replacement fields</a:t>
            </a:r>
          </a:p>
          <a:p>
            <a:endParaRPr lang="en-US" sz="2400" dirty="0"/>
          </a:p>
          <a:p>
            <a:r>
              <a:rPr lang="en-US" sz="2400" dirty="0"/>
              <a:t>		print( ‘{} is {}\’s favorite </a:t>
            </a:r>
            <a:r>
              <a:rPr lang="en-US" sz="2400" dirty="0" err="1"/>
              <a:t>color’.format</a:t>
            </a:r>
            <a:r>
              <a:rPr lang="en-US" sz="2400" dirty="0"/>
              <a:t>( ‘Blue’, ‘grandma’) )</a:t>
            </a:r>
          </a:p>
          <a:p>
            <a:endParaRPr lang="en-US" sz="2400" dirty="0"/>
          </a:p>
          <a:p>
            <a:r>
              <a:rPr lang="en-US" sz="2400" dirty="0"/>
              <a:t>	positional replacement</a:t>
            </a:r>
          </a:p>
          <a:p>
            <a:r>
              <a:rPr lang="en-US" sz="2400" dirty="0"/>
              <a:t>		print( ‘{1} is {0}\’s favorite </a:t>
            </a:r>
            <a:r>
              <a:rPr lang="en-US" sz="2400" dirty="0" err="1"/>
              <a:t>color’.format</a:t>
            </a:r>
            <a:r>
              <a:rPr lang="en-US" sz="2400" dirty="0"/>
              <a:t>( ‘grandma’, ‘Blue’ ) )</a:t>
            </a:r>
          </a:p>
          <a:p>
            <a:r>
              <a:rPr lang="en-US" sz="2400" dirty="0"/>
              <a:t>	inferred position</a:t>
            </a:r>
          </a:p>
          <a:p>
            <a:r>
              <a:rPr lang="en-US" sz="2400" dirty="0"/>
              <a:t>		 print( ‘{} is {}\’s favorite </a:t>
            </a:r>
            <a:r>
              <a:rPr lang="en-US" sz="2400" dirty="0" err="1"/>
              <a:t>color’.format</a:t>
            </a:r>
            <a:r>
              <a:rPr lang="en-US" sz="2400" dirty="0"/>
              <a:t>( ‘Blue’, ‘grandma’) )</a:t>
            </a:r>
          </a:p>
        </p:txBody>
      </p:sp>
    </p:spTree>
    <p:extLst>
      <p:ext uri="{BB962C8B-B14F-4D97-AF65-F5344CB8AC3E}">
        <p14:creationId xmlns:p14="http://schemas.microsoft.com/office/powerpoint/2010/main" val="2417989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7.5 String formatting </a:t>
            </a:r>
          </a:p>
          <a:p>
            <a:endParaRPr lang="en-US" sz="2400" dirty="0"/>
          </a:p>
          <a:p>
            <a:r>
              <a:rPr lang="en-US" sz="2400" dirty="0"/>
              <a:t>	.format( )	was meant to replace % syntax</a:t>
            </a:r>
          </a:p>
          <a:p>
            <a:r>
              <a:rPr lang="en-US" sz="2400" dirty="0"/>
              <a:t>		uses {} to denote </a:t>
            </a:r>
            <a:r>
              <a:rPr lang="en-US" sz="2400" u="sng" dirty="0"/>
              <a:t>replacement fields</a:t>
            </a:r>
          </a:p>
          <a:p>
            <a:endParaRPr lang="en-US" sz="2400" dirty="0"/>
          </a:p>
          <a:p>
            <a:r>
              <a:rPr lang="en-US" sz="2400" dirty="0"/>
              <a:t>		print( ‘{} is {}\’s favorite </a:t>
            </a:r>
            <a:r>
              <a:rPr lang="en-US" sz="2400" dirty="0" err="1"/>
              <a:t>color’.format</a:t>
            </a:r>
            <a:r>
              <a:rPr lang="en-US" sz="2400" dirty="0"/>
              <a:t>( ‘Blue’, ‘grandma’) )</a:t>
            </a:r>
          </a:p>
          <a:p>
            <a:endParaRPr lang="en-US" sz="2400" dirty="0"/>
          </a:p>
          <a:p>
            <a:r>
              <a:rPr lang="en-US" sz="2400" dirty="0"/>
              <a:t>	positional replacement</a:t>
            </a:r>
          </a:p>
          <a:p>
            <a:r>
              <a:rPr lang="en-US" sz="2400" dirty="0"/>
              <a:t>		print( ‘{1} is {0}\’s favorite </a:t>
            </a:r>
            <a:r>
              <a:rPr lang="en-US" sz="2400" dirty="0" err="1"/>
              <a:t>color’.format</a:t>
            </a:r>
            <a:r>
              <a:rPr lang="en-US" sz="2400" dirty="0"/>
              <a:t>( ‘grandma’, ‘Blue’ ) )</a:t>
            </a:r>
          </a:p>
          <a:p>
            <a:r>
              <a:rPr lang="en-US" sz="2400" dirty="0"/>
              <a:t>	inferred position</a:t>
            </a:r>
          </a:p>
          <a:p>
            <a:r>
              <a:rPr lang="en-US" sz="2400" dirty="0"/>
              <a:t>		 print( ‘{} is {}\’s favorite </a:t>
            </a:r>
            <a:r>
              <a:rPr lang="en-US" sz="2400" dirty="0" err="1"/>
              <a:t>color’.format</a:t>
            </a:r>
            <a:r>
              <a:rPr lang="en-US" sz="2400" dirty="0"/>
              <a:t>( ‘Blue’, ‘grandma’) )</a:t>
            </a:r>
          </a:p>
          <a:p>
            <a:r>
              <a:rPr lang="en-US" sz="2400" dirty="0"/>
              <a:t>	named</a:t>
            </a:r>
          </a:p>
          <a:p>
            <a:r>
              <a:rPr lang="en-US" sz="2400" dirty="0"/>
              <a:t>		</a:t>
            </a:r>
            <a:r>
              <a:rPr lang="en-US" sz="2200" dirty="0"/>
              <a:t>print( ‘{color} is {name}\’s favorite </a:t>
            </a:r>
            <a:r>
              <a:rPr lang="en-US" sz="2200" dirty="0" err="1"/>
              <a:t>color’.format</a:t>
            </a:r>
            <a:r>
              <a:rPr lang="en-US" sz="2200" dirty="0"/>
              <a:t>( color=‘Blue’, name=‘grandma’) )</a:t>
            </a:r>
          </a:p>
        </p:txBody>
      </p:sp>
    </p:spTree>
    <p:extLst>
      <p:ext uri="{BB962C8B-B14F-4D97-AF65-F5344CB8AC3E}">
        <p14:creationId xmlns:p14="http://schemas.microsoft.com/office/powerpoint/2010/main" val="23621405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7.5 String formatting </a:t>
            </a:r>
          </a:p>
          <a:p>
            <a:endParaRPr lang="en-US" sz="2400" dirty="0"/>
          </a:p>
          <a:p>
            <a:r>
              <a:rPr lang="en-US" sz="2400" dirty="0"/>
              <a:t>	.format( )	was meant to replace % syntax</a:t>
            </a:r>
          </a:p>
          <a:p>
            <a:r>
              <a:rPr lang="en-US" sz="2400" dirty="0"/>
              <a:t>		uses {} to denote </a:t>
            </a:r>
            <a:r>
              <a:rPr lang="en-US" sz="2400" u="sng" dirty="0"/>
              <a:t>replacement fields</a:t>
            </a:r>
          </a:p>
          <a:p>
            <a:endParaRPr lang="en-US" sz="2400" dirty="0"/>
          </a:p>
          <a:p>
            <a:r>
              <a:rPr lang="en-US" sz="2400" dirty="0"/>
              <a:t>		print( ‘{} is {}\’s favorite </a:t>
            </a:r>
            <a:r>
              <a:rPr lang="en-US" sz="2400" dirty="0" err="1"/>
              <a:t>color’.format</a:t>
            </a:r>
            <a:r>
              <a:rPr lang="en-US" sz="2400" dirty="0"/>
              <a:t>( ‘Blue’, ‘grandma’) )</a:t>
            </a:r>
          </a:p>
          <a:p>
            <a:endParaRPr lang="en-US" sz="2400" dirty="0"/>
          </a:p>
          <a:p>
            <a:r>
              <a:rPr lang="en-US" sz="2400" dirty="0"/>
              <a:t>	positional replacement</a:t>
            </a:r>
          </a:p>
          <a:p>
            <a:r>
              <a:rPr lang="en-US" sz="2400" dirty="0"/>
              <a:t>		print( ‘{1} is {0}\’s favorite </a:t>
            </a:r>
            <a:r>
              <a:rPr lang="en-US" sz="2400" dirty="0" err="1"/>
              <a:t>color’.format</a:t>
            </a:r>
            <a:r>
              <a:rPr lang="en-US" sz="2400" dirty="0"/>
              <a:t>( ‘grandma’, ‘Blue’ ) )</a:t>
            </a:r>
          </a:p>
          <a:p>
            <a:r>
              <a:rPr lang="en-US" sz="2400" dirty="0"/>
              <a:t>	inferred position</a:t>
            </a:r>
          </a:p>
          <a:p>
            <a:r>
              <a:rPr lang="en-US" sz="2400" dirty="0"/>
              <a:t>		 print( ‘{} is {}\’s favorite </a:t>
            </a:r>
            <a:r>
              <a:rPr lang="en-US" sz="2400" dirty="0" err="1"/>
              <a:t>color’.format</a:t>
            </a:r>
            <a:r>
              <a:rPr lang="en-US" sz="2400" dirty="0"/>
              <a:t>( ‘Blue’, ‘grandma’) )</a:t>
            </a:r>
          </a:p>
          <a:p>
            <a:r>
              <a:rPr lang="en-US" sz="2400" dirty="0"/>
              <a:t>	named</a:t>
            </a:r>
          </a:p>
          <a:p>
            <a:r>
              <a:rPr lang="en-US" sz="2400" dirty="0"/>
              <a:t>		</a:t>
            </a:r>
            <a:r>
              <a:rPr lang="en-US" sz="2200" dirty="0"/>
              <a:t>print( ‘{color} is {name}\’s favorite </a:t>
            </a:r>
            <a:r>
              <a:rPr lang="en-US" sz="2200" dirty="0" err="1"/>
              <a:t>color’.</a:t>
            </a:r>
            <a:r>
              <a:rPr lang="en-US" sz="2200" err="1"/>
              <a:t>format</a:t>
            </a:r>
            <a:r>
              <a:rPr lang="en-US" sz="2200"/>
              <a:t>(name</a:t>
            </a:r>
            <a:r>
              <a:rPr lang="en-US" sz="2200" dirty="0"/>
              <a:t>=‘</a:t>
            </a:r>
            <a:r>
              <a:rPr lang="en-US" sz="2200"/>
              <a:t>grandma’, color=‘Blue’ </a:t>
            </a:r>
            <a:r>
              <a:rPr lang="en-US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	{{color}} will include { } as part of output</a:t>
            </a:r>
          </a:p>
        </p:txBody>
      </p:sp>
    </p:spTree>
    <p:extLst>
      <p:ext uri="{BB962C8B-B14F-4D97-AF65-F5344CB8AC3E}">
        <p14:creationId xmlns:p14="http://schemas.microsoft.com/office/powerpoint/2010/main" val="412858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7.1 String Slicing</a:t>
            </a:r>
          </a:p>
          <a:p>
            <a:endParaRPr lang="en-US" sz="2400" dirty="0"/>
          </a:p>
          <a:p>
            <a:r>
              <a:rPr lang="en-US" sz="2400" dirty="0"/>
              <a:t>	Most important string operations: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len</a:t>
            </a:r>
            <a:r>
              <a:rPr lang="en-US" sz="2400" dirty="0"/>
              <a:t> (</a:t>
            </a:r>
            <a:r>
              <a:rPr lang="en-US" sz="2400" dirty="0" err="1"/>
              <a:t>str</a:t>
            </a:r>
            <a:r>
              <a:rPr lang="en-US" sz="2400" dirty="0"/>
              <a:t>) 					finds length of a string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str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					extracts </a:t>
            </a:r>
            <a:r>
              <a:rPr lang="en-US" sz="2400" dirty="0" err="1"/>
              <a:t>i’th</a:t>
            </a:r>
            <a:r>
              <a:rPr lang="en-US" sz="2400" dirty="0"/>
              <a:t> character as a new string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str</a:t>
            </a:r>
            <a:r>
              <a:rPr lang="en-US" sz="2400" dirty="0"/>
              <a:t>[</a:t>
            </a:r>
            <a:r>
              <a:rPr lang="en-US" sz="2400" dirty="0" err="1"/>
              <a:t>i:j</a:t>
            </a:r>
            <a:r>
              <a:rPr lang="en-US" sz="2400" dirty="0"/>
              <a:t>]					slice operation extracts a substring</a:t>
            </a:r>
          </a:p>
        </p:txBody>
      </p:sp>
    </p:spTree>
    <p:extLst>
      <p:ext uri="{BB962C8B-B14F-4D97-AF65-F5344CB8AC3E}">
        <p14:creationId xmlns:p14="http://schemas.microsoft.com/office/powerpoint/2010/main" val="168300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7.1 String Slicing</a:t>
            </a:r>
          </a:p>
          <a:p>
            <a:endParaRPr lang="en-US" sz="2400" dirty="0"/>
          </a:p>
          <a:p>
            <a:r>
              <a:rPr lang="en-US" sz="2400" dirty="0"/>
              <a:t>	Most important string operations: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len</a:t>
            </a:r>
            <a:r>
              <a:rPr lang="en-US" sz="2400" dirty="0"/>
              <a:t> (</a:t>
            </a:r>
            <a:r>
              <a:rPr lang="en-US" sz="2400" dirty="0" err="1"/>
              <a:t>str</a:t>
            </a:r>
            <a:r>
              <a:rPr lang="en-US" sz="2400" dirty="0"/>
              <a:t>) 					finds length of a string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str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					extracts </a:t>
            </a:r>
            <a:r>
              <a:rPr lang="en-US" sz="2400" dirty="0" err="1"/>
              <a:t>i’th</a:t>
            </a:r>
            <a:r>
              <a:rPr lang="en-US" sz="2400" dirty="0"/>
              <a:t> character as a new string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str</a:t>
            </a:r>
            <a:r>
              <a:rPr lang="en-US" sz="2400" dirty="0"/>
              <a:t>[</a:t>
            </a:r>
            <a:r>
              <a:rPr lang="en-US" sz="2400" dirty="0" err="1"/>
              <a:t>i:j</a:t>
            </a:r>
            <a:r>
              <a:rPr lang="en-US" sz="2400" dirty="0"/>
              <a:t>]					slice operation extracts a substring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str.find</a:t>
            </a:r>
            <a:r>
              <a:rPr lang="en-US" sz="2400" dirty="0"/>
              <a:t>(target)				returns index where target occurs or -1</a:t>
            </a:r>
          </a:p>
        </p:txBody>
      </p:sp>
    </p:spTree>
    <p:extLst>
      <p:ext uri="{BB962C8B-B14F-4D97-AF65-F5344CB8AC3E}">
        <p14:creationId xmlns:p14="http://schemas.microsoft.com/office/powerpoint/2010/main" val="80939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7.1 String Slicing</a:t>
            </a:r>
          </a:p>
          <a:p>
            <a:endParaRPr lang="en-US" sz="2400" dirty="0"/>
          </a:p>
          <a:p>
            <a:r>
              <a:rPr lang="en-US" sz="2400" dirty="0"/>
              <a:t>	individual characters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my_string</a:t>
            </a:r>
            <a:r>
              <a:rPr lang="en-US" sz="2400" dirty="0"/>
              <a:t>[b]</a:t>
            </a:r>
          </a:p>
        </p:txBody>
      </p:sp>
    </p:spTree>
    <p:extLst>
      <p:ext uri="{BB962C8B-B14F-4D97-AF65-F5344CB8AC3E}">
        <p14:creationId xmlns:p14="http://schemas.microsoft.com/office/powerpoint/2010/main" val="151954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7.1 String Slicing</a:t>
            </a:r>
          </a:p>
          <a:p>
            <a:endParaRPr lang="en-US" sz="2400" dirty="0"/>
          </a:p>
          <a:p>
            <a:r>
              <a:rPr lang="en-US" sz="2400" dirty="0"/>
              <a:t>	individual characters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my_string</a:t>
            </a:r>
            <a:r>
              <a:rPr lang="en-US" sz="2400" dirty="0"/>
              <a:t>[4]</a:t>
            </a:r>
          </a:p>
          <a:p>
            <a:r>
              <a:rPr lang="en-US" sz="2400" dirty="0"/>
              <a:t>	multiple characters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my_string</a:t>
            </a:r>
            <a:r>
              <a:rPr lang="en-US" sz="2400" dirty="0"/>
              <a:t>[4:6]</a:t>
            </a:r>
          </a:p>
          <a:p>
            <a:r>
              <a:rPr lang="en-US" sz="2400" dirty="0"/>
              <a:t>			called slice notation</a:t>
            </a:r>
          </a:p>
          <a:p>
            <a:r>
              <a:rPr lang="en-US" sz="2400" dirty="0"/>
              <a:t>			takes characters at positions 4 &amp; 5 (4 through one-before-6)</a:t>
            </a:r>
          </a:p>
          <a:p>
            <a:r>
              <a:rPr lang="en-US" sz="2400" dirty="0"/>
              <a:t>			also works on other sequence types</a:t>
            </a:r>
          </a:p>
        </p:txBody>
      </p:sp>
    </p:spTree>
    <p:extLst>
      <p:ext uri="{BB962C8B-B14F-4D97-AF65-F5344CB8AC3E}">
        <p14:creationId xmlns:p14="http://schemas.microsoft.com/office/powerpoint/2010/main" val="139106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7.1 String Slicing</a:t>
            </a:r>
          </a:p>
          <a:p>
            <a:endParaRPr lang="en-US" sz="2400" dirty="0"/>
          </a:p>
          <a:p>
            <a:r>
              <a:rPr lang="en-US" sz="2400" dirty="0"/>
              <a:t>	individual characters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my_string</a:t>
            </a:r>
            <a:r>
              <a:rPr lang="en-US" sz="2400" dirty="0"/>
              <a:t>[4]</a:t>
            </a:r>
          </a:p>
          <a:p>
            <a:r>
              <a:rPr lang="en-US" sz="2400" dirty="0"/>
              <a:t>	multiple characters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my_string</a:t>
            </a:r>
            <a:r>
              <a:rPr lang="en-US" sz="2400" dirty="0"/>
              <a:t>[4:6]</a:t>
            </a:r>
          </a:p>
          <a:p>
            <a:r>
              <a:rPr lang="en-US" sz="2400" dirty="0"/>
              <a:t>			called slice notation</a:t>
            </a:r>
          </a:p>
          <a:p>
            <a:r>
              <a:rPr lang="en-US" sz="2400" dirty="0"/>
              <a:t>			takes characters at positions 4 &amp; 5 (4 through one-before-6)</a:t>
            </a:r>
          </a:p>
          <a:p>
            <a:r>
              <a:rPr lang="en-US" sz="2400" dirty="0"/>
              <a:t>			also works on other sequence types</a:t>
            </a:r>
          </a:p>
          <a:p>
            <a:r>
              <a:rPr lang="en-US" sz="2400" dirty="0"/>
              <a:t>		negatives work from end of string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my_string</a:t>
            </a:r>
            <a:r>
              <a:rPr lang="en-US" sz="2400" dirty="0"/>
              <a:t> = “something”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my_string</a:t>
            </a:r>
            <a:r>
              <a:rPr lang="en-US" sz="2400" dirty="0"/>
              <a:t>[6:-2]  is “</a:t>
            </a:r>
            <a:r>
              <a:rPr lang="en-US" sz="2400" dirty="0" err="1"/>
              <a:t>i</a:t>
            </a:r>
            <a:r>
              <a:rPr lang="en-US" sz="2400" dirty="0"/>
              <a:t>”</a:t>
            </a:r>
          </a:p>
          <a:p>
            <a:r>
              <a:rPr lang="en-US" sz="2400" dirty="0"/>
              <a:t>				-2 is second from right end</a:t>
            </a:r>
          </a:p>
        </p:txBody>
      </p:sp>
    </p:spTree>
    <p:extLst>
      <p:ext uri="{BB962C8B-B14F-4D97-AF65-F5344CB8AC3E}">
        <p14:creationId xmlns:p14="http://schemas.microsoft.com/office/powerpoint/2010/main" val="54625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3939</TotalTime>
  <Words>2400</Words>
  <Application>Microsoft Office PowerPoint</Application>
  <PresentationFormat>Widescreen</PresentationFormat>
  <Paragraphs>327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Cascadia Mono</vt:lpstr>
      <vt:lpstr>Office Theme</vt:lpstr>
      <vt:lpstr>Strings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Mann, Robert</cp:lastModifiedBy>
  <cp:revision>219</cp:revision>
  <dcterms:created xsi:type="dcterms:W3CDTF">2018-01-11T15:21:15Z</dcterms:created>
  <dcterms:modified xsi:type="dcterms:W3CDTF">2023-02-07T22:57:02Z</dcterms:modified>
</cp:coreProperties>
</file>