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4" r:id="rId3"/>
    <p:sldId id="285" r:id="rId4"/>
    <p:sldId id="286" r:id="rId5"/>
    <p:sldId id="287" r:id="rId6"/>
    <p:sldId id="288" r:id="rId7"/>
    <p:sldId id="261" r:id="rId8"/>
    <p:sldId id="289" r:id="rId9"/>
    <p:sldId id="263" r:id="rId10"/>
    <p:sldId id="264" r:id="rId11"/>
    <p:sldId id="290" r:id="rId12"/>
    <p:sldId id="292" r:id="rId13"/>
    <p:sldId id="293" r:id="rId14"/>
    <p:sldId id="294" r:id="rId15"/>
    <p:sldId id="268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74648" autoAdjust="0"/>
  </p:normalViewPr>
  <p:slideViewPr>
    <p:cSldViewPr snapToGrid="0">
      <p:cViewPr varScale="1">
        <p:scale>
          <a:sx n="71" d="100"/>
          <a:sy n="71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5659C-93D5-4958-A3E6-0961B7994E3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E7B2A-167F-4938-9CF8-CEB630E33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6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Type() function will output what class a value belongs 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use double or single quotes </a:t>
            </a:r>
            <a:r>
              <a:rPr lang="en-US" dirty="0">
                <a:sym typeface="Wingdings" panose="05000000000000000000" pitchFamily="2" charset="2"/>
              </a:rPr>
              <a:t> both represents strings but you cannot mix and match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Triple double or single quotes are used as a help command  tells you what purpose something serves.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7B2A-167F-4938-9CF8-CEB630E335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7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7B2A-167F-4938-9CF8-CEB630E335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84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the space in string “ World”.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7B2A-167F-4938-9CF8-CEB630E335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02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7B2A-167F-4938-9CF8-CEB630E335E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66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7B2A-167F-4938-9CF8-CEB630E335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7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Notice, they type of a variable depends on the value you assign to it. So every variable has a “type” attribute; in the above example, age is declared and assigned an int value thus it is of type int (if we printed type for age, output would be int).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7B2A-167F-4938-9CF8-CEB630E335E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34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print function you can have multiple commas and print multiple inputs at once; it is basically calling multiple instances of print inside of the print function.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7B2A-167F-4938-9CF8-CEB630E335E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9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compact form does not declare any variables and thus none are kept in memory during this Python program run; all of the variables are simply passed into the variables of the print function and then of course destroyed once the </a:t>
            </a:r>
            <a:r>
              <a:rPr lang="en-US"/>
              <a:t>function returns.</a:t>
            </a:r>
            <a:endParaRPr lang="en-US" dirty="0"/>
          </a:p>
          <a:p>
            <a:endParaRPr lang="en-US" dirty="0"/>
          </a:p>
          <a:p>
            <a:r>
              <a:rPr lang="en-US" dirty="0"/>
              <a:t>*look up obfuscation competition: competition to make the most compact code possible but results in obfuscated code (code that one cannot easily determine what it does).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7B2A-167F-4938-9CF8-CEB630E335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0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data can change its data type at any point in the program(Python is a “loosely typed language”.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At one moment data can be an int object, then at another moment it can be a char or some other data type.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Do not need to define classes; all declared variables/objects are by default derived from a derived class.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7B2A-167F-4938-9CF8-CEB630E335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0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Visual studio (Microsoft) uses underscores at start of their variable names to help a user programmer identify Microsoft system code. So do not use _ as start of a variable name.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very small list of reserved/key words.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7B2A-167F-4938-9CF8-CEB630E335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66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Above function will print a keyword list for the version of Python you are using.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7B2A-167F-4938-9CF8-CEB630E335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43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7B2A-167F-4938-9CF8-CEB630E335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84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7B2A-167F-4938-9CF8-CEB630E335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7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Note: red hexagon at bottom right of slide means end of a topic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Notice above -6//4   = -2, because -1.5 is closer to a FLOOR value of -2, since -2 is less than -1 (-1 in this situation is the ceiling whole number value).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other operators behave the same as in </a:t>
            </a:r>
            <a:r>
              <a:rPr lang="en-US" dirty="0" err="1"/>
              <a:t>c++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7B2A-167F-4938-9CF8-CEB630E335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13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Same as type casting like in </a:t>
            </a:r>
            <a:r>
              <a:rPr lang="en-US" dirty="0" err="1"/>
              <a:t>c++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7B2A-167F-4938-9CF8-CEB630E335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69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for the int or float function: you can specify base (default is 10) </a:t>
            </a:r>
            <a:r>
              <a:rPr lang="en-US" dirty="0">
                <a:sym typeface="Wingdings" panose="05000000000000000000" pitchFamily="2" charset="2"/>
              </a:rPr>
              <a:t> int(value, base) = (output always in base 10).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Remember everything is an object in Python: every variable is a part of a class including float, int.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E7B2A-167F-4938-9CF8-CEB630E335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2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</a:t>
            </a:r>
            <a:br>
              <a:rPr lang="en-US" dirty="0"/>
            </a:br>
            <a:r>
              <a:rPr lang="en-US" sz="3200" dirty="0"/>
              <a:t>Variables, Expressions, and Statements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Identifiers</a:t>
            </a:r>
          </a:p>
          <a:p>
            <a:r>
              <a:rPr lang="en-US" sz="2400" dirty="0"/>
              <a:t>	identifiers or names</a:t>
            </a:r>
          </a:p>
          <a:p>
            <a:r>
              <a:rPr lang="en-US" sz="2400" dirty="0"/>
              <a:t>		same as C++ or Java</a:t>
            </a:r>
          </a:p>
        </p:txBody>
      </p:sp>
    </p:spTree>
    <p:extLst>
      <p:ext uri="{BB962C8B-B14F-4D97-AF65-F5344CB8AC3E}">
        <p14:creationId xmlns:p14="http://schemas.microsoft.com/office/powerpoint/2010/main" val="45681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Identifiers</a:t>
            </a:r>
          </a:p>
          <a:p>
            <a:r>
              <a:rPr lang="en-US" sz="2400" dirty="0"/>
              <a:t>	identifiers or names</a:t>
            </a:r>
          </a:p>
          <a:p>
            <a:r>
              <a:rPr lang="en-US" sz="2400" dirty="0"/>
              <a:t>		same as C++ or Java</a:t>
            </a:r>
          </a:p>
          <a:p>
            <a:r>
              <a:rPr lang="en-US" sz="2400" dirty="0"/>
              <a:t>			start with letter (a-z, A-Z) or underscore (_)</a:t>
            </a:r>
          </a:p>
          <a:p>
            <a:r>
              <a:rPr lang="en-US" sz="2400" dirty="0"/>
              <a:t>			may contain letters, digits (0-9), and underscore (_)</a:t>
            </a:r>
          </a:p>
          <a:p>
            <a:r>
              <a:rPr lang="en-US" sz="2400" dirty="0"/>
              <a:t>			case sensitive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0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Identifiers</a:t>
            </a:r>
          </a:p>
          <a:p>
            <a:r>
              <a:rPr lang="en-US" sz="2400" dirty="0"/>
              <a:t>	identifiers or names</a:t>
            </a:r>
          </a:p>
          <a:p>
            <a:r>
              <a:rPr lang="en-US" sz="2400" dirty="0"/>
              <a:t>		same as C++ or Java</a:t>
            </a:r>
          </a:p>
          <a:p>
            <a:r>
              <a:rPr lang="en-US" sz="2400" dirty="0"/>
              <a:t>			start with letter (a-z, A-Z) or underscore (_)</a:t>
            </a:r>
          </a:p>
          <a:p>
            <a:r>
              <a:rPr lang="en-US" sz="2400" dirty="0"/>
              <a:t>			may contain letters, digits (0-9), and underscore (_)</a:t>
            </a:r>
          </a:p>
          <a:p>
            <a:r>
              <a:rPr lang="en-US" sz="2400" dirty="0"/>
              <a:t>			case sensitive</a:t>
            </a:r>
          </a:p>
          <a:p>
            <a:r>
              <a:rPr lang="en-US" sz="2400" dirty="0"/>
              <a:t>			</a:t>
            </a:r>
            <a:r>
              <a:rPr lang="en-US" sz="2400" i="1" dirty="0"/>
              <a:t>Note</a:t>
            </a:r>
            <a:r>
              <a:rPr lang="en-US" sz="2400" dirty="0"/>
              <a:t>: sometimes leading _ has special meaning so don’t use for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3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Identifiers</a:t>
            </a:r>
          </a:p>
          <a:p>
            <a:r>
              <a:rPr lang="en-US" sz="2400" dirty="0"/>
              <a:t>	identifiers or names</a:t>
            </a:r>
          </a:p>
          <a:p>
            <a:r>
              <a:rPr lang="en-US" sz="2400" dirty="0"/>
              <a:t>		same as C++ or Java</a:t>
            </a:r>
          </a:p>
          <a:p>
            <a:r>
              <a:rPr lang="en-US" sz="2400" dirty="0"/>
              <a:t>			start with letter (a-z, A-Z) or underscore (_)</a:t>
            </a:r>
          </a:p>
          <a:p>
            <a:r>
              <a:rPr lang="en-US" sz="2400" dirty="0"/>
              <a:t>			may contain letters, digits (0-9), and underscore (_)</a:t>
            </a:r>
          </a:p>
          <a:p>
            <a:r>
              <a:rPr lang="en-US" sz="2400" dirty="0"/>
              <a:t>			case sensitive</a:t>
            </a:r>
          </a:p>
          <a:p>
            <a:r>
              <a:rPr lang="en-US" sz="2400" dirty="0"/>
              <a:t>			</a:t>
            </a:r>
            <a:r>
              <a:rPr lang="en-US" sz="2400" i="1" dirty="0"/>
              <a:t>Note</a:t>
            </a:r>
            <a:r>
              <a:rPr lang="en-US" sz="2400" dirty="0"/>
              <a:t>: sometimes leading _ has special meaning so don’t use for now</a:t>
            </a:r>
          </a:p>
          <a:p>
            <a:pPr lvl="4"/>
            <a:r>
              <a:rPr lang="en-US" sz="2400" dirty="0"/>
              <a:t>reserved words / key words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  <a:tab pos="7315200" algn="l"/>
              </a:tabLst>
            </a:pPr>
            <a:r>
              <a:rPr lang="en-US" sz="2400" dirty="0"/>
              <a:t>	False	class	finally	is		raise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None	continue	for		</a:t>
            </a:r>
            <a:r>
              <a:rPr lang="en-US" sz="2400" dirty="0" err="1"/>
              <a:t>lamba</a:t>
            </a:r>
            <a:r>
              <a:rPr lang="en-US" sz="2400" dirty="0"/>
              <a:t>		return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True	def	from	nonlocal	try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and	del	global	not		while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as	</a:t>
            </a:r>
            <a:r>
              <a:rPr lang="en-US" sz="2400" dirty="0" err="1"/>
              <a:t>elif</a:t>
            </a:r>
            <a:r>
              <a:rPr lang="en-US" sz="2400" dirty="0"/>
              <a:t>	if		or		with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assert	else	import	pass		yield</a:t>
            </a:r>
          </a:p>
          <a:p>
            <a:pPr lvl="4">
              <a:tabLst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break	except	in</a:t>
            </a:r>
          </a:p>
          <a:p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BA69267-9CFF-4C3E-A2FB-70CA3AA78685}"/>
              </a:ext>
            </a:extLst>
          </p:cNvPr>
          <p:cNvSpPr/>
          <p:nvPr/>
        </p:nvSpPr>
        <p:spPr>
          <a:xfrm>
            <a:off x="11382103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53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Identifiers</a:t>
            </a:r>
          </a:p>
          <a:p>
            <a:r>
              <a:rPr lang="en-US" sz="2400" dirty="0"/>
              <a:t>	Type the following in your interpreter to get its list of keywords:</a:t>
            </a:r>
          </a:p>
          <a:p>
            <a:r>
              <a:rPr lang="en-US" sz="2400" dirty="0"/>
              <a:t>	</a:t>
            </a:r>
            <a:r>
              <a:rPr lang="en-US" sz="2400"/>
              <a:t>	import </a:t>
            </a:r>
            <a:r>
              <a:rPr lang="en-US" sz="2400" dirty="0"/>
              <a:t>keyword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/>
              <a:t>	print</a:t>
            </a:r>
            <a:r>
              <a:rPr lang="en-US" sz="2400" dirty="0"/>
              <a:t>(</a:t>
            </a:r>
            <a:r>
              <a:rPr lang="en-US" sz="2400" dirty="0" err="1"/>
              <a:t>keyword.kwlist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BA69267-9CFF-4C3E-A2FB-70CA3AA78685}"/>
              </a:ext>
            </a:extLst>
          </p:cNvPr>
          <p:cNvSpPr/>
          <p:nvPr/>
        </p:nvSpPr>
        <p:spPr>
          <a:xfrm>
            <a:off x="11382103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2.3 Identifiers</a:t>
            </a:r>
          </a:p>
          <a:p>
            <a:r>
              <a:rPr lang="en-US" sz="2400" dirty="0"/>
              <a:t>	“code is read more often than written”</a:t>
            </a:r>
          </a:p>
          <a:p>
            <a:r>
              <a:rPr lang="en-US" sz="2400" dirty="0"/>
              <a:t>	PEP 8 (Python Enhancement Proposal) </a:t>
            </a:r>
          </a:p>
          <a:p>
            <a:pPr>
              <a:tabLst>
                <a:tab pos="914400" algn="l"/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	document outlining basics of writing neat/consistent Python code</a:t>
            </a:r>
          </a:p>
          <a:p>
            <a:pPr>
              <a:tabLst>
                <a:tab pos="914400" algn="l"/>
                <a:tab pos="1828800" algn="l"/>
                <a:tab pos="3205163" algn="l"/>
                <a:tab pos="4572000" algn="l"/>
                <a:tab pos="5948363" algn="l"/>
              </a:tabLst>
            </a:pPr>
            <a:r>
              <a:rPr lang="en-US" sz="2400" dirty="0"/>
              <a:t>			</a:t>
            </a:r>
            <a:r>
              <a:rPr lang="en-US" sz="2400" dirty="0">
                <a:hlinkClick r:id="rId3"/>
              </a:rPr>
              <a:t>https://www.python.org/dev/peps/pep-0008/</a:t>
            </a: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Good practice:  all lowercase with _ between words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good_variable_name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goodVariableName</a:t>
            </a:r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9478180B-61E9-4625-91EF-8C9E88F6CC87}"/>
              </a:ext>
            </a:extLst>
          </p:cNvPr>
          <p:cNvSpPr/>
          <p:nvPr/>
        </p:nvSpPr>
        <p:spPr>
          <a:xfrm>
            <a:off x="11382103" y="6357577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8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2.6 Operators</a:t>
            </a:r>
          </a:p>
          <a:p>
            <a:r>
              <a:rPr lang="en-US" sz="2400" dirty="0"/>
              <a:t>	standard mathematical operators + - * %</a:t>
            </a:r>
          </a:p>
          <a:p>
            <a:r>
              <a:rPr lang="en-US" sz="2400" dirty="0"/>
              <a:t>	** is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85163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2.6 Operators</a:t>
            </a:r>
          </a:p>
          <a:p>
            <a:r>
              <a:rPr lang="en-US" sz="2400" dirty="0"/>
              <a:t>	standard mathematical operators + - * %</a:t>
            </a:r>
          </a:p>
          <a:p>
            <a:r>
              <a:rPr lang="en-US" sz="2400" dirty="0"/>
              <a:t>	** is exponentiation</a:t>
            </a:r>
          </a:p>
          <a:p>
            <a:r>
              <a:rPr lang="en-US" sz="2400" dirty="0"/>
              <a:t>	/ always produces floating point result</a:t>
            </a:r>
          </a:p>
          <a:p>
            <a:r>
              <a:rPr lang="en-US" sz="2400" dirty="0"/>
              <a:t>	// called floor division, produces whole numbers</a:t>
            </a:r>
          </a:p>
          <a:p>
            <a:r>
              <a:rPr lang="en-US" sz="2400" dirty="0"/>
              <a:t>		truncates result, no rounding</a:t>
            </a:r>
          </a:p>
          <a:p>
            <a:r>
              <a:rPr lang="en-US" sz="2400" dirty="0"/>
              <a:t>		what is -6//4?		-2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551CAE3-6CF0-4438-9A00-2B36742F9A12}"/>
              </a:ext>
            </a:extLst>
          </p:cNvPr>
          <p:cNvSpPr/>
          <p:nvPr/>
        </p:nvSpPr>
        <p:spPr>
          <a:xfrm>
            <a:off x="11382103" y="6357577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9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2.7 Type converter functions</a:t>
            </a:r>
          </a:p>
          <a:p>
            <a:r>
              <a:rPr lang="en-US" sz="2400" dirty="0"/>
              <a:t>	int</a:t>
            </a:r>
          </a:p>
          <a:p>
            <a:r>
              <a:rPr lang="en-US" sz="2400" dirty="0"/>
              <a:t>	float</a:t>
            </a:r>
          </a:p>
          <a:p>
            <a:r>
              <a:rPr lang="en-US" sz="2400" dirty="0"/>
              <a:t>	str</a:t>
            </a:r>
          </a:p>
        </p:txBody>
      </p:sp>
    </p:spTree>
    <p:extLst>
      <p:ext uri="{BB962C8B-B14F-4D97-AF65-F5344CB8AC3E}">
        <p14:creationId xmlns:p14="http://schemas.microsoft.com/office/powerpoint/2010/main" val="2478424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2.7 Type converter functions</a:t>
            </a:r>
          </a:p>
          <a:p>
            <a:r>
              <a:rPr lang="en-US" sz="2400" dirty="0"/>
              <a:t>	int</a:t>
            </a:r>
          </a:p>
          <a:p>
            <a:r>
              <a:rPr lang="en-US" sz="2400" dirty="0"/>
              <a:t>		int(3.14) </a:t>
            </a:r>
            <a:r>
              <a:rPr lang="en-US" sz="2400" dirty="0">
                <a:sym typeface="Wingdings" panose="05000000000000000000" pitchFamily="2" charset="2"/>
              </a:rPr>
              <a:t>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53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 Values and data types</a:t>
            </a:r>
          </a:p>
          <a:p>
            <a:r>
              <a:rPr lang="en-US" sz="2400" dirty="0"/>
              <a:t>	all values belong to some class, or data type</a:t>
            </a:r>
            <a:br>
              <a:rPr lang="en-US" sz="2400" dirty="0"/>
            </a:br>
            <a:r>
              <a:rPr lang="en-US" sz="2400" dirty="0"/>
              <a:t>		typical ones, such as integer, string, </a:t>
            </a:r>
            <a:r>
              <a:rPr lang="en-US" sz="2400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00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2.7 Type converter functions</a:t>
            </a:r>
          </a:p>
          <a:p>
            <a:r>
              <a:rPr lang="en-US" sz="2400" dirty="0"/>
              <a:t>	int</a:t>
            </a:r>
          </a:p>
          <a:p>
            <a:r>
              <a:rPr lang="en-US" sz="2400" dirty="0"/>
              <a:t>		int(3.14) </a:t>
            </a:r>
            <a:r>
              <a:rPr lang="en-US" sz="2400" dirty="0">
                <a:sym typeface="Wingdings" panose="05000000000000000000" pitchFamily="2" charset="2"/>
              </a:rPr>
              <a:t> 3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int(“12345”)  12345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8306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2.7 Type converter functions</a:t>
            </a:r>
          </a:p>
          <a:p>
            <a:r>
              <a:rPr lang="en-US" sz="2400" dirty="0"/>
              <a:t>	int</a:t>
            </a:r>
          </a:p>
          <a:p>
            <a:r>
              <a:rPr lang="en-US" sz="2400" dirty="0"/>
              <a:t>		int(3.14) </a:t>
            </a:r>
            <a:r>
              <a:rPr lang="en-US" sz="2400" dirty="0">
                <a:sym typeface="Wingdings" panose="05000000000000000000" pitchFamily="2" charset="2"/>
              </a:rPr>
              <a:t> 3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int(“12345”)  12345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int(“1 apple”) error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1540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2.7 Type converter functions</a:t>
            </a:r>
          </a:p>
          <a:p>
            <a:r>
              <a:rPr lang="en-US" sz="2400" dirty="0"/>
              <a:t>	int</a:t>
            </a:r>
          </a:p>
          <a:p>
            <a:r>
              <a:rPr lang="en-US" sz="2400" dirty="0"/>
              <a:t>		int(3.14) </a:t>
            </a:r>
            <a:r>
              <a:rPr lang="en-US" sz="2400" dirty="0">
                <a:sym typeface="Wingdings" panose="05000000000000000000" pitchFamily="2" charset="2"/>
              </a:rPr>
              <a:t> 3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int(“12345”)  12345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int(“1 apple”) error</a:t>
            </a:r>
          </a:p>
          <a:p>
            <a:r>
              <a:rPr lang="en-US" sz="2400" dirty="0">
                <a:sym typeface="Wingdings" panose="05000000000000000000" pitchFamily="2" charset="2"/>
              </a:rPr>
              <a:t>	float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float(1) 1.0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float(“12345.6”)  12345.6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193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2.7 Type converter functions</a:t>
            </a:r>
          </a:p>
          <a:p>
            <a:r>
              <a:rPr lang="en-US" sz="2400" dirty="0"/>
              <a:t>	int</a:t>
            </a:r>
          </a:p>
          <a:p>
            <a:r>
              <a:rPr lang="en-US" sz="2400" dirty="0"/>
              <a:t>		int(3.14) </a:t>
            </a:r>
            <a:r>
              <a:rPr lang="en-US" sz="2400" dirty="0">
                <a:sym typeface="Wingdings" panose="05000000000000000000" pitchFamily="2" charset="2"/>
              </a:rPr>
              <a:t> 3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int(“12345”)  12345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int(“1 apple”) error</a:t>
            </a:r>
          </a:p>
          <a:p>
            <a:r>
              <a:rPr lang="en-US" sz="2400" dirty="0">
                <a:sym typeface="Wingdings" panose="05000000000000000000" pitchFamily="2" charset="2"/>
              </a:rPr>
              <a:t>	float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float(1) 1.0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float(“12345.6”)  12345.6</a:t>
            </a:r>
          </a:p>
          <a:p>
            <a:r>
              <a:rPr lang="en-US" sz="2400" dirty="0">
                <a:sym typeface="Wingdings" panose="05000000000000000000" pitchFamily="2" charset="2"/>
              </a:rPr>
              <a:t>	str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str(1)  ‘1’</a:t>
            </a:r>
          </a:p>
          <a:p>
            <a:r>
              <a:rPr lang="en-US" sz="2400" dirty="0">
                <a:sym typeface="Wingdings" panose="05000000000000000000" pitchFamily="2" charset="2"/>
              </a:rPr>
              <a:t>		str(2.3)  ‘2.3’</a:t>
            </a:r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DD92A3A0-8CE5-472F-B00B-6A415B903896}"/>
              </a:ext>
            </a:extLst>
          </p:cNvPr>
          <p:cNvSpPr/>
          <p:nvPr/>
        </p:nvSpPr>
        <p:spPr>
          <a:xfrm>
            <a:off x="11382103" y="6357577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59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2.8 Order of Operations</a:t>
            </a:r>
          </a:p>
          <a:p>
            <a:r>
              <a:rPr lang="en-US" sz="2400" dirty="0"/>
              <a:t>	( )</a:t>
            </a:r>
          </a:p>
          <a:p>
            <a:r>
              <a:rPr lang="en-US" sz="2400" dirty="0"/>
              <a:t>	**</a:t>
            </a:r>
          </a:p>
          <a:p>
            <a:r>
              <a:rPr lang="en-US" sz="2400" dirty="0"/>
              <a:t>	* / // %  (same precedence level; then type breaker is left to right)</a:t>
            </a:r>
          </a:p>
          <a:p>
            <a:r>
              <a:rPr lang="en-US" sz="2400" dirty="0"/>
              <a:t>	+ -           (same precedence level; then type breaker is left to right)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3641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2.8 Order of Operations</a:t>
            </a:r>
          </a:p>
          <a:p>
            <a:r>
              <a:rPr lang="en-US" sz="2400" dirty="0"/>
              <a:t>	( )</a:t>
            </a:r>
          </a:p>
          <a:p>
            <a:r>
              <a:rPr lang="en-US" sz="2400" dirty="0"/>
              <a:t>	**</a:t>
            </a:r>
          </a:p>
          <a:p>
            <a:r>
              <a:rPr lang="en-US" sz="2400" dirty="0"/>
              <a:t>	* / // %</a:t>
            </a:r>
          </a:p>
          <a:p>
            <a:r>
              <a:rPr lang="en-US" sz="2400" dirty="0"/>
              <a:t>	+ -</a:t>
            </a:r>
          </a:p>
          <a:p>
            <a:endParaRPr lang="en-US" sz="2400" dirty="0"/>
          </a:p>
          <a:p>
            <a:r>
              <a:rPr lang="en-US" sz="2400" dirty="0"/>
              <a:t>	most operators are left-associative (work left to right)</a:t>
            </a:r>
          </a:p>
          <a:p>
            <a:r>
              <a:rPr lang="en-US" sz="2400" dirty="0"/>
              <a:t>		** is exception</a:t>
            </a:r>
          </a:p>
          <a:p>
            <a:r>
              <a:rPr lang="en-US" sz="2400" dirty="0"/>
              <a:t>			2**3**4 is calculated as</a:t>
            </a:r>
          </a:p>
          <a:p>
            <a:r>
              <a:rPr lang="en-US" sz="2400" dirty="0"/>
              <a:t>			2**(3**4)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DD92A3A0-8CE5-472F-B00B-6A415B903896}"/>
              </a:ext>
            </a:extLst>
          </p:cNvPr>
          <p:cNvSpPr/>
          <p:nvPr/>
        </p:nvSpPr>
        <p:spPr>
          <a:xfrm>
            <a:off x="11382103" y="6357577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2.9 String Operations</a:t>
            </a:r>
          </a:p>
          <a:p>
            <a:r>
              <a:rPr lang="en-US" sz="2400" dirty="0"/>
              <a:t>	+ between strings is concatenation</a:t>
            </a:r>
          </a:p>
          <a:p>
            <a:r>
              <a:rPr lang="en-US" sz="2400" dirty="0"/>
              <a:t>		“Hello” + “ World” produces “Hello World”</a:t>
            </a:r>
          </a:p>
        </p:txBody>
      </p:sp>
    </p:spTree>
    <p:extLst>
      <p:ext uri="{BB962C8B-B14F-4D97-AF65-F5344CB8AC3E}">
        <p14:creationId xmlns:p14="http://schemas.microsoft.com/office/powerpoint/2010/main" val="3086346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2.9 String Operations</a:t>
            </a:r>
          </a:p>
          <a:p>
            <a:r>
              <a:rPr lang="en-US" sz="2400" dirty="0"/>
              <a:t>	+ between strings is concatenation</a:t>
            </a:r>
          </a:p>
          <a:p>
            <a:r>
              <a:rPr lang="en-US" sz="2400" dirty="0"/>
              <a:t>		“Hello” + “ World” produces “Hello World”</a:t>
            </a:r>
          </a:p>
          <a:p>
            <a:r>
              <a:rPr lang="en-US" sz="2400" dirty="0"/>
              <a:t>	* is repetition</a:t>
            </a:r>
          </a:p>
          <a:p>
            <a:r>
              <a:rPr lang="en-US" sz="2400" dirty="0"/>
              <a:t>		“Happy”*2 produces “</a:t>
            </a:r>
            <a:r>
              <a:rPr lang="en-US" sz="2400" dirty="0" err="1"/>
              <a:t>HappyHappy</a:t>
            </a:r>
            <a:r>
              <a:rPr lang="en-US" sz="2400" dirty="0"/>
              <a:t>”</a:t>
            </a:r>
          </a:p>
          <a:p>
            <a:r>
              <a:rPr lang="en-US" sz="2400" dirty="0"/>
              <a:t>			as does 2*”Happy”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9BAF14B-A4A6-4936-AFAB-64F938020B80}"/>
              </a:ext>
            </a:extLst>
          </p:cNvPr>
          <p:cNvSpPr/>
          <p:nvPr/>
        </p:nvSpPr>
        <p:spPr>
          <a:xfrm>
            <a:off x="11382103" y="6357577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7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2.10 Input</a:t>
            </a:r>
          </a:p>
          <a:p>
            <a:r>
              <a:rPr lang="en-US" sz="2400" dirty="0"/>
              <a:t>	name = input()</a:t>
            </a:r>
          </a:p>
          <a:p>
            <a:r>
              <a:rPr lang="en-US" sz="2400" dirty="0"/>
              <a:t>		takes user input and assigns to variable name</a:t>
            </a:r>
          </a:p>
        </p:txBody>
      </p:sp>
    </p:spTree>
    <p:extLst>
      <p:ext uri="{BB962C8B-B14F-4D97-AF65-F5344CB8AC3E}">
        <p14:creationId xmlns:p14="http://schemas.microsoft.com/office/powerpoint/2010/main" val="2690352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2.10 Input</a:t>
            </a:r>
          </a:p>
          <a:p>
            <a:r>
              <a:rPr lang="en-US" sz="2400" dirty="0"/>
              <a:t>	name = input()</a:t>
            </a:r>
          </a:p>
          <a:p>
            <a:r>
              <a:rPr lang="en-US" sz="2400" dirty="0"/>
              <a:t>		takes user input and assigns to variable name</a:t>
            </a:r>
          </a:p>
          <a:p>
            <a:r>
              <a:rPr lang="en-US" sz="2400" dirty="0"/>
              <a:t>			but the user doesn’t know she’s supposed to enter a name</a:t>
            </a:r>
          </a:p>
        </p:txBody>
      </p:sp>
    </p:spTree>
    <p:extLst>
      <p:ext uri="{BB962C8B-B14F-4D97-AF65-F5344CB8AC3E}">
        <p14:creationId xmlns:p14="http://schemas.microsoft.com/office/powerpoint/2010/main" val="200152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 Values and data types</a:t>
            </a:r>
          </a:p>
          <a:p>
            <a:r>
              <a:rPr lang="en-US" sz="2400" dirty="0"/>
              <a:t>	all values belong to some class, or data type</a:t>
            </a:r>
            <a:br>
              <a:rPr lang="en-US" sz="2400" dirty="0"/>
            </a:br>
            <a:r>
              <a:rPr lang="en-US" sz="2400" dirty="0"/>
              <a:t>		typical ones, such as integer, string,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	if unsure what class a value falls into, use function </a:t>
            </a:r>
            <a:r>
              <a:rPr lang="en-US" sz="2400" i="1" dirty="0"/>
              <a:t>type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9860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2.10 Input</a:t>
            </a:r>
          </a:p>
          <a:p>
            <a:r>
              <a:rPr lang="en-US" sz="2400" dirty="0"/>
              <a:t>	name = input()</a:t>
            </a:r>
          </a:p>
          <a:p>
            <a:r>
              <a:rPr lang="en-US" sz="2400" dirty="0"/>
              <a:t>		takes user input and assigns to variable name</a:t>
            </a:r>
          </a:p>
          <a:p>
            <a:r>
              <a:rPr lang="en-US" sz="2400" dirty="0"/>
              <a:t>			but the user doesn’t know she’s supposed to enter a name</a:t>
            </a:r>
          </a:p>
          <a:p>
            <a:r>
              <a:rPr lang="en-US" sz="2400" dirty="0"/>
              <a:t>			so</a:t>
            </a:r>
          </a:p>
          <a:p>
            <a:r>
              <a:rPr lang="en-US" sz="2400" dirty="0"/>
              <a:t>			name = input(‘Please enter your name: ’)</a:t>
            </a:r>
          </a:p>
        </p:txBody>
      </p:sp>
    </p:spTree>
    <p:extLst>
      <p:ext uri="{BB962C8B-B14F-4D97-AF65-F5344CB8AC3E}">
        <p14:creationId xmlns:p14="http://schemas.microsoft.com/office/powerpoint/2010/main" val="1087584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2.10 Input</a:t>
            </a:r>
          </a:p>
          <a:p>
            <a:r>
              <a:rPr lang="en-US" sz="2400" dirty="0"/>
              <a:t>	name = input()</a:t>
            </a:r>
          </a:p>
          <a:p>
            <a:r>
              <a:rPr lang="en-US" sz="2400" dirty="0"/>
              <a:t>		takes user input and assigns to variable name</a:t>
            </a:r>
          </a:p>
          <a:p>
            <a:r>
              <a:rPr lang="en-US" sz="2400" dirty="0"/>
              <a:t>			but the user doesn’t know she’s supposed to enter a name</a:t>
            </a:r>
          </a:p>
          <a:p>
            <a:r>
              <a:rPr lang="en-US" sz="2400" dirty="0"/>
              <a:t>			so</a:t>
            </a:r>
          </a:p>
          <a:p>
            <a:r>
              <a:rPr lang="en-US" sz="2400" dirty="0"/>
              <a:t>			name = input(‘Please enter your name: ’)</a:t>
            </a:r>
          </a:p>
          <a:p>
            <a:r>
              <a:rPr lang="en-US" sz="2400" dirty="0"/>
              <a:t>		only returns a string</a:t>
            </a:r>
          </a:p>
        </p:txBody>
      </p:sp>
    </p:spTree>
    <p:extLst>
      <p:ext uri="{BB962C8B-B14F-4D97-AF65-F5344CB8AC3E}">
        <p14:creationId xmlns:p14="http://schemas.microsoft.com/office/powerpoint/2010/main" val="528774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2.10 Input</a:t>
            </a:r>
          </a:p>
          <a:p>
            <a:r>
              <a:rPr lang="en-US" sz="2400" dirty="0"/>
              <a:t>	name = input()</a:t>
            </a:r>
          </a:p>
          <a:p>
            <a:r>
              <a:rPr lang="en-US" sz="2400" dirty="0"/>
              <a:t>		takes user input and assigns to variable name</a:t>
            </a:r>
          </a:p>
          <a:p>
            <a:r>
              <a:rPr lang="en-US" sz="2400" dirty="0"/>
              <a:t>			but the user doesn’t know she’s supposed to enter a name</a:t>
            </a:r>
          </a:p>
          <a:p>
            <a:r>
              <a:rPr lang="en-US" sz="2400" dirty="0"/>
              <a:t>			so</a:t>
            </a:r>
          </a:p>
          <a:p>
            <a:r>
              <a:rPr lang="en-US" sz="2400" dirty="0"/>
              <a:t>			name = input(‘Please enter your name: ’)</a:t>
            </a:r>
          </a:p>
          <a:p>
            <a:r>
              <a:rPr lang="en-US" sz="2400" dirty="0"/>
              <a:t>		only returns a string</a:t>
            </a:r>
          </a:p>
          <a:p>
            <a:r>
              <a:rPr lang="en-US" sz="2400" dirty="0"/>
              <a:t>			so convert input</a:t>
            </a:r>
          </a:p>
          <a:p>
            <a:r>
              <a:rPr lang="en-US" sz="2400" dirty="0"/>
              <a:t>				age = int( input(“Please enter your age: ”)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9BAF14B-A4A6-4936-AFAB-64F938020B80}"/>
              </a:ext>
            </a:extLst>
          </p:cNvPr>
          <p:cNvSpPr/>
          <p:nvPr/>
        </p:nvSpPr>
        <p:spPr>
          <a:xfrm>
            <a:off x="11382103" y="6357577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9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2.11 Composition</a:t>
            </a:r>
          </a:p>
          <a:p>
            <a:r>
              <a:rPr lang="en-US" sz="2400" dirty="0"/>
              <a:t>	a small program example</a:t>
            </a:r>
          </a:p>
        </p:txBody>
      </p:sp>
    </p:spTree>
    <p:extLst>
      <p:ext uri="{BB962C8B-B14F-4D97-AF65-F5344CB8AC3E}">
        <p14:creationId xmlns:p14="http://schemas.microsoft.com/office/powerpoint/2010/main" val="2528296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2.11 Composition</a:t>
            </a:r>
          </a:p>
          <a:p>
            <a:r>
              <a:rPr lang="en-US" sz="2400" dirty="0"/>
              <a:t>	Basic</a:t>
            </a:r>
          </a:p>
          <a:p>
            <a:r>
              <a:rPr lang="en-US" sz="2400" dirty="0"/>
              <a:t>		response = input(“Please enter a radius ”)</a:t>
            </a:r>
          </a:p>
          <a:p>
            <a:r>
              <a:rPr lang="en-US" sz="2400" dirty="0"/>
              <a:t>		r = float( response )</a:t>
            </a:r>
          </a:p>
          <a:p>
            <a:r>
              <a:rPr lang="en-US" sz="2400" dirty="0"/>
              <a:t>		area = 3.14159 * r**2			#operator precedence?</a:t>
            </a:r>
          </a:p>
          <a:p>
            <a:r>
              <a:rPr lang="en-US" sz="2400" dirty="0"/>
              <a:t>		print( “The area is ”, area)</a:t>
            </a:r>
          </a:p>
        </p:txBody>
      </p:sp>
    </p:spTree>
    <p:extLst>
      <p:ext uri="{BB962C8B-B14F-4D97-AF65-F5344CB8AC3E}">
        <p14:creationId xmlns:p14="http://schemas.microsoft.com/office/powerpoint/2010/main" val="1389561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2.11 Composition</a:t>
            </a:r>
          </a:p>
          <a:p>
            <a:r>
              <a:rPr lang="en-US" sz="2400" dirty="0"/>
              <a:t>	Basic</a:t>
            </a:r>
          </a:p>
          <a:p>
            <a:r>
              <a:rPr lang="en-US" sz="2400" dirty="0"/>
              <a:t>		response = input(“Please enter a radius ”)</a:t>
            </a:r>
          </a:p>
          <a:p>
            <a:r>
              <a:rPr lang="en-US" sz="2400" dirty="0"/>
              <a:t>		r = float( response )</a:t>
            </a:r>
          </a:p>
          <a:p>
            <a:r>
              <a:rPr lang="en-US" sz="2400" dirty="0"/>
              <a:t>		area = 3.14159 * r**2			#operator precedence?</a:t>
            </a:r>
          </a:p>
          <a:p>
            <a:r>
              <a:rPr lang="en-US" sz="2400" dirty="0"/>
              <a:t>		print( “The area is ”, area)</a:t>
            </a:r>
          </a:p>
          <a:p>
            <a:endParaRPr lang="en-US" sz="2400" dirty="0"/>
          </a:p>
          <a:p>
            <a:r>
              <a:rPr lang="en-US" sz="2400" dirty="0"/>
              <a:t>	Standard</a:t>
            </a:r>
          </a:p>
          <a:p>
            <a:r>
              <a:rPr lang="en-US" sz="2400" dirty="0"/>
              <a:t>		 r = float( input(“Please enter a radius ”) )</a:t>
            </a:r>
          </a:p>
          <a:p>
            <a:r>
              <a:rPr lang="en-US" sz="2400" dirty="0"/>
              <a:t>		 print( “The area is ”, 3.14159 * r**2 )</a:t>
            </a:r>
          </a:p>
        </p:txBody>
      </p:sp>
    </p:spTree>
    <p:extLst>
      <p:ext uri="{BB962C8B-B14F-4D97-AF65-F5344CB8AC3E}">
        <p14:creationId xmlns:p14="http://schemas.microsoft.com/office/powerpoint/2010/main" val="1771183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2.11 Composition</a:t>
            </a:r>
          </a:p>
          <a:p>
            <a:r>
              <a:rPr lang="en-US" sz="2400" dirty="0"/>
              <a:t>	Basic</a:t>
            </a:r>
          </a:p>
          <a:p>
            <a:r>
              <a:rPr lang="en-US" sz="2400" dirty="0"/>
              <a:t>		response = input(“Please enter a radius ”)</a:t>
            </a:r>
          </a:p>
          <a:p>
            <a:r>
              <a:rPr lang="en-US" sz="2400" dirty="0"/>
              <a:t>		r = float( response )</a:t>
            </a:r>
          </a:p>
          <a:p>
            <a:r>
              <a:rPr lang="en-US" sz="2400" dirty="0"/>
              <a:t>		area = 3.14159 * r**2			#operator precedence?</a:t>
            </a:r>
          </a:p>
          <a:p>
            <a:r>
              <a:rPr lang="en-US" sz="2400" dirty="0"/>
              <a:t>		print( “The area is ”, area)</a:t>
            </a:r>
          </a:p>
          <a:p>
            <a:endParaRPr lang="en-US" sz="2400" dirty="0"/>
          </a:p>
          <a:p>
            <a:r>
              <a:rPr lang="en-US" sz="2400" dirty="0"/>
              <a:t>	Standard</a:t>
            </a:r>
          </a:p>
          <a:p>
            <a:r>
              <a:rPr lang="en-US" sz="2400" dirty="0"/>
              <a:t>		 r = float( input(“Please enter a radius ”) )</a:t>
            </a:r>
          </a:p>
          <a:p>
            <a:r>
              <a:rPr lang="en-US" sz="2400" dirty="0"/>
              <a:t>		 print( “The area is ”, 3.14159 * r**2 )</a:t>
            </a:r>
          </a:p>
          <a:p>
            <a:endParaRPr lang="en-US" sz="2400" dirty="0"/>
          </a:p>
          <a:p>
            <a:r>
              <a:rPr lang="en-US" sz="2400" dirty="0"/>
              <a:t>	Compact</a:t>
            </a:r>
          </a:p>
          <a:p>
            <a:r>
              <a:rPr lang="en-US" sz="2400" dirty="0"/>
              <a:t>		 print( “The area is ”, 3.14159 * float( input(“Please enter a radius ”) ) **2 )</a:t>
            </a:r>
          </a:p>
        </p:txBody>
      </p:sp>
    </p:spTree>
    <p:extLst>
      <p:ext uri="{BB962C8B-B14F-4D97-AF65-F5344CB8AC3E}">
        <p14:creationId xmlns:p14="http://schemas.microsoft.com/office/powerpoint/2010/main" val="415121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2.11 Composition</a:t>
            </a:r>
          </a:p>
          <a:p>
            <a:r>
              <a:rPr lang="en-US" sz="2400" dirty="0"/>
              <a:t>	Basic</a:t>
            </a:r>
          </a:p>
          <a:p>
            <a:r>
              <a:rPr lang="en-US" sz="2400" dirty="0"/>
              <a:t>		response = input(“Please enter a radius ”)</a:t>
            </a:r>
          </a:p>
          <a:p>
            <a:r>
              <a:rPr lang="en-US" sz="2400" dirty="0"/>
              <a:t>		r = float( response )</a:t>
            </a:r>
          </a:p>
          <a:p>
            <a:r>
              <a:rPr lang="en-US" sz="2400" dirty="0"/>
              <a:t>		area = 3.14159 * r**2			#operator precedence?</a:t>
            </a:r>
          </a:p>
          <a:p>
            <a:r>
              <a:rPr lang="en-US" sz="2400" dirty="0"/>
              <a:t>		print( “The area is ”, area)</a:t>
            </a:r>
          </a:p>
          <a:p>
            <a:endParaRPr lang="en-US" sz="2400" dirty="0"/>
          </a:p>
          <a:p>
            <a:r>
              <a:rPr lang="en-US" sz="2400" dirty="0"/>
              <a:t>	Standard</a:t>
            </a:r>
          </a:p>
          <a:p>
            <a:r>
              <a:rPr lang="en-US" sz="2400" dirty="0"/>
              <a:t>		 r = float( input(“Please enter a radius ”) )</a:t>
            </a:r>
          </a:p>
          <a:p>
            <a:r>
              <a:rPr lang="en-US" sz="2400" dirty="0"/>
              <a:t>		 print( “The area is ”, 3.14159 * r**2 )</a:t>
            </a:r>
          </a:p>
          <a:p>
            <a:endParaRPr lang="en-US" sz="2400" dirty="0"/>
          </a:p>
          <a:p>
            <a:r>
              <a:rPr lang="en-US" sz="2400" dirty="0"/>
              <a:t>	Compact</a:t>
            </a:r>
          </a:p>
          <a:p>
            <a:r>
              <a:rPr lang="en-US" sz="2400" dirty="0"/>
              <a:t>		 print( “The area is ”, 3.14159 * float( input(“Please enter a radius ”) ) **2 )</a:t>
            </a:r>
          </a:p>
          <a:p>
            <a:endParaRPr lang="en-US" sz="2400" dirty="0"/>
          </a:p>
          <a:p>
            <a:r>
              <a:rPr lang="en-US" sz="2400" dirty="0"/>
              <a:t>	All produce the same result, but which is easiest to </a:t>
            </a:r>
            <a:r>
              <a:rPr lang="en-US" sz="2400" i="1" u="sng" dirty="0"/>
              <a:t>read</a:t>
            </a:r>
            <a:r>
              <a:rPr lang="en-US" sz="2400" dirty="0"/>
              <a:t>?</a:t>
            </a:r>
          </a:p>
          <a:p>
            <a:r>
              <a:rPr lang="en-US" sz="2400" dirty="0"/>
              <a:t>		Always err toward human readability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9BAF14B-A4A6-4936-AFAB-64F938020B80}"/>
              </a:ext>
            </a:extLst>
          </p:cNvPr>
          <p:cNvSpPr/>
          <p:nvPr/>
        </p:nvSpPr>
        <p:spPr>
          <a:xfrm>
            <a:off x="11382103" y="6357577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7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Homework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Do the 8 exercises starting on page 21 of </a:t>
            </a:r>
            <a:r>
              <a:rPr lang="en-US" sz="2400"/>
              <a:t>the text.</a:t>
            </a:r>
          </a:p>
          <a:p>
            <a:endParaRPr lang="en-US" sz="2400"/>
          </a:p>
          <a:p>
            <a:endParaRPr lang="en-US" sz="2400"/>
          </a:p>
          <a:p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69BAF14B-A4A6-4936-AFAB-64F938020B80}"/>
              </a:ext>
            </a:extLst>
          </p:cNvPr>
          <p:cNvSpPr/>
          <p:nvPr/>
        </p:nvSpPr>
        <p:spPr>
          <a:xfrm>
            <a:off x="11382103" y="6357577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 Values and data types</a:t>
            </a:r>
          </a:p>
          <a:p>
            <a:r>
              <a:rPr lang="en-US" sz="2400" dirty="0"/>
              <a:t>	all values belong to some class, or data type</a:t>
            </a:r>
            <a:br>
              <a:rPr lang="en-US" sz="2400" dirty="0"/>
            </a:br>
            <a:r>
              <a:rPr lang="en-US" sz="2400" dirty="0"/>
              <a:t>		typical ones, such as integer, string,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	if unsure what class a value falls into, use function </a:t>
            </a:r>
            <a:r>
              <a:rPr lang="en-US" sz="2400" i="1" dirty="0"/>
              <a:t>type</a:t>
            </a:r>
          </a:p>
          <a:p>
            <a:r>
              <a:rPr lang="en-US" sz="2400" i="1" dirty="0"/>
              <a:t>		&gt;&gt;&gt; type( “Hello, World!”)</a:t>
            </a:r>
          </a:p>
          <a:p>
            <a:r>
              <a:rPr lang="en-US" sz="2400" i="1" dirty="0"/>
              <a:t>		&lt;class ‘str’&gt;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665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 Values and data types</a:t>
            </a:r>
          </a:p>
          <a:p>
            <a:r>
              <a:rPr lang="en-US" sz="2400" dirty="0"/>
              <a:t>	all values belong to some class, or data type</a:t>
            </a:r>
            <a:br>
              <a:rPr lang="en-US" sz="2400" dirty="0"/>
            </a:br>
            <a:r>
              <a:rPr lang="en-US" sz="2400" dirty="0"/>
              <a:t>		typical ones, such as integer, string,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	if unsure what class a value falls into, use function </a:t>
            </a:r>
            <a:r>
              <a:rPr lang="en-US" sz="2400" i="1" dirty="0"/>
              <a:t>type</a:t>
            </a:r>
          </a:p>
          <a:p>
            <a:r>
              <a:rPr lang="en-US" sz="2400" i="1" dirty="0"/>
              <a:t>		&gt;&gt;&gt; type( “Hello, World!”)</a:t>
            </a:r>
          </a:p>
          <a:p>
            <a:r>
              <a:rPr lang="en-US" sz="2400" i="1" dirty="0"/>
              <a:t>		&lt;class ‘str’&gt;</a:t>
            </a:r>
          </a:p>
          <a:p>
            <a:endParaRPr lang="en-US" sz="2400" i="1" dirty="0"/>
          </a:p>
          <a:p>
            <a:r>
              <a:rPr lang="en-US" sz="2400" i="1" dirty="0"/>
              <a:t>	types include:</a:t>
            </a:r>
          </a:p>
          <a:p>
            <a:r>
              <a:rPr lang="en-US" sz="2400" i="1" dirty="0"/>
              <a:t>		int</a:t>
            </a:r>
            <a:br>
              <a:rPr lang="en-US" sz="2400" i="1" dirty="0"/>
            </a:br>
            <a:r>
              <a:rPr lang="en-US" sz="2400" i="1" dirty="0"/>
              <a:t>		float</a:t>
            </a:r>
            <a:br>
              <a:rPr lang="en-US" sz="2400" i="1" dirty="0"/>
            </a:br>
            <a:r>
              <a:rPr lang="en-US" sz="2400" i="1" dirty="0"/>
              <a:t>		string	#uses either ‘ ‘ or “ “ but not a combination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66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2.1 Values and data types</a:t>
            </a:r>
          </a:p>
          <a:p>
            <a:r>
              <a:rPr lang="en-US" sz="2400" dirty="0"/>
              <a:t>	all values belong to some class, or data type</a:t>
            </a:r>
            <a:br>
              <a:rPr lang="en-US" sz="2400" dirty="0"/>
            </a:br>
            <a:r>
              <a:rPr lang="en-US" sz="2400" dirty="0"/>
              <a:t>		typical ones, such as integer, string,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	if unsure what class a value falls into, use function </a:t>
            </a:r>
            <a:r>
              <a:rPr lang="en-US" sz="2400" i="1" dirty="0"/>
              <a:t>type</a:t>
            </a:r>
          </a:p>
          <a:p>
            <a:r>
              <a:rPr lang="en-US" sz="2400" i="1" dirty="0"/>
              <a:t>		</a:t>
            </a:r>
            <a:r>
              <a:rPr lang="en-US" sz="2400" dirty="0"/>
              <a:t>&gt;&gt;&gt; type( “Hello, World!”)</a:t>
            </a:r>
          </a:p>
          <a:p>
            <a:r>
              <a:rPr lang="en-US" sz="2400" dirty="0"/>
              <a:t>		&lt;class ‘str’&gt;</a:t>
            </a:r>
          </a:p>
          <a:p>
            <a:endParaRPr lang="en-US" sz="2400" i="1" dirty="0"/>
          </a:p>
          <a:p>
            <a:r>
              <a:rPr lang="en-US" sz="2400" i="1" dirty="0"/>
              <a:t>	</a:t>
            </a:r>
            <a:r>
              <a:rPr lang="en-US" sz="2400" dirty="0"/>
              <a:t>types include:</a:t>
            </a:r>
          </a:p>
          <a:p>
            <a:r>
              <a:rPr lang="en-US" sz="2400" dirty="0"/>
              <a:t>		int</a:t>
            </a:r>
            <a:br>
              <a:rPr lang="en-US" sz="2400" dirty="0"/>
            </a:br>
            <a:r>
              <a:rPr lang="en-US" sz="2400" dirty="0"/>
              <a:t>		float</a:t>
            </a:r>
            <a:br>
              <a:rPr lang="en-US" sz="2400" dirty="0"/>
            </a:br>
            <a:r>
              <a:rPr lang="en-US" sz="2400" dirty="0"/>
              <a:t>		string	#uses either ‘ ‘ or “ “ but not a combination</a:t>
            </a:r>
          </a:p>
          <a:p>
            <a:r>
              <a:rPr lang="en-US" sz="2400" dirty="0"/>
              <a:t>			# can also have triple quoted strings: ‘’’a string ‘’’ or “””a string”””</a:t>
            </a:r>
          </a:p>
          <a:p>
            <a:r>
              <a:rPr lang="en-US" sz="2400" dirty="0"/>
              <a:t>				what purpose does it serve?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7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2.2 Variables and assignments</a:t>
            </a:r>
          </a:p>
          <a:p>
            <a:r>
              <a:rPr lang="en-US" sz="2400" dirty="0"/>
              <a:t>	variable</a:t>
            </a:r>
          </a:p>
          <a:p>
            <a:r>
              <a:rPr lang="en-US" sz="2400" dirty="0"/>
              <a:t>		a named item that holds a value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2.2 Variables and assignments</a:t>
            </a:r>
          </a:p>
          <a:p>
            <a:r>
              <a:rPr lang="en-US" sz="2400" dirty="0"/>
              <a:t>	variable</a:t>
            </a:r>
          </a:p>
          <a:p>
            <a:r>
              <a:rPr lang="en-US" sz="2400" dirty="0"/>
              <a:t>		a named item that holds a value</a:t>
            </a:r>
          </a:p>
          <a:p>
            <a:r>
              <a:rPr lang="en-US" sz="2400" dirty="0"/>
              <a:t>			not declared so can be any data type</a:t>
            </a:r>
          </a:p>
          <a:p>
            <a:r>
              <a:rPr lang="en-US" sz="2400" dirty="0"/>
              <a:t>			can even change data types within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1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2.2 Variables and assignments</a:t>
            </a:r>
          </a:p>
          <a:p>
            <a:r>
              <a:rPr lang="en-US" sz="2400" dirty="0"/>
              <a:t>	variable</a:t>
            </a:r>
          </a:p>
          <a:p>
            <a:r>
              <a:rPr lang="en-US" sz="2400" dirty="0"/>
              <a:t>		a named item that holds a value</a:t>
            </a:r>
          </a:p>
          <a:p>
            <a:r>
              <a:rPr lang="en-US" sz="2400" dirty="0"/>
              <a:t>			not declared so can be any data type</a:t>
            </a:r>
          </a:p>
          <a:p>
            <a:r>
              <a:rPr lang="en-US" sz="2400" dirty="0"/>
              <a:t>			can even change data types within script</a:t>
            </a:r>
          </a:p>
          <a:p>
            <a:r>
              <a:rPr lang="en-US" sz="2400" dirty="0"/>
              <a:t>	assignment statement</a:t>
            </a:r>
          </a:p>
          <a:p>
            <a:r>
              <a:rPr lang="en-US" sz="2400" dirty="0"/>
              <a:t>		assigns a value to a variable</a:t>
            </a:r>
          </a:p>
          <a:p>
            <a:r>
              <a:rPr lang="en-US" sz="2400" dirty="0"/>
              <a:t>		if LHS variable didn’t already exist it </a:t>
            </a:r>
            <a:r>
              <a:rPr lang="en-US" sz="2400"/>
              <a:t>does now</a:t>
            </a:r>
            <a:endParaRPr lang="en-US" sz="2400" dirty="0"/>
          </a:p>
          <a:p>
            <a:r>
              <a:rPr lang="en-US" sz="2400" dirty="0"/>
              <a:t>		C++ shorthand x++ doesn’t work in Python</a:t>
            </a:r>
            <a:endParaRPr lang="en-US" dirty="0"/>
          </a:p>
          <a:p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4B095CB-76FC-4A5B-8BBA-84EF7461AF73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2373</Words>
  <Application>Microsoft Office PowerPoint</Application>
  <PresentationFormat>Widescreen</PresentationFormat>
  <Paragraphs>272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Chapter 2 Variables, Expressions, and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Johnson, Demetrius</cp:lastModifiedBy>
  <cp:revision>110</cp:revision>
  <dcterms:created xsi:type="dcterms:W3CDTF">2018-01-11T15:21:15Z</dcterms:created>
  <dcterms:modified xsi:type="dcterms:W3CDTF">2023-01-10T20:05:34Z</dcterms:modified>
</cp:coreProperties>
</file>