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9" r:id="rId4"/>
    <p:sldId id="300" r:id="rId5"/>
    <p:sldId id="301" r:id="rId6"/>
    <p:sldId id="302" r:id="rId7"/>
    <p:sldId id="29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4" r:id="rId36"/>
    <p:sldId id="305" r:id="rId37"/>
    <p:sldId id="291" r:id="rId38"/>
    <p:sldId id="306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4" y="1018902"/>
            <a:ext cx="9144000" cy="1341529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[4:]</a:t>
            </a:r>
          </a:p>
          <a:p>
            <a:r>
              <a:rPr lang="en-US" sz="2400" dirty="0"/>
              <a:t>		takes all characters from position 4 to end</a:t>
            </a:r>
          </a:p>
        </p:txBody>
      </p:sp>
    </p:spTree>
    <p:extLst>
      <p:ext uri="{BB962C8B-B14F-4D97-AF65-F5344CB8AC3E}">
        <p14:creationId xmlns:p14="http://schemas.microsoft.com/office/powerpoint/2010/main" val="43112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[4:]</a:t>
            </a:r>
          </a:p>
          <a:p>
            <a:r>
              <a:rPr lang="en-US" sz="2400" dirty="0"/>
              <a:t>		takes all characters from position 4 to end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[:4]</a:t>
            </a:r>
          </a:p>
          <a:p>
            <a:r>
              <a:rPr lang="en-US" sz="2400" dirty="0"/>
              <a:t>		takes all characters from beginning to position 4-1</a:t>
            </a:r>
          </a:p>
        </p:txBody>
      </p:sp>
    </p:spTree>
    <p:extLst>
      <p:ext uri="{BB962C8B-B14F-4D97-AF65-F5344CB8AC3E}">
        <p14:creationId xmlns:p14="http://schemas.microsoft.com/office/powerpoint/2010/main" val="137386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 = </a:t>
            </a:r>
            <a:r>
              <a:rPr lang="en-US" sz="2400" dirty="0" err="1"/>
              <a:t>your_string</a:t>
            </a:r>
            <a:endParaRPr lang="en-US" sz="2400" dirty="0"/>
          </a:p>
          <a:p>
            <a:r>
              <a:rPr lang="en-US" sz="2400" dirty="0"/>
              <a:t>		binds both variables to same object</a:t>
            </a:r>
          </a:p>
        </p:txBody>
      </p:sp>
    </p:spTree>
    <p:extLst>
      <p:ext uri="{BB962C8B-B14F-4D97-AF65-F5344CB8AC3E}">
        <p14:creationId xmlns:p14="http://schemas.microsoft.com/office/powerpoint/2010/main" val="354069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 = </a:t>
            </a:r>
            <a:r>
              <a:rPr lang="en-US" sz="2400" dirty="0" err="1"/>
              <a:t>your_string</a:t>
            </a:r>
            <a:endParaRPr lang="en-US" sz="2400" dirty="0"/>
          </a:p>
          <a:p>
            <a:r>
              <a:rPr lang="en-US" sz="2400" dirty="0"/>
              <a:t>		binds both variables to same object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 = </a:t>
            </a:r>
            <a:r>
              <a:rPr lang="en-US" sz="2400" dirty="0" err="1"/>
              <a:t>your_string</a:t>
            </a:r>
            <a:r>
              <a:rPr lang="en-US" sz="2400" dirty="0"/>
              <a:t>[:]</a:t>
            </a:r>
          </a:p>
          <a:p>
            <a:r>
              <a:rPr lang="en-US" sz="2400" dirty="0"/>
              <a:t>		creates a new string object identical to original</a:t>
            </a:r>
          </a:p>
        </p:txBody>
      </p:sp>
    </p:spTree>
    <p:extLst>
      <p:ext uri="{BB962C8B-B14F-4D97-AF65-F5344CB8AC3E}">
        <p14:creationId xmlns:p14="http://schemas.microsoft.com/office/powerpoint/2010/main" val="58391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specifying value larger than string’s length yields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15283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specifying value larger than string’s length yields an empty string.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/>
              <a:t>[3:7:3]</a:t>
            </a:r>
            <a:endParaRPr lang="en-US" sz="2400" dirty="0"/>
          </a:p>
          <a:p>
            <a:r>
              <a:rPr lang="en-US" sz="2400" dirty="0"/>
              <a:t>		takes every 3</a:t>
            </a:r>
            <a:r>
              <a:rPr lang="en-US" sz="2400" baseline="30000" dirty="0"/>
              <a:t>rd</a:t>
            </a:r>
            <a:r>
              <a:rPr lang="en-US" sz="2400" dirty="0"/>
              <a:t> character in range 3-7</a:t>
            </a:r>
          </a:p>
          <a:p>
            <a:r>
              <a:rPr lang="en-US" sz="2400" dirty="0"/>
              <a:t>		called stride</a:t>
            </a:r>
          </a:p>
          <a:p>
            <a:r>
              <a:rPr lang="en-US" sz="2400" dirty="0"/>
              <a:t>		when omitted, defaults to 1</a:t>
            </a:r>
          </a:p>
        </p:txBody>
      </p:sp>
    </p:spTree>
    <p:extLst>
      <p:ext uri="{BB962C8B-B14F-4D97-AF65-F5344CB8AC3E}">
        <p14:creationId xmlns:p14="http://schemas.microsoft.com/office/powerpoint/2010/main" val="111492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specifier</a:t>
            </a:r>
          </a:p>
          <a:p>
            <a:r>
              <a:rPr lang="en-US" sz="2400" dirty="0"/>
              <a:t>		included within string to indicate conversion is wanted</a:t>
            </a:r>
          </a:p>
          <a:p>
            <a:r>
              <a:rPr lang="en-US" sz="2400" dirty="0"/>
              <a:t>		a placeholder within the output string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2940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specifier</a:t>
            </a:r>
          </a:p>
          <a:p>
            <a:r>
              <a:rPr lang="en-US" sz="2400" dirty="0"/>
              <a:t>		included within string to indicate conversion is wanted</a:t>
            </a:r>
          </a:p>
          <a:p>
            <a:r>
              <a:rPr lang="en-US" sz="2400" dirty="0"/>
              <a:t>		a placeholder within the output string</a:t>
            </a:r>
          </a:p>
          <a:p>
            <a:r>
              <a:rPr lang="en-US" sz="2400" dirty="0"/>
              <a:t>			print( ‘age is </a:t>
            </a:r>
            <a:r>
              <a:rPr lang="en-US" sz="2400" dirty="0">
                <a:solidFill>
                  <a:srgbClr val="FF0000"/>
                </a:solidFill>
              </a:rPr>
              <a:t>%d</a:t>
            </a:r>
            <a:r>
              <a:rPr lang="en-US" sz="2400" dirty="0"/>
              <a:t> years’ % </a:t>
            </a:r>
            <a:r>
              <a:rPr lang="en-US" sz="2400" dirty="0" err="1"/>
              <a:t>user_age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1394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operator - % after string, pulls values from ensuing tuple</a:t>
            </a:r>
          </a:p>
          <a:p>
            <a:r>
              <a:rPr lang="en-US" sz="2400" dirty="0"/>
              <a:t>		print( ‘age is %d years’ % </a:t>
            </a:r>
            <a:r>
              <a:rPr lang="en-US" sz="2400" dirty="0" err="1"/>
              <a:t>user_age</a:t>
            </a:r>
            <a:r>
              <a:rPr lang="en-US" sz="2400" dirty="0"/>
              <a:t> )</a:t>
            </a:r>
          </a:p>
          <a:p>
            <a:r>
              <a:rPr lang="en-US" sz="2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9521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type</a:t>
            </a:r>
          </a:p>
          <a:p>
            <a:r>
              <a:rPr lang="en-US" sz="2400" dirty="0"/>
              <a:t>		%d is decimal integer</a:t>
            </a:r>
          </a:p>
          <a:p>
            <a:r>
              <a:rPr lang="en-US" sz="2400" dirty="0"/>
              <a:t>		%f is float</a:t>
            </a:r>
          </a:p>
          <a:p>
            <a:r>
              <a:rPr lang="en-US" sz="2400" dirty="0"/>
              <a:t>		%s is string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8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</p:txBody>
      </p:sp>
    </p:spTree>
    <p:extLst>
      <p:ext uri="{BB962C8B-B14F-4D97-AF65-F5344CB8AC3E}">
        <p14:creationId xmlns:p14="http://schemas.microsoft.com/office/powerpoint/2010/main" val="328567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2615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using 0 fills leading positions of numeric fields with 0</a:t>
            </a:r>
          </a:p>
          <a:p>
            <a:r>
              <a:rPr lang="en-US" sz="2400" dirty="0"/>
              <a:t>		</a:t>
            </a:r>
            <a:r>
              <a:rPr lang="en-US" sz="2400"/>
              <a:t>	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 print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'%06d'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% 1234 )</a:t>
            </a:r>
            <a:r>
              <a:rPr lang="en-US" sz="2400"/>
              <a:t> </a:t>
            </a:r>
            <a:r>
              <a:rPr lang="en-US" sz="2400" dirty="0"/>
              <a:t>has output of 001234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0920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using 0 fills leading positions of numeric fields with 0</a:t>
            </a:r>
          </a:p>
          <a:p>
            <a:r>
              <a:rPr lang="en-US" sz="2400" dirty="0"/>
              <a:t>			print( ‘%06d’ % 1234 ) has output of 001234</a:t>
            </a:r>
          </a:p>
          <a:p>
            <a:r>
              <a:rPr lang="en-US" sz="2400" dirty="0"/>
              <a:t>		- left-justifies string output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0983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using 0 fills leading positions of numeric fields with 0</a:t>
            </a:r>
          </a:p>
          <a:p>
            <a:r>
              <a:rPr lang="en-US" sz="2400" dirty="0"/>
              <a:t>			print( ‘%06d’ % 1234 ) has output of 001234</a:t>
            </a:r>
          </a:p>
          <a:p>
            <a:r>
              <a:rPr lang="en-US" sz="2400" dirty="0"/>
              <a:t>		- left-justifies string output</a:t>
            </a:r>
          </a:p>
          <a:p>
            <a:r>
              <a:rPr lang="en-US" sz="2400" dirty="0"/>
              <a:t>		precision component for float numbers</a:t>
            </a:r>
          </a:p>
          <a:p>
            <a:r>
              <a:rPr lang="en-US" sz="2400" dirty="0"/>
              <a:t>		</a:t>
            </a:r>
            <a:r>
              <a:rPr lang="en-US" sz="2400"/>
              <a:t>	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 print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'%06.6f'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% 1234.567 )</a:t>
            </a:r>
            <a:endParaRPr lang="en-US" sz="2400" dirty="0"/>
          </a:p>
          <a:p>
            <a:r>
              <a:rPr lang="en-US" sz="2400" dirty="0"/>
              <a:t>				prec. &gt; number spaces, pad with 0</a:t>
            </a:r>
          </a:p>
          <a:p>
            <a:r>
              <a:rPr lang="en-US" sz="2400" dirty="0"/>
              <a:t>				prec. &lt; number spaces, round to precision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7897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complicated conversions can use a dictionary as tuple (called mapping key)</a:t>
            </a:r>
          </a:p>
          <a:p>
            <a:r>
              <a:rPr lang="en-US" sz="2200" dirty="0"/>
              <a:t>		</a:t>
            </a:r>
            <a:r>
              <a:rPr lang="en-US" sz="2100" dirty="0"/>
              <a:t>print( 'date: %(MM)02d/%(DD)02d/%(YYYY)04d\n' % {'MM':9, 'DD':5, 'YYYY':2018 })</a:t>
            </a:r>
          </a:p>
          <a:p>
            <a:endParaRPr lang="en-US" sz="2100" dirty="0"/>
          </a:p>
          <a:p>
            <a:r>
              <a:rPr lang="en-US" sz="2100" dirty="0"/>
              <a:t>		date: 09/05/2018</a:t>
            </a:r>
          </a:p>
        </p:txBody>
      </p:sp>
    </p:spTree>
    <p:extLst>
      <p:ext uri="{BB962C8B-B14F-4D97-AF65-F5344CB8AC3E}">
        <p14:creationId xmlns:p14="http://schemas.microsoft.com/office/powerpoint/2010/main" val="226681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complicated conversions can use a dictionary as tuple (called mapping key)</a:t>
            </a:r>
          </a:p>
          <a:p>
            <a:r>
              <a:rPr lang="en-US" sz="2200" dirty="0"/>
              <a:t>		</a:t>
            </a:r>
            <a:r>
              <a:rPr lang="en-US" sz="2100" dirty="0"/>
              <a:t>print( 'date: %(MM)02d/%(DD)02d/%(YYYY)04d\n' % {'MM':9, 'DD':5, 'YYYY':2018 })</a:t>
            </a:r>
          </a:p>
          <a:p>
            <a:endParaRPr lang="en-US" sz="2100" dirty="0"/>
          </a:p>
          <a:p>
            <a:r>
              <a:rPr lang="en-US" sz="2100" dirty="0"/>
              <a:t>		date: 09/05/2018</a:t>
            </a:r>
          </a:p>
          <a:p>
            <a:endParaRPr lang="en-US" sz="2100" dirty="0"/>
          </a:p>
          <a:p>
            <a:r>
              <a:rPr lang="en-US" sz="2400" dirty="0"/>
              <a:t>		since keys are named can occur in any order</a:t>
            </a:r>
          </a:p>
        </p:txBody>
      </p:sp>
    </p:spTree>
    <p:extLst>
      <p:ext uri="{BB962C8B-B14F-4D97-AF65-F5344CB8AC3E}">
        <p14:creationId xmlns:p14="http://schemas.microsoft.com/office/powerpoint/2010/main" val="196417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methods</a:t>
            </a:r>
          </a:p>
          <a:p>
            <a:endParaRPr lang="en-US" sz="2400" dirty="0"/>
          </a:p>
          <a:p>
            <a:r>
              <a:rPr lang="en-US" sz="2400" dirty="0"/>
              <a:t>	.replace( old, new )</a:t>
            </a:r>
          </a:p>
          <a:p>
            <a:r>
              <a:rPr lang="en-US" sz="2400" dirty="0"/>
              <a:t>		replaces all occurrences within string of old with new</a:t>
            </a:r>
          </a:p>
          <a:p>
            <a:r>
              <a:rPr lang="en-US" sz="2400" dirty="0"/>
              <a:t>	.replace( old, new, </a:t>
            </a:r>
            <a:r>
              <a:rPr lang="en-US" sz="2400" dirty="0" err="1"/>
              <a:t>cnt</a:t>
            </a:r>
            <a:r>
              <a:rPr lang="en-US" sz="2400" dirty="0"/>
              <a:t> )</a:t>
            </a:r>
          </a:p>
          <a:p>
            <a:r>
              <a:rPr lang="en-US" sz="2400" dirty="0"/>
              <a:t>		replace </a:t>
            </a:r>
            <a:r>
              <a:rPr lang="en-US" sz="2400" dirty="0" err="1"/>
              <a:t>cnt</a:t>
            </a:r>
            <a:r>
              <a:rPr lang="en-US" sz="2400" dirty="0"/>
              <a:t> occurrences within string of old with new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85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methods</a:t>
            </a:r>
          </a:p>
          <a:p>
            <a:endParaRPr lang="en-US" sz="2400" dirty="0"/>
          </a:p>
          <a:p>
            <a:r>
              <a:rPr lang="en-US" sz="2400" dirty="0"/>
              <a:t>	These return -1 if not found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.find( x )</a:t>
            </a:r>
          </a:p>
          <a:p>
            <a:r>
              <a:rPr lang="en-US" sz="2400" dirty="0"/>
              <a:t>		returns position of first occurrence of x</a:t>
            </a:r>
          </a:p>
          <a:p>
            <a:r>
              <a:rPr lang="en-US" sz="2400" dirty="0"/>
              <a:t>	.find( x, start )</a:t>
            </a:r>
          </a:p>
          <a:p>
            <a:r>
              <a:rPr lang="en-US" sz="2400" dirty="0"/>
              <a:t>		returns position of first occurrence of x after position start</a:t>
            </a:r>
          </a:p>
          <a:p>
            <a:r>
              <a:rPr lang="en-US" sz="2400" dirty="0"/>
              <a:t>			position is relative to original string</a:t>
            </a:r>
          </a:p>
          <a:p>
            <a:r>
              <a:rPr lang="en-US" sz="2400" dirty="0"/>
              <a:t>	.find( x, start, end )</a:t>
            </a:r>
          </a:p>
          <a:p>
            <a:r>
              <a:rPr lang="en-US" sz="2400" dirty="0"/>
              <a:t>		returns position of first occurrence of x after position start and</a:t>
            </a:r>
          </a:p>
          <a:p>
            <a:r>
              <a:rPr lang="en-US" sz="2400" dirty="0"/>
              <a:t>			before position end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rfind</a:t>
            </a:r>
            <a:r>
              <a:rPr lang="en-US" sz="2400" dirty="0"/>
              <a:t>( x )</a:t>
            </a:r>
          </a:p>
          <a:p>
            <a:r>
              <a:rPr lang="en-US" sz="2400" dirty="0"/>
              <a:t>		same as find but searches string from end to beginning</a:t>
            </a:r>
          </a:p>
          <a:p>
            <a:r>
              <a:rPr lang="en-US" sz="2400" dirty="0"/>
              <a:t>	.count( x )</a:t>
            </a:r>
          </a:p>
          <a:p>
            <a:r>
              <a:rPr lang="en-US" sz="2400" dirty="0"/>
              <a:t>		returns a count of occurrences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0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methods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Variations of find are useful when need to know exact location</a:t>
            </a:r>
          </a:p>
          <a:p>
            <a:r>
              <a:rPr lang="en-US" sz="2400" dirty="0"/>
              <a:t>		otherwise, better to use in</a:t>
            </a:r>
          </a:p>
        </p:txBody>
      </p:sp>
    </p:spTree>
    <p:extLst>
      <p:ext uri="{BB962C8B-B14F-4D97-AF65-F5344CB8AC3E}">
        <p14:creationId xmlns:p14="http://schemas.microsoft.com/office/powerpoint/2010/main" val="20618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</p:txBody>
      </p:sp>
    </p:spTree>
    <p:extLst>
      <p:ext uri="{BB962C8B-B14F-4D97-AF65-F5344CB8AC3E}">
        <p14:creationId xmlns:p14="http://schemas.microsoft.com/office/powerpoint/2010/main" val="1098418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comparisons</a:t>
            </a:r>
          </a:p>
          <a:p>
            <a:endParaRPr lang="en-US" sz="2400" dirty="0"/>
          </a:p>
          <a:p>
            <a:r>
              <a:rPr lang="en-US" sz="2400" dirty="0"/>
              <a:t>	relational operators</a:t>
            </a:r>
          </a:p>
          <a:p>
            <a:r>
              <a:rPr lang="en-US" sz="2400" dirty="0"/>
              <a:t>	equality operators</a:t>
            </a:r>
          </a:p>
          <a:p>
            <a:r>
              <a:rPr lang="en-US" sz="2400" dirty="0"/>
              <a:t>	membership operators</a:t>
            </a:r>
          </a:p>
          <a:p>
            <a:r>
              <a:rPr lang="en-US" sz="2400" dirty="0"/>
              <a:t>	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373261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comparisons</a:t>
            </a:r>
          </a:p>
          <a:p>
            <a:endParaRPr lang="en-US" sz="2400" dirty="0"/>
          </a:p>
          <a:p>
            <a:r>
              <a:rPr lang="en-US" sz="2400" dirty="0"/>
              <a:t>	relational operators		&lt;, &lt;=, &gt;=, &gt;</a:t>
            </a:r>
          </a:p>
          <a:p>
            <a:r>
              <a:rPr lang="en-US" sz="2400" dirty="0"/>
              <a:t>	equality operators		==, !=</a:t>
            </a:r>
          </a:p>
          <a:p>
            <a:r>
              <a:rPr lang="en-US" sz="2400" dirty="0"/>
              <a:t>	membership operators	in, not in</a:t>
            </a:r>
          </a:p>
          <a:p>
            <a:r>
              <a:rPr lang="en-US" sz="2400" dirty="0"/>
              <a:t>	identity operators		is, is not</a:t>
            </a:r>
          </a:p>
        </p:txBody>
      </p:sp>
    </p:spTree>
    <p:extLst>
      <p:ext uri="{BB962C8B-B14F-4D97-AF65-F5344CB8AC3E}">
        <p14:creationId xmlns:p14="http://schemas.microsoft.com/office/powerpoint/2010/main" val="314470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comparisons</a:t>
            </a:r>
          </a:p>
          <a:p>
            <a:endParaRPr lang="en-US" sz="2400" dirty="0"/>
          </a:p>
          <a:p>
            <a:r>
              <a:rPr lang="en-US" sz="2400" dirty="0"/>
              <a:t>	most common methods (returning True or False)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isalnum</a:t>
            </a:r>
            <a:r>
              <a:rPr lang="en-US" sz="2400" dirty="0"/>
              <a:t>()		a-z, A-Z</a:t>
            </a:r>
            <a:r>
              <a:rPr lang="en-US" sz="2400"/>
              <a:t>, 0-9</a:t>
            </a:r>
          </a:p>
          <a:p>
            <a:r>
              <a:rPr lang="en-US" sz="2400"/>
              <a:t>		.isalpha()		a-z, A-Z</a:t>
            </a:r>
            <a:endParaRPr lang="en-US" sz="2400" dirty="0"/>
          </a:p>
          <a:p>
            <a:r>
              <a:rPr lang="en-US" sz="2400" dirty="0"/>
              <a:t>		.</a:t>
            </a:r>
            <a:r>
              <a:rPr lang="en-US" sz="2400" dirty="0" err="1"/>
              <a:t>isdigit</a:t>
            </a:r>
            <a:r>
              <a:rPr lang="en-US" sz="2400" dirty="0"/>
              <a:t>()		0-9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islower</a:t>
            </a:r>
            <a:r>
              <a:rPr lang="en-US" sz="2400" dirty="0"/>
              <a:t>()		a-z, ignoring non-alpha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isupper</a:t>
            </a:r>
            <a:r>
              <a:rPr lang="en-US" sz="2400" dirty="0"/>
              <a:t>()		A-Z, ignoring non-alpha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isspace</a:t>
            </a:r>
            <a:r>
              <a:rPr lang="en-US" sz="2400" dirty="0"/>
              <a:t>()		whitespace</a:t>
            </a:r>
          </a:p>
          <a:p>
            <a:r>
              <a:rPr lang="en-US" sz="2400" dirty="0"/>
              <a:t>		</a:t>
            </a:r>
            <a:r>
              <a:rPr lang="en-US" sz="2400"/>
              <a:t>.startswith</a:t>
            </a:r>
            <a:r>
              <a:rPr lang="en-US" sz="2400" dirty="0"/>
              <a:t>(x)		string starts with x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endswith</a:t>
            </a:r>
            <a:r>
              <a:rPr lang="en-US" sz="2400" dirty="0"/>
              <a:t>(x)		string ends with x</a:t>
            </a:r>
          </a:p>
        </p:txBody>
      </p:sp>
    </p:spTree>
    <p:extLst>
      <p:ext uri="{BB962C8B-B14F-4D97-AF65-F5344CB8AC3E}">
        <p14:creationId xmlns:p14="http://schemas.microsoft.com/office/powerpoint/2010/main" val="364503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transformations</a:t>
            </a:r>
          </a:p>
          <a:p>
            <a:endParaRPr lang="en-US" sz="2400" dirty="0"/>
          </a:p>
          <a:p>
            <a:r>
              <a:rPr lang="en-US" sz="2400" dirty="0"/>
              <a:t>	.capitalize()	only first letter</a:t>
            </a:r>
          </a:p>
          <a:p>
            <a:r>
              <a:rPr lang="en-US" sz="2400" dirty="0"/>
              <a:t>	.lower()	lowercase all letters</a:t>
            </a:r>
          </a:p>
          <a:p>
            <a:r>
              <a:rPr lang="en-US" sz="2400" dirty="0"/>
              <a:t>	.upper()	uppercase </a:t>
            </a:r>
            <a:r>
              <a:rPr lang="en-US" sz="2400"/>
              <a:t>all letters</a:t>
            </a:r>
            <a:endParaRPr lang="en-US" sz="2400" dirty="0"/>
          </a:p>
          <a:p>
            <a:r>
              <a:rPr lang="en-US" sz="2400" dirty="0"/>
              <a:t>	.strip()		removes leading &amp; trailing whitespace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lstrip</a:t>
            </a:r>
            <a:r>
              <a:rPr lang="en-US" sz="2400" dirty="0"/>
              <a:t>()		removes leftmost whitespaces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rstrip</a:t>
            </a:r>
            <a:r>
              <a:rPr lang="en-US" sz="2400" dirty="0"/>
              <a:t>()	removes rightmost whitespaces</a:t>
            </a:r>
          </a:p>
          <a:p>
            <a:r>
              <a:rPr lang="en-US" sz="2400" dirty="0"/>
              <a:t>	.title()		first letter of each word is capitalized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ljust</a:t>
            </a:r>
            <a:r>
              <a:rPr lang="en-US" sz="2400" dirty="0"/>
              <a:t>(width)	left justified with spaces to pad to width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rjust</a:t>
            </a:r>
            <a:r>
              <a:rPr lang="en-US" sz="2400" dirty="0"/>
              <a:t>(width)	right justified with spaces to pad to width</a:t>
            </a:r>
          </a:p>
          <a:p>
            <a:r>
              <a:rPr lang="en-US" sz="2400" dirty="0"/>
              <a:t>	.center(width) centered text with spaces to pad to width</a:t>
            </a:r>
          </a:p>
        </p:txBody>
      </p:sp>
    </p:spTree>
    <p:extLst>
      <p:ext uri="{BB962C8B-B14F-4D97-AF65-F5344CB8AC3E}">
        <p14:creationId xmlns:p14="http://schemas.microsoft.com/office/powerpoint/2010/main" val="630585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 dirty="0"/>
              <a:t>	.split()</a:t>
            </a:r>
          </a:p>
          <a:p>
            <a:r>
              <a:rPr lang="en-US" sz="2400" dirty="0"/>
              <a:t>		creates a list of tokens found in string</a:t>
            </a:r>
          </a:p>
          <a:p>
            <a:r>
              <a:rPr lang="en-US" sz="2400" dirty="0"/>
              <a:t>		default is any white space as separator</a:t>
            </a:r>
          </a:p>
          <a:p>
            <a:r>
              <a:rPr lang="en-US" sz="2400" dirty="0"/>
              <a:t>	</a:t>
            </a:r>
            <a:r>
              <a:rPr lang="en-US" sz="2400"/>
              <a:t>	two </a:t>
            </a:r>
            <a:r>
              <a:rPr lang="en-US" sz="2400" dirty="0"/>
              <a:t>consecutive separators or at beginning or end of string</a:t>
            </a:r>
          </a:p>
          <a:p>
            <a:r>
              <a:rPr lang="en-US" sz="2400" dirty="0"/>
              <a:t>			returns empty string as part of list</a:t>
            </a:r>
          </a:p>
        </p:txBody>
      </p:sp>
    </p:spTree>
    <p:extLst>
      <p:ext uri="{BB962C8B-B14F-4D97-AF65-F5344CB8AC3E}">
        <p14:creationId xmlns:p14="http://schemas.microsoft.com/office/powerpoint/2010/main" val="4008130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 dirty="0"/>
              <a:t>	.split()</a:t>
            </a:r>
          </a:p>
          <a:p>
            <a:r>
              <a:rPr lang="en-US" sz="2400" dirty="0"/>
              <a:t>		creates a list of tokens found in string</a:t>
            </a:r>
          </a:p>
          <a:p>
            <a:r>
              <a:rPr lang="en-US" sz="2400" dirty="0"/>
              <a:t>		default is any white space as separator</a:t>
            </a:r>
          </a:p>
          <a:p>
            <a:r>
              <a:rPr lang="en-US" sz="2400" dirty="0"/>
              <a:t>	</a:t>
            </a:r>
            <a:r>
              <a:rPr lang="en-US" sz="2400"/>
              <a:t>	two </a:t>
            </a:r>
            <a:r>
              <a:rPr lang="en-US" sz="2400" dirty="0"/>
              <a:t>consecutive separators or at beginning or end of string</a:t>
            </a:r>
          </a:p>
          <a:p>
            <a:r>
              <a:rPr lang="en-US" sz="2400" dirty="0"/>
              <a:t>			returns empty string as part </a:t>
            </a:r>
            <a:r>
              <a:rPr lang="en-US" sz="2400"/>
              <a:t>of list</a:t>
            </a:r>
          </a:p>
          <a:p>
            <a:r>
              <a:rPr lang="en-US" sz="2400"/>
              <a:t>	.split(‘x’)</a:t>
            </a:r>
            <a:br>
              <a:rPr lang="en-US" sz="2400"/>
            </a:br>
            <a:r>
              <a:rPr lang="en-US" sz="2400"/>
              <a:t>		send a string as parameter of desired separator value</a:t>
            </a:r>
          </a:p>
        </p:txBody>
      </p:sp>
    </p:spTree>
    <p:extLst>
      <p:ext uri="{BB962C8B-B14F-4D97-AF65-F5344CB8AC3E}">
        <p14:creationId xmlns:p14="http://schemas.microsoft.com/office/powerpoint/2010/main" val="1417163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 dirty="0"/>
              <a:t>	.split()</a:t>
            </a:r>
          </a:p>
          <a:p>
            <a:r>
              <a:rPr lang="en-US" sz="2400" dirty="0"/>
              <a:t>		creates a list of tokens found in string</a:t>
            </a:r>
          </a:p>
          <a:p>
            <a:r>
              <a:rPr lang="en-US" sz="2400" dirty="0"/>
              <a:t>		default is any white space as separator</a:t>
            </a:r>
          </a:p>
          <a:p>
            <a:r>
              <a:rPr lang="en-US" sz="2400" dirty="0"/>
              <a:t>	</a:t>
            </a:r>
            <a:r>
              <a:rPr lang="en-US" sz="2400"/>
              <a:t>	two </a:t>
            </a:r>
            <a:r>
              <a:rPr lang="en-US" sz="2400" dirty="0"/>
              <a:t>consecutive separators or at beginning or end of string</a:t>
            </a:r>
          </a:p>
          <a:p>
            <a:r>
              <a:rPr lang="en-US" sz="2400" dirty="0"/>
              <a:t>			returns empty string as part </a:t>
            </a:r>
            <a:r>
              <a:rPr lang="en-US" sz="2400"/>
              <a:t>of list</a:t>
            </a:r>
          </a:p>
          <a:p>
            <a:r>
              <a:rPr lang="en-US" sz="2400"/>
              <a:t>	.split(‘x’)</a:t>
            </a:r>
            <a:br>
              <a:rPr lang="en-US" sz="2400"/>
            </a:br>
            <a:r>
              <a:rPr lang="en-US" sz="2400"/>
              <a:t>		send a string as parameter of desired separator value</a:t>
            </a:r>
          </a:p>
          <a:p>
            <a:r>
              <a:rPr lang="en-US" sz="2400"/>
              <a:t>	.split(‘x’, 3)</a:t>
            </a:r>
            <a:br>
              <a:rPr lang="en-US" sz="2400"/>
            </a:br>
            <a:r>
              <a:rPr lang="en-US" sz="2400"/>
              <a:t>		number of sub-strings to create + 1 (remainder stays as one string)</a:t>
            </a:r>
          </a:p>
        </p:txBody>
      </p:sp>
    </p:spTree>
    <p:extLst>
      <p:ext uri="{BB962C8B-B14F-4D97-AF65-F5344CB8AC3E}">
        <p14:creationId xmlns:p14="http://schemas.microsoft.com/office/powerpoint/2010/main" val="145379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/>
              <a:t>	can use + and += to create (join) strings</a:t>
            </a:r>
          </a:p>
          <a:p>
            <a:r>
              <a:rPr lang="en-US" sz="240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85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/>
              <a:t>	can use + and += to create (join) strings</a:t>
            </a:r>
          </a:p>
          <a:p>
            <a:r>
              <a:rPr lang="en-US" sz="2400"/>
              <a:t>	&lt;delimiter&gt;.join( &lt;list&gt; )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my_str</a:t>
            </a:r>
            <a:r>
              <a:rPr lang="en-US" sz="2400" dirty="0"/>
              <a:t> = ‘@’.join</a:t>
            </a:r>
            <a:r>
              <a:rPr lang="en-US" sz="2400"/>
              <a:t>( [‘a’, ‘b’, ‘c’, ‘d’] </a:t>
            </a:r>
            <a:r>
              <a:rPr lang="en-US" sz="2400" dirty="0"/>
              <a:t>)</a:t>
            </a:r>
          </a:p>
          <a:p>
            <a:r>
              <a:rPr lang="en-US" sz="2400" dirty="0"/>
              <a:t>			creates a string of </a:t>
            </a:r>
            <a:r>
              <a:rPr lang="en-US" sz="2400"/>
              <a:t>values separated </a:t>
            </a:r>
            <a:r>
              <a:rPr lang="en-US" sz="2400" dirty="0"/>
              <a:t>by @</a:t>
            </a:r>
          </a:p>
          <a:p>
            <a:r>
              <a:rPr lang="en-US" sz="2400" dirty="0"/>
              <a:t>		</a:t>
            </a:r>
            <a:r>
              <a:rPr lang="en-US" sz="2400"/>
              <a:t>	my</a:t>
            </a:r>
            <a:r>
              <a:rPr lang="en-US" sz="2400" err="1"/>
              <a:t>_</a:t>
            </a:r>
            <a:r>
              <a:rPr lang="en-US" sz="2400"/>
              <a:t>str has value ‘a@b@c@d’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1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introduced in Python 2.6</a:t>
            </a:r>
          </a:p>
        </p:txBody>
      </p:sp>
    </p:spTree>
    <p:extLst>
      <p:ext uri="{BB962C8B-B14F-4D97-AF65-F5344CB8AC3E}">
        <p14:creationId xmlns:p14="http://schemas.microsoft.com/office/powerpoint/2010/main" val="32029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					extracts </a:t>
            </a:r>
            <a:r>
              <a:rPr lang="en-US" sz="2400" dirty="0" err="1"/>
              <a:t>i’th</a:t>
            </a:r>
            <a:r>
              <a:rPr lang="en-US" sz="2400" dirty="0"/>
              <a:t> character as a new string</a:t>
            </a:r>
          </a:p>
        </p:txBody>
      </p:sp>
    </p:spTree>
    <p:extLst>
      <p:ext uri="{BB962C8B-B14F-4D97-AF65-F5344CB8AC3E}">
        <p14:creationId xmlns:p14="http://schemas.microsoft.com/office/powerpoint/2010/main" val="2353912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</a:t>
            </a:r>
            <a:r>
              <a:rPr lang="en-US" sz="2400"/>
              <a:t>‘{} is {}\</a:t>
            </a:r>
            <a:r>
              <a:rPr lang="en-US" sz="2400" dirty="0"/>
              <a:t>’s favorite </a:t>
            </a:r>
            <a:r>
              <a:rPr lang="en-US" sz="2400" err="1"/>
              <a:t>color</a:t>
            </a:r>
            <a:r>
              <a:rPr lang="en-US" sz="2400"/>
              <a:t>’.format( </a:t>
            </a:r>
            <a:r>
              <a:rPr lang="en-US" sz="2400" dirty="0"/>
              <a:t>‘Blue’, ‘grandma’) )</a:t>
            </a:r>
          </a:p>
        </p:txBody>
      </p:sp>
    </p:spTree>
    <p:extLst>
      <p:ext uri="{BB962C8B-B14F-4D97-AF65-F5344CB8AC3E}">
        <p14:creationId xmlns:p14="http://schemas.microsoft.com/office/powerpoint/2010/main" val="3790033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</p:txBody>
      </p:sp>
    </p:spTree>
    <p:extLst>
      <p:ext uri="{BB962C8B-B14F-4D97-AF65-F5344CB8AC3E}">
        <p14:creationId xmlns:p14="http://schemas.microsoft.com/office/powerpoint/2010/main" val="278981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  <a:p>
            <a:r>
              <a:rPr lang="en-US" sz="2400" dirty="0"/>
              <a:t>	inferred position</a:t>
            </a:r>
          </a:p>
          <a:p>
            <a:r>
              <a:rPr lang="en-US" sz="2400" dirty="0"/>
              <a:t>		 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</p:txBody>
      </p:sp>
    </p:spTree>
    <p:extLst>
      <p:ext uri="{BB962C8B-B14F-4D97-AF65-F5344CB8AC3E}">
        <p14:creationId xmlns:p14="http://schemas.microsoft.com/office/powerpoint/2010/main" val="2417989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  <a:p>
            <a:r>
              <a:rPr lang="en-US" sz="2400" dirty="0"/>
              <a:t>	inferred position</a:t>
            </a:r>
          </a:p>
          <a:p>
            <a:r>
              <a:rPr lang="en-US" sz="2400" dirty="0"/>
              <a:t>		 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r>
              <a:rPr lang="en-US" sz="2400" dirty="0"/>
              <a:t>	named</a:t>
            </a:r>
          </a:p>
          <a:p>
            <a:r>
              <a:rPr lang="en-US" sz="2400" dirty="0"/>
              <a:t>		</a:t>
            </a:r>
            <a:r>
              <a:rPr lang="en-US" sz="2200" dirty="0"/>
              <a:t>print( ‘{color} is {name}\’s favorite </a:t>
            </a:r>
            <a:r>
              <a:rPr lang="en-US" sz="2200" dirty="0" err="1"/>
              <a:t>color’.format</a:t>
            </a:r>
            <a:r>
              <a:rPr lang="en-US" sz="2200" dirty="0"/>
              <a:t>( color=‘Blue’, name=‘grandma’) )</a:t>
            </a:r>
          </a:p>
        </p:txBody>
      </p:sp>
    </p:spTree>
    <p:extLst>
      <p:ext uri="{BB962C8B-B14F-4D97-AF65-F5344CB8AC3E}">
        <p14:creationId xmlns:p14="http://schemas.microsoft.com/office/powerpoint/2010/main" val="2362140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  <a:p>
            <a:r>
              <a:rPr lang="en-US" sz="2400" dirty="0"/>
              <a:t>	inferred position</a:t>
            </a:r>
          </a:p>
          <a:p>
            <a:r>
              <a:rPr lang="en-US" sz="2400" dirty="0"/>
              <a:t>		 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r>
              <a:rPr lang="en-US" sz="2400" dirty="0"/>
              <a:t>	named</a:t>
            </a:r>
          </a:p>
          <a:p>
            <a:r>
              <a:rPr lang="en-US" sz="2400" dirty="0"/>
              <a:t>		</a:t>
            </a:r>
            <a:r>
              <a:rPr lang="en-US" sz="2200" dirty="0"/>
              <a:t>print( ‘{color} is {name}\’s favorite </a:t>
            </a:r>
            <a:r>
              <a:rPr lang="en-US" sz="2200" dirty="0" err="1"/>
              <a:t>color’.</a:t>
            </a:r>
            <a:r>
              <a:rPr lang="en-US" sz="2200" err="1"/>
              <a:t>format</a:t>
            </a:r>
            <a:r>
              <a:rPr lang="en-US" sz="2200"/>
              <a:t>(name</a:t>
            </a:r>
            <a:r>
              <a:rPr lang="en-US" sz="2200" dirty="0"/>
              <a:t>=‘</a:t>
            </a:r>
            <a:r>
              <a:rPr lang="en-US" sz="2200"/>
              <a:t>grandma’, color=‘Blue’ 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	{{color}} will include { } as part of output</a:t>
            </a:r>
          </a:p>
        </p:txBody>
      </p:sp>
    </p:spTree>
    <p:extLst>
      <p:ext uri="{BB962C8B-B14F-4D97-AF65-F5344CB8AC3E}">
        <p14:creationId xmlns:p14="http://schemas.microsoft.com/office/powerpoint/2010/main" val="412858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					extracts </a:t>
            </a:r>
            <a:r>
              <a:rPr lang="en-US" sz="2400" dirty="0" err="1"/>
              <a:t>i’th</a:t>
            </a:r>
            <a:r>
              <a:rPr lang="en-US" sz="2400" dirty="0"/>
              <a:t> character as a new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i:j</a:t>
            </a:r>
            <a:r>
              <a:rPr lang="en-US" sz="2400" dirty="0"/>
              <a:t>]					slice operation extracts a substring</a:t>
            </a:r>
          </a:p>
        </p:txBody>
      </p:sp>
    </p:spTree>
    <p:extLst>
      <p:ext uri="{BB962C8B-B14F-4D97-AF65-F5344CB8AC3E}">
        <p14:creationId xmlns:p14="http://schemas.microsoft.com/office/powerpoint/2010/main" val="16830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					extracts </a:t>
            </a:r>
            <a:r>
              <a:rPr lang="en-US" sz="2400" dirty="0" err="1"/>
              <a:t>i’th</a:t>
            </a:r>
            <a:r>
              <a:rPr lang="en-US" sz="2400" dirty="0"/>
              <a:t> character as a new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i:j</a:t>
            </a:r>
            <a:r>
              <a:rPr lang="en-US" sz="2400" dirty="0"/>
              <a:t>]					slice operation extracts a substring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str.find</a:t>
            </a:r>
            <a:r>
              <a:rPr lang="en-US" sz="2400" dirty="0"/>
              <a:t>(target)				returns index where target occurs or -1</a:t>
            </a:r>
          </a:p>
        </p:txBody>
      </p:sp>
    </p:spTree>
    <p:extLst>
      <p:ext uri="{BB962C8B-B14F-4D97-AF65-F5344CB8AC3E}">
        <p14:creationId xmlns:p14="http://schemas.microsoft.com/office/powerpoint/2010/main" val="80939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individual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[b]</a:t>
            </a:r>
          </a:p>
        </p:txBody>
      </p:sp>
    </p:spTree>
    <p:extLst>
      <p:ext uri="{BB962C8B-B14F-4D97-AF65-F5344CB8AC3E}">
        <p14:creationId xmlns:p14="http://schemas.microsoft.com/office/powerpoint/2010/main" val="15195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individual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[4]</a:t>
            </a:r>
          </a:p>
          <a:p>
            <a:r>
              <a:rPr lang="en-US" sz="2400" dirty="0"/>
              <a:t>	multiple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[4:6]</a:t>
            </a:r>
          </a:p>
          <a:p>
            <a:r>
              <a:rPr lang="en-US" sz="2400" dirty="0"/>
              <a:t>			called slice notation</a:t>
            </a:r>
          </a:p>
          <a:p>
            <a:r>
              <a:rPr lang="en-US" sz="2400" dirty="0"/>
              <a:t>			takes characters at positions 4 &amp; 5 (4 through one-before-6)</a:t>
            </a:r>
          </a:p>
          <a:p>
            <a:r>
              <a:rPr lang="en-US" sz="2400" dirty="0"/>
              <a:t>			also works on other sequence types</a:t>
            </a:r>
          </a:p>
        </p:txBody>
      </p:sp>
    </p:spTree>
    <p:extLst>
      <p:ext uri="{BB962C8B-B14F-4D97-AF65-F5344CB8AC3E}">
        <p14:creationId xmlns:p14="http://schemas.microsoft.com/office/powerpoint/2010/main" val="139106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individual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[4]</a:t>
            </a:r>
          </a:p>
          <a:p>
            <a:r>
              <a:rPr lang="en-US" sz="2400" dirty="0"/>
              <a:t>	multiple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[4:6]</a:t>
            </a:r>
          </a:p>
          <a:p>
            <a:r>
              <a:rPr lang="en-US" sz="2400" dirty="0"/>
              <a:t>			called slice notation</a:t>
            </a:r>
          </a:p>
          <a:p>
            <a:r>
              <a:rPr lang="en-US" sz="2400" dirty="0"/>
              <a:t>			takes characters at positions 4 &amp; 5 (4 through one-before-6)</a:t>
            </a:r>
          </a:p>
          <a:p>
            <a:r>
              <a:rPr lang="en-US" sz="2400" dirty="0"/>
              <a:t>			also works on other sequence types</a:t>
            </a:r>
          </a:p>
          <a:p>
            <a:r>
              <a:rPr lang="en-US" sz="2400" dirty="0"/>
              <a:t>		negatives work from end of string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my_string</a:t>
            </a:r>
            <a:r>
              <a:rPr lang="en-US" sz="2400" dirty="0"/>
              <a:t> = “something”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my_string</a:t>
            </a:r>
            <a:r>
              <a:rPr lang="en-US" sz="2400" dirty="0"/>
              <a:t>[6:-2]  is “</a:t>
            </a:r>
            <a:r>
              <a:rPr lang="en-US" sz="2400" dirty="0" err="1"/>
              <a:t>i</a:t>
            </a:r>
            <a:r>
              <a:rPr lang="en-US" sz="2400" dirty="0"/>
              <a:t>”</a:t>
            </a:r>
          </a:p>
          <a:p>
            <a:r>
              <a:rPr lang="en-US" sz="2400" dirty="0"/>
              <a:t>				-2 is second from right end</a:t>
            </a:r>
          </a:p>
        </p:txBody>
      </p:sp>
    </p:spTree>
    <p:extLst>
      <p:ext uri="{BB962C8B-B14F-4D97-AF65-F5344CB8AC3E}">
        <p14:creationId xmlns:p14="http://schemas.microsoft.com/office/powerpoint/2010/main" val="5462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2386</Words>
  <Application>Microsoft Office PowerPoint</Application>
  <PresentationFormat>Widescreen</PresentationFormat>
  <Paragraphs>326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Cascadia Mono</vt:lpstr>
      <vt:lpstr>Office Theme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219</cp:revision>
  <dcterms:created xsi:type="dcterms:W3CDTF">2018-01-11T15:21:15Z</dcterms:created>
  <dcterms:modified xsi:type="dcterms:W3CDTF">2023-02-07T20:16:30Z</dcterms:modified>
</cp:coreProperties>
</file>