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71549" autoAdjust="0"/>
  </p:normalViewPr>
  <p:slideViewPr>
    <p:cSldViewPr snapToGrid="0">
      <p:cViewPr varScale="1">
        <p:scale>
          <a:sx n="68" d="100"/>
          <a:sy n="68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DFB06-3F60-43AE-A8B3-79970678770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57D7C-01FA-4BA5-9B07-6EEA5C94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of using upper or lower: ignore case</a:t>
            </a:r>
          </a:p>
          <a:p>
            <a:r>
              <a:rPr lang="en-US" dirty="0"/>
              <a:t>-note, may need to use upper or lower depending on situation (if number char are involved) since number char are between uppercase and lowercase alpha </a:t>
            </a:r>
            <a:r>
              <a:rPr lang="en-US" dirty="0" err="1"/>
              <a:t>charaecters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57D7C-01FA-4BA5-9B07-6EEA5C94A2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1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57D7C-01FA-4BA5-9B07-6EEA5C94A2B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  <a:br>
              <a:rPr lang="en-US" dirty="0"/>
            </a:br>
            <a:r>
              <a:rPr lang="en-US" sz="3200" dirty="0"/>
              <a:t>Lists &amp; Dictionaries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000" dirty="0"/>
              <a:t>Adding elements</a:t>
            </a:r>
          </a:p>
          <a:p>
            <a:r>
              <a:rPr lang="en-US" sz="2000" dirty="0"/>
              <a:t>	.append( x )		#adds item x to end of list</a:t>
            </a:r>
          </a:p>
          <a:p>
            <a:r>
              <a:rPr lang="en-US" sz="2000" dirty="0"/>
              <a:t>	.extend( [x] )		#adds multiple items of [x] to end of list</a:t>
            </a:r>
          </a:p>
          <a:p>
            <a:r>
              <a:rPr lang="en-US" sz="2000" dirty="0"/>
              <a:t>	.insert(a, x)		#inserts item x before position a</a:t>
            </a:r>
          </a:p>
          <a:p>
            <a:endParaRPr lang="en-US" sz="2000" dirty="0"/>
          </a:p>
          <a:p>
            <a:r>
              <a:rPr lang="en-US" sz="2000" dirty="0"/>
              <a:t>Removing elements</a:t>
            </a:r>
          </a:p>
          <a:p>
            <a:r>
              <a:rPr lang="en-US" sz="2000" dirty="0"/>
              <a:t>	.remove( x )		#remove first instance of x in list</a:t>
            </a:r>
          </a:p>
          <a:p>
            <a:r>
              <a:rPr lang="en-US" sz="2000" dirty="0"/>
              <a:t>	.pop( )			#remove and </a:t>
            </a:r>
            <a:r>
              <a:rPr lang="en-US" sz="2000" u="sng" dirty="0"/>
              <a:t>return </a:t>
            </a:r>
            <a:r>
              <a:rPr lang="en-US" sz="2000" dirty="0"/>
              <a:t>last item in list</a:t>
            </a:r>
          </a:p>
          <a:p>
            <a:r>
              <a:rPr lang="en-US" sz="2000" dirty="0"/>
              <a:t>	.pop( </a:t>
            </a:r>
            <a:r>
              <a:rPr lang="en-US" sz="2000" dirty="0" err="1"/>
              <a:t>i</a:t>
            </a:r>
            <a:r>
              <a:rPr lang="en-US" sz="2000" dirty="0"/>
              <a:t> )			#remove and </a:t>
            </a:r>
            <a:r>
              <a:rPr lang="en-US" sz="2000" u="sng" dirty="0"/>
              <a:t>return</a:t>
            </a:r>
            <a:r>
              <a:rPr lang="en-US" sz="2000" dirty="0"/>
              <a:t> item at </a:t>
            </a:r>
            <a:r>
              <a:rPr lang="en-US" sz="2000" dirty="0" err="1"/>
              <a:t>i</a:t>
            </a:r>
            <a:r>
              <a:rPr lang="en-US" sz="2000" dirty="0"/>
              <a:t> position in list</a:t>
            </a:r>
          </a:p>
          <a:p>
            <a:endParaRPr lang="en-US" sz="2000" dirty="0"/>
          </a:p>
          <a:p>
            <a:r>
              <a:rPr lang="en-US" sz="2000" dirty="0"/>
              <a:t>Modifying list</a:t>
            </a:r>
          </a:p>
          <a:p>
            <a:r>
              <a:rPr lang="en-US" sz="2000" dirty="0"/>
              <a:t>	.sort( )			#sort the list, in-place</a:t>
            </a:r>
            <a:br>
              <a:rPr lang="en-US" sz="2000" dirty="0"/>
            </a:br>
            <a:r>
              <a:rPr lang="en-US" sz="2000" dirty="0"/>
              <a:t>	.reverse( )		#reverse the list order, in-place</a:t>
            </a:r>
          </a:p>
          <a:p>
            <a:endParaRPr lang="en-US" sz="2000" dirty="0"/>
          </a:p>
          <a:p>
            <a:r>
              <a:rPr lang="en-US" sz="2000" dirty="0"/>
              <a:t>Miscellaneous</a:t>
            </a:r>
          </a:p>
          <a:p>
            <a:r>
              <a:rPr lang="en-US" sz="2000" dirty="0"/>
              <a:t>	.index( x )		#return index of first instance of x in list</a:t>
            </a:r>
          </a:p>
          <a:p>
            <a:r>
              <a:rPr lang="en-US" sz="2000" dirty="0"/>
              <a:t>	.count( x )		#count instances of x in list</a:t>
            </a:r>
          </a:p>
        </p:txBody>
      </p:sp>
    </p:spTree>
    <p:extLst>
      <p:ext uri="{BB962C8B-B14F-4D97-AF65-F5344CB8AC3E}">
        <p14:creationId xmlns:p14="http://schemas.microsoft.com/office/powerpoint/2010/main" val="345800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8.3 Iterating through lists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each_item</a:t>
            </a:r>
            <a:r>
              <a:rPr lang="en-US" sz="2400" dirty="0"/>
              <a:t> in </a:t>
            </a:r>
            <a:r>
              <a:rPr lang="en-US" sz="2400" dirty="0" err="1"/>
              <a:t>my_list</a:t>
            </a:r>
            <a:r>
              <a:rPr lang="en-US" sz="2400" dirty="0"/>
              <a:t>:</a:t>
            </a:r>
          </a:p>
          <a:p>
            <a:r>
              <a:rPr lang="en-US" sz="2400" dirty="0"/>
              <a:t>	#loop body</a:t>
            </a:r>
          </a:p>
          <a:p>
            <a:r>
              <a:rPr lang="en-US" sz="2400" dirty="0"/>
              <a:t>	can use </a:t>
            </a:r>
            <a:r>
              <a:rPr lang="en-US" sz="2400" dirty="0" err="1"/>
              <a:t>each_item</a:t>
            </a:r>
            <a:r>
              <a:rPr lang="en-US" sz="2400" dirty="0"/>
              <a:t> in body, will contain values from </a:t>
            </a:r>
            <a:r>
              <a:rPr lang="en-US" sz="2400" dirty="0" err="1"/>
              <a:t>my_list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659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8.3 Iterating through lists</a:t>
            </a:r>
          </a:p>
          <a:p>
            <a:endParaRPr lang="en-US" sz="2400" dirty="0"/>
          </a:p>
          <a:p>
            <a:r>
              <a:rPr lang="en-US" sz="2400" dirty="0"/>
              <a:t>for index, token in enumerate( </a:t>
            </a:r>
            <a:r>
              <a:rPr lang="en-US" sz="2400" dirty="0" err="1"/>
              <a:t>my_list</a:t>
            </a:r>
            <a:r>
              <a:rPr lang="en-US" sz="2400" dirty="0"/>
              <a:t> ):</a:t>
            </a:r>
          </a:p>
          <a:p>
            <a:r>
              <a:rPr lang="en-US" sz="2400" dirty="0"/>
              <a:t>	#loop body</a:t>
            </a:r>
          </a:p>
          <a:p>
            <a:r>
              <a:rPr lang="en-US" sz="2400" dirty="0"/>
              <a:t>	assigns index value to variable index</a:t>
            </a:r>
            <a:br>
              <a:rPr lang="en-US" sz="2400" dirty="0"/>
            </a:br>
            <a:r>
              <a:rPr lang="en-US" sz="2400" dirty="0"/>
              <a:t>	assigns list element to variable token</a:t>
            </a:r>
          </a:p>
        </p:txBody>
      </p:sp>
    </p:spTree>
    <p:extLst>
      <p:ext uri="{BB962C8B-B14F-4D97-AF65-F5344CB8AC3E}">
        <p14:creationId xmlns:p14="http://schemas.microsoft.com/office/powerpoint/2010/main" val="383854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8.3 Iterating through lists</a:t>
            </a:r>
          </a:p>
          <a:p>
            <a:endParaRPr lang="en-US" sz="2400" dirty="0"/>
          </a:p>
          <a:p>
            <a:r>
              <a:rPr lang="en-US" sz="2400" dirty="0"/>
              <a:t>Built-in functions  supporting list objects</a:t>
            </a:r>
            <a:br>
              <a:rPr lang="en-US" sz="2400" dirty="0"/>
            </a:br>
            <a:r>
              <a:rPr lang="en-US" sz="2400" dirty="0"/>
              <a:t>	all (list)		returns true if every element is True (not zero), or list is empty</a:t>
            </a:r>
            <a:br>
              <a:rPr lang="en-US" sz="2400" dirty="0"/>
            </a:br>
            <a:r>
              <a:rPr lang="en-US" sz="2400" dirty="0"/>
              <a:t>	any ( list )	returns true if any element is True</a:t>
            </a:r>
            <a:br>
              <a:rPr lang="en-US" sz="2400" dirty="0"/>
            </a:br>
            <a:r>
              <a:rPr lang="en-US" sz="2400" dirty="0"/>
              <a:t>	max ( list )	returns </a:t>
            </a:r>
            <a:r>
              <a:rPr lang="en-US" sz="2400"/>
              <a:t>largest number </a:t>
            </a:r>
            <a:r>
              <a:rPr lang="en-US" sz="2400" dirty="0"/>
              <a:t>in list</a:t>
            </a:r>
            <a:br>
              <a:rPr lang="en-US" sz="2400" dirty="0"/>
            </a:br>
            <a:r>
              <a:rPr lang="en-US" sz="2400" dirty="0"/>
              <a:t>	min ( list )	returns </a:t>
            </a:r>
            <a:r>
              <a:rPr lang="en-US" sz="2400"/>
              <a:t>smallest number </a:t>
            </a:r>
            <a:r>
              <a:rPr lang="en-US" sz="2400" dirty="0"/>
              <a:t>in list</a:t>
            </a:r>
            <a:br>
              <a:rPr lang="en-US" sz="2400" dirty="0"/>
            </a:br>
            <a:r>
              <a:rPr lang="en-US" sz="2400" dirty="0"/>
              <a:t>	sum ( list )	totals </a:t>
            </a:r>
            <a:r>
              <a:rPr lang="en-US" sz="2400"/>
              <a:t>all numbers </a:t>
            </a:r>
            <a:r>
              <a:rPr lang="en-US" sz="2400" dirty="0"/>
              <a:t>in list</a:t>
            </a:r>
          </a:p>
        </p:txBody>
      </p:sp>
    </p:spTree>
    <p:extLst>
      <p:ext uri="{BB962C8B-B14F-4D97-AF65-F5344CB8AC3E}">
        <p14:creationId xmlns:p14="http://schemas.microsoft.com/office/powerpoint/2010/main" val="21568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List nesting</a:t>
            </a:r>
          </a:p>
          <a:p>
            <a:endParaRPr lang="en-US" sz="2400" dirty="0"/>
          </a:p>
          <a:p>
            <a:r>
              <a:rPr lang="en-US" sz="2400" dirty="0"/>
              <a:t>An element of a list that is itself a list</a:t>
            </a:r>
            <a:br>
              <a:rPr lang="en-US" sz="2400" dirty="0"/>
            </a:br>
            <a:r>
              <a:rPr lang="en-US" sz="2400" dirty="0"/>
              <a:t>	[ [2,4,6,8], [1,3,5,7,9] ]</a:t>
            </a:r>
          </a:p>
        </p:txBody>
      </p:sp>
    </p:spTree>
    <p:extLst>
      <p:ext uri="{BB962C8B-B14F-4D97-AF65-F5344CB8AC3E}">
        <p14:creationId xmlns:p14="http://schemas.microsoft.com/office/powerpoint/2010/main" val="92920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List nesting</a:t>
            </a:r>
          </a:p>
          <a:p>
            <a:endParaRPr lang="en-US" sz="2400" dirty="0"/>
          </a:p>
          <a:p>
            <a:r>
              <a:rPr lang="en-US" sz="2400" dirty="0"/>
              <a:t>An element of a list that is itself a list</a:t>
            </a:r>
            <a:br>
              <a:rPr lang="en-US" sz="2400" dirty="0"/>
            </a:br>
            <a:r>
              <a:rPr lang="en-US" sz="2400" dirty="0"/>
              <a:t>	[ [2,4,6,8,10], [1,3,5,7,9] ]</a:t>
            </a:r>
          </a:p>
          <a:p>
            <a:endParaRPr lang="en-US" sz="2400" dirty="0"/>
          </a:p>
          <a:p>
            <a:r>
              <a:rPr lang="en-US" sz="2400" dirty="0"/>
              <a:t>Essentially an array as thought of in other languages</a:t>
            </a:r>
          </a:p>
          <a:p>
            <a:r>
              <a:rPr lang="en-US" sz="2400" dirty="0"/>
              <a:t>	accessed as </a:t>
            </a:r>
            <a:r>
              <a:rPr lang="en-US" sz="2400" dirty="0" err="1"/>
              <a:t>my_list</a:t>
            </a:r>
            <a:r>
              <a:rPr lang="en-US" sz="2400" dirty="0"/>
              <a:t>[0][3]		#value 8</a:t>
            </a:r>
          </a:p>
        </p:txBody>
      </p:sp>
    </p:spTree>
    <p:extLst>
      <p:ext uri="{BB962C8B-B14F-4D97-AF65-F5344CB8AC3E}">
        <p14:creationId xmlns:p14="http://schemas.microsoft.com/office/powerpoint/2010/main" val="18126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List nesting</a:t>
            </a:r>
          </a:p>
          <a:p>
            <a:endParaRPr lang="en-US" sz="2400" dirty="0"/>
          </a:p>
          <a:p>
            <a:r>
              <a:rPr lang="en-US" sz="2400" dirty="0"/>
              <a:t>Iterate through a multi-dimensional list</a:t>
            </a:r>
          </a:p>
          <a:p>
            <a:r>
              <a:rPr lang="en-US" sz="2400" dirty="0"/>
              <a:t>	</a:t>
            </a:r>
            <a:r>
              <a:rPr lang="en-US" sz="2400"/>
              <a:t>for row </a:t>
            </a:r>
            <a:r>
              <a:rPr lang="en-US" sz="2400" dirty="0"/>
              <a:t>in </a:t>
            </a:r>
            <a:r>
              <a:rPr lang="en-US" sz="2400" dirty="0" err="1"/>
              <a:t>my_list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	for col in row:</a:t>
            </a:r>
            <a:br>
              <a:rPr lang="en-US" sz="2400" dirty="0"/>
            </a:br>
            <a:r>
              <a:rPr lang="en-US" sz="2400" dirty="0"/>
              <a:t>			print( col )</a:t>
            </a:r>
          </a:p>
        </p:txBody>
      </p:sp>
    </p:spTree>
    <p:extLst>
      <p:ext uri="{BB962C8B-B14F-4D97-AF65-F5344CB8AC3E}">
        <p14:creationId xmlns:p14="http://schemas.microsoft.com/office/powerpoint/2010/main" val="31322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Same concept &amp; syntax as for strings</a:t>
            </a:r>
            <a:br>
              <a:rPr lang="en-US" sz="2400" dirty="0"/>
            </a:br>
            <a:r>
              <a:rPr lang="en-US" sz="2400" dirty="0"/>
              <a:t>	evens = [0,2,4,6,8,10]</a:t>
            </a:r>
            <a:br>
              <a:rPr lang="en-US" sz="2400" dirty="0"/>
            </a:br>
            <a:r>
              <a:rPr lang="en-US" sz="2400" dirty="0"/>
              <a:t>	print( evens[0:4] )	#0, 2, 4, 6</a:t>
            </a:r>
          </a:p>
        </p:txBody>
      </p:sp>
    </p:spTree>
    <p:extLst>
      <p:ext uri="{BB962C8B-B14F-4D97-AF65-F5344CB8AC3E}">
        <p14:creationId xmlns:p14="http://schemas.microsoft.com/office/powerpoint/2010/main" val="29031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Same concept &amp; syntax as for strings</a:t>
            </a:r>
            <a:br>
              <a:rPr lang="en-US" sz="2400" dirty="0"/>
            </a:br>
            <a:r>
              <a:rPr lang="en-US" sz="2400" dirty="0"/>
              <a:t>	evens = [0,2,4,6,8,10]</a:t>
            </a:r>
            <a:br>
              <a:rPr lang="en-US" sz="2400" dirty="0"/>
            </a:br>
            <a:r>
              <a:rPr lang="en-US" sz="2400" dirty="0"/>
              <a:t>	print( evens[0:4] )	#0, 2, 4, 6</a:t>
            </a:r>
            <a:br>
              <a:rPr lang="en-US" sz="2400" dirty="0"/>
            </a:br>
            <a:r>
              <a:rPr lang="en-US" sz="2400" dirty="0"/>
              <a:t>	print( evens[0:-1] )	#0,2,4,6,8 – all but last item in list</a:t>
            </a:r>
            <a:br>
              <a:rPr lang="en-US" sz="2400" dirty="0"/>
            </a:br>
            <a:r>
              <a:rPr lang="en-US" sz="2400" dirty="0"/>
              <a:t>	print( evens[0:len(evens)-1]		#identical to above but more confusing</a:t>
            </a:r>
          </a:p>
        </p:txBody>
      </p:sp>
    </p:spTree>
    <p:extLst>
      <p:ext uri="{BB962C8B-B14F-4D97-AF65-F5344CB8AC3E}">
        <p14:creationId xmlns:p14="http://schemas.microsoft.com/office/powerpoint/2010/main" val="44458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Stride specifies which to take</a:t>
            </a:r>
          </a:p>
          <a:p>
            <a:r>
              <a:rPr lang="en-US" sz="2400" dirty="0"/>
              <a:t>	default is 1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[0:-1] == </a:t>
            </a:r>
            <a:r>
              <a:rPr lang="en-US" sz="2400" dirty="0" err="1"/>
              <a:t>my_list</a:t>
            </a:r>
            <a:r>
              <a:rPr lang="en-US" sz="2400" dirty="0"/>
              <a:t>[0:-1:1]</a:t>
            </a:r>
          </a:p>
        </p:txBody>
      </p:sp>
    </p:spTree>
    <p:extLst>
      <p:ext uri="{BB962C8B-B14F-4D97-AF65-F5344CB8AC3E}">
        <p14:creationId xmlns:p14="http://schemas.microsoft.com/office/powerpoint/2010/main" val="105033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most commonly used object type</a:t>
            </a:r>
          </a:p>
          <a:p>
            <a:r>
              <a:rPr lang="en-US" sz="2400" dirty="0"/>
              <a:t>		is a container type</a:t>
            </a:r>
          </a:p>
          <a:p>
            <a:r>
              <a:rPr lang="en-US" sz="2400" dirty="0"/>
              <a:t>		is a sequence</a:t>
            </a:r>
          </a:p>
          <a:p>
            <a:r>
              <a:rPr lang="en-US" sz="2400" dirty="0"/>
              <a:t>		can contain any data type, including other lists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Stride specifies which to take</a:t>
            </a:r>
          </a:p>
          <a:p>
            <a:r>
              <a:rPr lang="en-US" sz="2400" dirty="0"/>
              <a:t>	default is 1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[0:-1] == </a:t>
            </a:r>
            <a:r>
              <a:rPr lang="en-US" sz="2400" dirty="0" err="1"/>
              <a:t>my_list</a:t>
            </a:r>
            <a:r>
              <a:rPr lang="en-US" sz="2400" dirty="0"/>
              <a:t>[0:-1:1]</a:t>
            </a:r>
          </a:p>
          <a:p>
            <a:endParaRPr lang="en-US" sz="2400" dirty="0"/>
          </a:p>
          <a:p>
            <a:r>
              <a:rPr lang="en-US" sz="2400" dirty="0"/>
              <a:t>An end position exceeding length of list is treated as end of list</a:t>
            </a:r>
          </a:p>
        </p:txBody>
      </p:sp>
    </p:spTree>
    <p:extLst>
      <p:ext uri="{BB962C8B-B14F-4D97-AF65-F5344CB8AC3E}">
        <p14:creationId xmlns:p14="http://schemas.microsoft.com/office/powerpoint/2010/main" val="163255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use range() and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		for n in range( </a:t>
            </a:r>
            <a:r>
              <a:rPr lang="en-US" sz="2400" dirty="0" err="1"/>
              <a:t>len</a:t>
            </a:r>
            <a:r>
              <a:rPr lang="en-US" sz="2400" dirty="0"/>
              <a:t>( </a:t>
            </a:r>
            <a:r>
              <a:rPr lang="en-US" sz="2400" dirty="0" err="1"/>
              <a:t>my_list</a:t>
            </a:r>
            <a:r>
              <a:rPr lang="en-US" sz="2400" dirty="0"/>
              <a:t> </a:t>
            </a:r>
            <a:r>
              <a:rPr lang="en-US" sz="2400"/>
              <a:t>) ):		#list of integers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[ n ] += 1</a:t>
            </a:r>
          </a:p>
        </p:txBody>
      </p:sp>
    </p:spTree>
    <p:extLst>
      <p:ext uri="{BB962C8B-B14F-4D97-AF65-F5344CB8AC3E}">
        <p14:creationId xmlns:p14="http://schemas.microsoft.com/office/powerpoint/2010/main" val="252500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use range() and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		for n in range( </a:t>
            </a:r>
            <a:r>
              <a:rPr lang="en-US" sz="2400" dirty="0" err="1"/>
              <a:t>len</a:t>
            </a:r>
            <a:r>
              <a:rPr lang="en-US" sz="2400" dirty="0"/>
              <a:t>( </a:t>
            </a:r>
            <a:r>
              <a:rPr lang="en-US" sz="2400" dirty="0" err="1"/>
              <a:t>my_list</a:t>
            </a:r>
            <a:r>
              <a:rPr lang="en-US" sz="2400" dirty="0"/>
              <a:t> ) ):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[ n ] += 1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Common Error!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for n in </a:t>
            </a:r>
            <a:r>
              <a:rPr lang="en-US" sz="2400" dirty="0" err="1"/>
              <a:t>my_list</a:t>
            </a:r>
            <a:r>
              <a:rPr lang="en-US" sz="2400" dirty="0"/>
              <a:t>:</a:t>
            </a:r>
          </a:p>
          <a:p>
            <a:r>
              <a:rPr lang="en-US" sz="2400" dirty="0"/>
              <a:t>			n += 1		#only changes value of local variable n</a:t>
            </a:r>
          </a:p>
        </p:txBody>
      </p:sp>
    </p:spTree>
    <p:extLst>
      <p:ext uri="{BB962C8B-B14F-4D97-AF65-F5344CB8AC3E}">
        <p14:creationId xmlns:p14="http://schemas.microsoft.com/office/powerpoint/2010/main" val="18168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modifying a list while iterating over it can also lead to errors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[ 3, 6, 9, 12, 15, 18 ]</a:t>
            </a:r>
            <a:br>
              <a:rPr lang="en-US" sz="2400" dirty="0"/>
            </a:br>
            <a:r>
              <a:rPr lang="en-US" sz="2400" dirty="0"/>
              <a:t>		pos 3 has value 12</a:t>
            </a:r>
          </a:p>
          <a:p>
            <a:r>
              <a:rPr lang="en-US" sz="2400" dirty="0"/>
              <a:t>		deleting that item from list re-orders list, but</a:t>
            </a:r>
          </a:p>
          <a:p>
            <a:r>
              <a:rPr lang="en-US" sz="2400" dirty="0"/>
              <a:t>		iterating over list (for n in </a:t>
            </a:r>
            <a:r>
              <a:rPr lang="en-US" sz="2400" dirty="0" err="1"/>
              <a:t>my_list</a:t>
            </a:r>
            <a:r>
              <a:rPr lang="en-US" sz="2400" dirty="0"/>
              <a:t>) then moves to next n, which is 4</a:t>
            </a:r>
          </a:p>
          <a:p>
            <a:r>
              <a:rPr lang="en-US" sz="2400" dirty="0"/>
              <a:t>		pos 4 has changed from 15 to 18, so </a:t>
            </a:r>
            <a:r>
              <a:rPr lang="en-US" sz="2400" dirty="0" err="1"/>
              <a:t>val</a:t>
            </a:r>
            <a:r>
              <a:rPr lang="en-US" sz="2400" dirty="0"/>
              <a:t> 15 is never evaluated</a:t>
            </a:r>
          </a:p>
        </p:txBody>
      </p:sp>
    </p:spTree>
    <p:extLst>
      <p:ext uri="{BB962C8B-B14F-4D97-AF65-F5344CB8AC3E}">
        <p14:creationId xmlns:p14="http://schemas.microsoft.com/office/powerpoint/2010/main" val="419804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modifying a list while iterating over it can also lead to errors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[ 3, 6, 9, 12, 15, 18 ]</a:t>
            </a:r>
            <a:br>
              <a:rPr lang="en-US" sz="2400" dirty="0"/>
            </a:br>
            <a:r>
              <a:rPr lang="en-US" sz="2400" dirty="0"/>
              <a:t>		pos 3 has value 12</a:t>
            </a:r>
          </a:p>
          <a:p>
            <a:r>
              <a:rPr lang="en-US" sz="2400" dirty="0"/>
              <a:t>		deleting that item from list re-orders list, but</a:t>
            </a:r>
          </a:p>
          <a:p>
            <a:r>
              <a:rPr lang="en-US" sz="2400" dirty="0"/>
              <a:t>		iterating over list (for n in </a:t>
            </a:r>
            <a:r>
              <a:rPr lang="en-US" sz="2400" dirty="0" err="1"/>
              <a:t>my_list</a:t>
            </a:r>
            <a:r>
              <a:rPr lang="en-US" sz="2400" dirty="0"/>
              <a:t>) then moves to next n, which is 4</a:t>
            </a:r>
          </a:p>
          <a:p>
            <a:r>
              <a:rPr lang="en-US" sz="2400" dirty="0"/>
              <a:t>		pos 4 has changed from 15 to 18, so </a:t>
            </a:r>
            <a:r>
              <a:rPr lang="en-US" sz="2400" dirty="0" err="1"/>
              <a:t>val</a:t>
            </a:r>
            <a:r>
              <a:rPr lang="en-US" sz="2400" dirty="0"/>
              <a:t> 15 is never evaluated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Fix</a:t>
            </a:r>
          </a:p>
          <a:p>
            <a:r>
              <a:rPr lang="en-US" sz="2400" dirty="0"/>
              <a:t>		iterate over a copy of the list</a:t>
            </a:r>
          </a:p>
          <a:p>
            <a:r>
              <a:rPr lang="en-US" sz="2400" dirty="0"/>
              <a:t>		for n in </a:t>
            </a:r>
            <a:r>
              <a:rPr lang="en-US" sz="2400" dirty="0" err="1"/>
              <a:t>my_list</a:t>
            </a:r>
            <a:r>
              <a:rPr lang="en-US" sz="2400" dirty="0"/>
              <a:t>[:]</a:t>
            </a:r>
          </a:p>
          <a:p>
            <a:r>
              <a:rPr lang="en-US" sz="2400" dirty="0"/>
              <a:t>			now, items can be removed from </a:t>
            </a:r>
            <a:r>
              <a:rPr lang="en-US" sz="2400" dirty="0" err="1"/>
              <a:t>my_list</a:t>
            </a:r>
            <a:r>
              <a:rPr lang="en-US" sz="2400" dirty="0"/>
              <a:t> without affecting iteration</a:t>
            </a:r>
          </a:p>
        </p:txBody>
      </p:sp>
    </p:spTree>
    <p:extLst>
      <p:ext uri="{BB962C8B-B14F-4D97-AF65-F5344CB8AC3E}">
        <p14:creationId xmlns:p14="http://schemas.microsoft.com/office/powerpoint/2010/main" val="172996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8.8 List Comprehension</a:t>
            </a:r>
          </a:p>
          <a:p>
            <a:endParaRPr lang="en-US" sz="2400" dirty="0"/>
          </a:p>
          <a:p>
            <a:r>
              <a:rPr lang="en-US" sz="2400" dirty="0"/>
              <a:t>	modifying every element in the list in the same fashion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[ (n+3) for n in </a:t>
            </a:r>
            <a:r>
              <a:rPr lang="en-US" sz="2400" dirty="0" err="1"/>
              <a:t>my_list</a:t>
            </a:r>
            <a:r>
              <a:rPr lang="en-US" sz="24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66822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8.8 List Comprehension</a:t>
            </a:r>
          </a:p>
          <a:p>
            <a:endParaRPr lang="en-US" sz="2400" dirty="0"/>
          </a:p>
          <a:p>
            <a:r>
              <a:rPr lang="en-US" sz="2400" dirty="0"/>
              <a:t>	modifying every element in the list in the same fashion</a:t>
            </a:r>
          </a:p>
          <a:p>
            <a:endParaRPr lang="en-US" sz="2400" dirty="0"/>
          </a:p>
          <a:p>
            <a:r>
              <a:rPr lang="en-US" sz="2400"/>
              <a:t>	my_</a:t>
            </a:r>
            <a:r>
              <a:rPr lang="en-US" sz="2400" dirty="0" err="1"/>
              <a:t>list</a:t>
            </a:r>
            <a:r>
              <a:rPr lang="en-US" sz="2400" dirty="0"/>
              <a:t> = [ (n+3) for n in </a:t>
            </a:r>
            <a:r>
              <a:rPr lang="en-US" sz="2400" dirty="0" err="1"/>
              <a:t>my_list</a:t>
            </a:r>
            <a:r>
              <a:rPr lang="en-US" sz="2400" dirty="0"/>
              <a:t> ]</a:t>
            </a:r>
          </a:p>
          <a:p>
            <a:endParaRPr lang="en-US" sz="2400" dirty="0"/>
          </a:p>
          <a:p>
            <a:r>
              <a:rPr lang="en-US" sz="2400" dirty="0"/>
              <a:t>	replaces this for loop</a:t>
            </a:r>
          </a:p>
          <a:p>
            <a:r>
              <a:rPr lang="en-US" sz="2400" dirty="0"/>
              <a:t>		for n in range( </a:t>
            </a:r>
            <a:r>
              <a:rPr lang="en-US" sz="2400" dirty="0" err="1"/>
              <a:t>len</a:t>
            </a:r>
            <a:r>
              <a:rPr lang="en-US" sz="2400" dirty="0"/>
              <a:t>( </a:t>
            </a:r>
            <a:r>
              <a:rPr lang="en-US" sz="2400" dirty="0" err="1"/>
              <a:t>my_list</a:t>
            </a:r>
            <a:r>
              <a:rPr lang="en-US" sz="2400" dirty="0"/>
              <a:t> ) ):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[n] += 3</a:t>
            </a:r>
          </a:p>
        </p:txBody>
      </p:sp>
    </p:spTree>
    <p:extLst>
      <p:ext uri="{BB962C8B-B14F-4D97-AF65-F5344CB8AC3E}">
        <p14:creationId xmlns:p14="http://schemas.microsoft.com/office/powerpoint/2010/main" val="340542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8.8 List Comprehension</a:t>
            </a:r>
          </a:p>
          <a:p>
            <a:endParaRPr lang="en-US" sz="2400" dirty="0"/>
          </a:p>
          <a:p>
            <a:r>
              <a:rPr lang="en-US" sz="2400" dirty="0"/>
              <a:t>	modifying every element in the list in the same fashion, with a restriction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[ (n+3) for n in </a:t>
            </a:r>
            <a:r>
              <a:rPr lang="en-US" sz="2400" dirty="0" err="1"/>
              <a:t>my_list</a:t>
            </a:r>
            <a:r>
              <a:rPr lang="en-US" sz="2400" dirty="0"/>
              <a:t> if (n%2) == 0 ]</a:t>
            </a:r>
          </a:p>
          <a:p>
            <a:r>
              <a:rPr lang="en-US" sz="2400" dirty="0"/>
              <a:t>		only modifies even numbers from list</a:t>
            </a:r>
          </a:p>
        </p:txBody>
      </p:sp>
    </p:spTree>
    <p:extLst>
      <p:ext uri="{BB962C8B-B14F-4D97-AF65-F5344CB8AC3E}">
        <p14:creationId xmlns:p14="http://schemas.microsoft.com/office/powerpoint/2010/main" val="381126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my_list.sort</a:t>
            </a:r>
            <a:r>
              <a:rPr lang="en-US" sz="2400" dirty="0"/>
              <a:t>( )</a:t>
            </a:r>
          </a:p>
          <a:p>
            <a:r>
              <a:rPr lang="en-US" sz="2400" dirty="0"/>
              <a:t>		sorts using ascii/Unicode ordering</a:t>
            </a:r>
          </a:p>
        </p:txBody>
      </p:sp>
    </p:spTree>
    <p:extLst>
      <p:ext uri="{BB962C8B-B14F-4D97-AF65-F5344CB8AC3E}">
        <p14:creationId xmlns:p14="http://schemas.microsoft.com/office/powerpoint/2010/main" val="56738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my_list.sort</a:t>
            </a:r>
            <a:r>
              <a:rPr lang="en-US" sz="2400" dirty="0"/>
              <a:t>( )</a:t>
            </a:r>
          </a:p>
          <a:p>
            <a:r>
              <a:rPr lang="en-US" sz="2400" dirty="0"/>
              <a:t>		sorts using ascii/Unicode ordering</a:t>
            </a:r>
          </a:p>
          <a:p>
            <a:endParaRPr lang="en-US" sz="2400" dirty="0"/>
          </a:p>
          <a:p>
            <a:r>
              <a:rPr lang="en-US" sz="2400" dirty="0"/>
              <a:t>	sorted( </a:t>
            </a:r>
            <a:r>
              <a:rPr lang="en-US" sz="2400" dirty="0" err="1"/>
              <a:t>my_list</a:t>
            </a:r>
            <a:r>
              <a:rPr lang="en-US" sz="2400" dirty="0"/>
              <a:t> )</a:t>
            </a:r>
          </a:p>
          <a:p>
            <a:r>
              <a:rPr lang="en-US" sz="2400" dirty="0"/>
              <a:t>		returns a new list that is sorted</a:t>
            </a:r>
          </a:p>
        </p:txBody>
      </p:sp>
    </p:spTree>
    <p:extLst>
      <p:ext uri="{BB962C8B-B14F-4D97-AF65-F5344CB8AC3E}">
        <p14:creationId xmlns:p14="http://schemas.microsoft.com/office/powerpoint/2010/main" val="15315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list() method generates a new list object</a:t>
            </a:r>
          </a:p>
          <a:p>
            <a:r>
              <a:rPr lang="en-US" sz="2400" dirty="0"/>
              <a:t>		list( ‘</a:t>
            </a:r>
            <a:r>
              <a:rPr lang="en-US" sz="2400" dirty="0" err="1"/>
              <a:t>abc</a:t>
            </a:r>
            <a:r>
              <a:rPr lang="en-US" sz="2400" dirty="0"/>
              <a:t>’ ) returns list [‘a’, ‘b’, ‘c’]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38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can specify a key to apply to items prior to sorting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sorted( </a:t>
            </a:r>
            <a:r>
              <a:rPr lang="en-US" sz="2400" dirty="0" err="1"/>
              <a:t>my_list</a:t>
            </a:r>
            <a:r>
              <a:rPr lang="en-US" sz="2400" dirty="0"/>
              <a:t>, key=</a:t>
            </a:r>
            <a:r>
              <a:rPr lang="en-US" sz="2400" dirty="0" err="1"/>
              <a:t>str.upper</a:t>
            </a:r>
            <a:r>
              <a:rPr lang="en-US" sz="2400" dirty="0"/>
              <a:t> )</a:t>
            </a:r>
          </a:p>
          <a:p>
            <a:r>
              <a:rPr lang="en-US" sz="2400" dirty="0"/>
              <a:t>		applies upper() to each item before sorting</a:t>
            </a:r>
          </a:p>
          <a:p>
            <a:r>
              <a:rPr lang="en-US" sz="2400" dirty="0"/>
              <a:t>			doesn’t actually change the item; only for sort purposes!</a:t>
            </a:r>
          </a:p>
        </p:txBody>
      </p:sp>
    </p:spTree>
    <p:extLst>
      <p:ext uri="{BB962C8B-B14F-4D97-AF65-F5344CB8AC3E}">
        <p14:creationId xmlns:p14="http://schemas.microsoft.com/office/powerpoint/2010/main" val="2988452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sort in reverse order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sorted( </a:t>
            </a:r>
            <a:r>
              <a:rPr lang="en-US" sz="2400" dirty="0" err="1"/>
              <a:t>my_list</a:t>
            </a:r>
            <a:r>
              <a:rPr lang="en-US" sz="2400" dirty="0"/>
              <a:t>, key=</a:t>
            </a:r>
            <a:r>
              <a:rPr lang="en-US" sz="2400" dirty="0" err="1"/>
              <a:t>str.upper</a:t>
            </a:r>
            <a:r>
              <a:rPr lang="en-US" sz="2400" dirty="0"/>
              <a:t>, reverse=True)</a:t>
            </a:r>
          </a:p>
        </p:txBody>
      </p:sp>
    </p:spTree>
    <p:extLst>
      <p:ext uri="{BB962C8B-B14F-4D97-AF65-F5344CB8AC3E}">
        <p14:creationId xmlns:p14="http://schemas.microsoft.com/office/powerpoint/2010/main" val="265198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supported by some environments</a:t>
            </a:r>
          </a:p>
          <a:p>
            <a:r>
              <a:rPr lang="en-US" sz="2400" dirty="0"/>
              <a:t>	</a:t>
            </a:r>
            <a:r>
              <a:rPr lang="en-US" sz="2400"/>
              <a:t>typing “python </a:t>
            </a:r>
            <a:r>
              <a:rPr lang="en-US" sz="2400" dirty="0"/>
              <a:t>myprog.py myfile1</a:t>
            </a:r>
            <a:r>
              <a:rPr lang="en-US" sz="2400"/>
              <a:t>.txt” </a:t>
            </a:r>
            <a:r>
              <a:rPr lang="en-US" sz="2400" dirty="0"/>
              <a:t>creates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sys.argv</a:t>
            </a:r>
            <a:r>
              <a:rPr lang="en-US" sz="2400" dirty="0"/>
              <a:t> = [‘myprog.py’, ‘myfile1.txt’ ]</a:t>
            </a:r>
          </a:p>
        </p:txBody>
      </p:sp>
    </p:spTree>
    <p:extLst>
      <p:ext uri="{BB962C8B-B14F-4D97-AF65-F5344CB8AC3E}">
        <p14:creationId xmlns:p14="http://schemas.microsoft.com/office/powerpoint/2010/main" val="4079354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always check </a:t>
            </a:r>
            <a:r>
              <a:rPr lang="en-US" sz="2400" dirty="0" err="1"/>
              <a:t>len</a:t>
            </a:r>
            <a:r>
              <a:rPr lang="en-US" sz="2400" dirty="0"/>
              <a:t> first to know how many arguments were included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&gt; 0: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2:</a:t>
            </a:r>
          </a:p>
        </p:txBody>
      </p:sp>
    </p:spTree>
    <p:extLst>
      <p:ext uri="{BB962C8B-B14F-4D97-AF65-F5344CB8AC3E}">
        <p14:creationId xmlns:p14="http://schemas.microsoft.com/office/powerpoint/2010/main" val="4221954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always check </a:t>
            </a:r>
            <a:r>
              <a:rPr lang="en-US" sz="2400" dirty="0" err="1"/>
              <a:t>len</a:t>
            </a:r>
            <a:r>
              <a:rPr lang="en-US" sz="2400" dirty="0"/>
              <a:t> first to know how many arguments were included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&gt; 0: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2:</a:t>
            </a:r>
          </a:p>
          <a:p>
            <a:endParaRPr lang="en-US" sz="2400" dirty="0"/>
          </a:p>
          <a:p>
            <a:r>
              <a:rPr lang="en-US" sz="2400" dirty="0"/>
              <a:t>	good practice to include a usage message for when wrong argument count</a:t>
            </a:r>
          </a:p>
          <a:p>
            <a:r>
              <a:rPr lang="en-US" sz="2400" dirty="0"/>
              <a:t>		is included</a:t>
            </a:r>
          </a:p>
          <a:p>
            <a:r>
              <a:rPr lang="en-US" sz="2400" dirty="0"/>
              <a:t>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2:</a:t>
            </a:r>
          </a:p>
          <a:p>
            <a:r>
              <a:rPr lang="en-US" sz="2400" dirty="0"/>
              <a:t>		print( “Usage: python my_prog.py score\n” )</a:t>
            </a:r>
          </a:p>
        </p:txBody>
      </p:sp>
    </p:spTree>
    <p:extLst>
      <p:ext uri="{BB962C8B-B14F-4D97-AF65-F5344CB8AC3E}">
        <p14:creationId xmlns:p14="http://schemas.microsoft.com/office/powerpoint/2010/main" val="3179827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Including a string (in quotes) as a parameter treats that string as one parameter,</a:t>
            </a:r>
          </a:p>
          <a:p>
            <a:r>
              <a:rPr lang="en-US" sz="2400" dirty="0"/>
              <a:t>		without extra quotes</a:t>
            </a:r>
          </a:p>
          <a:p>
            <a:endParaRPr lang="en-US" sz="2400" dirty="0"/>
          </a:p>
          <a:p>
            <a:r>
              <a:rPr lang="en-US" sz="2400" dirty="0"/>
              <a:t>		python myprog.py “Gone with the Wind” 1932</a:t>
            </a:r>
          </a:p>
          <a:p>
            <a:r>
              <a:rPr lang="en-US" sz="2400" dirty="0"/>
              <a:t>			creates </a:t>
            </a:r>
            <a:r>
              <a:rPr lang="en-US" sz="2400" dirty="0" err="1"/>
              <a:t>sys.argv</a:t>
            </a:r>
            <a:r>
              <a:rPr lang="en-US" sz="2400" dirty="0"/>
              <a:t> list [ ‘myprog.py’, ‘Gone with the Wind’, ‘1932’ ]</a:t>
            </a:r>
          </a:p>
        </p:txBody>
      </p:sp>
    </p:spTree>
    <p:extLst>
      <p:ext uri="{BB962C8B-B14F-4D97-AF65-F5344CB8AC3E}">
        <p14:creationId xmlns:p14="http://schemas.microsoft.com/office/powerpoint/2010/main" val="1760718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Represented as </a:t>
            </a:r>
            <a:r>
              <a:rPr lang="en-US" sz="2400" dirty="0" err="1"/>
              <a:t>dict</a:t>
            </a:r>
            <a:r>
              <a:rPr lang="en-US" sz="2400" dirty="0"/>
              <a:t> data type</a:t>
            </a:r>
          </a:p>
          <a:p>
            <a:r>
              <a:rPr lang="en-US" sz="2400" dirty="0"/>
              <a:t>Key value pairing</a:t>
            </a:r>
          </a:p>
          <a:p>
            <a:r>
              <a:rPr lang="en-US" sz="2400" dirty="0"/>
              <a:t>	order is inconsequential</a:t>
            </a:r>
          </a:p>
        </p:txBody>
      </p:sp>
    </p:spTree>
    <p:extLst>
      <p:ext uri="{BB962C8B-B14F-4D97-AF65-F5344CB8AC3E}">
        <p14:creationId xmlns:p14="http://schemas.microsoft.com/office/powerpoint/2010/main" val="3028743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Creating a dictionary</a:t>
            </a:r>
          </a:p>
          <a:p>
            <a:r>
              <a:rPr lang="en-US" sz="2400" dirty="0"/>
              <a:t>	wrap { } around key-value pairs</a:t>
            </a:r>
          </a:p>
          <a:p>
            <a:r>
              <a:rPr lang="en-US" sz="2400" dirty="0"/>
              <a:t>		{ ‘Bob’: “teacher”, ‘Tom’: ‘Engineer’, “Joe” : “CPA” 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89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Creating a dictionary</a:t>
            </a:r>
          </a:p>
          <a:p>
            <a:r>
              <a:rPr lang="en-US" sz="2400" dirty="0"/>
              <a:t>	wrap { } around key-value pairs</a:t>
            </a:r>
          </a:p>
          <a:p>
            <a:r>
              <a:rPr lang="en-US" sz="2400" dirty="0"/>
              <a:t>		{ ‘Bob’: “teacher”, ‘Tom’: ‘Engineer’, “Joe” : “CPA” }</a:t>
            </a:r>
          </a:p>
          <a:p>
            <a:endParaRPr lang="en-US" sz="2400" dirty="0"/>
          </a:p>
          <a:p>
            <a:r>
              <a:rPr lang="en-US" sz="2400"/>
              <a:t>	dict</a:t>
            </a:r>
            <a:r>
              <a:rPr lang="en-US" sz="2400" dirty="0"/>
              <a:t>() built-in function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dict</a:t>
            </a:r>
            <a:r>
              <a:rPr lang="en-US" sz="2400" dirty="0"/>
              <a:t>( alpha=‘555-1212’, beta=‘1-800-call-Sam’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dict</a:t>
            </a:r>
            <a:r>
              <a:rPr lang="en-US" sz="2400" dirty="0"/>
              <a:t>[ ( ‘alpha’, ‘555-1212’ ), (‘beta’, “1-800-call-Sam” ) ]</a:t>
            </a:r>
          </a:p>
        </p:txBody>
      </p:sp>
    </p:spTree>
    <p:extLst>
      <p:ext uri="{BB962C8B-B14F-4D97-AF65-F5344CB8AC3E}">
        <p14:creationId xmlns:p14="http://schemas.microsoft.com/office/powerpoint/2010/main" val="4208739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Common operations</a:t>
            </a:r>
          </a:p>
          <a:p>
            <a:r>
              <a:rPr lang="en-US" sz="2400" dirty="0" err="1"/>
              <a:t>My_dict</a:t>
            </a:r>
            <a:r>
              <a:rPr lang="en-US" sz="2400" dirty="0"/>
              <a:t>[ key ]			returns value associated with key</a:t>
            </a:r>
          </a:p>
          <a:p>
            <a:r>
              <a:rPr lang="en-US" sz="2400" dirty="0" err="1"/>
              <a:t>My_dict</a:t>
            </a:r>
            <a:r>
              <a:rPr lang="en-US" sz="2400" dirty="0"/>
              <a:t>[ key ] = value		modifies existing value for key, or adds </a:t>
            </a:r>
            <a:r>
              <a:rPr lang="en-US" sz="2400" dirty="0" err="1"/>
              <a:t>key,value</a:t>
            </a:r>
            <a:r>
              <a:rPr lang="en-US" sz="2400" dirty="0"/>
              <a:t> pair</a:t>
            </a:r>
          </a:p>
          <a:p>
            <a:r>
              <a:rPr lang="en-US" sz="2400" dirty="0"/>
              <a:t>del </a:t>
            </a:r>
            <a:r>
              <a:rPr lang="en-US" sz="2400" dirty="0" err="1"/>
              <a:t>my_dict</a:t>
            </a:r>
            <a:r>
              <a:rPr lang="en-US" sz="2400" dirty="0"/>
              <a:t>[ key ]		removes key entry</a:t>
            </a:r>
          </a:p>
          <a:p>
            <a:r>
              <a:rPr lang="en-US" sz="2400" dirty="0"/>
              <a:t>Key in </a:t>
            </a:r>
            <a:r>
              <a:rPr lang="en-US" sz="2400" dirty="0" err="1"/>
              <a:t>my_dict</a:t>
            </a:r>
            <a:r>
              <a:rPr lang="en-US" sz="2400" dirty="0"/>
              <a:t>			tests for existence of Key in </a:t>
            </a:r>
            <a:r>
              <a:rPr lang="en-US" sz="2400" dirty="0" err="1"/>
              <a:t>my_dict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1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index is used to access elements of list</a:t>
            </a:r>
          </a:p>
          <a:p>
            <a:r>
              <a:rPr lang="en-US" sz="2400" dirty="0"/>
              <a:t>		list[4], where list is [‘a’, ‘b’, ‘c’, ‘d’, ‘e’, ‘f’], returns ‘e’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5913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8.13 Dictionary methods</a:t>
            </a:r>
          </a:p>
          <a:p>
            <a:endParaRPr lang="en-US" sz="2400" dirty="0"/>
          </a:p>
          <a:p>
            <a:r>
              <a:rPr lang="en-US" sz="2400" dirty="0"/>
              <a:t>.clear( )		removes all items from dictionary</a:t>
            </a:r>
          </a:p>
          <a:p>
            <a:r>
              <a:rPr lang="en-US" sz="2400" dirty="0"/>
              <a:t>.get( key, default)	finds key and returns its value.  If key not found returns default value</a:t>
            </a:r>
          </a:p>
          <a:p>
            <a:r>
              <a:rPr lang="en-US" sz="2400" dirty="0"/>
              <a:t>d1.update( d2 )	dictionary d2 is added to d1, overwriting values if keys match</a:t>
            </a:r>
          </a:p>
          <a:p>
            <a:r>
              <a:rPr lang="en-US" sz="2400" dirty="0"/>
              <a:t>.pop( key, default)	removes and returns value of key. If key not found returns default </a:t>
            </a:r>
            <a:r>
              <a:rPr lang="en-US" sz="2400" dirty="0" err="1"/>
              <a:t>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01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Python creates a hash of keys so display order depends on hash algorithm, which varies from version to version of Python.</a:t>
            </a:r>
          </a:p>
        </p:txBody>
      </p:sp>
    </p:spTree>
    <p:extLst>
      <p:ext uri="{BB962C8B-B14F-4D97-AF65-F5344CB8AC3E}">
        <p14:creationId xmlns:p14="http://schemas.microsoft.com/office/powerpoint/2010/main" val="661415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Python creates a hash of keys so display order depends on hash algorithm, which varies from version to version of Python.</a:t>
            </a:r>
          </a:p>
          <a:p>
            <a:endParaRPr lang="en-US" sz="2400" dirty="0"/>
          </a:p>
          <a:p>
            <a:r>
              <a:rPr lang="en-US" sz="2400" dirty="0"/>
              <a:t>for key in </a:t>
            </a:r>
            <a:r>
              <a:rPr lang="en-US" sz="2400" dirty="0" err="1"/>
              <a:t>my_dict</a:t>
            </a:r>
            <a:r>
              <a:rPr lang="en-US" sz="2400" dirty="0"/>
              <a:t>:</a:t>
            </a:r>
          </a:p>
          <a:p>
            <a:r>
              <a:rPr lang="en-US" sz="2400" dirty="0"/>
              <a:t>	key is assigned each key value; corresponding value must still be retrieved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i.e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 for key, </a:t>
            </a:r>
            <a:r>
              <a:rPr lang="en-US" sz="2400" dirty="0" err="1"/>
              <a:t>val</a:t>
            </a:r>
            <a:r>
              <a:rPr lang="en-US" sz="2400" dirty="0"/>
              <a:t> in </a:t>
            </a:r>
            <a:r>
              <a:rPr lang="en-US" sz="2400" dirty="0" err="1"/>
              <a:t>my_dict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41508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View objects are read-only access to keys and values in dictionary.</a:t>
            </a:r>
          </a:p>
          <a:p>
            <a:endParaRPr lang="en-US" sz="2400" dirty="0"/>
          </a:p>
          <a:p>
            <a:r>
              <a:rPr lang="en-US" sz="2400" dirty="0"/>
              <a:t>.item()		returns view object of all (key, value) tuples</a:t>
            </a:r>
          </a:p>
        </p:txBody>
      </p:sp>
    </p:spTree>
    <p:extLst>
      <p:ext uri="{BB962C8B-B14F-4D97-AF65-F5344CB8AC3E}">
        <p14:creationId xmlns:p14="http://schemas.microsoft.com/office/powerpoint/2010/main" val="341312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View objects are read-only access to keys and values in dictionary.</a:t>
            </a:r>
          </a:p>
          <a:p>
            <a:endParaRPr lang="en-US" sz="2400" dirty="0"/>
          </a:p>
          <a:p>
            <a:r>
              <a:rPr lang="en-US" sz="2400" dirty="0"/>
              <a:t>.item()		returns view object of all (key, value) tuples</a:t>
            </a:r>
          </a:p>
          <a:p>
            <a:r>
              <a:rPr lang="en-US" sz="2400" dirty="0"/>
              <a:t>.keys()		returns view object of all keys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379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View objects are read-only access to keys and values in dictionary.</a:t>
            </a:r>
          </a:p>
          <a:p>
            <a:endParaRPr lang="en-US" sz="2400" dirty="0"/>
          </a:p>
          <a:p>
            <a:r>
              <a:rPr lang="en-US" sz="2400" dirty="0"/>
              <a:t>.items()</a:t>
            </a:r>
            <a:r>
              <a:rPr lang="en-US" sz="2400"/>
              <a:t>	returns </a:t>
            </a:r>
            <a:r>
              <a:rPr lang="en-US" sz="2400" dirty="0"/>
              <a:t>view object of all (key, value) tuples</a:t>
            </a:r>
          </a:p>
          <a:p>
            <a:r>
              <a:rPr lang="en-US" sz="2400" dirty="0"/>
              <a:t>.keys()		returns view object of all keys</a:t>
            </a:r>
          </a:p>
          <a:p>
            <a:r>
              <a:rPr lang="en-US" sz="2400" dirty="0"/>
              <a:t>.values()	returns view object of all values</a:t>
            </a:r>
          </a:p>
          <a:p>
            <a:endParaRPr lang="en-US" sz="2400" dirty="0"/>
          </a:p>
          <a:p>
            <a:r>
              <a:rPr lang="en-US" sz="2400" dirty="0"/>
              <a:t>Note: view object = a list</a:t>
            </a:r>
          </a:p>
        </p:txBody>
      </p:sp>
    </p:spTree>
    <p:extLst>
      <p:ext uri="{BB962C8B-B14F-4D97-AF65-F5344CB8AC3E}">
        <p14:creationId xmlns:p14="http://schemas.microsoft.com/office/powerpoint/2010/main" val="1504847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To use indexing on a dictionary, generate the view object of the dictionary</a:t>
            </a:r>
          </a:p>
          <a:p>
            <a:r>
              <a:rPr lang="en-US" sz="2400" dirty="0"/>
              <a:t>	then convert to a list, which can be indexed.</a:t>
            </a:r>
          </a:p>
          <a:p>
            <a:endParaRPr lang="en-US" sz="2400" dirty="0"/>
          </a:p>
          <a:p>
            <a:r>
              <a:rPr lang="en-US" sz="2400" dirty="0" err="1"/>
              <a:t>friend_bday_list</a:t>
            </a:r>
            <a:r>
              <a:rPr lang="en-US" sz="2400" dirty="0"/>
              <a:t> = sorted( list( </a:t>
            </a:r>
            <a:r>
              <a:rPr lang="en-US" sz="2400" dirty="0" err="1"/>
              <a:t>my_friends.values</a:t>
            </a:r>
            <a:r>
              <a:rPr lang="en-US" sz="2400" dirty="0"/>
              <a:t>() ) )</a:t>
            </a:r>
          </a:p>
          <a:p>
            <a:r>
              <a:rPr lang="en-US" sz="2400" dirty="0"/>
              <a:t>print( “first birthday is %s” % </a:t>
            </a:r>
            <a:r>
              <a:rPr lang="en-US" sz="2400" dirty="0" err="1"/>
              <a:t>friend_bday_list</a:t>
            </a:r>
            <a:r>
              <a:rPr lang="en-US" sz="2400" dirty="0"/>
              <a:t>[0]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079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8.15 Nesting Dictionaries</a:t>
            </a:r>
          </a:p>
          <a:p>
            <a:endParaRPr lang="en-US" sz="2400" dirty="0"/>
          </a:p>
          <a:p>
            <a:r>
              <a:rPr lang="en-US" sz="2400" dirty="0"/>
              <a:t>One or more entries in a dictionary is itself a dictionary</a:t>
            </a:r>
          </a:p>
          <a:p>
            <a:r>
              <a:rPr lang="en-US" sz="2400" dirty="0"/>
              <a:t>	simple yet very powerful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3712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8.15 Nesting Dictionaries</a:t>
            </a:r>
          </a:p>
          <a:p>
            <a:endParaRPr lang="en-US" sz="2400" dirty="0"/>
          </a:p>
          <a:p>
            <a:r>
              <a:rPr lang="en-US" sz="2400" dirty="0"/>
              <a:t>Team = {‘Detroit’: { ‘Name’: ‘Tigers’, </a:t>
            </a:r>
          </a:p>
          <a:p>
            <a:r>
              <a:rPr lang="en-US" sz="2400" dirty="0"/>
              <a:t>		        ‘wins’: 67,</a:t>
            </a:r>
            <a:br>
              <a:rPr lang="en-US" sz="2400" dirty="0"/>
            </a:br>
            <a:r>
              <a:rPr lang="en-US" sz="2400" dirty="0"/>
              <a:t>		        ‘losses’: 98 },</a:t>
            </a:r>
          </a:p>
          <a:p>
            <a:r>
              <a:rPr lang="en-US" sz="2400" dirty="0"/>
              <a:t>	   ‘Houston’ : { ‘Name’: “Astros”,</a:t>
            </a:r>
          </a:p>
          <a:p>
            <a:r>
              <a:rPr lang="en-US" sz="2400" dirty="0"/>
              <a:t>		             ‘wins’: 102,</a:t>
            </a:r>
          </a:p>
          <a:p>
            <a:r>
              <a:rPr lang="en-US" sz="2400" dirty="0"/>
              <a:t>		             ‘losses’: 63 }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/>
              <a:t>Inner dictionary has keys Name, wins, losses.</a:t>
            </a:r>
          </a:p>
          <a:p>
            <a:r>
              <a:rPr lang="en-US" sz="2400" dirty="0"/>
              <a:t>Outer dictionary has keys Detroit, Houston</a:t>
            </a:r>
          </a:p>
        </p:txBody>
      </p:sp>
    </p:spTree>
    <p:extLst>
      <p:ext uri="{BB962C8B-B14F-4D97-AF65-F5344CB8AC3E}">
        <p14:creationId xmlns:p14="http://schemas.microsoft.com/office/powerpoint/2010/main" val="1835899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8.15 Nesting Dictionaries</a:t>
            </a:r>
          </a:p>
          <a:p>
            <a:endParaRPr lang="en-US" sz="2400" dirty="0"/>
          </a:p>
          <a:p>
            <a:r>
              <a:rPr lang="en-US" sz="2400" dirty="0"/>
              <a:t>Team = {‘Detroit’: { ‘Name’: ‘Tigers’, </a:t>
            </a:r>
          </a:p>
          <a:p>
            <a:r>
              <a:rPr lang="en-US" sz="2400" dirty="0"/>
              <a:t>		        ‘Wins’: 67,</a:t>
            </a:r>
            <a:br>
              <a:rPr lang="en-US" sz="2400" dirty="0"/>
            </a:br>
            <a:r>
              <a:rPr lang="en-US" sz="2400" dirty="0"/>
              <a:t>		        ‘Losses’: 98 },</a:t>
            </a:r>
          </a:p>
          <a:p>
            <a:r>
              <a:rPr lang="en-US" sz="2400" dirty="0"/>
              <a:t>	   ‘Houston’ : { ‘Name’: “Astros”,</a:t>
            </a:r>
          </a:p>
          <a:p>
            <a:r>
              <a:rPr lang="en-US" sz="2400" dirty="0"/>
              <a:t>		             ‘Wins’: 102,</a:t>
            </a:r>
          </a:p>
          <a:p>
            <a:r>
              <a:rPr lang="en-US" sz="2400" dirty="0"/>
              <a:t>		             ‘Losses’: 63 }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/>
              <a:t>or </a:t>
            </a:r>
            <a:r>
              <a:rPr lang="en-US" sz="2400" dirty="0"/>
              <a:t>team in Team:</a:t>
            </a:r>
          </a:p>
          <a:p>
            <a:r>
              <a:rPr lang="en-US" sz="2400" dirty="0"/>
              <a:t>	name = Team[ team ][ ‘Name’ ]</a:t>
            </a:r>
          </a:p>
          <a:p>
            <a:r>
              <a:rPr lang="en-US" sz="2400" dirty="0"/>
              <a:t>	wins = float( Team[ team ][ ‘Wins’ ] )</a:t>
            </a:r>
          </a:p>
          <a:p>
            <a:r>
              <a:rPr lang="en-US" sz="2400" dirty="0"/>
              <a:t>	losses = float( Team[ team ][ ‘Losses’ ] )</a:t>
            </a:r>
          </a:p>
          <a:p>
            <a:r>
              <a:rPr lang="en-US" sz="2400" dirty="0"/>
              <a:t>	</a:t>
            </a:r>
            <a:r>
              <a:rPr lang="en-US" sz="2200" dirty="0"/>
              <a:t>print( “%s %s won %3.1f%% of their games” % (team, name, wins/(</a:t>
            </a:r>
            <a:r>
              <a:rPr lang="en-US" sz="2200" dirty="0" err="1"/>
              <a:t>wins+losses</a:t>
            </a:r>
            <a:r>
              <a:rPr lang="en-US" sz="2200" dirty="0"/>
              <a:t>)*100 )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0353B-2AAE-44E8-A0AF-3E9371EB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33" y="4493439"/>
            <a:ext cx="4741748" cy="6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in-place modification vs. new list</a:t>
            </a:r>
          </a:p>
          <a:p>
            <a:r>
              <a:rPr lang="en-US" sz="2400" dirty="0"/>
              <a:t>		modifying a list could have unintended consequences!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 = </a:t>
            </a:r>
            <a:r>
              <a:rPr lang="en-US" sz="2400" dirty="0" err="1"/>
              <a:t>your_list</a:t>
            </a:r>
            <a:endParaRPr lang="en-US" sz="2400" dirty="0"/>
          </a:p>
          <a:p>
            <a:r>
              <a:rPr lang="en-US" sz="2400" dirty="0"/>
              <a:t>				#same object, two references!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86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in-place modification vs. new list</a:t>
            </a:r>
          </a:p>
          <a:p>
            <a:r>
              <a:rPr lang="en-US" sz="2400" dirty="0"/>
              <a:t>		modifying a list could have unintended consequences!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 = </a:t>
            </a:r>
            <a:r>
              <a:rPr lang="en-US" sz="2400" dirty="0" err="1"/>
              <a:t>your_list</a:t>
            </a:r>
            <a:endParaRPr lang="en-US" sz="2400" dirty="0"/>
          </a:p>
          <a:p>
            <a:r>
              <a:rPr lang="en-US" sz="2400" dirty="0"/>
              <a:t>				#same object, two references!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 = </a:t>
            </a:r>
            <a:r>
              <a:rPr lang="en-US" sz="2400" dirty="0" err="1"/>
              <a:t>your_list</a:t>
            </a:r>
            <a:r>
              <a:rPr lang="en-US" sz="2400" dirty="0"/>
              <a:t>[:]	#preferred, using slice notation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54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400" dirty="0"/>
              <a:t>Adding elements</a:t>
            </a:r>
          </a:p>
          <a:p>
            <a:r>
              <a:rPr lang="en-US" sz="2400" dirty="0"/>
              <a:t>	.append( x )		#adds item x to end of list</a:t>
            </a:r>
          </a:p>
          <a:p>
            <a:r>
              <a:rPr lang="en-US" sz="2400" dirty="0"/>
              <a:t>	.extend( [x] )		#adds multiple items of [x] to end of list</a:t>
            </a:r>
          </a:p>
          <a:p>
            <a:r>
              <a:rPr lang="en-US" sz="2400" dirty="0"/>
              <a:t>	.insert(a, x)		#inserts item x before position a</a:t>
            </a:r>
          </a:p>
        </p:txBody>
      </p:sp>
    </p:spTree>
    <p:extLst>
      <p:ext uri="{BB962C8B-B14F-4D97-AF65-F5344CB8AC3E}">
        <p14:creationId xmlns:p14="http://schemas.microsoft.com/office/powerpoint/2010/main" val="356134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000" dirty="0"/>
              <a:t>Adding elements</a:t>
            </a:r>
          </a:p>
          <a:p>
            <a:r>
              <a:rPr lang="en-US" sz="2400" dirty="0"/>
              <a:t>	</a:t>
            </a:r>
            <a:r>
              <a:rPr lang="en-US" sz="2000" dirty="0"/>
              <a:t>.append( x )		#adds item x to end of list</a:t>
            </a:r>
          </a:p>
          <a:p>
            <a:r>
              <a:rPr lang="en-US" sz="2000" dirty="0"/>
              <a:t>	.extend( [x] )		#adds multiple items of [x] to end of list</a:t>
            </a:r>
          </a:p>
          <a:p>
            <a:r>
              <a:rPr lang="en-US" sz="2000" dirty="0"/>
              <a:t>	.insert(a, x)		#inserts item x before position a</a:t>
            </a:r>
          </a:p>
          <a:p>
            <a:endParaRPr lang="en-US" sz="2400" dirty="0"/>
          </a:p>
          <a:p>
            <a:r>
              <a:rPr lang="en-US" sz="2400" dirty="0"/>
              <a:t>Removing elements</a:t>
            </a:r>
          </a:p>
          <a:p>
            <a:r>
              <a:rPr lang="en-US" sz="2400" dirty="0"/>
              <a:t>	.remove( x )		#remove first instance of x in list</a:t>
            </a:r>
          </a:p>
          <a:p>
            <a:r>
              <a:rPr lang="en-US" sz="2400" dirty="0"/>
              <a:t>	.pop( )			#remove and </a:t>
            </a:r>
            <a:r>
              <a:rPr lang="en-US" sz="2400" u="sng" dirty="0"/>
              <a:t>return </a:t>
            </a:r>
            <a:r>
              <a:rPr lang="en-US" sz="2400" dirty="0"/>
              <a:t>last item in list</a:t>
            </a:r>
          </a:p>
          <a:p>
            <a:r>
              <a:rPr lang="en-US" sz="2400" dirty="0"/>
              <a:t>	.pop( </a:t>
            </a:r>
            <a:r>
              <a:rPr lang="en-US" sz="2400" dirty="0" err="1"/>
              <a:t>i</a:t>
            </a:r>
            <a:r>
              <a:rPr lang="en-US" sz="2400" dirty="0"/>
              <a:t> )		#remove and </a:t>
            </a:r>
            <a:r>
              <a:rPr lang="en-US" sz="2400" u="sng" dirty="0"/>
              <a:t>return</a:t>
            </a:r>
            <a:r>
              <a:rPr lang="en-US" sz="2400" dirty="0"/>
              <a:t> item at </a:t>
            </a:r>
            <a:r>
              <a:rPr lang="en-US" sz="2400" dirty="0" err="1"/>
              <a:t>i</a:t>
            </a:r>
            <a:r>
              <a:rPr lang="en-US" sz="2400" dirty="0"/>
              <a:t> position in list</a:t>
            </a:r>
          </a:p>
        </p:txBody>
      </p:sp>
    </p:spTree>
    <p:extLst>
      <p:ext uri="{BB962C8B-B14F-4D97-AF65-F5344CB8AC3E}">
        <p14:creationId xmlns:p14="http://schemas.microsoft.com/office/powerpoint/2010/main" val="126116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000" dirty="0"/>
              <a:t>Adding elements</a:t>
            </a:r>
          </a:p>
          <a:p>
            <a:r>
              <a:rPr lang="en-US" sz="2000" dirty="0"/>
              <a:t>	.append( x )		#adds item x to end of list</a:t>
            </a:r>
          </a:p>
          <a:p>
            <a:r>
              <a:rPr lang="en-US" sz="2000" dirty="0"/>
              <a:t>	.extend( [x] )		#adds multiple items of [x] to end of list</a:t>
            </a:r>
          </a:p>
          <a:p>
            <a:r>
              <a:rPr lang="en-US" sz="2000" dirty="0"/>
              <a:t>	.insert(a, x)		#inserts item x before position a</a:t>
            </a:r>
          </a:p>
          <a:p>
            <a:endParaRPr lang="en-US" sz="2000" dirty="0"/>
          </a:p>
          <a:p>
            <a:r>
              <a:rPr lang="en-US" sz="2000" dirty="0"/>
              <a:t>Removing elements</a:t>
            </a:r>
          </a:p>
          <a:p>
            <a:r>
              <a:rPr lang="en-US" sz="2000" dirty="0"/>
              <a:t>	.remove( x )		#remove first instance of x in list</a:t>
            </a:r>
          </a:p>
          <a:p>
            <a:r>
              <a:rPr lang="en-US" sz="2000" dirty="0"/>
              <a:t>	.pop( )			#remove and </a:t>
            </a:r>
            <a:r>
              <a:rPr lang="en-US" sz="2000" u="sng" dirty="0"/>
              <a:t>return </a:t>
            </a:r>
            <a:r>
              <a:rPr lang="en-US" sz="2000" dirty="0"/>
              <a:t>last item in list</a:t>
            </a:r>
          </a:p>
          <a:p>
            <a:r>
              <a:rPr lang="en-US" sz="2000" dirty="0"/>
              <a:t>	.pop( </a:t>
            </a:r>
            <a:r>
              <a:rPr lang="en-US" sz="2000" dirty="0" err="1"/>
              <a:t>i</a:t>
            </a:r>
            <a:r>
              <a:rPr lang="en-US" sz="2000" dirty="0"/>
              <a:t> )			#remove and </a:t>
            </a:r>
            <a:r>
              <a:rPr lang="en-US" sz="2000" u="sng" dirty="0"/>
              <a:t>return</a:t>
            </a:r>
            <a:r>
              <a:rPr lang="en-US" sz="2000" dirty="0"/>
              <a:t> item at </a:t>
            </a:r>
            <a:r>
              <a:rPr lang="en-US" sz="2000" dirty="0" err="1"/>
              <a:t>i</a:t>
            </a:r>
            <a:r>
              <a:rPr lang="en-US" sz="2000" dirty="0"/>
              <a:t> position in list</a:t>
            </a:r>
          </a:p>
          <a:p>
            <a:endParaRPr lang="en-US" sz="2000" dirty="0"/>
          </a:p>
          <a:p>
            <a:r>
              <a:rPr lang="en-US" sz="2400" dirty="0"/>
              <a:t>Modifying list</a:t>
            </a:r>
          </a:p>
          <a:p>
            <a:r>
              <a:rPr lang="en-US" sz="2400" dirty="0"/>
              <a:t>	.sort( )			#sort the list, in-place</a:t>
            </a:r>
            <a:br>
              <a:rPr lang="en-US" sz="2400" dirty="0"/>
            </a:br>
            <a:r>
              <a:rPr lang="en-US" sz="2400" dirty="0"/>
              <a:t>	.reverse( )		#reverse the list order, in-place</a:t>
            </a:r>
          </a:p>
        </p:txBody>
      </p:sp>
    </p:spTree>
    <p:extLst>
      <p:ext uri="{BB962C8B-B14F-4D97-AF65-F5344CB8AC3E}">
        <p14:creationId xmlns:p14="http://schemas.microsoft.com/office/powerpoint/2010/main" val="315494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2830</Words>
  <Application>Microsoft Office PowerPoint</Application>
  <PresentationFormat>Widescreen</PresentationFormat>
  <Paragraphs>328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Chapter 8 Lists &amp; 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274</cp:revision>
  <dcterms:created xsi:type="dcterms:W3CDTF">2018-01-11T15:21:15Z</dcterms:created>
  <dcterms:modified xsi:type="dcterms:W3CDTF">2023-02-14T19:54:34Z</dcterms:modified>
</cp:coreProperties>
</file>