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9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  <a:br>
              <a:rPr lang="en-US" dirty="0"/>
            </a:br>
            <a:r>
              <a:rPr lang="en-US" sz="3200" dirty="0"/>
              <a:t>Classes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Attributes are modified within the class</a:t>
            </a:r>
          </a:p>
          <a:p>
            <a:r>
              <a:rPr lang="en-US" sz="2400" dirty="0"/>
              <a:t>	self.name = “some name”</a:t>
            </a:r>
          </a:p>
          <a:p>
            <a:endParaRPr lang="en-US" sz="2400" dirty="0"/>
          </a:p>
          <a:p>
            <a:r>
              <a:rPr lang="en-US" sz="2400" dirty="0"/>
              <a:t>Or outside the class</a:t>
            </a:r>
          </a:p>
          <a:p>
            <a:r>
              <a:rPr lang="en-US" sz="2400" dirty="0"/>
              <a:t>	my_student.name = “some name”</a:t>
            </a:r>
          </a:p>
        </p:txBody>
      </p:sp>
    </p:spTree>
    <p:extLst>
      <p:ext uri="{BB962C8B-B14F-4D97-AF65-F5344CB8AC3E}">
        <p14:creationId xmlns:p14="http://schemas.microsoft.com/office/powerpoint/2010/main" val="279476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Class attributes are meant to be global across all instances.</a:t>
            </a:r>
          </a:p>
          <a:p>
            <a:r>
              <a:rPr lang="en-US" sz="2400" dirty="0"/>
              <a:t>	if not true then make the attribute part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39225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Class attributes are meant to be global across all instances.</a:t>
            </a:r>
          </a:p>
          <a:p>
            <a:r>
              <a:rPr lang="en-US" sz="2400" dirty="0"/>
              <a:t>	if not true then make the attribute part of the instance</a:t>
            </a:r>
          </a:p>
          <a:p>
            <a:endParaRPr lang="en-US" sz="2400" dirty="0"/>
          </a:p>
          <a:p>
            <a:r>
              <a:rPr lang="en-US" sz="2400" dirty="0"/>
              <a:t>All attributes and methods are public but good practice demands that we only use methods to modify the value of an attribute.</a:t>
            </a:r>
          </a:p>
        </p:txBody>
      </p:sp>
    </p:spTree>
    <p:extLst>
      <p:ext uri="{BB962C8B-B14F-4D97-AF65-F5344CB8AC3E}">
        <p14:creationId xmlns:p14="http://schemas.microsoft.com/office/powerpoint/2010/main" val="221516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</p:txBody>
      </p:sp>
    </p:spTree>
    <p:extLst>
      <p:ext uri="{BB962C8B-B14F-4D97-AF65-F5344CB8AC3E}">
        <p14:creationId xmlns:p14="http://schemas.microsoft.com/office/powerpoint/2010/main" val="116722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</p:txBody>
      </p:sp>
    </p:spTree>
    <p:extLst>
      <p:ext uri="{BB962C8B-B14F-4D97-AF65-F5344CB8AC3E}">
        <p14:creationId xmlns:p14="http://schemas.microsoft.com/office/powerpoint/2010/main" val="333480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r>
              <a:rPr lang="en-US" sz="2400" dirty="0" err="1"/>
              <a:t>my_student</a:t>
            </a:r>
            <a:r>
              <a:rPr lang="en-US" sz="2400" dirty="0"/>
              <a:t> = Student( “Somebody”, “</a:t>
            </a:r>
            <a:r>
              <a:rPr lang="en-US" sz="2400" dirty="0" err="1"/>
              <a:t>Sophmore</a:t>
            </a:r>
            <a:r>
              <a:rPr lang="en-US" sz="2400" dirty="0"/>
              <a:t>”, “Kinesiology” 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07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default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48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default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r>
              <a:rPr lang="en-US" sz="2400" dirty="0"/>
              <a:t>Similar to calling functions, default parameter values can be mixed with positional and name-mapped arguments in an instantiation operation. Arguments without default values are required, must come first, and must be in order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6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9.7 Class internal methods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</a:t>
            </a:r>
            <a:r>
              <a:rPr lang="en-US" sz="2400"/>
              <a:t>= major</a:t>
            </a:r>
          </a:p>
          <a:p>
            <a:r>
              <a:rPr lang="en-US" sz="2400"/>
              <a:t>	def PrintMe( self):</a:t>
            </a:r>
            <a:br>
              <a:rPr lang="en-US" sz="2400"/>
            </a:br>
            <a:r>
              <a:rPr lang="en-US" sz="2400"/>
              <a:t>		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def _</a:t>
            </a:r>
            <a:r>
              <a:rPr lang="en-US" sz="2400" dirty="0" err="1"/>
              <a:t>internal_use_only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		#common practice to start with _ to indicate internal use only but</a:t>
            </a:r>
          </a:p>
          <a:p>
            <a:r>
              <a:rPr lang="en-US" sz="2400" dirty="0"/>
              <a:t>		#can still be called directly</a:t>
            </a:r>
          </a:p>
        </p:txBody>
      </p:sp>
    </p:spTree>
    <p:extLst>
      <p:ext uri="{BB962C8B-B14F-4D97-AF65-F5344CB8AC3E}">
        <p14:creationId xmlns:p14="http://schemas.microsoft.com/office/powerpoint/2010/main" val="290269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Using pre-named methods for common purposes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		class constructor</a:t>
            </a:r>
          </a:p>
          <a:p>
            <a:r>
              <a:rPr lang="en-US" sz="2400" dirty="0"/>
              <a:t>__str__		used when print is called – print( </a:t>
            </a:r>
            <a:r>
              <a:rPr lang="en-US" sz="2400" dirty="0" err="1"/>
              <a:t>my_student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683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Declared as</a:t>
            </a:r>
          </a:p>
          <a:p>
            <a:r>
              <a:rPr lang="en-US" sz="2400" dirty="0"/>
              <a:t>	class &lt;name&gt; :</a:t>
            </a:r>
          </a:p>
          <a:p>
            <a:r>
              <a:rPr lang="en-US" sz="2400" dirty="0"/>
              <a:t>		# statements defining the class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Operator overloading using </a:t>
            </a:r>
            <a:r>
              <a:rPr lang="en-US" sz="2400" i="1" u="sng" dirty="0"/>
              <a:t>rich comparison methods</a:t>
            </a:r>
          </a:p>
          <a:p>
            <a:r>
              <a:rPr lang="en-US" sz="2400" dirty="0"/>
              <a:t>	use these method names to overload these operators</a:t>
            </a:r>
          </a:p>
          <a:p>
            <a:endParaRPr lang="en-US" sz="2400" dirty="0"/>
          </a:p>
          <a:p>
            <a:r>
              <a:rPr lang="en-US" sz="2400" dirty="0"/>
              <a:t>	__</a:t>
            </a:r>
            <a:r>
              <a:rPr lang="en-US" sz="2400" dirty="0" err="1"/>
              <a:t>lt</a:t>
            </a:r>
            <a:r>
              <a:rPr lang="en-US" sz="2400" dirty="0"/>
              <a:t>__			&lt;</a:t>
            </a:r>
          </a:p>
          <a:p>
            <a:r>
              <a:rPr lang="en-US" sz="2400" dirty="0"/>
              <a:t>	__le__			&lt;=</a:t>
            </a:r>
          </a:p>
          <a:p>
            <a:r>
              <a:rPr lang="en-US" sz="2400" dirty="0"/>
              <a:t>	__</a:t>
            </a:r>
            <a:r>
              <a:rPr lang="en-US" sz="2400" dirty="0" err="1"/>
              <a:t>gt</a:t>
            </a:r>
            <a:r>
              <a:rPr lang="en-US" sz="2400" dirty="0"/>
              <a:t>__			&gt;</a:t>
            </a:r>
          </a:p>
          <a:p>
            <a:r>
              <a:rPr lang="en-US" sz="2400" dirty="0"/>
              <a:t>	__</a:t>
            </a:r>
            <a:r>
              <a:rPr lang="en-US" sz="2400" dirty="0" err="1"/>
              <a:t>ge</a:t>
            </a:r>
            <a:r>
              <a:rPr lang="en-US" sz="2400" dirty="0"/>
              <a:t>__			&gt;=</a:t>
            </a:r>
          </a:p>
          <a:p>
            <a:r>
              <a:rPr lang="en-US" sz="2400" dirty="0"/>
              <a:t>	__eq__		==</a:t>
            </a:r>
          </a:p>
          <a:p>
            <a:r>
              <a:rPr lang="en-US" sz="2400" dirty="0"/>
              <a:t>	__ne__		!=</a:t>
            </a:r>
          </a:p>
        </p:txBody>
      </p:sp>
    </p:spTree>
    <p:extLst>
      <p:ext uri="{BB962C8B-B14F-4D97-AF65-F5344CB8AC3E}">
        <p14:creationId xmlns:p14="http://schemas.microsoft.com/office/powerpoint/2010/main" val="65282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#in addition to other methods defined add</a:t>
            </a:r>
          </a:p>
          <a:p>
            <a:r>
              <a:rPr lang="en-US" sz="2400" dirty="0"/>
              <a:t>	def __</a:t>
            </a:r>
            <a:r>
              <a:rPr lang="en-US" sz="2400" err="1"/>
              <a:t>ge</a:t>
            </a:r>
            <a:r>
              <a:rPr lang="en-US" sz="2400"/>
              <a:t>__(self, other </a:t>
            </a:r>
            <a:r>
              <a:rPr lang="en-US" sz="2400" dirty="0"/>
              <a:t>):</a:t>
            </a:r>
          </a:p>
          <a:p>
            <a:r>
              <a:rPr lang="en-US" sz="2400" dirty="0"/>
              <a:t>		if self.name &gt;= other.name:</a:t>
            </a:r>
          </a:p>
          <a:p>
            <a:r>
              <a:rPr lang="en-US" sz="2400" dirty="0"/>
              <a:t>			return True</a:t>
            </a:r>
          </a:p>
          <a:p>
            <a:r>
              <a:rPr lang="en-US" sz="2400" dirty="0"/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50961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 err="1"/>
              <a:t>A_student</a:t>
            </a:r>
            <a:r>
              <a:rPr lang="en-US" sz="2400" dirty="0"/>
              <a:t> = Student()</a:t>
            </a:r>
          </a:p>
          <a:p>
            <a:r>
              <a:rPr lang="en-US" sz="2400" dirty="0" err="1"/>
              <a:t>B_student</a:t>
            </a:r>
            <a:r>
              <a:rPr lang="en-US" sz="2400" dirty="0"/>
              <a:t> = Student()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A_student</a:t>
            </a:r>
            <a:r>
              <a:rPr lang="en-US" sz="2400" dirty="0"/>
              <a:t> &gt;= </a:t>
            </a:r>
            <a:r>
              <a:rPr lang="en-US" sz="2400" dirty="0" err="1"/>
              <a:t>B_student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	calls __</a:t>
            </a:r>
            <a:r>
              <a:rPr lang="en-US" sz="2400" dirty="0" err="1"/>
              <a:t>ge</a:t>
            </a:r>
            <a:r>
              <a:rPr lang="en-US" sz="2400" dirty="0"/>
              <a:t>__ method of </a:t>
            </a:r>
            <a:r>
              <a:rPr lang="en-US" sz="2400" dirty="0" err="1"/>
              <a:t>A_student</a:t>
            </a:r>
            <a:r>
              <a:rPr lang="en-US" sz="2400" dirty="0"/>
              <a:t> and </a:t>
            </a:r>
            <a:r>
              <a:rPr lang="en-US" sz="2400" dirty="0" err="1"/>
              <a:t>B_student</a:t>
            </a:r>
            <a:r>
              <a:rPr lang="en-US" sz="2400" dirty="0"/>
              <a:t> is passed as parameter to it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A_student</a:t>
            </a:r>
            <a:r>
              <a:rPr lang="en-US" sz="2400" dirty="0"/>
              <a:t> is self, </a:t>
            </a:r>
            <a:r>
              <a:rPr lang="en-US" sz="2400" dirty="0" err="1"/>
              <a:t>B_student</a:t>
            </a:r>
            <a:r>
              <a:rPr lang="en-US" sz="2400" dirty="0"/>
              <a:t> </a:t>
            </a:r>
            <a:r>
              <a:rPr lang="en-US" sz="2400"/>
              <a:t>is other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if A_student.__ge__( B_student 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47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9.9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Overloading math operators</a:t>
            </a:r>
          </a:p>
          <a:p>
            <a:endParaRPr lang="en-US" sz="2400" dirty="0"/>
          </a:p>
          <a:p>
            <a:r>
              <a:rPr lang="en-US" sz="2400" dirty="0"/>
              <a:t>__add__			+</a:t>
            </a:r>
          </a:p>
          <a:p>
            <a:r>
              <a:rPr lang="en-US" sz="2400" dirty="0"/>
              <a:t>__sub__			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mul</a:t>
            </a:r>
            <a:r>
              <a:rPr lang="en-US" sz="2400" dirty="0"/>
              <a:t>__			*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truediv</a:t>
            </a:r>
            <a:r>
              <a:rPr lang="en-US" sz="2400" dirty="0"/>
              <a:t>__			/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floordiv</a:t>
            </a:r>
            <a:r>
              <a:rPr lang="en-US" sz="2400" dirty="0"/>
              <a:t>__			//</a:t>
            </a:r>
          </a:p>
          <a:p>
            <a:r>
              <a:rPr lang="en-US" sz="2400" dirty="0"/>
              <a:t>Plus more</a:t>
            </a:r>
          </a:p>
          <a:p>
            <a:r>
              <a:rPr lang="en-US" sz="2400" dirty="0"/>
              <a:t>Any operator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10841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9.9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Frequently need to know whether other is valid class or not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#in addition to other methods defined add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ge</a:t>
            </a:r>
            <a:r>
              <a:rPr lang="en-US" sz="2400" dirty="0"/>
              <a:t>__(self, other ):</a:t>
            </a:r>
          </a:p>
          <a:p>
            <a:r>
              <a:rPr lang="en-US" sz="2400" dirty="0"/>
              <a:t>		if self.name &gt;= other.name:</a:t>
            </a:r>
          </a:p>
          <a:p>
            <a:r>
              <a:rPr lang="en-US" sz="2400" dirty="0"/>
              <a:t>			return True</a:t>
            </a:r>
          </a:p>
          <a:p>
            <a:r>
              <a:rPr lang="en-US" sz="2400" dirty="0"/>
              <a:t>		return False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A_student</a:t>
            </a:r>
            <a:r>
              <a:rPr lang="en-US" sz="2400" dirty="0"/>
              <a:t> &gt;= 7:</a:t>
            </a:r>
          </a:p>
          <a:p>
            <a:endParaRPr lang="en-US" sz="2400" dirty="0"/>
          </a:p>
          <a:p>
            <a:r>
              <a:rPr lang="en-US" sz="2400" dirty="0"/>
              <a:t>Use function </a:t>
            </a:r>
            <a:r>
              <a:rPr lang="en-US" sz="2400" dirty="0" err="1"/>
              <a:t>isinstance</a:t>
            </a:r>
            <a:r>
              <a:rPr lang="en-US" sz="2400" dirty="0"/>
              <a:t>() to check within </a:t>
            </a:r>
            <a:r>
              <a:rPr lang="en-US" sz="2400"/>
              <a:t>overloaded operator</a:t>
            </a:r>
            <a:endParaRPr lang="en-US" sz="2400" dirty="0"/>
          </a:p>
          <a:p>
            <a:r>
              <a:rPr lang="en-US" sz="2400" dirty="0"/>
              <a:t>	if </a:t>
            </a:r>
            <a:r>
              <a:rPr lang="en-US" sz="2400" dirty="0" err="1"/>
              <a:t>isinstance</a:t>
            </a:r>
            <a:r>
              <a:rPr lang="en-US" sz="2400" dirty="0"/>
              <a:t>( other, Student ):		#type is object Student</a:t>
            </a:r>
          </a:p>
          <a:p>
            <a:r>
              <a:rPr lang="en-US" sz="2400" dirty="0"/>
              <a:t>	if </a:t>
            </a:r>
            <a:r>
              <a:rPr lang="en-US" sz="2400" dirty="0" err="1"/>
              <a:t>isinstance</a:t>
            </a:r>
            <a:r>
              <a:rPr lang="en-US" sz="2400" dirty="0"/>
              <a:t>( other, int ):		#type is int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38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	#(self) is mandatory for all methods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</p:txBody>
      </p:sp>
    </p:spTree>
    <p:extLst>
      <p:ext uri="{BB962C8B-B14F-4D97-AF65-F5344CB8AC3E}">
        <p14:creationId xmlns:p14="http://schemas.microsoft.com/office/powerpoint/2010/main" val="23085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	#initialization constructor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my_student</a:t>
            </a:r>
            <a:r>
              <a:rPr lang="en-US" sz="2400" dirty="0"/>
              <a:t> = Student( ) #instantiates an instance and calls constructor</a:t>
            </a:r>
          </a:p>
          <a:p>
            <a:r>
              <a:rPr lang="en-US" sz="2400" dirty="0"/>
              <a:t>	my_student.name = “Luigi”</a:t>
            </a:r>
          </a:p>
          <a:p>
            <a:endParaRPr lang="en-US" sz="2400" dirty="0"/>
          </a:p>
          <a:p>
            <a:r>
              <a:rPr lang="en-US" sz="2400" dirty="0"/>
              <a:t>	print( ‘Student %s is a %s majoring in %s.’ % (my_student.name,</a:t>
            </a:r>
            <a:br>
              <a:rPr lang="en-US" sz="2400" dirty="0"/>
            </a:br>
            <a:r>
              <a:rPr lang="en-US" sz="2400" dirty="0"/>
              <a:t>							</a:t>
            </a:r>
            <a:r>
              <a:rPr lang="en-US" sz="2400" dirty="0" err="1"/>
              <a:t>my_student.grade</a:t>
            </a:r>
            <a:r>
              <a:rPr lang="en-US" sz="2400" dirty="0"/>
              <a:t>,</a:t>
            </a:r>
          </a:p>
          <a:p>
            <a:r>
              <a:rPr lang="en-US" sz="2400" dirty="0"/>
              <a:t>							</a:t>
            </a:r>
            <a:r>
              <a:rPr lang="en-US" sz="2400" dirty="0" err="1"/>
              <a:t>my_student.major</a:t>
            </a:r>
            <a:r>
              <a:rPr lang="en-US" sz="2400" dirty="0"/>
              <a:t> ) )</a:t>
            </a:r>
          </a:p>
          <a:p>
            <a:r>
              <a:rPr lang="en-US" sz="2400" dirty="0"/>
              <a:t>	Student Luigi is a freshman majoring in general studies.</a:t>
            </a:r>
          </a:p>
        </p:txBody>
      </p:sp>
    </p:spTree>
    <p:extLst>
      <p:ext uri="{BB962C8B-B14F-4D97-AF65-F5344CB8AC3E}">
        <p14:creationId xmlns:p14="http://schemas.microsoft.com/office/powerpoint/2010/main" val="15966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Common practice is to make first letter of class Uppercase</a:t>
            </a:r>
          </a:p>
        </p:txBody>
      </p:sp>
    </p:spTree>
    <p:extLst>
      <p:ext uri="{BB962C8B-B14F-4D97-AF65-F5344CB8AC3E}">
        <p14:creationId xmlns:p14="http://schemas.microsoft.com/office/powerpoint/2010/main" val="247186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9.3 Methods</a:t>
            </a:r>
          </a:p>
          <a:p>
            <a:endParaRPr lang="en-US" sz="2400" dirty="0"/>
          </a:p>
          <a:p>
            <a:r>
              <a:rPr lang="en-US" sz="2400" dirty="0"/>
              <a:t>Methods are defined within the class, using a parameter of self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printMe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		print( ‘Student %s is a %s majoring in %s.’ % (self.name,</a:t>
            </a:r>
            <a:br>
              <a:rPr lang="en-US" sz="2400" dirty="0"/>
            </a:br>
            <a:r>
              <a:rPr lang="en-US" sz="2400" dirty="0"/>
              <a:t>								</a:t>
            </a:r>
            <a:r>
              <a:rPr lang="en-US" sz="2400" dirty="0" err="1"/>
              <a:t>self.grade</a:t>
            </a:r>
            <a:r>
              <a:rPr lang="en-US" sz="2400" dirty="0"/>
              <a:t>,</a:t>
            </a:r>
          </a:p>
          <a:p>
            <a:r>
              <a:rPr lang="en-US" sz="2400" dirty="0"/>
              <a:t>								</a:t>
            </a:r>
            <a:r>
              <a:rPr lang="en-US" sz="2400" dirty="0" err="1"/>
              <a:t>self.major</a:t>
            </a:r>
            <a:r>
              <a:rPr lang="en-US" sz="2400" dirty="0"/>
              <a:t> ) )</a:t>
            </a:r>
          </a:p>
          <a:p>
            <a:r>
              <a:rPr lang="en-US" sz="2400" dirty="0" err="1"/>
              <a:t>some_student</a:t>
            </a:r>
            <a:r>
              <a:rPr lang="en-US" sz="2400" dirty="0"/>
              <a:t> = Student()</a:t>
            </a:r>
          </a:p>
          <a:p>
            <a:r>
              <a:rPr lang="en-US" sz="2400" dirty="0" err="1"/>
              <a:t>some_student.printMe</a:t>
            </a:r>
            <a:r>
              <a:rPr lang="en-US" sz="2400" dirty="0"/>
              <a:t>(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2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The definition of a class creates a class object</a:t>
            </a:r>
          </a:p>
          <a:p>
            <a:endParaRPr lang="en-US" sz="2400" dirty="0"/>
          </a:p>
          <a:p>
            <a:r>
              <a:rPr lang="en-US" sz="2400" dirty="0"/>
              <a:t>The instantiation of an instance creates an instance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7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The definition of a class creates a class object</a:t>
            </a:r>
          </a:p>
          <a:p>
            <a:r>
              <a:rPr lang="en-US" sz="2400" dirty="0"/>
              <a:t>	A class attribute is one that exists for all objects of this class</a:t>
            </a:r>
          </a:p>
          <a:p>
            <a:r>
              <a:rPr lang="en-US" sz="2400" dirty="0"/>
              <a:t>		think of it as a global variable</a:t>
            </a:r>
          </a:p>
          <a:p>
            <a:endParaRPr lang="en-US" sz="2400" dirty="0"/>
          </a:p>
          <a:p>
            <a:r>
              <a:rPr lang="en-US" sz="2400" dirty="0"/>
              <a:t>The instantiation of an instance creates an instance object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school_name</a:t>
            </a:r>
            <a:r>
              <a:rPr lang="en-US" sz="2400" dirty="0"/>
              <a:t> = “University of Michigan – Dearborn”	#class attribute</a:t>
            </a:r>
          </a:p>
          <a:p>
            <a:endParaRPr lang="en-US" sz="2400" dirty="0"/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 ):</a:t>
            </a:r>
          </a:p>
          <a:p>
            <a:r>
              <a:rPr lang="en-US" sz="2400" dirty="0"/>
              <a:t>		self.name = “new student”				#instance attribute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printMe</a:t>
            </a:r>
            <a:r>
              <a:rPr lang="en-US" sz="2400" dirty="0"/>
              <a:t>( self ):</a:t>
            </a:r>
            <a:br>
              <a:rPr lang="en-US" sz="2400" dirty="0"/>
            </a:br>
            <a:r>
              <a:rPr lang="en-US" sz="2400" dirty="0"/>
              <a:t>		print( “%s studies at %s” % (self.name, </a:t>
            </a:r>
            <a:r>
              <a:rPr lang="en-US" sz="2400" dirty="0" err="1"/>
              <a:t>Student.school_name</a:t>
            </a:r>
            <a:r>
              <a:rPr lang="en-US" sz="2400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375423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Attributes are modified within the class</a:t>
            </a:r>
          </a:p>
          <a:p>
            <a:r>
              <a:rPr lang="en-US" sz="2400" dirty="0"/>
              <a:t>	self.name = “some name”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1392</Words>
  <Application>Microsoft Office PowerPoint</Application>
  <PresentationFormat>Widescreen</PresentationFormat>
  <Paragraphs>204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Chapter 10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302</cp:revision>
  <dcterms:created xsi:type="dcterms:W3CDTF">2018-01-11T15:21:15Z</dcterms:created>
  <dcterms:modified xsi:type="dcterms:W3CDTF">2022-03-08T19:49:09Z</dcterms:modified>
</cp:coreProperties>
</file>