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301" r:id="rId8"/>
    <p:sldId id="294" r:id="rId9"/>
    <p:sldId id="295" r:id="rId10"/>
    <p:sldId id="296" r:id="rId11"/>
    <p:sldId id="297" r:id="rId12"/>
    <p:sldId id="299" r:id="rId13"/>
    <p:sldId id="298" r:id="rId14"/>
    <p:sldId id="300" r:id="rId15"/>
    <p:sldId id="302" r:id="rId16"/>
    <p:sldId id="303" r:id="rId17"/>
    <p:sldId id="304" r:id="rId18"/>
    <p:sldId id="306" r:id="rId19"/>
    <p:sldId id="305" r:id="rId20"/>
    <p:sldId id="30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7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13</a:t>
            </a:r>
            <a:br>
              <a:rPr lang="en-US" dirty="0"/>
            </a:br>
            <a:r>
              <a:rPr lang="en-US" sz="3200" dirty="0"/>
              <a:t>Inheritance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13.3 Overriding class methods</a:t>
            </a:r>
          </a:p>
          <a:p>
            <a:endParaRPr lang="en-US" sz="2400" dirty="0"/>
          </a:p>
          <a:p>
            <a:r>
              <a:rPr lang="en-US" sz="2400" dirty="0"/>
              <a:t>methods are accessed via same hierarchy:</a:t>
            </a:r>
          </a:p>
          <a:p>
            <a:r>
              <a:rPr lang="en-US" sz="2400" dirty="0"/>
              <a:t>	current instance namespace</a:t>
            </a:r>
          </a:p>
          <a:p>
            <a:r>
              <a:rPr lang="en-US" sz="2400" dirty="0"/>
              <a:t>	classes namespace</a:t>
            </a:r>
          </a:p>
          <a:p>
            <a:r>
              <a:rPr lang="en-US" sz="2400" dirty="0"/>
              <a:t>	parent namespace</a:t>
            </a:r>
          </a:p>
          <a:p>
            <a:r>
              <a:rPr lang="en-US" sz="2400" dirty="0"/>
              <a:t>	grand-parent namespace</a:t>
            </a:r>
          </a:p>
          <a:p>
            <a:r>
              <a:rPr lang="en-US" sz="2400" dirty="0"/>
              <a:t>	etc. until base class namespace</a:t>
            </a:r>
          </a:p>
          <a:p>
            <a:endParaRPr lang="en-US" sz="2400" dirty="0"/>
          </a:p>
          <a:p>
            <a:r>
              <a:rPr lang="en-US" sz="2400" dirty="0"/>
              <a:t>to access parent method within class, call it by name from overridden method</a:t>
            </a:r>
          </a:p>
          <a:p>
            <a:r>
              <a:rPr lang="en-US" sz="2400" dirty="0"/>
              <a:t>class </a:t>
            </a:r>
            <a:r>
              <a:rPr lang="en-US" sz="2400" dirty="0" err="1"/>
              <a:t>new_class</a:t>
            </a:r>
            <a:r>
              <a:rPr lang="en-US" sz="2400" dirty="0"/>
              <a:t>( </a:t>
            </a:r>
            <a:r>
              <a:rPr lang="en-US" sz="2400" dirty="0" err="1"/>
              <a:t>old_class</a:t>
            </a:r>
            <a:r>
              <a:rPr lang="en-US" sz="2400" dirty="0"/>
              <a:t> ):		#derived from </a:t>
            </a:r>
            <a:r>
              <a:rPr lang="en-US" sz="2400" dirty="0" err="1"/>
              <a:t>old_class</a:t>
            </a:r>
            <a:endParaRPr lang="en-US" sz="2400" dirty="0"/>
          </a:p>
          <a:p>
            <a:r>
              <a:rPr lang="en-US" sz="2400" dirty="0"/>
              <a:t>   def </a:t>
            </a:r>
            <a:r>
              <a:rPr lang="en-US" sz="2400" dirty="0" err="1"/>
              <a:t>Print_Me</a:t>
            </a:r>
            <a:r>
              <a:rPr lang="en-US" sz="2400" dirty="0"/>
              <a:t>( self ):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old_class.Print_Me</a:t>
            </a:r>
            <a:r>
              <a:rPr lang="en-US" sz="2400" dirty="0"/>
              <a:t>( self )		#call base-class method</a:t>
            </a:r>
          </a:p>
          <a:p>
            <a:r>
              <a:rPr lang="en-US" sz="2400" dirty="0"/>
              <a:t>      print( “done” )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13.4 is-a vs has-a</a:t>
            </a:r>
          </a:p>
          <a:p>
            <a:endParaRPr lang="en-US" sz="2400" dirty="0"/>
          </a:p>
          <a:p>
            <a:r>
              <a:rPr lang="en-US" sz="2400" dirty="0"/>
              <a:t>is-a represent inheritance</a:t>
            </a:r>
          </a:p>
          <a:p>
            <a:r>
              <a:rPr lang="en-US" sz="2400" dirty="0"/>
              <a:t>	square is-a 2d object</a:t>
            </a:r>
          </a:p>
          <a:p>
            <a:r>
              <a:rPr lang="en-US" sz="2400" dirty="0"/>
              <a:t>	square is-a four-sided object</a:t>
            </a:r>
          </a:p>
        </p:txBody>
      </p:sp>
    </p:spTree>
    <p:extLst>
      <p:ext uri="{BB962C8B-B14F-4D97-AF65-F5344CB8AC3E}">
        <p14:creationId xmlns:p14="http://schemas.microsoft.com/office/powerpoint/2010/main" val="268094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13.4 is-a vs has-a</a:t>
            </a:r>
          </a:p>
          <a:p>
            <a:endParaRPr lang="en-US" sz="2400" dirty="0"/>
          </a:p>
          <a:p>
            <a:r>
              <a:rPr lang="en-US" sz="2400" dirty="0"/>
              <a:t>is-a represent inheritance</a:t>
            </a:r>
          </a:p>
          <a:p>
            <a:r>
              <a:rPr lang="en-US" sz="2400" dirty="0"/>
              <a:t>	square is-a 2d object</a:t>
            </a:r>
          </a:p>
          <a:p>
            <a:r>
              <a:rPr lang="en-US" sz="2400" dirty="0"/>
              <a:t>	square is-a four-sided object</a:t>
            </a:r>
          </a:p>
          <a:p>
            <a:endParaRPr lang="en-US" sz="2400" dirty="0"/>
          </a:p>
          <a:p>
            <a:r>
              <a:rPr lang="en-US" sz="2400" dirty="0"/>
              <a:t>has-a represents attributes</a:t>
            </a:r>
          </a:p>
          <a:p>
            <a:r>
              <a:rPr lang="en-US" sz="2400" dirty="0"/>
              <a:t>	square has-a four sides</a:t>
            </a:r>
          </a:p>
        </p:txBody>
      </p:sp>
    </p:spTree>
    <p:extLst>
      <p:ext uri="{BB962C8B-B14F-4D97-AF65-F5344CB8AC3E}">
        <p14:creationId xmlns:p14="http://schemas.microsoft.com/office/powerpoint/2010/main" val="1498986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13.4 is-a vs has-a</a:t>
            </a:r>
          </a:p>
          <a:p>
            <a:endParaRPr lang="en-US" sz="2400" dirty="0"/>
          </a:p>
          <a:p>
            <a:r>
              <a:rPr lang="en-US" sz="2400" dirty="0"/>
              <a:t>is-a represent inheritance</a:t>
            </a:r>
          </a:p>
          <a:p>
            <a:r>
              <a:rPr lang="en-US" sz="2400" dirty="0"/>
              <a:t>	square is-a 2d object</a:t>
            </a:r>
          </a:p>
          <a:p>
            <a:r>
              <a:rPr lang="en-US" sz="2400" dirty="0"/>
              <a:t>	square is-a four-sided object</a:t>
            </a:r>
          </a:p>
          <a:p>
            <a:endParaRPr lang="en-US" sz="2400" dirty="0"/>
          </a:p>
          <a:p>
            <a:r>
              <a:rPr lang="en-US" sz="2400" dirty="0"/>
              <a:t>has-a represents attributes</a:t>
            </a:r>
          </a:p>
          <a:p>
            <a:r>
              <a:rPr lang="en-US" sz="2400" dirty="0"/>
              <a:t>	square has-a four sides</a:t>
            </a:r>
          </a:p>
          <a:p>
            <a:endParaRPr lang="en-US" sz="2400" dirty="0"/>
          </a:p>
          <a:p>
            <a:r>
              <a:rPr lang="en-US" sz="2400" dirty="0"/>
              <a:t>a class can be used to inherit properties</a:t>
            </a:r>
          </a:p>
        </p:txBody>
      </p:sp>
    </p:spTree>
    <p:extLst>
      <p:ext uri="{BB962C8B-B14F-4D97-AF65-F5344CB8AC3E}">
        <p14:creationId xmlns:p14="http://schemas.microsoft.com/office/powerpoint/2010/main" val="31360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13.4 is-a vs has-a</a:t>
            </a:r>
          </a:p>
          <a:p>
            <a:endParaRPr lang="en-US" sz="2400" dirty="0"/>
          </a:p>
          <a:p>
            <a:r>
              <a:rPr lang="en-US" sz="2400" dirty="0"/>
              <a:t>is-a represent inheritance</a:t>
            </a:r>
          </a:p>
          <a:p>
            <a:r>
              <a:rPr lang="en-US" sz="2400" dirty="0"/>
              <a:t>	square is-a 2d object</a:t>
            </a:r>
          </a:p>
          <a:p>
            <a:r>
              <a:rPr lang="en-US" sz="2400" dirty="0"/>
              <a:t>	square is-a four-sided object</a:t>
            </a:r>
          </a:p>
          <a:p>
            <a:endParaRPr lang="en-US" sz="2400" dirty="0"/>
          </a:p>
          <a:p>
            <a:r>
              <a:rPr lang="en-US" sz="2400" dirty="0"/>
              <a:t>has-a represents attributes</a:t>
            </a:r>
          </a:p>
          <a:p>
            <a:r>
              <a:rPr lang="en-US" sz="2400" dirty="0"/>
              <a:t>	square has-a four sides</a:t>
            </a:r>
          </a:p>
          <a:p>
            <a:endParaRPr lang="en-US" sz="2400" dirty="0"/>
          </a:p>
          <a:p>
            <a:r>
              <a:rPr lang="en-US" sz="2400" dirty="0"/>
              <a:t>a class can be used to inherit properties or</a:t>
            </a:r>
          </a:p>
          <a:p>
            <a:r>
              <a:rPr lang="en-US" sz="2400" dirty="0"/>
              <a:t>a class can be composed of other objects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4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5794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13.5 </a:t>
            </a:r>
            <a:r>
              <a:rPr lang="en-US" sz="2400" dirty="0" err="1"/>
              <a:t>mixins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classes that extend methods/attributes but aren’t intended to be instantiated as an instance</a:t>
            </a:r>
          </a:p>
        </p:txBody>
      </p:sp>
    </p:spTree>
    <p:extLst>
      <p:ext uri="{BB962C8B-B14F-4D97-AF65-F5344CB8AC3E}">
        <p14:creationId xmlns:p14="http://schemas.microsoft.com/office/powerpoint/2010/main" val="3898736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5794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13.6 </a:t>
            </a:r>
            <a:r>
              <a:rPr lang="en-US" sz="2400" dirty="0" err="1"/>
              <a:t>unittest</a:t>
            </a:r>
            <a:r>
              <a:rPr lang="en-US" sz="2400" dirty="0"/>
              <a:t> module</a:t>
            </a:r>
          </a:p>
          <a:p>
            <a:endParaRPr lang="en-US" sz="2400" dirty="0"/>
          </a:p>
          <a:p>
            <a:r>
              <a:rPr lang="en-US" sz="2400" dirty="0"/>
              <a:t>import </a:t>
            </a:r>
            <a:r>
              <a:rPr lang="en-US" sz="2400" dirty="0" err="1"/>
              <a:t>unittest</a:t>
            </a:r>
            <a:endParaRPr lang="en-US" sz="2400" dirty="0"/>
          </a:p>
          <a:p>
            <a:r>
              <a:rPr lang="en-US" sz="2400" dirty="0"/>
              <a:t>	implements unit testing functionality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96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5794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13.6 </a:t>
            </a:r>
            <a:r>
              <a:rPr lang="en-US" sz="2400" dirty="0" err="1"/>
              <a:t>unittest</a:t>
            </a:r>
            <a:r>
              <a:rPr lang="en-US" sz="2400" dirty="0"/>
              <a:t> module</a:t>
            </a:r>
          </a:p>
          <a:p>
            <a:endParaRPr lang="en-US" sz="2400" dirty="0"/>
          </a:p>
          <a:p>
            <a:r>
              <a:rPr lang="en-US" sz="2400" dirty="0"/>
              <a:t>define a test class for testing your class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TestClass</a:t>
            </a:r>
            <a:r>
              <a:rPr lang="en-US" sz="2400" dirty="0"/>
              <a:t>( </a:t>
            </a:r>
            <a:r>
              <a:rPr lang="en-US" sz="2400" dirty="0" err="1"/>
              <a:t>unittest.TestCase</a:t>
            </a:r>
            <a:r>
              <a:rPr lang="en-US" sz="2400" dirty="0"/>
              <a:t> ):</a:t>
            </a:r>
          </a:p>
          <a:p>
            <a:r>
              <a:rPr lang="en-US" sz="2400" dirty="0"/>
              <a:t>	#testcases MUST start with test_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test_length</a:t>
            </a:r>
            <a:r>
              <a:rPr lang="en-US" sz="2400" dirty="0"/>
              <a:t>(self):</a:t>
            </a:r>
          </a:p>
          <a:p>
            <a:r>
              <a:rPr lang="en-US" sz="2400" dirty="0"/>
              <a:t>		m = </a:t>
            </a:r>
            <a:r>
              <a:rPr lang="en-US" sz="2400" dirty="0" err="1"/>
              <a:t>old_class</a:t>
            </a:r>
            <a:r>
              <a:rPr lang="en-US" sz="2400" dirty="0"/>
              <a:t>( 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self.assertEqual</a:t>
            </a:r>
            <a:r>
              <a:rPr lang="en-US" sz="2400"/>
              <a:t>( m.addition( ), </a:t>
            </a:r>
            <a:r>
              <a:rPr lang="en-US" sz="2400" dirty="0"/>
              <a:t>12 )</a:t>
            </a:r>
          </a:p>
        </p:txBody>
      </p:sp>
    </p:spTree>
    <p:extLst>
      <p:ext uri="{BB962C8B-B14F-4D97-AF65-F5344CB8AC3E}">
        <p14:creationId xmlns:p14="http://schemas.microsoft.com/office/powerpoint/2010/main" val="121004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5794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13.6 </a:t>
            </a:r>
            <a:r>
              <a:rPr lang="en-US" sz="2400" dirty="0" err="1"/>
              <a:t>unittest</a:t>
            </a:r>
            <a:r>
              <a:rPr lang="en-US" sz="2400" dirty="0"/>
              <a:t> module</a:t>
            </a:r>
          </a:p>
          <a:p>
            <a:endParaRPr lang="en-US" sz="2400" dirty="0"/>
          </a:p>
          <a:p>
            <a:r>
              <a:rPr lang="en-US" sz="2400" dirty="0"/>
              <a:t>define a test class for testing your class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TestClass</a:t>
            </a:r>
            <a:r>
              <a:rPr lang="en-US" sz="2400" dirty="0"/>
              <a:t>( </a:t>
            </a:r>
            <a:r>
              <a:rPr lang="en-US" sz="2400" dirty="0" err="1"/>
              <a:t>unittest.TestCase</a:t>
            </a:r>
            <a:r>
              <a:rPr lang="en-US" sz="2400" dirty="0"/>
              <a:t> ):</a:t>
            </a:r>
          </a:p>
          <a:p>
            <a:r>
              <a:rPr lang="en-US" sz="2400" dirty="0"/>
              <a:t>	#testcases MUST start with test_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test_length</a:t>
            </a:r>
            <a:r>
              <a:rPr lang="en-US" sz="2400" dirty="0"/>
              <a:t>(self):</a:t>
            </a:r>
          </a:p>
          <a:p>
            <a:r>
              <a:rPr lang="en-US" sz="2400" dirty="0"/>
              <a:t>		m = </a:t>
            </a:r>
            <a:r>
              <a:rPr lang="en-US" sz="2400" dirty="0" err="1"/>
              <a:t>old_class</a:t>
            </a:r>
            <a:r>
              <a:rPr lang="en-US" sz="2400" dirty="0"/>
              <a:t>( 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self.assertEqual</a:t>
            </a:r>
            <a:r>
              <a:rPr lang="en-US" sz="2400" dirty="0"/>
              <a:t>( </a:t>
            </a:r>
            <a:r>
              <a:rPr lang="en-US" sz="2400" dirty="0" err="1"/>
              <a:t>m.something</a:t>
            </a:r>
            <a:r>
              <a:rPr lang="en-US" sz="2400" dirty="0"/>
              <a:t>( ), 12 )</a:t>
            </a:r>
          </a:p>
          <a:p>
            <a:endParaRPr lang="en-US" sz="2400" dirty="0"/>
          </a:p>
          <a:p>
            <a:r>
              <a:rPr lang="en-US" sz="2400" dirty="0"/>
              <a:t>on failure of assert statement </a:t>
            </a:r>
            <a:r>
              <a:rPr lang="en-US" sz="2400" dirty="0" err="1"/>
              <a:t>AssertionError</a:t>
            </a:r>
            <a:r>
              <a:rPr lang="en-US" sz="2400" dirty="0"/>
              <a:t> is raised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1821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5794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13.6 </a:t>
            </a:r>
            <a:r>
              <a:rPr lang="en-US" sz="2400" dirty="0" err="1"/>
              <a:t>unittest</a:t>
            </a:r>
            <a:r>
              <a:rPr lang="en-US" sz="2400" dirty="0"/>
              <a:t> module</a:t>
            </a:r>
          </a:p>
          <a:p>
            <a:endParaRPr lang="en-US" sz="2400" dirty="0"/>
          </a:p>
          <a:p>
            <a:r>
              <a:rPr lang="en-US" sz="2400" dirty="0"/>
              <a:t>define a test class for testing your class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TestClass</a:t>
            </a:r>
            <a:r>
              <a:rPr lang="en-US" sz="2400" dirty="0"/>
              <a:t>( </a:t>
            </a:r>
            <a:r>
              <a:rPr lang="en-US" sz="2400" dirty="0" err="1"/>
              <a:t>unittest.TestCase</a:t>
            </a:r>
            <a:r>
              <a:rPr lang="en-US" sz="2400" dirty="0"/>
              <a:t> ):</a:t>
            </a:r>
          </a:p>
          <a:p>
            <a:r>
              <a:rPr lang="en-US" sz="2400" dirty="0"/>
              <a:t>	#testcases MUST start with test_</a:t>
            </a:r>
          </a:p>
          <a:p>
            <a:r>
              <a:rPr lang="en-US" sz="2400" dirty="0"/>
              <a:t>	def </a:t>
            </a:r>
            <a:r>
              <a:rPr lang="en-US" sz="2400" dirty="0" err="1"/>
              <a:t>test_length</a:t>
            </a:r>
            <a:r>
              <a:rPr lang="en-US" sz="2400" dirty="0"/>
              <a:t>(self):</a:t>
            </a:r>
          </a:p>
          <a:p>
            <a:r>
              <a:rPr lang="en-US" sz="2400" dirty="0"/>
              <a:t>		m = </a:t>
            </a:r>
            <a:r>
              <a:rPr lang="en-US" sz="2400" dirty="0" err="1"/>
              <a:t>old_class</a:t>
            </a:r>
            <a:r>
              <a:rPr lang="en-US" sz="2400" dirty="0"/>
              <a:t>( 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self.assertEqual</a:t>
            </a:r>
            <a:r>
              <a:rPr lang="en-US" sz="2400" dirty="0"/>
              <a:t>( </a:t>
            </a:r>
            <a:r>
              <a:rPr lang="en-US" sz="2400" dirty="0" err="1"/>
              <a:t>m.something</a:t>
            </a:r>
            <a:r>
              <a:rPr lang="en-US" sz="2400" dirty="0"/>
              <a:t>( ), 12 )</a:t>
            </a:r>
          </a:p>
          <a:p>
            <a:endParaRPr lang="en-US" sz="2400" dirty="0"/>
          </a:p>
          <a:p>
            <a:r>
              <a:rPr lang="en-US" sz="2400" dirty="0"/>
              <a:t>on failure of assert statement </a:t>
            </a:r>
            <a:r>
              <a:rPr lang="en-US" sz="2400" dirty="0" err="1"/>
              <a:t>AssertionError</a:t>
            </a:r>
            <a:r>
              <a:rPr lang="en-US" sz="2400" dirty="0"/>
              <a:t> is raised</a:t>
            </a:r>
          </a:p>
          <a:p>
            <a:endParaRPr lang="en-US" sz="2400" dirty="0"/>
          </a:p>
          <a:p>
            <a:r>
              <a:rPr lang="en-US" sz="2400" dirty="0"/>
              <a:t>if __name__ == “__main__”: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unittest.main</a:t>
            </a:r>
            <a:r>
              <a:rPr lang="en-US" sz="2400" dirty="0"/>
              <a:t>()	# required to initiate test process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316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13.1 Derived Classes</a:t>
            </a:r>
          </a:p>
          <a:p>
            <a:endParaRPr lang="en-US" sz="2400" dirty="0"/>
          </a:p>
          <a:p>
            <a:r>
              <a:rPr lang="en-US" sz="2400" dirty="0"/>
              <a:t>New class has all attributes &amp; methods plus its own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old_class</a:t>
            </a:r>
            <a:r>
              <a:rPr lang="en-US" sz="2400" dirty="0"/>
              <a:t>:</a:t>
            </a:r>
          </a:p>
          <a:p>
            <a:r>
              <a:rPr lang="en-US" sz="2400" dirty="0"/>
              <a:t>   def __</a:t>
            </a:r>
            <a:r>
              <a:rPr lang="en-US" sz="2400" dirty="0" err="1"/>
              <a:t>init</a:t>
            </a:r>
            <a:r>
              <a:rPr lang="en-US" sz="2400" dirty="0"/>
              <a:t>__(self):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self.length</a:t>
            </a:r>
            <a:r>
              <a:rPr lang="en-US" sz="2400" dirty="0"/>
              <a:t> = 0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self.width</a:t>
            </a:r>
            <a:r>
              <a:rPr lang="en-US" sz="2400" dirty="0"/>
              <a:t> = 0</a:t>
            </a:r>
          </a:p>
          <a:p>
            <a:r>
              <a:rPr lang="en-US" sz="2400" dirty="0"/>
              <a:t>   def </a:t>
            </a:r>
            <a:r>
              <a:rPr lang="en-US" sz="2400" dirty="0" err="1"/>
              <a:t>Print_Me</a:t>
            </a:r>
            <a:r>
              <a:rPr lang="en-US" sz="2400" dirty="0"/>
              <a:t>( self ):</a:t>
            </a:r>
          </a:p>
          <a:p>
            <a:r>
              <a:rPr lang="en-US" sz="2400" dirty="0"/>
              <a:t>      print( </a:t>
            </a:r>
            <a:r>
              <a:rPr lang="en-US" sz="2400" dirty="0" err="1"/>
              <a:t>self.length</a:t>
            </a:r>
            <a:r>
              <a:rPr lang="en-US" sz="2400" dirty="0"/>
              <a:t>, </a:t>
            </a:r>
            <a:r>
              <a:rPr lang="en-US" sz="2400" dirty="0" err="1"/>
              <a:t>self.width</a:t>
            </a:r>
            <a:r>
              <a:rPr lang="en-US" sz="2400" dirty="0"/>
              <a:t> )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new_class</a:t>
            </a:r>
            <a:r>
              <a:rPr lang="en-US" sz="2400" dirty="0"/>
              <a:t>( </a:t>
            </a:r>
            <a:r>
              <a:rPr lang="en-US" sz="2400" dirty="0" err="1"/>
              <a:t>old_class</a:t>
            </a:r>
            <a:r>
              <a:rPr lang="en-US" sz="2400" dirty="0"/>
              <a:t> ):		#derived from </a:t>
            </a:r>
            <a:r>
              <a:rPr lang="en-US" sz="2400" dirty="0" err="1"/>
              <a:t>old_class</a:t>
            </a:r>
            <a:endParaRPr lang="en-US" sz="2400" dirty="0"/>
          </a:p>
          <a:p>
            <a:r>
              <a:rPr lang="en-US" sz="2400" dirty="0"/>
              <a:t>   def __</a:t>
            </a:r>
            <a:r>
              <a:rPr lang="en-US" sz="2400" dirty="0" err="1"/>
              <a:t>init</a:t>
            </a:r>
            <a:r>
              <a:rPr lang="en-US" sz="2400" dirty="0"/>
              <a:t>__( self ):</a:t>
            </a:r>
          </a:p>
          <a:p>
            <a:r>
              <a:rPr lang="en-US" sz="2400" dirty="0"/>
              <a:t>      old_class.__</a:t>
            </a:r>
            <a:r>
              <a:rPr lang="en-US" sz="2400" dirty="0" err="1"/>
              <a:t>init</a:t>
            </a:r>
            <a:r>
              <a:rPr lang="en-US" sz="2400" dirty="0"/>
              <a:t>__( self )		#call base-class constructor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self.height</a:t>
            </a:r>
            <a:r>
              <a:rPr lang="en-US" sz="2400" dirty="0"/>
              <a:t> = 0			#new attribute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39" y="629920"/>
            <a:ext cx="1157949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13.6 common (but not all) assertion methods</a:t>
            </a:r>
          </a:p>
          <a:p>
            <a:endParaRPr lang="en-US" sz="2400" dirty="0"/>
          </a:p>
          <a:p>
            <a:r>
              <a:rPr lang="en-US" sz="2400" dirty="0" err="1"/>
              <a:t>assertEqual</a:t>
            </a:r>
            <a:r>
              <a:rPr lang="en-US" sz="2400" dirty="0"/>
              <a:t>( </a:t>
            </a:r>
            <a:r>
              <a:rPr lang="en-US" sz="2400" dirty="0" err="1"/>
              <a:t>a,b</a:t>
            </a:r>
            <a:r>
              <a:rPr lang="en-US" sz="2400" dirty="0"/>
              <a:t> )</a:t>
            </a:r>
          </a:p>
          <a:p>
            <a:r>
              <a:rPr lang="en-US" sz="2400" dirty="0" err="1"/>
              <a:t>assertNotEqual</a:t>
            </a:r>
            <a:r>
              <a:rPr lang="en-US" sz="2400" dirty="0"/>
              <a:t>( </a:t>
            </a:r>
            <a:r>
              <a:rPr lang="en-US" sz="2400" dirty="0" err="1"/>
              <a:t>a,b</a:t>
            </a:r>
            <a:r>
              <a:rPr lang="en-US" sz="2400" dirty="0"/>
              <a:t> )</a:t>
            </a:r>
          </a:p>
          <a:p>
            <a:r>
              <a:rPr lang="en-US" sz="2400" dirty="0" err="1"/>
              <a:t>assertTrue</a:t>
            </a:r>
            <a:r>
              <a:rPr lang="en-US" sz="2400" dirty="0"/>
              <a:t>( x )</a:t>
            </a:r>
          </a:p>
          <a:p>
            <a:r>
              <a:rPr lang="en-US" sz="2400" dirty="0" err="1"/>
              <a:t>assertFalse</a:t>
            </a:r>
            <a:r>
              <a:rPr lang="en-US" sz="2400" dirty="0"/>
              <a:t>( x )</a:t>
            </a:r>
          </a:p>
          <a:p>
            <a:r>
              <a:rPr lang="en-US" sz="2400" dirty="0" err="1"/>
              <a:t>assertIs</a:t>
            </a:r>
            <a:r>
              <a:rPr lang="en-US" sz="2400" dirty="0"/>
              <a:t>( </a:t>
            </a:r>
            <a:r>
              <a:rPr lang="en-US" sz="2400" dirty="0" err="1"/>
              <a:t>a,b</a:t>
            </a:r>
            <a:r>
              <a:rPr lang="en-US" sz="2400" dirty="0"/>
              <a:t> )</a:t>
            </a:r>
          </a:p>
          <a:p>
            <a:r>
              <a:rPr lang="en-US" sz="2400" dirty="0" err="1"/>
              <a:t>assertIsNot</a:t>
            </a:r>
            <a:r>
              <a:rPr lang="en-US" sz="2400" dirty="0"/>
              <a:t>( </a:t>
            </a:r>
            <a:r>
              <a:rPr lang="en-US" sz="2400" dirty="0" err="1"/>
              <a:t>a,b</a:t>
            </a:r>
            <a:r>
              <a:rPr lang="en-US" sz="2400" dirty="0"/>
              <a:t> )</a:t>
            </a:r>
          </a:p>
          <a:p>
            <a:r>
              <a:rPr lang="en-US" sz="2400" dirty="0" err="1"/>
              <a:t>assertIsNone</a:t>
            </a:r>
            <a:r>
              <a:rPr lang="en-US" sz="2400" dirty="0"/>
              <a:t>( x )</a:t>
            </a:r>
          </a:p>
          <a:p>
            <a:r>
              <a:rPr lang="en-US" sz="2400" dirty="0" err="1"/>
              <a:t>assertIsNotNone</a:t>
            </a:r>
            <a:r>
              <a:rPr lang="en-US" sz="2400" dirty="0"/>
              <a:t>( x )</a:t>
            </a:r>
          </a:p>
          <a:p>
            <a:r>
              <a:rPr lang="en-US" sz="2400" dirty="0" err="1"/>
              <a:t>assertIn</a:t>
            </a:r>
            <a:r>
              <a:rPr lang="en-US" sz="2400" dirty="0"/>
              <a:t>( </a:t>
            </a:r>
            <a:r>
              <a:rPr lang="en-US" sz="2400" dirty="0" err="1"/>
              <a:t>a,b</a:t>
            </a:r>
            <a:r>
              <a:rPr lang="en-US" sz="2400" dirty="0"/>
              <a:t> )</a:t>
            </a:r>
          </a:p>
          <a:p>
            <a:r>
              <a:rPr lang="en-US" sz="2400" dirty="0" err="1"/>
              <a:t>assertGreater</a:t>
            </a:r>
            <a:r>
              <a:rPr lang="en-US" sz="2400" dirty="0"/>
              <a:t>( </a:t>
            </a:r>
            <a:r>
              <a:rPr lang="en-US" sz="2400" dirty="0" err="1"/>
              <a:t>a,b</a:t>
            </a:r>
            <a:r>
              <a:rPr lang="en-US" sz="2400" dirty="0"/>
              <a:t> )</a:t>
            </a:r>
          </a:p>
          <a:p>
            <a:r>
              <a:rPr lang="en-US" sz="2400" dirty="0" err="1"/>
              <a:t>assertGreaterEqual</a:t>
            </a:r>
            <a:r>
              <a:rPr lang="en-US" sz="2400" dirty="0"/>
              <a:t>( </a:t>
            </a:r>
            <a:r>
              <a:rPr lang="en-US" sz="2400" dirty="0" err="1"/>
              <a:t>a,b</a:t>
            </a:r>
            <a:r>
              <a:rPr lang="en-US" sz="2400" dirty="0"/>
              <a:t> )</a:t>
            </a:r>
          </a:p>
          <a:p>
            <a:r>
              <a:rPr lang="en-US" sz="2400" dirty="0" err="1"/>
              <a:t>assertLess</a:t>
            </a:r>
            <a:r>
              <a:rPr lang="en-US" sz="2400" dirty="0"/>
              <a:t>( </a:t>
            </a:r>
            <a:r>
              <a:rPr lang="en-US" sz="2400" dirty="0" err="1"/>
              <a:t>a,b</a:t>
            </a:r>
            <a:r>
              <a:rPr lang="en-US" sz="2400" dirty="0"/>
              <a:t> )</a:t>
            </a:r>
            <a:br>
              <a:rPr lang="en-US" sz="2400" dirty="0"/>
            </a:br>
            <a:r>
              <a:rPr lang="en-US" sz="2400" dirty="0" err="1"/>
              <a:t>assertLessEqual</a:t>
            </a:r>
            <a:r>
              <a:rPr lang="en-US" sz="2400" dirty="0"/>
              <a:t>( </a:t>
            </a:r>
            <a:r>
              <a:rPr lang="en-US" sz="2400" dirty="0" err="1"/>
              <a:t>a,b</a:t>
            </a:r>
            <a:r>
              <a:rPr lang="en-US" sz="2400" dirty="0"/>
              <a:t>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4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13.1 Derived Classes</a:t>
            </a:r>
          </a:p>
          <a:p>
            <a:endParaRPr lang="en-US" sz="2400" dirty="0"/>
          </a:p>
          <a:p>
            <a:r>
              <a:rPr lang="en-US" sz="2400" dirty="0"/>
              <a:t>setter and getter functions</a:t>
            </a:r>
          </a:p>
          <a:p>
            <a:r>
              <a:rPr lang="en-US" sz="2400" dirty="0"/>
              <a:t>	unlike other languages, no need for a separate function</a:t>
            </a:r>
          </a:p>
          <a:p>
            <a:r>
              <a:rPr lang="en-US" sz="2400" dirty="0"/>
              <a:t>		def </a:t>
            </a:r>
            <a:r>
              <a:rPr lang="en-US" sz="2400" dirty="0" err="1"/>
              <a:t>set_width</a:t>
            </a:r>
            <a:r>
              <a:rPr lang="en-US" sz="2400" dirty="0"/>
              <a:t>( self, </a:t>
            </a:r>
            <a:r>
              <a:rPr lang="en-US" sz="2400" dirty="0" err="1"/>
              <a:t>wdth</a:t>
            </a:r>
            <a:r>
              <a:rPr lang="en-US" sz="2400" dirty="0"/>
              <a:t> ):</a:t>
            </a:r>
            <a:br>
              <a:rPr lang="en-US" sz="2400" dirty="0"/>
            </a:br>
            <a:r>
              <a:rPr lang="en-US" sz="2400" dirty="0"/>
              <a:t>		   </a:t>
            </a:r>
            <a:r>
              <a:rPr lang="en-US" sz="2400" dirty="0" err="1"/>
              <a:t>self.width</a:t>
            </a:r>
            <a:r>
              <a:rPr lang="en-US" sz="2400" dirty="0"/>
              <a:t> = </a:t>
            </a:r>
            <a:r>
              <a:rPr lang="en-US" sz="2400" dirty="0" err="1"/>
              <a:t>wdth</a:t>
            </a:r>
            <a:endParaRPr lang="en-US" sz="2400" dirty="0"/>
          </a:p>
          <a:p>
            <a:r>
              <a:rPr lang="en-US" sz="2400" dirty="0"/>
              <a:t>	assign the value directly to the attribute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my_class</a:t>
            </a:r>
            <a:r>
              <a:rPr lang="en-US" sz="2400" dirty="0"/>
              <a:t> = </a:t>
            </a:r>
            <a:r>
              <a:rPr lang="en-US" sz="2400" dirty="0" err="1"/>
              <a:t>new_class</a:t>
            </a:r>
            <a:r>
              <a:rPr lang="en-US" sz="2400" dirty="0"/>
              <a:t>()</a:t>
            </a:r>
            <a:br>
              <a:rPr lang="en-US" sz="2400" dirty="0"/>
            </a:br>
            <a:r>
              <a:rPr lang="en-US" sz="2400" dirty="0"/>
              <a:t>		</a:t>
            </a:r>
            <a:r>
              <a:rPr lang="en-US" sz="2400" dirty="0" err="1"/>
              <a:t>my_class.width</a:t>
            </a:r>
            <a:r>
              <a:rPr lang="en-US" sz="2400" dirty="0"/>
              <a:t> = 8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30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13.1 Derived Classes</a:t>
            </a:r>
          </a:p>
          <a:p>
            <a:endParaRPr lang="en-US" sz="2400" dirty="0"/>
          </a:p>
          <a:p>
            <a:r>
              <a:rPr lang="en-US" sz="2400" dirty="0"/>
              <a:t>a class can inherit from a derived class</a:t>
            </a:r>
          </a:p>
        </p:txBody>
      </p:sp>
    </p:spTree>
    <p:extLst>
      <p:ext uri="{BB962C8B-B14F-4D97-AF65-F5344CB8AC3E}">
        <p14:creationId xmlns:p14="http://schemas.microsoft.com/office/powerpoint/2010/main" val="1809330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13.1 Derived Classes</a:t>
            </a:r>
          </a:p>
          <a:p>
            <a:endParaRPr lang="en-US" sz="2400" dirty="0"/>
          </a:p>
          <a:p>
            <a:r>
              <a:rPr lang="en-US" sz="2400" dirty="0"/>
              <a:t>a class can inherit from a derived class</a:t>
            </a:r>
          </a:p>
          <a:p>
            <a:r>
              <a:rPr lang="en-US" sz="2400" dirty="0"/>
              <a:t>a class can be a parent to multiple child classes</a:t>
            </a:r>
          </a:p>
        </p:txBody>
      </p:sp>
    </p:spTree>
    <p:extLst>
      <p:ext uri="{BB962C8B-B14F-4D97-AF65-F5344CB8AC3E}">
        <p14:creationId xmlns:p14="http://schemas.microsoft.com/office/powerpoint/2010/main" val="213114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13.1 Derived Classes</a:t>
            </a:r>
          </a:p>
          <a:p>
            <a:endParaRPr lang="en-US" sz="2400" dirty="0"/>
          </a:p>
          <a:p>
            <a:r>
              <a:rPr lang="en-US" sz="2400" dirty="0"/>
              <a:t>a class can inherit from a derived class</a:t>
            </a:r>
          </a:p>
          <a:p>
            <a:r>
              <a:rPr lang="en-US" sz="2400" dirty="0"/>
              <a:t>a class can be a parent to multiple child classes</a:t>
            </a:r>
          </a:p>
          <a:p>
            <a:r>
              <a:rPr lang="en-US" sz="2400" dirty="0"/>
              <a:t>a class can be derived from multiple parents: </a:t>
            </a:r>
          </a:p>
          <a:p>
            <a:r>
              <a:rPr lang="en-US" sz="2400" dirty="0"/>
              <a:t>	class </a:t>
            </a:r>
            <a:r>
              <a:rPr lang="en-US" sz="2400" dirty="0" err="1"/>
              <a:t>newest_class</a:t>
            </a:r>
            <a:r>
              <a:rPr lang="en-US" sz="2400" dirty="0"/>
              <a:t>( </a:t>
            </a:r>
            <a:r>
              <a:rPr lang="en-US" sz="2400" dirty="0" err="1"/>
              <a:t>old_class</a:t>
            </a:r>
            <a:r>
              <a:rPr lang="en-US" sz="2400" dirty="0"/>
              <a:t>, </a:t>
            </a:r>
            <a:r>
              <a:rPr lang="en-US" sz="2400" dirty="0" err="1"/>
              <a:t>new_class</a:t>
            </a:r>
            <a:r>
              <a:rPr lang="en-US" sz="2400" dirty="0"/>
              <a:t> ):</a:t>
            </a:r>
          </a:p>
        </p:txBody>
      </p:sp>
    </p:spTree>
    <p:extLst>
      <p:ext uri="{BB962C8B-B14F-4D97-AF65-F5344CB8AC3E}">
        <p14:creationId xmlns:p14="http://schemas.microsoft.com/office/powerpoint/2010/main" val="276562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13.1 Derived Classes</a:t>
            </a:r>
          </a:p>
          <a:p>
            <a:endParaRPr lang="en-US" sz="2400" dirty="0"/>
          </a:p>
          <a:p>
            <a:r>
              <a:rPr lang="en-US" sz="2400" dirty="0"/>
              <a:t>a class can inherit from a derived class</a:t>
            </a:r>
          </a:p>
          <a:p>
            <a:r>
              <a:rPr lang="en-US" sz="2400" dirty="0"/>
              <a:t>a class can be a parent to multiple child classes</a:t>
            </a:r>
          </a:p>
          <a:p>
            <a:r>
              <a:rPr lang="en-US" sz="2400" dirty="0"/>
              <a:t>a class can be derived from multiple parents: </a:t>
            </a:r>
          </a:p>
          <a:p>
            <a:r>
              <a:rPr lang="en-US" sz="2400" dirty="0"/>
              <a:t>	class </a:t>
            </a:r>
            <a:r>
              <a:rPr lang="en-US" sz="2400" dirty="0" err="1"/>
              <a:t>newest_class</a:t>
            </a:r>
            <a:r>
              <a:rPr lang="en-US" sz="2400" dirty="0"/>
              <a:t>( </a:t>
            </a:r>
            <a:r>
              <a:rPr lang="en-US" sz="2400" dirty="0" err="1"/>
              <a:t>old_class</a:t>
            </a:r>
            <a:r>
              <a:rPr lang="en-US" sz="2400" dirty="0"/>
              <a:t>, </a:t>
            </a:r>
            <a:r>
              <a:rPr lang="en-US" sz="2400" dirty="0" err="1"/>
              <a:t>new_class</a:t>
            </a:r>
            <a:r>
              <a:rPr lang="en-US" sz="2400" dirty="0"/>
              <a:t> ):</a:t>
            </a:r>
          </a:p>
          <a:p>
            <a:r>
              <a:rPr lang="en-US" sz="2400" dirty="0"/>
              <a:t>		access hierarchy goes by order classes are listed in ()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17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13.2 Accessing base class attributes</a:t>
            </a:r>
          </a:p>
          <a:p>
            <a:endParaRPr lang="en-US" sz="2400" dirty="0"/>
          </a:p>
          <a:p>
            <a:r>
              <a:rPr lang="en-US" sz="2400" dirty="0"/>
              <a:t>attributes are accessed via hierarchy:</a:t>
            </a:r>
          </a:p>
          <a:p>
            <a:r>
              <a:rPr lang="en-US" sz="2400" dirty="0"/>
              <a:t>	current instance namespace</a:t>
            </a:r>
          </a:p>
          <a:p>
            <a:r>
              <a:rPr lang="en-US" sz="2400" dirty="0"/>
              <a:t>	classes namespace</a:t>
            </a:r>
          </a:p>
          <a:p>
            <a:r>
              <a:rPr lang="en-US" sz="2400" dirty="0"/>
              <a:t>	parent namespace</a:t>
            </a:r>
          </a:p>
          <a:p>
            <a:r>
              <a:rPr lang="en-US" sz="2400" dirty="0"/>
              <a:t>	grand-parent namespace</a:t>
            </a:r>
          </a:p>
          <a:p>
            <a:r>
              <a:rPr lang="en-US" sz="2400" dirty="0"/>
              <a:t>	etc. until base class namespace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1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13.3 Overriding class methods</a:t>
            </a:r>
          </a:p>
          <a:p>
            <a:endParaRPr lang="en-US" sz="2400" dirty="0"/>
          </a:p>
          <a:p>
            <a:r>
              <a:rPr lang="en-US" sz="2400" dirty="0"/>
              <a:t>methods are accessed via same hierarchy:</a:t>
            </a:r>
          </a:p>
          <a:p>
            <a:r>
              <a:rPr lang="en-US" sz="2400" dirty="0"/>
              <a:t>	current instance namespace</a:t>
            </a:r>
          </a:p>
          <a:p>
            <a:r>
              <a:rPr lang="en-US" sz="2400" dirty="0"/>
              <a:t>	classes namespace</a:t>
            </a:r>
          </a:p>
          <a:p>
            <a:r>
              <a:rPr lang="en-US" sz="2400" dirty="0"/>
              <a:t>	parent namespace</a:t>
            </a:r>
          </a:p>
          <a:p>
            <a:r>
              <a:rPr lang="en-US" sz="2400" dirty="0"/>
              <a:t>	grand-parent namespace</a:t>
            </a:r>
          </a:p>
          <a:p>
            <a:r>
              <a:rPr lang="en-US" sz="2400" dirty="0"/>
              <a:t>	etc. until base class namespace</a:t>
            </a:r>
          </a:p>
        </p:txBody>
      </p:sp>
    </p:spTree>
    <p:extLst>
      <p:ext uri="{BB962C8B-B14F-4D97-AF65-F5344CB8AC3E}">
        <p14:creationId xmlns:p14="http://schemas.microsoft.com/office/powerpoint/2010/main" val="225536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8728</TotalTime>
  <Words>893</Words>
  <Application>Microsoft Office PowerPoint</Application>
  <PresentationFormat>Widescreen</PresentationFormat>
  <Paragraphs>162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Chapter 13 Inheritance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416</cp:revision>
  <dcterms:created xsi:type="dcterms:W3CDTF">2018-01-11T15:21:15Z</dcterms:created>
  <dcterms:modified xsi:type="dcterms:W3CDTF">2021-03-16T18:59:48Z</dcterms:modified>
</cp:coreProperties>
</file>