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5" r:id="rId12"/>
    <p:sldId id="269" r:id="rId13"/>
    <p:sldId id="270" r:id="rId14"/>
    <p:sldId id="271" r:id="rId15"/>
    <p:sldId id="273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68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20" autoAdjust="0"/>
    <p:restoredTop sz="94660"/>
  </p:normalViewPr>
  <p:slideViewPr>
    <p:cSldViewPr snapToGrid="0">
      <p:cViewPr varScale="1">
        <p:scale>
          <a:sx n="95" d="100"/>
          <a:sy n="95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3DA1C-843C-467B-9953-A32DA81003E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A3D79-92B3-402C-9593-BC54FFF2F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87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3D3D4E"/>
                </a:solidFill>
                <a:effectLst/>
                <a:latin typeface="Droid Serif"/>
              </a:rPr>
              <a:t>Lambda expressions comes from concepts in lambda calculus, a model of computation invented by Alonzo Church.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A3D79-92B3-402C-9593-BC54FFF2F8E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07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A3D79-92B3-402C-9593-BC54FFF2F8E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8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3D3D4E"/>
                </a:solidFill>
                <a:effectLst/>
                <a:latin typeface="Droid Serif"/>
              </a:rPr>
              <a:t>Lambda expressions comes from concepts in lambda calculus, a model of computation invented by Alonzo Church.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A3D79-92B3-402C-9593-BC54FFF2F8E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22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A3D79-92B3-402C-9593-BC54FFF2F8E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19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A3D79-92B3-402C-9593-BC54FFF2F8E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45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A3D79-92B3-402C-9593-BC54FFF2F8E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A3D79-92B3-402C-9593-BC54FFF2F8E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68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A3D79-92B3-402C-9593-BC54FFF2F8E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3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A3D79-92B3-402C-9593-BC54FFF2F8E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62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A3D79-92B3-402C-9593-BC54FFF2F8E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54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BD27F-9980-4D19-B906-F6E0E4FD6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7C188-54C4-4960-87B4-EDFD34A7E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F1AE5-4D76-4F17-8BF4-D0EC6121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660D-98C9-4BDB-BF8F-B9DD4917609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C66C3-1D11-477A-B21C-96A0D3C4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CD242-91DD-4700-9EC6-36A070F2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5C18-8F24-407C-97DD-953B4635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1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6ED0-27B9-482F-926B-C6571A24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456BD-CC3F-4C52-9A19-A677BA957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D6C56-90AF-4792-B1FB-2A8CDFA3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660D-98C9-4BDB-BF8F-B9DD4917609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5FDE9-84A1-41BD-81A8-F5C8447C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13AD4-0EE9-4CD6-A3C6-0C9E44EF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5C18-8F24-407C-97DD-953B4635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6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BE5071-E189-439A-8365-E2DAB9EF3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41B31-4452-4853-A149-004DDFB8E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E0578-13E1-464C-8488-5ABE5ADB0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660D-98C9-4BDB-BF8F-B9DD4917609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B342D-5CD2-4242-9F2E-2A2F854A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7A10D-83AC-4907-A47D-71D7E4FE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5C18-8F24-407C-97DD-953B4635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0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4FAF-AA7E-4BF5-A506-8F3B301B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66F9-8086-4BD4-A767-49508D872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D0CB8-1EAB-44AC-97F6-5EC8E62F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660D-98C9-4BDB-BF8F-B9DD4917609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41243-EA9E-4E07-A1E2-B55C5D08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DAB30-CD38-40FC-A393-24B1811F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5C18-8F24-407C-97DD-953B4635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0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F290-2D4A-4F42-A3C9-E75B292DF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C096D-3C3A-440D-B584-586BBEEAE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6DF5D-3455-4ABA-BFFB-24136914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660D-98C9-4BDB-BF8F-B9DD4917609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F341D-A41E-4A43-8B33-0E02D872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0DCC3-7E0E-47E4-B6A2-2DE81EC0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5C18-8F24-407C-97DD-953B4635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4A9E0-9B94-40C7-86B4-12DF07D9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1DC55-E642-4377-8017-26CACB939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BD11B4-4649-4DAC-903D-E5EA3A35B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3BB9A-E576-43E4-8951-33309B68A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660D-98C9-4BDB-BF8F-B9DD4917609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C83CC-FA77-453C-AB34-6E7CFE5A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7C25A-346A-40CC-90BF-2B1FA647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5C18-8F24-407C-97DD-953B4635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06CFF-D086-44DE-9D23-FDF74469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198E2-44D4-4616-9EA3-56F9DB7B5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F2267-7499-48D6-A367-71C629322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979A8-756E-47FD-873E-5F8D3486F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2D988-AFD0-4DD1-8CCD-4C9F3DEDE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C66DD8-4E1B-44C1-B389-0A32E206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660D-98C9-4BDB-BF8F-B9DD4917609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1498B5-243E-48A2-B639-2C61CF06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BD0E3-FCA6-490D-9410-D4AECC17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5C18-8F24-407C-97DD-953B4635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5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0E90-3E2F-401E-827F-79DC0815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D9CBCB-F76B-489A-9C89-910F61E3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660D-98C9-4BDB-BF8F-B9DD4917609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9223C8-03BF-4280-9B56-0FDC595A6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20B8A-5B46-48BD-AEF7-8494A1C0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5C18-8F24-407C-97DD-953B4635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9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46C9DC-76D3-4DB4-85E0-93F59BEA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660D-98C9-4BDB-BF8F-B9DD4917609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E0417-6F3C-4955-BC68-C714D4C8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BE3FC-2A45-45A1-9BC7-6C541365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5C18-8F24-407C-97DD-953B4635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8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9F77-7D34-43B6-80B9-B6AC152BD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08A32-7CED-43B4-A571-5EB94D1FB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D8CCC-1EAD-432C-9ACD-C4CE13CA5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AC8B9-9A38-45CB-9351-5CECB8DF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660D-98C9-4BDB-BF8F-B9DD4917609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9EACB-C6F1-4915-9231-E4AEA1677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DA23A-CB2E-4D31-A350-BB025C8C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5C18-8F24-407C-97DD-953B4635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97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49E7E-809F-4E50-8EE1-FABB63D4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EDAE2-13BE-48FA-A0B9-78B8843EE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80DBD-3136-4533-9E7E-764D5801F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01EB7-AA6F-4661-9E2A-1FB7C0FE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1660D-98C9-4BDB-BF8F-B9DD4917609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12B4F-045B-449A-B6FB-F42148AC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026FC-107F-43E3-8B38-2D9BC04D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65C18-8F24-407C-97DD-953B4635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3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FFFAD-1AFC-4568-9088-BC7591C61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2B1E7-A29C-47AA-9254-D7F0CACD4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46076-33B8-43D1-A29A-B7F89E9C7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660D-98C9-4BDB-BF8F-B9DD49176090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19B07-0CE2-4C4A-9F1F-1716D2FA5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F5BEB-7E40-4DB8-B50A-89EA46204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65C18-8F24-407C-97DD-953B4635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6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12-examples-to-master-python-dictionaries-5a8bcd688c6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243B-74C9-496A-B8CF-64730EF2E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Dictionary &amp; List</a:t>
            </a:r>
            <a:br>
              <a:rPr lang="en-US"/>
            </a:br>
            <a:r>
              <a:rPr lang="en-US"/>
              <a:t>Comprehension</a:t>
            </a:r>
          </a:p>
        </p:txBody>
      </p:sp>
    </p:spTree>
    <p:extLst>
      <p:ext uri="{BB962C8B-B14F-4D97-AF65-F5344CB8AC3E}">
        <p14:creationId xmlns:p14="http://schemas.microsoft.com/office/powerpoint/2010/main" val="3379708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08FF-F677-4417-B3F2-26DC6C36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605"/>
            <a:ext cx="10515600" cy="574035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92929"/>
                </a:solidFill>
                <a:latin typeface="charter"/>
              </a:rPr>
              <a:t>Example 3</a:t>
            </a:r>
          </a:p>
          <a:p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Now the else portion</a:t>
            </a:r>
            <a:br>
              <a:rPr lang="en-US" b="0" i="0">
                <a:solidFill>
                  <a:srgbClr val="292929"/>
                </a:solidFill>
                <a:effectLst/>
                <a:latin typeface="charter"/>
              </a:rPr>
            </a:br>
            <a:endParaRPr lang="en-US"/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words = ['data', 'science', 'machine', 'learning’]</a:t>
            </a:r>
          </a:p>
          <a:p>
            <a:pPr marL="0" indent="0">
              <a:buNone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rgbClr val="292929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#list comprehension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[ len(i) if len(i) &gt; 5 else ‘short’ for i in words ]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[‘short’, 7, 7, 8]</a:t>
            </a:r>
          </a:p>
          <a:p>
            <a:pPr marL="0" indent="0">
              <a:buNone/>
            </a:pPr>
            <a:endParaRPr lang="en-US" altLang="en-US">
              <a:solidFill>
                <a:srgbClr val="292929"/>
              </a:solidFill>
              <a:latin typeface="Menl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#dictionary comprehension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{ i:len(i) if len(i) &gt; 5 else ‘short’ for i in words }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{‘data’: ‘short’, 'science': 7, 'machine': 7, 'learning': 8}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21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08FF-F677-4417-B3F2-26DC6C36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605"/>
            <a:ext cx="10515600" cy="5740358"/>
          </a:xfrm>
        </p:spPr>
        <p:txBody>
          <a:bodyPr/>
          <a:lstStyle/>
          <a:p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What makes comprehensions appealing is their one liner syntax. It looks quite simple and is easier to understand than the equivalent for loops.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12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08FF-F677-4417-B3F2-26DC6C36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605"/>
            <a:ext cx="10515600" cy="5740358"/>
          </a:xfrm>
        </p:spPr>
        <p:txBody>
          <a:bodyPr/>
          <a:lstStyle/>
          <a:p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What makes comprehensions appealing is their one liner syntax. It looks quite simple and is easier to understand than the equivalent for loops.</a:t>
            </a:r>
            <a:br>
              <a:rPr lang="en-US" b="0" i="0">
                <a:solidFill>
                  <a:srgbClr val="292929"/>
                </a:solidFill>
                <a:effectLst/>
                <a:latin typeface="charter"/>
              </a:rPr>
            </a:br>
            <a:br>
              <a:rPr lang="en-US" b="0" i="0">
                <a:solidFill>
                  <a:srgbClr val="292929"/>
                </a:solidFill>
                <a:effectLst/>
                <a:latin typeface="charter"/>
              </a:rPr>
            </a:br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words_dict = {}</a:t>
            </a:r>
            <a:br>
              <a:rPr lang="en-US" b="0" i="0">
                <a:solidFill>
                  <a:srgbClr val="292929"/>
                </a:solidFill>
                <a:effectLst/>
                <a:latin typeface="charter"/>
              </a:rPr>
            </a:br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for i in words:</a:t>
            </a:r>
            <a:br>
              <a:rPr lang="en-US" b="0" i="0">
                <a:solidFill>
                  <a:srgbClr val="292929"/>
                </a:solidFill>
                <a:effectLst/>
                <a:latin typeface="charter"/>
              </a:rPr>
            </a:br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    if len(i) &gt; 5:</a:t>
            </a:r>
            <a:br>
              <a:rPr lang="en-US" b="0" i="0">
                <a:solidFill>
                  <a:srgbClr val="292929"/>
                </a:solidFill>
                <a:effectLst/>
                <a:latin typeface="charter"/>
              </a:rPr>
            </a:br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        words_dict[i] = len(i)</a:t>
            </a:r>
            <a:br>
              <a:rPr lang="en-US" b="0" i="0">
                <a:solidFill>
                  <a:srgbClr val="292929"/>
                </a:solidFill>
                <a:effectLst/>
                <a:latin typeface="charter"/>
              </a:rPr>
            </a:br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    else:</a:t>
            </a:r>
            <a:br>
              <a:rPr lang="en-US" b="0" i="0">
                <a:solidFill>
                  <a:srgbClr val="292929"/>
                </a:solidFill>
                <a:effectLst/>
                <a:latin typeface="charter"/>
              </a:rPr>
            </a:br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        words_dict[i] = ‘short’</a:t>
            </a:r>
          </a:p>
          <a:p>
            <a:endParaRPr lang="en-US">
              <a:solidFill>
                <a:srgbClr val="292929"/>
              </a:solidFill>
              <a:latin typeface="charter"/>
            </a:endParaRPr>
          </a:p>
          <a:p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words_dict = { i:len(i) if len(i) &gt; 5 else ‘short’ for i in words }</a:t>
            </a:r>
            <a:br>
              <a:rPr lang="en-US" b="0" i="0">
                <a:solidFill>
                  <a:srgbClr val="292929"/>
                </a:solidFill>
                <a:effectLst/>
                <a:latin typeface="charter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59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08FF-F677-4417-B3F2-26DC6C36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605"/>
            <a:ext cx="10515600" cy="574035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92929"/>
                </a:solidFill>
                <a:latin typeface="charter"/>
              </a:rPr>
              <a:t>Example 4</a:t>
            </a:r>
          </a:p>
          <a:p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We can iterate over two iterables in a dictionary comprehension</a:t>
            </a:r>
            <a:br>
              <a:rPr lang="en-US" b="0" i="0">
                <a:solidFill>
                  <a:srgbClr val="292929"/>
                </a:solidFill>
                <a:effectLst/>
                <a:latin typeface="charter"/>
              </a:rPr>
            </a:br>
            <a:endParaRPr lang="en-US"/>
          </a:p>
          <a:p>
            <a:pPr marL="457200" lvl="1" indent="0">
              <a:buNone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keys = ['data', 'science', 'machine', 'learning’]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values = [5,3,1,8]</a:t>
            </a:r>
          </a:p>
          <a:p>
            <a:pPr marL="457200" lvl="1" indent="0">
              <a:buNone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292929"/>
              </a:solidFill>
              <a:effectLst/>
              <a:latin typeface="Menlo"/>
            </a:endParaRPr>
          </a:p>
          <a:p>
            <a:pPr marL="457200" lvl="1" indent="0">
              <a:buNone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dict_a = {i:j for i,j in zip( keys, values ) }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>
              <a:solidFill>
                <a:srgbClr val="292929"/>
              </a:solidFill>
              <a:latin typeface="charter"/>
            </a:endParaRPr>
          </a:p>
          <a:p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Key-value pairs are created by iterating over separate lists for keys and values. </a:t>
            </a:r>
          </a:p>
          <a:p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The zip function returns an iterable of tuples by combining the items from each list.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31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08FF-F677-4417-B3F2-26DC6C36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36605"/>
            <a:ext cx="10991335" cy="5740358"/>
          </a:xfrm>
        </p:spPr>
        <p:txBody>
          <a:bodyPr>
            <a:normAutofit lnSpcReduction="10000"/>
          </a:bodyPr>
          <a:lstStyle/>
          <a:p>
            <a:r>
              <a:rPr lang="en-US">
                <a:solidFill>
                  <a:srgbClr val="292929"/>
                </a:solidFill>
                <a:latin typeface="charter"/>
              </a:rPr>
              <a:t>Example 5</a:t>
            </a:r>
          </a:p>
          <a:p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We can put a condition on the values when iterating over a list of tuples</a:t>
            </a:r>
            <a:br>
              <a:rPr lang="en-US" b="0" i="0">
                <a:solidFill>
                  <a:srgbClr val="292929"/>
                </a:solidFill>
                <a:effectLst/>
                <a:latin typeface="charter"/>
              </a:rPr>
            </a:br>
            <a:endParaRPr lang="en-US"/>
          </a:p>
          <a:p>
            <a:pPr marL="457200" lvl="1" indent="0">
              <a:buNone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keys = ['data', 'science', 'machine', 'learning’]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values = [5,3,1,8]</a:t>
            </a:r>
          </a:p>
          <a:p>
            <a:pPr marL="457200" lvl="1" indent="0">
              <a:buNone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292929"/>
              </a:solidFill>
              <a:effectLst/>
              <a:latin typeface="Menlo"/>
            </a:endParaRPr>
          </a:p>
          <a:p>
            <a:pPr marL="457200" lvl="1" indent="0">
              <a:buNone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dict_a = {i:j for i,j in zip( keys, values )  if j &gt; 4}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292929"/>
              </a:solidFill>
              <a:effectLst/>
              <a:latin typeface="Menlo"/>
            </a:endParaRPr>
          </a:p>
          <a:p>
            <a:pPr marL="457200" lvl="1" indent="0">
              <a:buNone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{‘data’:5, ‘learning’: 8}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>
              <a:solidFill>
                <a:srgbClr val="292929"/>
              </a:solidFill>
              <a:latin typeface="charter"/>
            </a:endParaRPr>
          </a:p>
          <a:p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Key-value pairs are created by iterating over separate lists for keys and values. </a:t>
            </a:r>
          </a:p>
          <a:p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The zip function returns an iterable of tuples by combining the items from each list.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34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08FF-F677-4417-B3F2-26DC6C36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36605"/>
            <a:ext cx="10991335" cy="574035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92929"/>
                </a:solidFill>
                <a:latin typeface="charter"/>
              </a:rPr>
              <a:t>Example 6</a:t>
            </a:r>
          </a:p>
          <a:p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We can apply transformations on key-value pairs</a:t>
            </a:r>
          </a:p>
          <a:p>
            <a:pPr marL="0" indent="0">
              <a:buNone/>
            </a:pPr>
            <a:endParaRPr lang="en-US"/>
          </a:p>
          <a:p>
            <a:pPr marL="457200" lvl="1" indent="0">
              <a:buNone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dict_b = {i.upper(): j**2 for i, j in zip(keys, values) }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292929"/>
              </a:solidFill>
              <a:effectLst/>
              <a:latin typeface="Menlo"/>
            </a:endParaRPr>
          </a:p>
          <a:p>
            <a:pPr marL="457200" lvl="1" indent="0">
              <a:buNone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{‘DATA’:25, ‘SCIENCE’: 9, ‘MACHINE’: 1, ‘LEARNING’: 64 }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>
              <a:solidFill>
                <a:srgbClr val="292929"/>
              </a:solidFill>
              <a:latin typeface="charter"/>
            </a:endParaRPr>
          </a:p>
          <a:p>
            <a:r>
              <a:rPr lang="en-US">
                <a:solidFill>
                  <a:srgbClr val="292929"/>
                </a:solidFill>
                <a:latin typeface="charter"/>
              </a:rPr>
              <a:t>Both keys and values are modified using simple Python methods</a:t>
            </a:r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1315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08FF-F677-4417-B3F2-26DC6C36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36605"/>
            <a:ext cx="10991335" cy="574035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92929"/>
                </a:solidFill>
                <a:latin typeface="charter"/>
              </a:rPr>
              <a:t>Example 7</a:t>
            </a:r>
          </a:p>
          <a:p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We can access key-value pairs in a dictionary using the items method</a:t>
            </a:r>
          </a:p>
          <a:p>
            <a:pPr marL="0" indent="0">
              <a:buNone/>
            </a:pPr>
            <a:endParaRPr lang="en-US"/>
          </a:p>
          <a:p>
            <a:pPr marL="457200" lvl="1" indent="0">
              <a:buNone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print(dict_b.items() )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292929"/>
              </a:solidFill>
              <a:effectLst/>
              <a:latin typeface="Menlo"/>
            </a:endParaRPr>
          </a:p>
          <a:p>
            <a:pPr marL="457200" lvl="1" indent="0">
              <a:buNone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dict_Items( [ (‘DATA’:25), (‘SCIENCE’: 9), (‘MACHINE’: 1), (‘LEARNING’: 64) ] )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52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08FF-F677-4417-B3F2-26DC6C36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36605"/>
            <a:ext cx="10991335" cy="574035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92929"/>
                </a:solidFill>
                <a:latin typeface="charter"/>
              </a:rPr>
              <a:t>Example 7</a:t>
            </a:r>
          </a:p>
          <a:p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We can use the items of an existing dictionary as iterable in a dictionary comprehension. It allows us to create dictionaries based on existing dictionaries and modify both keys and values.</a:t>
            </a:r>
          </a:p>
          <a:p>
            <a:pPr marL="0" indent="0">
              <a:buNone/>
            </a:pPr>
            <a:endParaRPr lang="en-US"/>
          </a:p>
          <a:p>
            <a:pPr marL="457200" lvl="1" indent="0">
              <a:buNone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dict_c = {i.lower() : j%2 for i, j in dict_b.items() }</a:t>
            </a:r>
          </a:p>
          <a:p>
            <a:pPr marL="457200" lvl="1" indent="0">
              <a:buNone/>
            </a:pPr>
            <a:endParaRPr lang="en-US" altLang="en-US">
              <a:solidFill>
                <a:srgbClr val="292929"/>
              </a:solidFill>
              <a:latin typeface="Menlo"/>
            </a:endParaRPr>
          </a:p>
          <a:p>
            <a:pPr marL="457200" lvl="1" indent="0">
              <a:buNone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# dict_b wa</a:t>
            </a:r>
            <a:r>
              <a:rPr lang="en-US" altLang="en-US">
                <a:solidFill>
                  <a:srgbClr val="292929"/>
                </a:solidFill>
                <a:latin typeface="Menlo"/>
              </a:rPr>
              <a:t>s {'DATA': 25, 'SCIENCE': 9, 'MACHINE': 1, 'LEARNING': 64}</a:t>
            </a:r>
          </a:p>
          <a:p>
            <a:pPr marL="457200" lvl="1" indent="0">
              <a:buNone/>
            </a:pPr>
            <a:endParaRPr lang="en-US" altLang="en-US">
              <a:solidFill>
                <a:srgbClr val="292929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en-US" altLang="en-US">
                <a:solidFill>
                  <a:srgbClr val="292929"/>
                </a:solidFill>
                <a:latin typeface="Menlo"/>
              </a:rPr>
              <a:t>{'data': 1, 'science': 1, 'machine': 1, 'learning': 0}</a:t>
            </a:r>
          </a:p>
        </p:txBody>
      </p:sp>
    </p:spTree>
    <p:extLst>
      <p:ext uri="{BB962C8B-B14F-4D97-AF65-F5344CB8AC3E}">
        <p14:creationId xmlns:p14="http://schemas.microsoft.com/office/powerpoint/2010/main" val="1534721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08FF-F677-4417-B3F2-26DC6C36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36605"/>
            <a:ext cx="10991335" cy="574035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92929"/>
                </a:solidFill>
                <a:latin typeface="charter"/>
              </a:rPr>
              <a:t>Example 8</a:t>
            </a:r>
          </a:p>
          <a:p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The enumerate function can be used to create an iterable of tuples based on a list.</a:t>
            </a:r>
          </a:p>
          <a:p>
            <a:pPr marL="0" indent="0">
              <a:buNone/>
            </a:pPr>
            <a:endParaRPr lang="en-US"/>
          </a:p>
          <a:p>
            <a:pPr marL="457200" lvl="1" indent="0">
              <a:buNone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names = [‘John’, ‘Mohammed’, “Elysse”]</a:t>
            </a:r>
          </a:p>
          <a:p>
            <a:pPr marL="457200" lvl="1" indent="0">
              <a:buNone/>
            </a:pPr>
            <a:endParaRPr lang="en-US" altLang="en-US">
              <a:solidFill>
                <a:srgbClr val="292929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en-US" altLang="en-US">
                <a:solidFill>
                  <a:srgbClr val="292929"/>
                </a:solidFill>
                <a:latin typeface="Menlo"/>
              </a:rPr>
              <a:t>list (enumerate(names))</a:t>
            </a:r>
          </a:p>
          <a:p>
            <a:pPr marL="457200" lvl="1" indent="0">
              <a:buNone/>
            </a:pPr>
            <a:r>
              <a:rPr lang="en-US" altLang="en-US">
                <a:solidFill>
                  <a:srgbClr val="292929"/>
                </a:solidFill>
                <a:latin typeface="Menlo"/>
              </a:rPr>
              <a:t>[ (0, ‘John’), (1,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‘Mohammed’), (2, ‘Elysse’) ]</a:t>
            </a:r>
            <a:endParaRPr lang="en-US" altLang="en-US">
              <a:solidFill>
                <a:srgbClr val="292929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116767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08FF-F677-4417-B3F2-26DC6C36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36605"/>
            <a:ext cx="10991335" cy="574035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92929"/>
                </a:solidFill>
                <a:latin typeface="charter"/>
              </a:rPr>
              <a:t>Example 8</a:t>
            </a:r>
          </a:p>
          <a:p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We can use the enumerate function in a dictionary comprehension</a:t>
            </a:r>
          </a:p>
          <a:p>
            <a:pPr marL="0" indent="0">
              <a:buNone/>
            </a:pPr>
            <a:endParaRPr lang="en-US"/>
          </a:p>
          <a:p>
            <a:pPr marL="457200" lvl="1" indent="0">
              <a:buNone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names = [‘John’, ‘Mohammed’, “Elysse”]</a:t>
            </a:r>
          </a:p>
          <a:p>
            <a:pPr marL="457200" lvl="1" indent="0">
              <a:buNone/>
            </a:pPr>
            <a:r>
              <a:rPr lang="en-US" altLang="en-US">
                <a:solidFill>
                  <a:srgbClr val="292929"/>
                </a:solidFill>
                <a:latin typeface="Menlo"/>
              </a:rPr>
              <a:t>dict_names = {i:len(j) for i,j in enumerate( names ) }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292929"/>
              </a:solidFill>
              <a:effectLst/>
              <a:latin typeface="Menlo"/>
            </a:endParaRPr>
          </a:p>
          <a:p>
            <a:pPr marL="457200" lvl="1" indent="0">
              <a:buNone/>
            </a:pPr>
            <a:endParaRPr lang="en-US" altLang="en-US">
              <a:solidFill>
                <a:srgbClr val="292929"/>
              </a:solidFill>
              <a:latin typeface="Menlo"/>
            </a:endParaRPr>
          </a:p>
          <a:p>
            <a:pPr marL="457200" lvl="1" indent="0">
              <a:buNone/>
            </a:pPr>
            <a:endParaRPr lang="en-US" altLang="en-US">
              <a:solidFill>
                <a:srgbClr val="292929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en-US" altLang="en-US">
                <a:solidFill>
                  <a:srgbClr val="292929"/>
                </a:solidFill>
                <a:latin typeface="Menlo"/>
              </a:rPr>
              <a:t>{0: 4, 1: 8, 2: 6 }</a:t>
            </a:r>
          </a:p>
        </p:txBody>
      </p:sp>
    </p:spTree>
    <p:extLst>
      <p:ext uri="{BB962C8B-B14F-4D97-AF65-F5344CB8AC3E}">
        <p14:creationId xmlns:p14="http://schemas.microsoft.com/office/powerpoint/2010/main" val="41645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08FF-F677-4417-B3F2-26DC6C36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605"/>
            <a:ext cx="10515600" cy="5740358"/>
          </a:xfrm>
        </p:spPr>
        <p:txBody>
          <a:bodyPr/>
          <a:lstStyle/>
          <a:p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A </a:t>
            </a:r>
            <a:r>
              <a:rPr lang="en-US" b="0" i="0" u="sng">
                <a:effectLst/>
                <a:latin typeface="charter"/>
                <a:hlinkClick r:id="rId2"/>
              </a:rPr>
              <a:t>dictionary</a:t>
            </a:r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 is an unordered collection of key-value pairs. Each entry has a key and value. A dictionary can be considered as a list with special index.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73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08FF-F677-4417-B3F2-26DC6C36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36605"/>
            <a:ext cx="10991335" cy="574035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92929"/>
                </a:solidFill>
                <a:latin typeface="charter"/>
              </a:rPr>
              <a:t>Example 8</a:t>
            </a:r>
          </a:p>
          <a:p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If you just want to create a dictionary based on a list of tuples without any modification on the values, you do not need to use a comprehension. </a:t>
            </a:r>
          </a:p>
          <a:p>
            <a:pPr marL="0" indent="0">
              <a:buNone/>
            </a:pPr>
            <a:endParaRPr lang="en-US"/>
          </a:p>
          <a:p>
            <a:pPr marL="457200" lvl="1" indent="0">
              <a:buNone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names = [‘John’, ‘Mohammed’, “Elysse”]</a:t>
            </a:r>
          </a:p>
          <a:p>
            <a:pPr marL="457200" lvl="1" indent="0">
              <a:buNone/>
            </a:pPr>
            <a:r>
              <a:rPr lang="en-US" altLang="en-US">
                <a:solidFill>
                  <a:srgbClr val="292929"/>
                </a:solidFill>
                <a:latin typeface="Menlo"/>
              </a:rPr>
              <a:t>dict( enumerate( names ) )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292929"/>
              </a:solidFill>
              <a:effectLst/>
              <a:latin typeface="Menlo"/>
            </a:endParaRPr>
          </a:p>
          <a:p>
            <a:pPr marL="457200" lvl="1" indent="0">
              <a:buNone/>
            </a:pPr>
            <a:endParaRPr lang="en-US" altLang="en-US">
              <a:solidFill>
                <a:srgbClr val="292929"/>
              </a:solidFill>
              <a:latin typeface="Menlo"/>
            </a:endParaRPr>
          </a:p>
          <a:p>
            <a:pPr marL="457200" lvl="1" indent="0">
              <a:buNone/>
            </a:pPr>
            <a:endParaRPr lang="en-US" altLang="en-US">
              <a:solidFill>
                <a:srgbClr val="292929"/>
              </a:solidFill>
              <a:latin typeface="Menlo"/>
            </a:endParaRPr>
          </a:p>
          <a:p>
            <a:pPr marL="457200" lvl="1" indent="0">
              <a:buNone/>
            </a:pPr>
            <a:r>
              <a:rPr lang="en-US" altLang="en-US">
                <a:solidFill>
                  <a:srgbClr val="292929"/>
                </a:solidFill>
                <a:latin typeface="Menlo"/>
              </a:rPr>
              <a:t>{ 0: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‘John’</a:t>
            </a:r>
            <a:r>
              <a:rPr lang="en-US" altLang="en-US">
                <a:solidFill>
                  <a:srgbClr val="292929"/>
                </a:solidFill>
                <a:latin typeface="Menlo"/>
              </a:rPr>
              <a:t>, 1: ‘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Mohammed’</a:t>
            </a:r>
            <a:r>
              <a:rPr lang="en-US" altLang="en-US">
                <a:solidFill>
                  <a:srgbClr val="292929"/>
                </a:solidFill>
                <a:latin typeface="Menlo"/>
              </a:rPr>
              <a:t>, 2: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‘Elysse’</a:t>
            </a:r>
            <a:r>
              <a:rPr lang="en-US" altLang="en-US">
                <a:solidFill>
                  <a:srgbClr val="292929"/>
                </a:solidFill>
                <a:latin typeface="Menlo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57453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08FF-F677-4417-B3F2-26DC6C36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36605"/>
            <a:ext cx="10991335" cy="574035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92929"/>
                </a:solidFill>
                <a:latin typeface="charter"/>
              </a:rPr>
              <a:t>Example 9</a:t>
            </a:r>
          </a:p>
          <a:p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We want to create a new dictionary using the list and dictionary defined</a:t>
            </a:r>
          </a:p>
          <a:p>
            <a:pPr lvl="1"/>
            <a:r>
              <a:rPr lang="en-US">
                <a:solidFill>
                  <a:srgbClr val="292929"/>
                </a:solidFill>
                <a:latin typeface="charter"/>
              </a:rPr>
              <a:t>lst = [‘data’, ‘science’, ‘artificial’, ‘intelligence’ }</a:t>
            </a:r>
          </a:p>
          <a:p>
            <a:pPr lvl="1"/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dct = {‘data’: 5, ‘science’: 3, ‘machine’: 1, ‘learning’: 8 }</a:t>
            </a:r>
            <a:br>
              <a:rPr lang="en-US" b="0" i="0">
                <a:solidFill>
                  <a:srgbClr val="292929"/>
                </a:solidFill>
                <a:effectLst/>
                <a:latin typeface="charter"/>
              </a:rPr>
            </a:br>
            <a:endParaRPr lang="en-US" b="0" i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The keys of the new dictionary will be the elements in the list so we will iterate over the elements in list</a:t>
            </a:r>
          </a:p>
          <a:p>
            <a:pPr lvl="1"/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If the element is also in the dictionary, the value will be the values of that key in the dictionary</a:t>
            </a:r>
            <a:endParaRPr lang="en-US">
              <a:solidFill>
                <a:srgbClr val="292929"/>
              </a:solidFill>
              <a:latin typeface="charter"/>
            </a:endParaRPr>
          </a:p>
          <a:p>
            <a:pPr lvl="1"/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Otherwise, the value will be the length of the key.</a:t>
            </a:r>
            <a:endParaRPr lang="en-US" altLang="en-US">
              <a:solidFill>
                <a:srgbClr val="292929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332656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08FF-F677-4417-B3F2-26DC6C36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36605"/>
            <a:ext cx="10991335" cy="574035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92929"/>
                </a:solidFill>
                <a:latin typeface="charter"/>
              </a:rPr>
              <a:t>Example 9</a:t>
            </a:r>
          </a:p>
          <a:p>
            <a:pPr lvl="1"/>
            <a:r>
              <a:rPr lang="en-US">
                <a:solidFill>
                  <a:srgbClr val="292929"/>
                </a:solidFill>
                <a:latin typeface="charter"/>
              </a:rPr>
              <a:t>lst = [‘data’, ‘science’, ‘artificial’, ‘intelligence’ }</a:t>
            </a:r>
          </a:p>
          <a:p>
            <a:pPr lvl="1"/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dct = {‘data’: 5, ‘science’: 3, ‘machine’: 1, ‘learning’: 8 }</a:t>
            </a:r>
            <a:br>
              <a:rPr lang="en-US" b="0" i="0">
                <a:solidFill>
                  <a:srgbClr val="292929"/>
                </a:solidFill>
                <a:effectLst/>
                <a:latin typeface="charter"/>
              </a:rPr>
            </a:br>
            <a:endParaRPr lang="en-US" b="0" i="0">
              <a:solidFill>
                <a:srgbClr val="292929"/>
              </a:solidFill>
              <a:effectLst/>
              <a:latin typeface="charter"/>
            </a:endParaRPr>
          </a:p>
          <a:p>
            <a:endParaRPr lang="en-US">
              <a:solidFill>
                <a:srgbClr val="292929"/>
              </a:solidFill>
              <a:latin typeface="charter"/>
            </a:endParaRPr>
          </a:p>
          <a:p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{ i:dct[i] if i in dct else len(i) for i in lst }</a:t>
            </a:r>
          </a:p>
          <a:p>
            <a:endParaRPr lang="en-US" altLang="en-US">
              <a:solidFill>
                <a:srgbClr val="292929"/>
              </a:solidFill>
              <a:latin typeface="charter"/>
            </a:endParaRPr>
          </a:p>
          <a:p>
            <a:r>
              <a:rPr lang="en-US" altLang="en-US">
                <a:solidFill>
                  <a:srgbClr val="292929"/>
                </a:solidFill>
                <a:latin typeface="charter"/>
              </a:rPr>
              <a:t>{‘artificial’: 10, ‘data’: 5, ‘intelligence’: 12, ‘science’: 3 }</a:t>
            </a:r>
          </a:p>
          <a:p>
            <a:endParaRPr lang="en-US" altLang="en-US">
              <a:solidFill>
                <a:srgbClr val="292929"/>
              </a:solidFill>
              <a:latin typeface="charter"/>
            </a:endParaRPr>
          </a:p>
          <a:p>
            <a:r>
              <a:rPr lang="en-US" altLang="en-US">
                <a:solidFill>
                  <a:srgbClr val="292929"/>
                </a:solidFill>
                <a:latin typeface="charter"/>
              </a:rPr>
              <a:t>‘artificial’ is not in dictionary so its value is len</a:t>
            </a:r>
          </a:p>
          <a:p>
            <a:r>
              <a:rPr lang="en-US" altLang="en-US">
                <a:solidFill>
                  <a:srgbClr val="292929"/>
                </a:solidFill>
                <a:latin typeface="charter"/>
              </a:rPr>
              <a:t>‘data’ is in dictionary so its value is from dictionary</a:t>
            </a:r>
            <a:endParaRPr lang="en-US" altLang="en-US">
              <a:solidFill>
                <a:srgbClr val="292929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178874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08FF-F677-4417-B3F2-26DC6C36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36605"/>
            <a:ext cx="10991335" cy="574035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92929"/>
                </a:solidFill>
                <a:latin typeface="charter"/>
              </a:rPr>
              <a:t>Example 10</a:t>
            </a:r>
          </a:p>
          <a:p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The keys of a dictionary must be immutable</a:t>
            </a:r>
          </a:p>
          <a:p>
            <a:pPr lvl="1"/>
            <a:r>
              <a:rPr lang="en-US" altLang="en-US">
                <a:solidFill>
                  <a:srgbClr val="292929"/>
                </a:solidFill>
                <a:latin typeface="charter"/>
              </a:rPr>
              <a:t>tuples can be used as keys</a:t>
            </a:r>
          </a:p>
          <a:p>
            <a:pPr lvl="1"/>
            <a:endParaRPr lang="en-US" altLang="en-US">
              <a:solidFill>
                <a:srgbClr val="292929"/>
              </a:solidFill>
              <a:latin typeface="charter"/>
            </a:endParaRPr>
          </a:p>
          <a:p>
            <a:r>
              <a:rPr lang="en-US" altLang="en-US">
                <a:solidFill>
                  <a:srgbClr val="292929"/>
                </a:solidFill>
                <a:latin typeface="charter"/>
              </a:rPr>
              <a:t>Dictionary comprehensions allow for generating keys of tuples by implementing nested loops</a:t>
            </a:r>
            <a:endParaRPr lang="en-US" altLang="en-US">
              <a:solidFill>
                <a:srgbClr val="292929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045660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08FF-F677-4417-B3F2-26DC6C36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36605"/>
            <a:ext cx="10991335" cy="574035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92929"/>
                </a:solidFill>
                <a:latin typeface="charter"/>
              </a:rPr>
              <a:t>Example 10</a:t>
            </a:r>
          </a:p>
          <a:p>
            <a:pPr marL="0" indent="0">
              <a:buNone/>
            </a:pPr>
            <a:br>
              <a:rPr lang="en-US" b="0" i="0">
                <a:solidFill>
                  <a:srgbClr val="292929"/>
                </a:solidFill>
                <a:effectLst/>
                <a:latin typeface="charter"/>
              </a:rPr>
            </a:br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a = [1,2,3,4]</a:t>
            </a:r>
          </a:p>
          <a:p>
            <a:pPr marL="0" indent="0">
              <a:buNone/>
            </a:pPr>
            <a:r>
              <a:rPr lang="en-US" altLang="en-US">
                <a:solidFill>
                  <a:srgbClr val="292929"/>
                </a:solidFill>
                <a:latin typeface="charter"/>
              </a:rPr>
              <a:t>b= [5,6,7]</a:t>
            </a:r>
          </a:p>
          <a:p>
            <a:pPr marL="0" indent="0">
              <a:buNone/>
            </a:pPr>
            <a:endParaRPr lang="en-US" altLang="en-US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r>
              <a:rPr lang="en-US" altLang="en-US">
                <a:solidFill>
                  <a:srgbClr val="292929"/>
                </a:solidFill>
                <a:latin typeface="charter"/>
              </a:rPr>
              <a:t>dct = { (i,j): i*j for i in a for j in b }</a:t>
            </a:r>
            <a:endParaRPr lang="en-US" altLang="en-US">
              <a:solidFill>
                <a:srgbClr val="292929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070055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08FF-F677-4417-B3F2-26DC6C36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36605"/>
            <a:ext cx="10991335" cy="5740358"/>
          </a:xfrm>
        </p:spPr>
        <p:txBody>
          <a:bodyPr>
            <a:normAutofit fontScale="92500" lnSpcReduction="20000"/>
          </a:bodyPr>
          <a:lstStyle/>
          <a:p>
            <a:r>
              <a:rPr lang="en-US">
                <a:solidFill>
                  <a:srgbClr val="292929"/>
                </a:solidFill>
                <a:latin typeface="charter"/>
              </a:rPr>
              <a:t>Example 10</a:t>
            </a:r>
          </a:p>
          <a:p>
            <a:pPr marL="0" indent="0">
              <a:buNone/>
            </a:pPr>
            <a:br>
              <a:rPr lang="en-US" b="0" i="0">
                <a:solidFill>
                  <a:srgbClr val="292929"/>
                </a:solidFill>
                <a:effectLst/>
                <a:latin typeface="charter"/>
              </a:rPr>
            </a:br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a = [1,2,3,4]   </a:t>
            </a:r>
            <a:r>
              <a:rPr lang="en-US" altLang="en-US">
                <a:solidFill>
                  <a:srgbClr val="292929"/>
                </a:solidFill>
                <a:latin typeface="charter"/>
              </a:rPr>
              <a:t>b= [5,6,7]</a:t>
            </a:r>
          </a:p>
          <a:p>
            <a:pPr marL="0" indent="0">
              <a:buNone/>
            </a:pPr>
            <a:endParaRPr lang="en-US" altLang="en-US" sz="10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r>
              <a:rPr lang="en-US" altLang="en-US">
                <a:solidFill>
                  <a:srgbClr val="292929"/>
                </a:solidFill>
                <a:latin typeface="charter"/>
              </a:rPr>
              <a:t>dct = { (i,j): i*j for i in a for j in b }</a:t>
            </a:r>
          </a:p>
          <a:p>
            <a:pPr marL="0" indent="0">
              <a:buNone/>
            </a:pPr>
            <a:endParaRPr lang="en-US" altLang="en-US" sz="180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r>
              <a:rPr lang="en-US" altLang="en-US" sz="1800">
                <a:solidFill>
                  <a:srgbClr val="292929"/>
                </a:solidFill>
                <a:latin typeface="charter"/>
              </a:rPr>
              <a:t>{ (1, 5): 5,</a:t>
            </a:r>
          </a:p>
          <a:p>
            <a:pPr marL="0" indent="0">
              <a:buNone/>
            </a:pPr>
            <a:r>
              <a:rPr lang="en-US" altLang="en-US" sz="1800">
                <a:solidFill>
                  <a:srgbClr val="292929"/>
                </a:solidFill>
                <a:latin typeface="charter"/>
              </a:rPr>
              <a:t>  (1, 6): 6,</a:t>
            </a:r>
          </a:p>
          <a:p>
            <a:pPr marL="0" indent="0">
              <a:buNone/>
            </a:pPr>
            <a:r>
              <a:rPr lang="en-US" altLang="en-US" sz="1800">
                <a:solidFill>
                  <a:srgbClr val="292929"/>
                </a:solidFill>
                <a:latin typeface="charter"/>
              </a:rPr>
              <a:t>  (1, 7): 7,</a:t>
            </a:r>
          </a:p>
          <a:p>
            <a:pPr marL="0" indent="0">
              <a:buNone/>
            </a:pPr>
            <a:r>
              <a:rPr lang="en-US" altLang="en-US" sz="1800">
                <a:solidFill>
                  <a:srgbClr val="292929"/>
                </a:solidFill>
                <a:latin typeface="charter"/>
              </a:rPr>
              <a:t>  (2, 5): 10,</a:t>
            </a:r>
          </a:p>
          <a:p>
            <a:pPr marL="0" indent="0">
              <a:buNone/>
            </a:pPr>
            <a:r>
              <a:rPr lang="en-US" altLang="en-US" sz="1800">
                <a:solidFill>
                  <a:srgbClr val="292929"/>
                </a:solidFill>
                <a:latin typeface="charter"/>
              </a:rPr>
              <a:t>  (2, 6): 12,</a:t>
            </a:r>
          </a:p>
          <a:p>
            <a:pPr marL="0" indent="0">
              <a:buNone/>
            </a:pPr>
            <a:r>
              <a:rPr lang="en-US" altLang="en-US" sz="1800">
                <a:solidFill>
                  <a:srgbClr val="292929"/>
                </a:solidFill>
                <a:latin typeface="charter"/>
              </a:rPr>
              <a:t>  (2, 7): 14,</a:t>
            </a:r>
          </a:p>
          <a:p>
            <a:pPr marL="0" indent="0">
              <a:buNone/>
            </a:pPr>
            <a:r>
              <a:rPr lang="en-US" altLang="en-US" sz="1800">
                <a:solidFill>
                  <a:srgbClr val="292929"/>
                </a:solidFill>
                <a:latin typeface="charter"/>
              </a:rPr>
              <a:t>  (3, 5): 15,</a:t>
            </a:r>
          </a:p>
          <a:p>
            <a:pPr marL="0" indent="0">
              <a:buNone/>
            </a:pPr>
            <a:r>
              <a:rPr lang="en-US" altLang="en-US" sz="1800">
                <a:solidFill>
                  <a:srgbClr val="292929"/>
                </a:solidFill>
                <a:latin typeface="charter"/>
              </a:rPr>
              <a:t>  (3, 6): 18,</a:t>
            </a:r>
          </a:p>
          <a:p>
            <a:pPr marL="0" indent="0">
              <a:buNone/>
            </a:pPr>
            <a:r>
              <a:rPr lang="en-US" altLang="en-US" sz="1800">
                <a:solidFill>
                  <a:srgbClr val="292929"/>
                </a:solidFill>
                <a:latin typeface="Menlo"/>
              </a:rPr>
              <a:t>  (3, 7): 21,</a:t>
            </a:r>
          </a:p>
          <a:p>
            <a:pPr marL="0" indent="0">
              <a:buNone/>
            </a:pPr>
            <a:r>
              <a:rPr lang="en-US" altLang="en-US" sz="1800">
                <a:solidFill>
                  <a:srgbClr val="292929"/>
                </a:solidFill>
                <a:latin typeface="Menlo"/>
              </a:rPr>
              <a:t>  (4, 5): 20,</a:t>
            </a:r>
          </a:p>
          <a:p>
            <a:pPr marL="0" indent="0">
              <a:buNone/>
            </a:pPr>
            <a:r>
              <a:rPr lang="en-US" altLang="en-US" sz="1800">
                <a:solidFill>
                  <a:srgbClr val="292929"/>
                </a:solidFill>
                <a:latin typeface="Menlo"/>
              </a:rPr>
              <a:t>  (4, 6): 24,</a:t>
            </a:r>
          </a:p>
          <a:p>
            <a:pPr marL="0" indent="0">
              <a:buNone/>
            </a:pPr>
            <a:r>
              <a:rPr lang="en-US" altLang="en-US" sz="1800">
                <a:solidFill>
                  <a:srgbClr val="292929"/>
                </a:solidFill>
                <a:latin typeface="Menlo"/>
              </a:rPr>
              <a:t>  (4, 7): 28 }</a:t>
            </a:r>
          </a:p>
        </p:txBody>
      </p:sp>
    </p:spTree>
    <p:extLst>
      <p:ext uri="{BB962C8B-B14F-4D97-AF65-F5344CB8AC3E}">
        <p14:creationId xmlns:p14="http://schemas.microsoft.com/office/powerpoint/2010/main" val="3245267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08FF-F677-4417-B3F2-26DC6C36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36605"/>
            <a:ext cx="10991335" cy="5740358"/>
          </a:xfrm>
        </p:spPr>
        <p:txBody>
          <a:bodyPr>
            <a:normAutofit fontScale="92500" lnSpcReduction="20000"/>
          </a:bodyPr>
          <a:lstStyle/>
          <a:p>
            <a:r>
              <a:rPr lang="en-US">
                <a:solidFill>
                  <a:srgbClr val="292929"/>
                </a:solidFill>
                <a:latin typeface="charter"/>
              </a:rPr>
              <a:t>Example 10</a:t>
            </a:r>
          </a:p>
          <a:p>
            <a:pPr marL="0" indent="0">
              <a:buNone/>
            </a:pPr>
            <a:br>
              <a:rPr lang="en-US" b="0" i="0">
                <a:solidFill>
                  <a:srgbClr val="292929"/>
                </a:solidFill>
                <a:effectLst/>
                <a:latin typeface="charter"/>
              </a:rPr>
            </a:br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a = [1,2,3,4]   </a:t>
            </a:r>
            <a:r>
              <a:rPr lang="en-US" altLang="en-US">
                <a:solidFill>
                  <a:srgbClr val="292929"/>
                </a:solidFill>
                <a:latin typeface="charter"/>
              </a:rPr>
              <a:t>b= [5,6,7]</a:t>
            </a:r>
          </a:p>
          <a:p>
            <a:pPr marL="0" indent="0">
              <a:buNone/>
            </a:pPr>
            <a:endParaRPr lang="en-US" altLang="en-US" sz="10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r>
              <a:rPr lang="en-US" altLang="en-US">
                <a:solidFill>
                  <a:srgbClr val="292929"/>
                </a:solidFill>
                <a:latin typeface="charter"/>
              </a:rPr>
              <a:t>dct = { (i,j): i*j for i in a for j in b }</a:t>
            </a:r>
          </a:p>
          <a:p>
            <a:pPr marL="0" indent="0">
              <a:buNone/>
            </a:pPr>
            <a:endParaRPr lang="en-US" altLang="en-US" sz="1800">
              <a:solidFill>
                <a:srgbClr val="292929"/>
              </a:solidFill>
              <a:latin typeface="charter"/>
            </a:endParaRPr>
          </a:p>
          <a:p>
            <a:pPr marL="0" indent="0">
              <a:buNone/>
            </a:pPr>
            <a:r>
              <a:rPr lang="en-US" altLang="en-US" sz="1800">
                <a:solidFill>
                  <a:srgbClr val="292929"/>
                </a:solidFill>
                <a:latin typeface="charter"/>
              </a:rPr>
              <a:t>{ (1, 5): 5,</a:t>
            </a:r>
          </a:p>
          <a:p>
            <a:pPr marL="0" indent="0">
              <a:buNone/>
            </a:pPr>
            <a:r>
              <a:rPr lang="en-US" altLang="en-US" sz="1800">
                <a:solidFill>
                  <a:srgbClr val="292929"/>
                </a:solidFill>
                <a:latin typeface="charter"/>
              </a:rPr>
              <a:t>  (1, 6): 6,</a:t>
            </a:r>
          </a:p>
          <a:p>
            <a:pPr marL="0" indent="0">
              <a:buNone/>
            </a:pPr>
            <a:r>
              <a:rPr lang="en-US" altLang="en-US" sz="1800">
                <a:solidFill>
                  <a:srgbClr val="292929"/>
                </a:solidFill>
                <a:latin typeface="charter"/>
              </a:rPr>
              <a:t>  (1, 7): 7,</a:t>
            </a:r>
          </a:p>
          <a:p>
            <a:pPr marL="0" indent="0">
              <a:buNone/>
            </a:pPr>
            <a:r>
              <a:rPr lang="en-US" altLang="en-US" sz="1800">
                <a:solidFill>
                  <a:srgbClr val="292929"/>
                </a:solidFill>
                <a:latin typeface="charter"/>
              </a:rPr>
              <a:t>  (2, 5): 10,</a:t>
            </a:r>
          </a:p>
          <a:p>
            <a:pPr marL="0" indent="0">
              <a:buNone/>
            </a:pPr>
            <a:r>
              <a:rPr lang="en-US" altLang="en-US" sz="1800">
                <a:solidFill>
                  <a:srgbClr val="292929"/>
                </a:solidFill>
                <a:latin typeface="charter"/>
              </a:rPr>
              <a:t>  (2, 6): 12,</a:t>
            </a:r>
          </a:p>
          <a:p>
            <a:pPr marL="0" indent="0">
              <a:buNone/>
            </a:pPr>
            <a:r>
              <a:rPr lang="en-US" altLang="en-US" sz="1800">
                <a:solidFill>
                  <a:srgbClr val="292929"/>
                </a:solidFill>
                <a:latin typeface="charter"/>
              </a:rPr>
              <a:t>  (2, 7): 14,</a:t>
            </a:r>
          </a:p>
          <a:p>
            <a:pPr marL="0" indent="0">
              <a:buNone/>
            </a:pPr>
            <a:r>
              <a:rPr lang="en-US" altLang="en-US" sz="1800">
                <a:solidFill>
                  <a:srgbClr val="292929"/>
                </a:solidFill>
                <a:latin typeface="charter"/>
              </a:rPr>
              <a:t>  (3, 5): 15,</a:t>
            </a:r>
          </a:p>
          <a:p>
            <a:pPr marL="0" indent="0">
              <a:buNone/>
            </a:pPr>
            <a:r>
              <a:rPr lang="en-US" altLang="en-US" sz="1800">
                <a:solidFill>
                  <a:srgbClr val="292929"/>
                </a:solidFill>
                <a:latin typeface="charter"/>
              </a:rPr>
              <a:t>  (3, 6): 18,</a:t>
            </a:r>
          </a:p>
          <a:p>
            <a:pPr marL="0" indent="0">
              <a:buNone/>
            </a:pPr>
            <a:r>
              <a:rPr lang="en-US" altLang="en-US" sz="1800">
                <a:solidFill>
                  <a:srgbClr val="292929"/>
                </a:solidFill>
                <a:latin typeface="Menlo"/>
              </a:rPr>
              <a:t>  (3, 7): 21,</a:t>
            </a:r>
          </a:p>
          <a:p>
            <a:pPr marL="0" indent="0">
              <a:buNone/>
            </a:pPr>
            <a:r>
              <a:rPr lang="en-US" altLang="en-US" sz="1800">
                <a:solidFill>
                  <a:srgbClr val="292929"/>
                </a:solidFill>
                <a:latin typeface="Menlo"/>
              </a:rPr>
              <a:t>  (4, 5): 20,</a:t>
            </a:r>
          </a:p>
          <a:p>
            <a:pPr marL="0" indent="0">
              <a:buNone/>
            </a:pPr>
            <a:r>
              <a:rPr lang="en-US" altLang="en-US" sz="1800">
                <a:solidFill>
                  <a:srgbClr val="292929"/>
                </a:solidFill>
                <a:latin typeface="Menlo"/>
              </a:rPr>
              <a:t>  (4, 6): 24,</a:t>
            </a:r>
          </a:p>
          <a:p>
            <a:pPr marL="0" indent="0">
              <a:buNone/>
            </a:pPr>
            <a:r>
              <a:rPr lang="en-US" altLang="en-US" sz="1800">
                <a:solidFill>
                  <a:srgbClr val="292929"/>
                </a:solidFill>
                <a:latin typeface="Menlo"/>
              </a:rPr>
              <a:t>  (4, 7): 28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4AD6D5-5BE7-4DC0-AC62-A7F95FD5C2FD}"/>
              </a:ext>
            </a:extLst>
          </p:cNvPr>
          <p:cNvSpPr txBox="1"/>
          <p:nvPr/>
        </p:nvSpPr>
        <p:spPr>
          <a:xfrm>
            <a:off x="6672650" y="123568"/>
            <a:ext cx="498389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solidFill>
                  <a:srgbClr val="292929"/>
                </a:solidFill>
                <a:latin typeface="charter"/>
              </a:rPr>
              <a:t>The equivalent for loop syntax:</a:t>
            </a:r>
          </a:p>
          <a:p>
            <a:endParaRPr lang="en-US" sz="2600">
              <a:solidFill>
                <a:srgbClr val="292929"/>
              </a:solidFill>
              <a:latin typeface="charter"/>
            </a:endParaRPr>
          </a:p>
          <a:p>
            <a:r>
              <a:rPr lang="en-US" sz="2600">
                <a:solidFill>
                  <a:srgbClr val="292929"/>
                </a:solidFill>
                <a:latin typeface="charter"/>
              </a:rPr>
              <a:t>dct = {}</a:t>
            </a:r>
          </a:p>
          <a:p>
            <a:endParaRPr lang="en-US" sz="2600">
              <a:solidFill>
                <a:srgbClr val="292929"/>
              </a:solidFill>
              <a:latin typeface="charter"/>
            </a:endParaRPr>
          </a:p>
          <a:p>
            <a:r>
              <a:rPr lang="en-US" sz="2600">
                <a:solidFill>
                  <a:srgbClr val="292929"/>
                </a:solidFill>
                <a:latin typeface="charter"/>
              </a:rPr>
              <a:t>for i in a:</a:t>
            </a:r>
          </a:p>
          <a:p>
            <a:r>
              <a:rPr lang="en-US" sz="2600">
                <a:solidFill>
                  <a:srgbClr val="292929"/>
                </a:solidFill>
                <a:latin typeface="charter"/>
              </a:rPr>
              <a:t>   for j in b:</a:t>
            </a:r>
          </a:p>
          <a:p>
            <a:r>
              <a:rPr lang="en-US" sz="2600">
                <a:solidFill>
                  <a:srgbClr val="292929"/>
                </a:solidFill>
                <a:latin typeface="charter"/>
              </a:rPr>
              <a:t>      dct[ (i,j) ] = i*j</a:t>
            </a:r>
          </a:p>
        </p:txBody>
      </p:sp>
    </p:spTree>
    <p:extLst>
      <p:ext uri="{BB962C8B-B14F-4D97-AF65-F5344CB8AC3E}">
        <p14:creationId xmlns:p14="http://schemas.microsoft.com/office/powerpoint/2010/main" val="1050475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08FF-F677-4417-B3F2-26DC6C36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605"/>
            <a:ext cx="10515600" cy="5740358"/>
          </a:xfrm>
        </p:spPr>
        <p:txBody>
          <a:bodyPr/>
          <a:lstStyle/>
          <a:p>
            <a:r>
              <a:rPr lang="en-US"/>
              <a:t>Lambda functions</a:t>
            </a:r>
          </a:p>
          <a:p>
            <a:pPr lvl="1"/>
            <a:r>
              <a:rPr lang="en-US"/>
              <a:t>or single expression functions</a:t>
            </a:r>
          </a:p>
        </p:txBody>
      </p:sp>
    </p:spTree>
    <p:extLst>
      <p:ext uri="{BB962C8B-B14F-4D97-AF65-F5344CB8AC3E}">
        <p14:creationId xmlns:p14="http://schemas.microsoft.com/office/powerpoint/2010/main" val="3964118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08FF-F677-4417-B3F2-26DC6C36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605"/>
            <a:ext cx="10515600" cy="5740358"/>
          </a:xfrm>
        </p:spPr>
        <p:txBody>
          <a:bodyPr/>
          <a:lstStyle/>
          <a:p>
            <a:r>
              <a:rPr lang="en-US"/>
              <a:t>A lambda function</a:t>
            </a:r>
          </a:p>
          <a:p>
            <a:pPr lvl="1"/>
            <a:r>
              <a:rPr lang="en-US"/>
              <a:t>is a small, anonymous function that can take any number of arguments but has only one expression</a:t>
            </a:r>
          </a:p>
          <a:p>
            <a:pPr lvl="1"/>
            <a:r>
              <a:rPr lang="en-US"/>
              <a:t>return an object that is assigned to a variable or used as a part of other functions</a:t>
            </a:r>
          </a:p>
          <a:p>
            <a:pPr lvl="1"/>
            <a:r>
              <a:rPr lang="en-US"/>
              <a:t>differs from regular functions</a:t>
            </a:r>
          </a:p>
          <a:p>
            <a:pPr lvl="2"/>
            <a:r>
              <a:rPr lang="en-US"/>
              <a:t>most notably, restricted to a single expression, so no statements or annotations</a:t>
            </a:r>
          </a:p>
          <a:p>
            <a:pPr lvl="2"/>
            <a:r>
              <a:rPr lang="en-US"/>
              <a:t>there is </a:t>
            </a:r>
            <a:r>
              <a:rPr lang="en-US" u="sng"/>
              <a:t>always</a:t>
            </a:r>
            <a:r>
              <a:rPr lang="en-US"/>
              <a:t> an implicit return statement</a:t>
            </a:r>
          </a:p>
          <a:p>
            <a:pPr lvl="2"/>
            <a:r>
              <a:rPr lang="en-US"/>
              <a:t>does not need a name during definition</a:t>
            </a:r>
          </a:p>
          <a:p>
            <a:pPr lvl="3"/>
            <a:r>
              <a:rPr lang="en-US"/>
              <a:t>created using lambda rather than def</a:t>
            </a:r>
          </a:p>
        </p:txBody>
      </p:sp>
    </p:spTree>
    <p:extLst>
      <p:ext uri="{BB962C8B-B14F-4D97-AF65-F5344CB8AC3E}">
        <p14:creationId xmlns:p14="http://schemas.microsoft.com/office/powerpoint/2010/main" val="2661354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08FF-F677-4417-B3F2-26DC6C36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605"/>
            <a:ext cx="10515600" cy="5740358"/>
          </a:xfrm>
        </p:spPr>
        <p:txBody>
          <a:bodyPr/>
          <a:lstStyle/>
          <a:p>
            <a:r>
              <a:rPr lang="en-US"/>
              <a:t>Lambda function syntax</a:t>
            </a:r>
          </a:p>
          <a:p>
            <a:endParaRPr lang="en-US"/>
          </a:p>
          <a:p>
            <a:pPr marL="457200" lvl="1" indent="0">
              <a:buNone/>
            </a:pPr>
            <a:r>
              <a:rPr lang="en-US"/>
              <a:t>lambda arguments : expression</a:t>
            </a:r>
            <a:br>
              <a:rPr lang="en-US"/>
            </a:br>
            <a:endParaRPr lang="en-US"/>
          </a:p>
          <a:p>
            <a:pPr lvl="1"/>
            <a:r>
              <a:rPr lang="en-US"/>
              <a:t>can have multiple arguments, separated by commas</a:t>
            </a:r>
          </a:p>
          <a:p>
            <a:pPr lvl="1"/>
            <a:r>
              <a:rPr lang="en-US"/>
              <a:t>the expression always returns an object</a:t>
            </a:r>
          </a:p>
          <a:p>
            <a:pPr lvl="1"/>
            <a:r>
              <a:rPr lang="en-US" b="0" i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In contrast to a normal function, a Python lambda function is a single expression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5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92FA13F-1451-4613-B2FC-6A56F03E7B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973" y="1573427"/>
            <a:ext cx="7025492" cy="312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7D0B4D-4E9A-45BB-92EC-F19FB05EC574}"/>
              </a:ext>
            </a:extLst>
          </p:cNvPr>
          <p:cNvSpPr txBox="1"/>
          <p:nvPr/>
        </p:nvSpPr>
        <p:spPr>
          <a:xfrm>
            <a:off x="2817341" y="482290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The keys must be unique and immutable</a:t>
            </a:r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. So we can use strings, numbers (int or float), or tuples as keys. Values can be of any type.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48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08FF-F677-4417-B3F2-26DC6C36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605"/>
            <a:ext cx="10515600" cy="5740358"/>
          </a:xfrm>
        </p:spPr>
        <p:txBody>
          <a:bodyPr/>
          <a:lstStyle/>
          <a:p>
            <a:r>
              <a:rPr lang="en-US"/>
              <a:t>Best practice to use lambdas when the function expression is small</a:t>
            </a:r>
          </a:p>
          <a:p>
            <a:pPr lvl="1"/>
            <a:r>
              <a:rPr lang="en-US"/>
              <a:t>aids readability</a:t>
            </a:r>
          </a:p>
          <a:p>
            <a:r>
              <a:rPr lang="en-US"/>
              <a:t>Good idea to use when it provides the shortest way to write or compute something</a:t>
            </a:r>
          </a:p>
          <a:p>
            <a:pPr lvl="1"/>
            <a:r>
              <a:rPr lang="en-US"/>
              <a:t>Examples:</a:t>
            </a:r>
          </a:p>
          <a:p>
            <a:pPr lvl="2"/>
            <a:r>
              <a:rPr lang="en-US"/>
              <a:t>returning a function from a function</a:t>
            </a:r>
          </a:p>
          <a:p>
            <a:pPr lvl="2"/>
            <a:r>
              <a:rPr lang="en-US"/>
              <a:t>sorting by an alternate key</a:t>
            </a:r>
          </a:p>
          <a:p>
            <a:r>
              <a:rPr lang="en-US"/>
              <a:t>When used properly, they make code shorter and more readable</a:t>
            </a:r>
          </a:p>
        </p:txBody>
      </p:sp>
    </p:spTree>
    <p:extLst>
      <p:ext uri="{BB962C8B-B14F-4D97-AF65-F5344CB8AC3E}">
        <p14:creationId xmlns:p14="http://schemas.microsoft.com/office/powerpoint/2010/main" val="784268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08FF-F677-4417-B3F2-26DC6C36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605"/>
            <a:ext cx="10515600" cy="5740358"/>
          </a:xfrm>
        </p:spPr>
        <p:txBody>
          <a:bodyPr/>
          <a:lstStyle/>
          <a:p>
            <a:r>
              <a:rPr lang="en-US"/>
              <a:t>General guidelines</a:t>
            </a:r>
          </a:p>
          <a:p>
            <a:pPr lvl="1"/>
            <a:r>
              <a:rPr lang="en-US"/>
              <a:t>can only contain a single expression</a:t>
            </a:r>
          </a:p>
          <a:p>
            <a:pPr lvl="1"/>
            <a:r>
              <a:rPr lang="en-US"/>
              <a:t>best used on short, simple code</a:t>
            </a:r>
          </a:p>
          <a:p>
            <a:pPr lvl="1"/>
            <a:r>
              <a:rPr lang="en-US"/>
              <a:t>don’t use multiple lamda expressions in one function call</a:t>
            </a:r>
          </a:p>
          <a:p>
            <a:pPr lvl="1"/>
            <a:r>
              <a:rPr lang="en-US"/>
              <a:t>same function used multiple times should be def rather than lambda</a:t>
            </a:r>
          </a:p>
        </p:txBody>
      </p:sp>
    </p:spTree>
    <p:extLst>
      <p:ext uri="{BB962C8B-B14F-4D97-AF65-F5344CB8AC3E}">
        <p14:creationId xmlns:p14="http://schemas.microsoft.com/office/powerpoint/2010/main" val="3358706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08FF-F677-4417-B3F2-26DC6C36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605"/>
            <a:ext cx="10515600" cy="5740358"/>
          </a:xfrm>
        </p:spPr>
        <p:txBody>
          <a:bodyPr/>
          <a:lstStyle/>
          <a:p>
            <a:r>
              <a:rPr lang="en-US"/>
              <a:t>Examples</a:t>
            </a:r>
          </a:p>
          <a:p>
            <a:pPr lvl="1"/>
            <a:r>
              <a:rPr lang="en-US"/>
              <a:t>lambda  : 1	# no arguments</a:t>
            </a:r>
          </a:p>
        </p:txBody>
      </p:sp>
    </p:spTree>
    <p:extLst>
      <p:ext uri="{BB962C8B-B14F-4D97-AF65-F5344CB8AC3E}">
        <p14:creationId xmlns:p14="http://schemas.microsoft.com/office/powerpoint/2010/main" val="1987260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08FF-F677-4417-B3F2-26DC6C36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605"/>
            <a:ext cx="10515600" cy="5740358"/>
          </a:xfrm>
        </p:spPr>
        <p:txBody>
          <a:bodyPr/>
          <a:lstStyle/>
          <a:p>
            <a:r>
              <a:rPr lang="en-US"/>
              <a:t>Examples</a:t>
            </a:r>
          </a:p>
          <a:p>
            <a:pPr lvl="1"/>
            <a:r>
              <a:rPr lang="en-US"/>
              <a:t>lambda: 1	# no arguments</a:t>
            </a:r>
          </a:p>
          <a:p>
            <a:pPr lvl="1"/>
            <a:r>
              <a:rPr lang="en-US"/>
              <a:t>lambda x, y: x+y</a:t>
            </a:r>
          </a:p>
        </p:txBody>
      </p:sp>
    </p:spTree>
    <p:extLst>
      <p:ext uri="{BB962C8B-B14F-4D97-AF65-F5344CB8AC3E}">
        <p14:creationId xmlns:p14="http://schemas.microsoft.com/office/powerpoint/2010/main" val="4078912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08FF-F677-4417-B3F2-26DC6C36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605"/>
            <a:ext cx="10515600" cy="5740358"/>
          </a:xfrm>
        </p:spPr>
        <p:txBody>
          <a:bodyPr/>
          <a:lstStyle/>
          <a:p>
            <a:r>
              <a:rPr lang="en-US"/>
              <a:t>Examples</a:t>
            </a:r>
          </a:p>
          <a:p>
            <a:pPr lvl="1"/>
            <a:r>
              <a:rPr lang="en-US"/>
              <a:t>lambda: 1	# no arguments</a:t>
            </a:r>
          </a:p>
          <a:p>
            <a:pPr lvl="1"/>
            <a:r>
              <a:rPr lang="en-US"/>
              <a:t>lambda x, y: x+y</a:t>
            </a:r>
          </a:p>
          <a:p>
            <a:pPr lvl="1"/>
            <a:r>
              <a:rPr lang="en-US"/>
              <a:t>lambda a, b, c, d: a*b + c*d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468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08FF-F677-4417-B3F2-26DC6C36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605"/>
            <a:ext cx="10515600" cy="5740358"/>
          </a:xfrm>
        </p:spPr>
        <p:txBody>
          <a:bodyPr/>
          <a:lstStyle/>
          <a:p>
            <a:r>
              <a:rPr lang="en-US"/>
              <a:t>Examples</a:t>
            </a:r>
          </a:p>
          <a:p>
            <a:pPr lvl="1"/>
            <a:r>
              <a:rPr lang="en-US"/>
              <a:t>lambda: 1	# no arguments</a:t>
            </a:r>
          </a:p>
          <a:p>
            <a:pPr lvl="1"/>
            <a:r>
              <a:rPr lang="en-US"/>
              <a:t>lambda x, y: x+y</a:t>
            </a:r>
          </a:p>
          <a:p>
            <a:pPr lvl="1"/>
            <a:r>
              <a:rPr lang="en-US"/>
              <a:t>lambda a, b, c, d: a*b + c*d</a:t>
            </a:r>
          </a:p>
          <a:p>
            <a:pPr lvl="1"/>
            <a:r>
              <a:rPr lang="en-US"/>
              <a:t>lambda x: x[0] * x[1]		#could replace an area function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36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08FF-F677-4417-B3F2-26DC6C36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605"/>
            <a:ext cx="10958384" cy="5740358"/>
          </a:xfrm>
        </p:spPr>
        <p:txBody>
          <a:bodyPr/>
          <a:lstStyle/>
          <a:p>
            <a:r>
              <a:rPr lang="en-US"/>
              <a:t>Examples</a:t>
            </a:r>
          </a:p>
          <a:p>
            <a:pPr marL="457200" lvl="1" indent="0">
              <a:buNone/>
            </a:pPr>
            <a:r>
              <a:rPr lang="en-US"/>
              <a:t>p = [(3,3) (4,2), (2,2), (5,2), (1,7)]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q = sorted( p, key=lambda x: x[0]*x[1])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produces</a:t>
            </a:r>
          </a:p>
          <a:p>
            <a:pPr marL="457200" lvl="1" indent="0">
              <a:buNone/>
            </a:pPr>
            <a:r>
              <a:rPr lang="en-US"/>
              <a:t>	[(2,2), (1,7), (4,2), (3,3), (5,2)]		#sorted by values of two items multiplied</a:t>
            </a:r>
          </a:p>
          <a:p>
            <a:pPr marL="457200" lvl="1" indent="0">
              <a:buNone/>
            </a:pPr>
            <a:r>
              <a:rPr lang="en-US"/>
              <a:t>	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84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08FF-F677-4417-B3F2-26DC6C36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605"/>
            <a:ext cx="10958384" cy="5740358"/>
          </a:xfrm>
        </p:spPr>
        <p:txBody>
          <a:bodyPr/>
          <a:lstStyle/>
          <a:p>
            <a:r>
              <a:rPr lang="en-US"/>
              <a:t>Examples</a:t>
            </a:r>
          </a:p>
          <a:p>
            <a:pPr marL="457200" lvl="1" indent="0">
              <a:buNone/>
            </a:pPr>
            <a:r>
              <a:rPr lang="en-US"/>
              <a:t>p = [(3,3) ,(4,2), (2,2), (5,2), (1,7)]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q = sorted( p, key=lambda x: x[0]*x[1])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produces</a:t>
            </a:r>
          </a:p>
          <a:p>
            <a:pPr marL="457200" lvl="1" indent="0">
              <a:buNone/>
            </a:pPr>
            <a:r>
              <a:rPr lang="en-US"/>
              <a:t>	[(2,2), (1,7), (4,2), (3,3), (5,2)]		#sorted by values of two items multiplied</a:t>
            </a:r>
          </a:p>
          <a:p>
            <a:pPr marL="457200" lvl="1" indent="0">
              <a:buNone/>
            </a:pPr>
            <a:r>
              <a:rPr lang="en-US"/>
              <a:t>	#  4,       7,       8,       9,      10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05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08FF-F677-4417-B3F2-26DC6C36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605"/>
            <a:ext cx="10958384" cy="5740358"/>
          </a:xfrm>
        </p:spPr>
        <p:txBody>
          <a:bodyPr/>
          <a:lstStyle/>
          <a:p>
            <a:r>
              <a:rPr lang="en-US"/>
              <a:t>Lambda functions can be assigned to variables</a:t>
            </a:r>
          </a:p>
          <a:p>
            <a:pPr lvl="1"/>
            <a:r>
              <a:rPr lang="en-US"/>
              <a:t>makes it like a regular function</a:t>
            </a:r>
          </a:p>
          <a:p>
            <a:pPr lvl="1"/>
            <a:endParaRPr lang="en-US"/>
          </a:p>
          <a:p>
            <a:pPr marL="457200" lvl="1" indent="0">
              <a:buNone/>
            </a:pPr>
            <a:r>
              <a:rPr lang="en-US"/>
              <a:t>square = lambda x: x*x</a:t>
            </a:r>
          </a:p>
          <a:p>
            <a:pPr marL="457200" lvl="1" indent="0">
              <a:buNone/>
            </a:pPr>
            <a:r>
              <a:rPr lang="en-US"/>
              <a:t>print( square(4) )			#produces 16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6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08FF-F677-4417-B3F2-26DC6C36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605"/>
            <a:ext cx="10515600" cy="5740358"/>
          </a:xfrm>
        </p:spPr>
        <p:txBody>
          <a:bodyPr/>
          <a:lstStyle/>
          <a:p>
            <a:r>
              <a:rPr lang="en-US">
                <a:solidFill>
                  <a:srgbClr val="292929"/>
                </a:solidFill>
                <a:latin typeface="charter"/>
              </a:rPr>
              <a:t>D</a:t>
            </a:r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ictionary comprehension is a method to create dictionaries using iterables. The logic is the same as list comprehension but the syntax is different due to the structure of dictionaries.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08FF-F677-4417-B3F2-26DC6C36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605"/>
            <a:ext cx="10515600" cy="5740358"/>
          </a:xfrm>
        </p:spPr>
        <p:txBody>
          <a:bodyPr/>
          <a:lstStyle/>
          <a:p>
            <a:r>
              <a:rPr lang="en-US">
                <a:solidFill>
                  <a:srgbClr val="292929"/>
                </a:solidFill>
                <a:latin typeface="charter"/>
              </a:rPr>
              <a:t>D</a:t>
            </a:r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ictionary comprehension is a method to create dictionaries using iterables. The logic is the same as list comprehension but the syntax is different due to the structure of dictionaries.</a:t>
            </a:r>
            <a:br>
              <a:rPr lang="en-US" b="0" i="0">
                <a:solidFill>
                  <a:srgbClr val="292929"/>
                </a:solidFill>
                <a:effectLst/>
                <a:latin typeface="charter"/>
              </a:rPr>
            </a:br>
            <a:endParaRPr lang="en-US" b="0" i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In order to see the similarity between a list and dictionary comprehension, I will create both a list and dictionary comprehension in the first two examples.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92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08FF-F677-4417-B3F2-26DC6C36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605"/>
            <a:ext cx="10515600" cy="574035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92929"/>
                </a:solidFill>
                <a:latin typeface="charter"/>
              </a:rPr>
              <a:t>Example 1</a:t>
            </a:r>
            <a:br>
              <a:rPr lang="en-US" b="0" i="0">
                <a:solidFill>
                  <a:srgbClr val="292929"/>
                </a:solidFill>
                <a:effectLst/>
                <a:latin typeface="charter"/>
              </a:rPr>
            </a:br>
            <a:endParaRPr lang="en-US"/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words = ['data', 'science', 'machine', 'learning’]</a:t>
            </a:r>
          </a:p>
          <a:p>
            <a:pPr marL="0" indent="0">
              <a:buNone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rgbClr val="292929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#list comprehension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[len(i) for i in words]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[4, 7, 7, 8]</a:t>
            </a:r>
          </a:p>
          <a:p>
            <a:pPr marL="0" indent="0">
              <a:buNone/>
            </a:pPr>
            <a:endParaRPr lang="en-US" altLang="en-US">
              <a:solidFill>
                <a:srgbClr val="292929"/>
              </a:solidFill>
              <a:latin typeface="Menl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#dictionary comprehension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{i:len(i) for i in words}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{'data': 4, 'science': 7, 'machine': 7, 'learning': 8}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53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08FF-F677-4417-B3F2-26DC6C36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605"/>
            <a:ext cx="10515600" cy="5740358"/>
          </a:xfrm>
        </p:spPr>
        <p:txBody>
          <a:bodyPr>
            <a:normAutofit fontScale="92500" lnSpcReduction="20000"/>
          </a:bodyPr>
          <a:lstStyle/>
          <a:p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We have an iterable which is a list named “words”. </a:t>
            </a:r>
          </a:p>
          <a:p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In the list comprehension, we create a list that contains the length of the words. </a:t>
            </a:r>
          </a:p>
          <a:p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In the dictionary comprehension, we need to specify both keys and values based on the iteration. The returned dictionary contains the words as keys and their length as values.</a:t>
            </a:r>
            <a:br>
              <a:rPr lang="en-US" b="0" i="0">
                <a:solidFill>
                  <a:srgbClr val="292929"/>
                </a:solidFill>
                <a:effectLst/>
                <a:latin typeface="charter"/>
              </a:rPr>
            </a:br>
            <a:endParaRPr lang="en-US"/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words = ['data', 'science', 'machine', 'learning’]</a:t>
            </a:r>
          </a:p>
          <a:p>
            <a:pPr marL="0" indent="0">
              <a:buNone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rgbClr val="292929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#list comprehension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[len(i) for i in words]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[4, 7, 7, 8]</a:t>
            </a:r>
          </a:p>
          <a:p>
            <a:pPr marL="0" indent="0">
              <a:buNone/>
            </a:pPr>
            <a:endParaRPr lang="en-US" altLang="en-US">
              <a:solidFill>
                <a:srgbClr val="292929"/>
              </a:solidFill>
              <a:latin typeface="Menl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#dictionary comprehension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{i:len(i) for i in words}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{'data': 4, 'science': 7, 'machine': 7, 'learning': 8}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5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08FF-F677-4417-B3F2-26DC6C36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605"/>
            <a:ext cx="10515600" cy="5740358"/>
          </a:xfrm>
        </p:spPr>
        <p:txBody>
          <a:bodyPr/>
          <a:lstStyle/>
          <a:p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charter"/>
              </a:rPr>
              <a:t>The basic syntax for list and dictionary comprehension are: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8F4A31-5132-4F78-B33C-A13DC5F52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984" y="1121942"/>
            <a:ext cx="6199133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6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            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D81BCC16-1383-481C-A004-94B7123A2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611" y="1729946"/>
            <a:ext cx="7454214" cy="1242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500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608FF-F677-4417-B3F2-26DC6C36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605"/>
            <a:ext cx="10515600" cy="5740358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rgbClr val="292929"/>
                </a:solidFill>
                <a:latin typeface="charter"/>
              </a:rPr>
              <a:t>Example 2</a:t>
            </a:r>
          </a:p>
          <a:p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Both list and dictionary comprehensions accept if/else conditional statements.</a:t>
            </a:r>
          </a:p>
          <a:p>
            <a:r>
              <a:rPr lang="en-US" b="0" i="0">
                <a:solidFill>
                  <a:srgbClr val="292929"/>
                </a:solidFill>
                <a:effectLst/>
                <a:latin typeface="charter"/>
              </a:rPr>
              <a:t>The returned variables only contain the words longer than 5 characters.</a:t>
            </a:r>
            <a:br>
              <a:rPr lang="en-US" b="0" i="0">
                <a:solidFill>
                  <a:srgbClr val="292929"/>
                </a:solidFill>
                <a:effectLst/>
                <a:latin typeface="charter"/>
              </a:rPr>
            </a:br>
            <a:endParaRPr lang="en-US"/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words = ['data', 'science', 'machine', 'learning’]</a:t>
            </a:r>
          </a:p>
          <a:p>
            <a:pPr marL="0" indent="0">
              <a:buNone/>
            </a:pPr>
            <a:endParaRPr kumimoji="0" lang="en-US" altLang="en-US" sz="2800" b="0" i="0" u="none" strike="noStrike" cap="none" normalizeH="0" baseline="0">
              <a:ln>
                <a:noFill/>
              </a:ln>
              <a:solidFill>
                <a:srgbClr val="292929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#list comprehension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[len(i) for i in words if len(i) &gt; 5]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[7, 7, 8]</a:t>
            </a:r>
          </a:p>
          <a:p>
            <a:pPr marL="0" indent="0">
              <a:buNone/>
            </a:pPr>
            <a:endParaRPr lang="en-US" altLang="en-US">
              <a:solidFill>
                <a:srgbClr val="292929"/>
              </a:solidFill>
              <a:latin typeface="Menlo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#dictionary comprehension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{i:len(i) for i in words if len(i) &gt; 5}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{'science': 7, 'machine': 7, 'learning': 8}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3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2382</Words>
  <Application>Microsoft Office PowerPoint</Application>
  <PresentationFormat>Widescreen</PresentationFormat>
  <Paragraphs>245</Paragraphs>
  <Slides>38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charter</vt:lpstr>
      <vt:lpstr>Droid Serif</vt:lpstr>
      <vt:lpstr>Menlo</vt:lpstr>
      <vt:lpstr>source sans pro</vt:lpstr>
      <vt:lpstr>Office Theme</vt:lpstr>
      <vt:lpstr>Dictionary &amp; List Comprehension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Dictionary &amp; List Comprehension</dc:title>
  <dc:creator>RMann Software</dc:creator>
  <cp:lastModifiedBy>RMann Software</cp:lastModifiedBy>
  <cp:revision>33</cp:revision>
  <dcterms:created xsi:type="dcterms:W3CDTF">2021-03-29T22:04:36Z</dcterms:created>
  <dcterms:modified xsi:type="dcterms:W3CDTF">2022-03-22T18:21:07Z</dcterms:modified>
</cp:coreProperties>
</file>