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59"/>
  </p:notesMasterIdLst>
  <p:handoutMasterIdLst>
    <p:handoutMasterId r:id="rId60"/>
  </p:handoutMasterIdLst>
  <p:sldIdLst>
    <p:sldId id="319" r:id="rId2"/>
    <p:sldId id="257" r:id="rId3"/>
    <p:sldId id="341" r:id="rId4"/>
    <p:sldId id="504" r:id="rId5"/>
    <p:sldId id="488" r:id="rId6"/>
    <p:sldId id="505" r:id="rId7"/>
    <p:sldId id="342" r:id="rId8"/>
    <p:sldId id="384" r:id="rId9"/>
    <p:sldId id="387" r:id="rId10"/>
    <p:sldId id="390" r:id="rId11"/>
    <p:sldId id="457" r:id="rId12"/>
    <p:sldId id="458" r:id="rId13"/>
    <p:sldId id="475" r:id="rId14"/>
    <p:sldId id="515" r:id="rId15"/>
    <p:sldId id="516" r:id="rId16"/>
    <p:sldId id="517" r:id="rId17"/>
    <p:sldId id="518" r:id="rId18"/>
    <p:sldId id="519" r:id="rId19"/>
    <p:sldId id="520" r:id="rId20"/>
    <p:sldId id="521" r:id="rId21"/>
    <p:sldId id="489" r:id="rId22"/>
    <p:sldId id="392" r:id="rId23"/>
    <p:sldId id="522" r:id="rId24"/>
    <p:sldId id="490" r:id="rId25"/>
    <p:sldId id="477" r:id="rId26"/>
    <p:sldId id="478" r:id="rId27"/>
    <p:sldId id="479" r:id="rId28"/>
    <p:sldId id="523" r:id="rId29"/>
    <p:sldId id="524" r:id="rId30"/>
    <p:sldId id="525" r:id="rId31"/>
    <p:sldId id="526" r:id="rId32"/>
    <p:sldId id="529" r:id="rId33"/>
    <p:sldId id="480" r:id="rId34"/>
    <p:sldId id="528" r:id="rId35"/>
    <p:sldId id="481" r:id="rId36"/>
    <p:sldId id="482" r:id="rId37"/>
    <p:sldId id="527" r:id="rId38"/>
    <p:sldId id="483" r:id="rId39"/>
    <p:sldId id="484" r:id="rId40"/>
    <p:sldId id="491" r:id="rId41"/>
    <p:sldId id="506" r:id="rId42"/>
    <p:sldId id="492" r:id="rId43"/>
    <p:sldId id="493" r:id="rId44"/>
    <p:sldId id="494" r:id="rId45"/>
    <p:sldId id="495" r:id="rId46"/>
    <p:sldId id="496" r:id="rId47"/>
    <p:sldId id="497" r:id="rId48"/>
    <p:sldId id="498" r:id="rId49"/>
    <p:sldId id="499" r:id="rId50"/>
    <p:sldId id="500" r:id="rId51"/>
    <p:sldId id="501" r:id="rId52"/>
    <p:sldId id="509" r:id="rId53"/>
    <p:sldId id="446" r:id="rId54"/>
    <p:sldId id="530" r:id="rId55"/>
    <p:sldId id="447" r:id="rId56"/>
    <p:sldId id="448" r:id="rId57"/>
    <p:sldId id="531" r:id="rId5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2222"/>
    <a:srgbClr val="FFFFFF"/>
    <a:srgbClr val="18B2B6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23992" autoAdjust="0"/>
    <p:restoredTop sz="94683" autoAdjust="0"/>
  </p:normalViewPr>
  <p:slideViewPr>
    <p:cSldViewPr>
      <p:cViewPr varScale="1">
        <p:scale>
          <a:sx n="88" d="100"/>
          <a:sy n="88" d="100"/>
        </p:scale>
        <p:origin x="183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922"/>
    </p:cViewPr>
  </p:sorterViewPr>
  <p:notesViewPr>
    <p:cSldViewPr>
      <p:cViewPr varScale="1">
        <p:scale>
          <a:sx n="42" d="100"/>
          <a:sy n="42" d="100"/>
        </p:scale>
        <p:origin x="-145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>
            <a:extLst>
              <a:ext uri="{FF2B5EF4-FFF2-40B4-BE49-F238E27FC236}">
                <a16:creationId xmlns:a16="http://schemas.microsoft.com/office/drawing/2014/main" id="{75FEE9A4-81BC-40EB-88FF-99DA5C01BA0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dirty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3" name="Rectangle 3">
            <a:extLst>
              <a:ext uri="{FF2B5EF4-FFF2-40B4-BE49-F238E27FC236}">
                <a16:creationId xmlns:a16="http://schemas.microsoft.com/office/drawing/2014/main" id="{3EF54CA1-4A27-4CB0-85B4-2A991E18DCB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4" name="Rectangle 4">
            <a:extLst>
              <a:ext uri="{FF2B5EF4-FFF2-40B4-BE49-F238E27FC236}">
                <a16:creationId xmlns:a16="http://schemas.microsoft.com/office/drawing/2014/main" id="{661BF04C-3B06-48A3-8924-80B48DB0CB18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dirty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5" name="Rectangle 5">
            <a:extLst>
              <a:ext uri="{FF2B5EF4-FFF2-40B4-BE49-F238E27FC236}">
                <a16:creationId xmlns:a16="http://schemas.microsoft.com/office/drawing/2014/main" id="{E22CC7F5-BBF1-4000-ABD5-18F9A1B01E0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9D22788F-872D-4353-8A8E-194D7922FD7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22206064-758F-4A0E-814D-F7AAF0817D1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dirty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A4615672-8997-4250-934C-14DBDC9F17A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44" name="Rectangle 4">
            <a:extLst>
              <a:ext uri="{FF2B5EF4-FFF2-40B4-BE49-F238E27FC236}">
                <a16:creationId xmlns:a16="http://schemas.microsoft.com/office/drawing/2014/main" id="{3C1E44A4-53D8-44D8-B05C-2FB24F57295F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7" name="Rectangle 5">
            <a:extLst>
              <a:ext uri="{FF2B5EF4-FFF2-40B4-BE49-F238E27FC236}">
                <a16:creationId xmlns:a16="http://schemas.microsoft.com/office/drawing/2014/main" id="{CDD50516-0447-4FC7-AB7F-F2175A9EB3B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4518" name="Rectangle 6">
            <a:extLst>
              <a:ext uri="{FF2B5EF4-FFF2-40B4-BE49-F238E27FC236}">
                <a16:creationId xmlns:a16="http://schemas.microsoft.com/office/drawing/2014/main" id="{9B3EF31D-DD6B-4D8E-9059-D2F0B38429B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dirty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9" name="Rectangle 7">
            <a:extLst>
              <a:ext uri="{FF2B5EF4-FFF2-40B4-BE49-F238E27FC236}">
                <a16:creationId xmlns:a16="http://schemas.microsoft.com/office/drawing/2014/main" id="{2CBB4342-27F5-45B6-8432-2332D8DAA31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FBED77B5-58E5-4009-96DB-61D07D2A899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46BEEE1A-978A-4DA0-BE23-D406809FDD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3B38ED6-DF60-41BC-ABE7-AA17B7E96F26}" type="slidenum">
              <a:rPr lang="en-US" altLang="en-US" sz="1200">
                <a:solidFill>
                  <a:schemeClr val="tx1"/>
                </a:solidFill>
              </a:rPr>
              <a:pPr eaLnBrk="1" hangingPunct="1"/>
              <a:t>1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22254907-D6FE-41C3-9225-CAA90B0B23C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90606980-7870-48DE-A80A-88B483C5BE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id="{16923201-E88E-4D8D-B71D-182EE240F3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1F1ECDF-5527-4FB6-8F02-DE94513AA4DC}" type="slidenum">
              <a:rPr lang="en-US" altLang="en-US" sz="1200">
                <a:solidFill>
                  <a:schemeClr val="tx1"/>
                </a:solidFill>
              </a:rPr>
              <a:pPr eaLnBrk="1" hangingPunct="1"/>
              <a:t>2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2B476916-6834-4455-9209-CB3560F4ED7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AF9673A6-FD0F-4AA9-B19B-CEEACC31FC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id="{4FBE6BB2-6D00-498F-8EF4-41CB7204708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44389C9A-A3E4-4F4A-8351-480255CFFF2E}" type="slidenum">
              <a:rPr lang="en-US" altLang="en-US" sz="1200">
                <a:solidFill>
                  <a:schemeClr val="tx1"/>
                </a:solidFill>
              </a:rPr>
              <a:pPr eaLnBrk="1" hangingPunct="1"/>
              <a:t>3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8AA086A3-F574-4206-B687-060FD000BB8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5B989152-669E-4815-8E43-A38581D9B4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>
            <a:extLst>
              <a:ext uri="{FF2B5EF4-FFF2-40B4-BE49-F238E27FC236}">
                <a16:creationId xmlns:a16="http://schemas.microsoft.com/office/drawing/2014/main" id="{E0A30F26-1567-45D2-8512-9B2B527141D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ADCAAAC-DF82-4F80-B706-968695EB14D2}" type="slidenum">
              <a:rPr lang="en-US" altLang="en-US" sz="1200">
                <a:solidFill>
                  <a:schemeClr val="tx1"/>
                </a:solidFill>
              </a:rPr>
              <a:pPr eaLnBrk="1" hangingPunct="1"/>
              <a:t>7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4EF3FE06-0460-4F0E-BEA6-DBCAAFC0936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2CBA9CC6-A426-471B-955E-358A64638F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124200"/>
            <a:ext cx="7772400" cy="8382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Click to edit Master title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91000"/>
            <a:ext cx="6248400" cy="990600"/>
          </a:xfrm>
        </p:spPr>
        <p:txBody>
          <a:bodyPr/>
          <a:lstStyle>
            <a:lvl1pPr marL="0" indent="0" algn="ctr">
              <a:buFontTx/>
              <a:buNone/>
              <a:defRPr sz="4300"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CBA5879-3908-4D6F-9AE8-7330B3DB425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222222"/>
                </a:solidFill>
              </a:defRPr>
            </a:lvl1pPr>
          </a:lstStyle>
          <a:p>
            <a:pPr>
              <a:defRPr/>
            </a:pPr>
            <a:r>
              <a:rPr lang="en-US"/>
              <a:t>Linux+ Guide to Linux Certification, Second Edition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71C9CA4-7337-4991-BC20-52E275AD205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 algn="ctr">
              <a:defRPr dirty="0"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92184A2-DD1D-4DC4-A61E-B3CF16A7682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fld id="{349F7152-2F29-4AC7-8BF9-9273E692B0C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1525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69A512B-B404-4AAC-A82F-15848756C03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F1B925C-8BD0-4F4E-BEC0-7D5C9840754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D002EF-B3A6-47A5-AE5C-F61951905CE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7284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E4063DF-21AF-4019-8115-C339CB163DF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3BD9AFF-5BCF-45E2-BAE0-1285DB7C52D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6ED949-AF8F-4E7C-B1BF-FCDF180ED1A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4810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7A8C422-5AEA-402E-9EA6-46E8C00CEB6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2637012-E1BB-4D31-94D8-6BA34A7107E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C327F0-3CFB-4F18-8DDF-59A51FEAFCC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618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6A92104-DF29-4D34-9925-36A26958A0D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4EA6E9E-8B80-44C5-8DC8-753ADB50FB3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01B8F3-49B7-4FE1-827D-4475558F5A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1492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458409B-2A9A-4F39-B534-A800A67697D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2B2942F-DF10-471B-8279-EB0A2554893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3C75BF-9CFC-4DC4-A93D-169311EF0E9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3018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8406954-0C97-4919-B64B-908786DE184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144D6BDB-7EDA-4A69-B6D5-EA1F0127BB6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9F7BC1-DCE0-49F2-9CBB-B2ECE090E8A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3886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72A41060-FDA4-4436-AFA2-7BB537303C2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6791AB47-04EC-4B8C-B289-C8E725EA334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30C6BB-FC5F-402E-9511-8B85DD56E47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0561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31763C14-592E-486A-B018-81A89A37FB7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6B9FCC00-9612-46AC-BDF9-DF2729F3059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F215D6-464B-4970-84F9-FF1C8052F1F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07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31E5C8C-2570-4BF0-B906-46BA7610C7A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B981DBC-AFF7-4432-99C3-BBB9E87A4F8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2FE40C-743C-4423-AF90-7E69573FC56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2138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CEF3D0B-2616-497D-8712-9409B6D8CE6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1768532-EC5C-4130-B4B8-91B15430040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5DFE6C-1B54-463B-808D-3963EA1111D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661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6EF86396-0F05-407E-88BD-1390314A2B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4790D81-3DB3-42EA-86B6-445563FA44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AF96B04-F2C8-471B-BE40-E9389F77014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324600"/>
            <a:ext cx="5867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22222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B2F6F0F4-8B5B-4783-B141-50E0D93DDE9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2057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222222"/>
                </a:solidFill>
                <a:latin typeface="Arial" panose="020B0604020202020204" pitchFamily="34" charset="0"/>
              </a:defRPr>
            </a:lvl1pPr>
          </a:lstStyle>
          <a:p>
            <a:fld id="{2572AF72-651A-447B-8E27-4FEC4E07D4A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3E8A55BB-2E33-46E8-82DD-A2C35150D0A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09600" y="1447800"/>
            <a:ext cx="8001000" cy="2209800"/>
          </a:xfrm>
        </p:spPr>
        <p:txBody>
          <a:bodyPr/>
          <a:lstStyle/>
          <a:p>
            <a:pPr eaLnBrk="1" hangingPunct="1"/>
            <a:r>
              <a:rPr lang="en-US" altLang="en-US" b="1"/>
              <a:t>Guide to Programming with Python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101569C3-AAC4-4FF9-AE16-92E7AC52970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09600" y="4419600"/>
            <a:ext cx="8077200" cy="1447800"/>
          </a:xfrm>
        </p:spPr>
        <p:txBody>
          <a:bodyPr/>
          <a:lstStyle/>
          <a:p>
            <a:pPr eaLnBrk="1" hangingPunct="1"/>
            <a:r>
              <a:rPr lang="en-US" altLang="en-US" sz="3200" b="0" i="1"/>
              <a:t>Chapter Nine</a:t>
            </a:r>
          </a:p>
          <a:p>
            <a:pPr eaLnBrk="1" hangingPunct="1"/>
            <a:r>
              <a:rPr lang="en-US" altLang="en-US" sz="2800" i="1">
                <a:cs typeface="Times New Roman" panose="02020603050405020304" pitchFamily="18" charset="0"/>
              </a:rPr>
              <a:t>Object-Oriented Programming: The Blackjack Game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3964D082-F232-487C-9848-9B5E14BADAF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C402E93D-CFC5-42F7-A971-67B616A574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D4BBC31E-89D8-4F17-BCBE-40659940CA8E}" type="slidenum">
              <a:rPr lang="en-US" altLang="en-US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10</a:t>
            </a:fld>
            <a:endParaRPr lang="en-US" alt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12292" name="Rectangle 2">
            <a:extLst>
              <a:ext uri="{FF2B5EF4-FFF2-40B4-BE49-F238E27FC236}">
                <a16:creationId xmlns:a16="http://schemas.microsoft.com/office/drawing/2014/main" id="{C9B7B406-3C36-427A-A42C-43D5AC5353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Playing Cards Program</a:t>
            </a:r>
          </a:p>
        </p:txBody>
      </p:sp>
      <p:sp>
        <p:nvSpPr>
          <p:cNvPr id="12293" name="Rectangle 3">
            <a:extLst>
              <a:ext uri="{FF2B5EF4-FFF2-40B4-BE49-F238E27FC236}">
                <a16:creationId xmlns:a16="http://schemas.microsoft.com/office/drawing/2014/main" id="{F6E88DD3-3771-4EBB-92A9-63119C1E6A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US" altLang="en-US"/>
          </a:p>
          <a:p>
            <a:pPr eaLnBrk="1" hangingPunct="1">
              <a:buFontTx/>
              <a:buNone/>
            </a:pPr>
            <a:endParaRPr lang="en-US" altLang="en-US"/>
          </a:p>
          <a:p>
            <a:pPr eaLnBrk="1" hangingPunct="1">
              <a:buFontTx/>
              <a:buNone/>
            </a:pPr>
            <a:endParaRPr lang="en-US" altLang="en-US" sz="2200"/>
          </a:p>
          <a:p>
            <a:pPr eaLnBrk="1" hangingPunct="1">
              <a:buFontTx/>
              <a:buNone/>
            </a:pPr>
            <a:endParaRPr lang="en-US" altLang="en-US" sz="2200"/>
          </a:p>
          <a:p>
            <a:pPr eaLnBrk="1" hangingPunct="1">
              <a:buFontTx/>
              <a:buNone/>
            </a:pPr>
            <a:endParaRPr lang="en-US" altLang="en-US" sz="2200"/>
          </a:p>
          <a:p>
            <a:pPr eaLnBrk="1" hangingPunct="1">
              <a:buFontTx/>
              <a:buNone/>
            </a:pPr>
            <a:endParaRPr lang="en-US" altLang="en-US" sz="2200"/>
          </a:p>
          <a:p>
            <a:pPr eaLnBrk="1" hangingPunct="1">
              <a:buFontTx/>
              <a:buNone/>
            </a:pPr>
            <a:endParaRPr lang="en-US" altLang="en-US" sz="2200"/>
          </a:p>
          <a:p>
            <a:pPr eaLnBrk="1" hangingPunct="1">
              <a:buFontTx/>
              <a:buNone/>
            </a:pPr>
            <a:endParaRPr lang="en-US" altLang="en-US" sz="2200"/>
          </a:p>
          <a:p>
            <a:pPr eaLnBrk="1" hangingPunct="1">
              <a:buFontTx/>
              <a:buNone/>
            </a:pPr>
            <a:endParaRPr lang="en-US" altLang="en-US" sz="2200"/>
          </a:p>
          <a:p>
            <a:pPr eaLnBrk="1" hangingPunct="1">
              <a:buFontTx/>
              <a:buNone/>
            </a:pPr>
            <a:r>
              <a:rPr lang="en-US" altLang="en-US" sz="2000">
                <a:solidFill>
                  <a:schemeClr val="tx1"/>
                </a:solidFill>
              </a:rPr>
              <a:t>Figure 9.4: Sample run of the Playing Cards program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solidFill>
                  <a:schemeClr val="tx1"/>
                </a:solidFill>
              </a:rPr>
              <a:t>Each </a:t>
            </a:r>
            <a:r>
              <a:rPr lang="en-US" altLang="en-US" sz="1800">
                <a:solidFill>
                  <a:schemeClr val="tx1"/>
                </a:solidFill>
                <a:latin typeface="Courier New" panose="02070309020205020404" pitchFamily="49" charset="0"/>
              </a:rPr>
              <a:t>Hand</a:t>
            </a:r>
            <a:r>
              <a:rPr lang="en-US" altLang="en-US" sz="2000">
                <a:solidFill>
                  <a:schemeClr val="tx1"/>
                </a:solidFill>
              </a:rPr>
              <a:t> object has a collection of </a:t>
            </a:r>
            <a:r>
              <a:rPr lang="en-US" altLang="en-US" sz="1800">
                <a:solidFill>
                  <a:schemeClr val="tx1"/>
                </a:solidFill>
                <a:latin typeface="Courier New" panose="02070309020205020404" pitchFamily="49" charset="0"/>
              </a:rPr>
              <a:t>Card </a:t>
            </a:r>
            <a:r>
              <a:rPr lang="en-US" altLang="en-US" sz="2000">
                <a:solidFill>
                  <a:schemeClr val="tx1"/>
                </a:solidFill>
              </a:rPr>
              <a:t>objects.</a:t>
            </a:r>
          </a:p>
        </p:txBody>
      </p:sp>
      <p:pic>
        <p:nvPicPr>
          <p:cNvPr id="12294" name="Picture 4" descr="C:\Documents and Settings\Owner\My Documents\Game Writing\Python Programming for the Absolute Beginner\2nd Edition\Instructor Resources\Python IR\Files from 1st Edition\py09fig04.tif">
            <a:extLst>
              <a:ext uri="{FF2B5EF4-FFF2-40B4-BE49-F238E27FC236}">
                <a16:creationId xmlns:a16="http://schemas.microsoft.com/office/drawing/2014/main" id="{F51511EF-695F-47C0-B724-094E78E5C8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600200"/>
            <a:ext cx="6858000" cy="3459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0CC95B-A1F5-4FFD-9FEC-D480E6BC435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B15901-D4F2-4191-BBD3-A6379C9D78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8FCC8B3-8AC3-4CC5-83A2-793852191CB7}" type="slidenum">
              <a:rPr lang="en-US" altLang="en-US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11</a:t>
            </a:fld>
            <a:endParaRPr lang="en-US" alt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13316" name="Rectangle 2">
            <a:extLst>
              <a:ext uri="{FF2B5EF4-FFF2-40B4-BE49-F238E27FC236}">
                <a16:creationId xmlns:a16="http://schemas.microsoft.com/office/drawing/2014/main" id="{87264C6A-CF09-4F82-B6B3-75E42B7EE6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Creating the </a:t>
            </a:r>
            <a:r>
              <a:rPr lang="en-US" altLang="en-US" sz="3200">
                <a:latin typeface="Courier New" panose="02070309020205020404" pitchFamily="49" charset="0"/>
              </a:rPr>
              <a:t>Card</a:t>
            </a:r>
            <a:r>
              <a:rPr lang="en-US" altLang="en-US"/>
              <a:t> Class</a:t>
            </a:r>
          </a:p>
        </p:txBody>
      </p:sp>
      <p:sp>
        <p:nvSpPr>
          <p:cNvPr id="13317" name="Rectangle 3">
            <a:extLst>
              <a:ext uri="{FF2B5EF4-FFF2-40B4-BE49-F238E27FC236}">
                <a16:creationId xmlns:a16="http://schemas.microsoft.com/office/drawing/2014/main" id="{BD3DA384-7622-463C-9E16-DC0798A001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class Card(object):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""" A playing card. """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RANKS = ["A", "2", "3", "4", "5", "6", "7",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         "8", "9", "10", "J", "Q", "K"]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SUITS = ["c", "d", "h", "s"]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def __init__(self, rank, suit):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    self.rank = rank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    self.suit = suit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00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def __str__(self):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    rep = self.rank + self.suit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    return rep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22C0A6-6BA4-4C83-9F82-CDC82CD3455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5B97B6-D0AF-49B8-8CE0-0EA187621E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85504AA-9816-4868-9111-C73486CA16E8}" type="slidenum">
              <a:rPr lang="en-US" altLang="en-US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12</a:t>
            </a:fld>
            <a:endParaRPr lang="en-US" alt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14340" name="Rectangle 1026">
            <a:extLst>
              <a:ext uri="{FF2B5EF4-FFF2-40B4-BE49-F238E27FC236}">
                <a16:creationId xmlns:a16="http://schemas.microsoft.com/office/drawing/2014/main" id="{12229999-72DB-4D9E-8E3C-73C89A92AB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Creating the </a:t>
            </a:r>
            <a:r>
              <a:rPr lang="en-US" altLang="en-US" sz="3200">
                <a:latin typeface="Courier New" panose="02070309020205020404" pitchFamily="49" charset="0"/>
              </a:rPr>
              <a:t>Card</a:t>
            </a:r>
            <a:r>
              <a:rPr lang="en-US" altLang="en-US"/>
              <a:t> Class (continued)</a:t>
            </a:r>
          </a:p>
        </p:txBody>
      </p:sp>
      <p:sp>
        <p:nvSpPr>
          <p:cNvPr id="14341" name="Rectangle 1027">
            <a:extLst>
              <a:ext uri="{FF2B5EF4-FFF2-40B4-BE49-F238E27FC236}">
                <a16:creationId xmlns:a16="http://schemas.microsoft.com/office/drawing/2014/main" id="{D852A4C6-9E03-4C7E-9538-6127037FDF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000">
                <a:latin typeface="Courier New" panose="02070309020205020404" pitchFamily="49" charset="0"/>
              </a:rPr>
              <a:t>Card</a:t>
            </a:r>
            <a:r>
              <a:rPr lang="en-US" altLang="en-US"/>
              <a:t> object </a:t>
            </a:r>
            <a:r>
              <a:rPr lang="en-US" altLang="en-US" sz="2000">
                <a:latin typeface="Courier New" panose="02070309020205020404" pitchFamily="49" charset="0"/>
              </a:rPr>
              <a:t>rank</a:t>
            </a:r>
            <a:r>
              <a:rPr lang="en-US" altLang="en-US"/>
              <a:t> attribute represents rank of card </a:t>
            </a:r>
          </a:p>
          <a:p>
            <a:pPr lvl="1" eaLnBrk="1" hangingPunct="1"/>
            <a:r>
              <a:rPr lang="en-US" altLang="en-US" sz="2000">
                <a:latin typeface="Courier New" panose="02070309020205020404" pitchFamily="49" charset="0"/>
              </a:rPr>
              <a:t>RANKS</a:t>
            </a:r>
            <a:r>
              <a:rPr lang="en-US" altLang="en-US"/>
              <a:t> class attribute has all possible values  </a:t>
            </a:r>
          </a:p>
          <a:p>
            <a:pPr lvl="1" eaLnBrk="1" hangingPunct="1"/>
            <a:r>
              <a:rPr lang="en-US" altLang="en-US" sz="2000">
                <a:latin typeface="Courier New" panose="02070309020205020404" pitchFamily="49" charset="0"/>
              </a:rPr>
              <a:t>"A"</a:t>
            </a:r>
            <a:r>
              <a:rPr lang="en-US" altLang="en-US"/>
              <a:t> ace, </a:t>
            </a:r>
            <a:r>
              <a:rPr lang="en-US" altLang="en-US" sz="2000">
                <a:latin typeface="Courier New" panose="02070309020205020404" pitchFamily="49" charset="0"/>
              </a:rPr>
              <a:t>"J"</a:t>
            </a:r>
            <a:r>
              <a:rPr lang="en-US" altLang="en-US"/>
              <a:t> jack, </a:t>
            </a:r>
            <a:r>
              <a:rPr lang="en-US" altLang="en-US" sz="2000">
                <a:latin typeface="Courier New" panose="02070309020205020404" pitchFamily="49" charset="0"/>
              </a:rPr>
              <a:t>"Q"</a:t>
            </a:r>
            <a:r>
              <a:rPr lang="en-US" altLang="en-US"/>
              <a:t> queen, </a:t>
            </a:r>
            <a:r>
              <a:rPr lang="en-US" altLang="en-US" sz="2000">
                <a:latin typeface="Courier New" panose="02070309020205020404" pitchFamily="49" charset="0"/>
              </a:rPr>
              <a:t>"K"</a:t>
            </a:r>
            <a:r>
              <a:rPr lang="en-US" altLang="en-US"/>
              <a:t> king, </a:t>
            </a:r>
            <a:r>
              <a:rPr lang="en-US" altLang="en-US" sz="2000">
                <a:latin typeface="Courier New" panose="02070309020205020404" pitchFamily="49" charset="0"/>
              </a:rPr>
              <a:t>"2"</a:t>
            </a:r>
            <a:r>
              <a:rPr lang="en-US" altLang="en-US"/>
              <a:t> - </a:t>
            </a:r>
            <a:r>
              <a:rPr lang="en-US" altLang="en-US" sz="2000">
                <a:latin typeface="Courier New" panose="02070309020205020404" pitchFamily="49" charset="0"/>
              </a:rPr>
              <a:t>"10"</a:t>
            </a:r>
            <a:r>
              <a:rPr lang="en-US" altLang="en-US"/>
              <a:t> numeric values</a:t>
            </a:r>
          </a:p>
          <a:p>
            <a:pPr eaLnBrk="1" hangingPunct="1"/>
            <a:r>
              <a:rPr lang="en-US" altLang="en-US" sz="2000">
                <a:latin typeface="Courier New" panose="02070309020205020404" pitchFamily="49" charset="0"/>
              </a:rPr>
              <a:t>Card</a:t>
            </a:r>
            <a:r>
              <a:rPr lang="en-US" altLang="en-US"/>
              <a:t> object </a:t>
            </a:r>
            <a:r>
              <a:rPr lang="en-US" altLang="en-US" sz="2000">
                <a:latin typeface="Courier New" panose="02070309020205020404" pitchFamily="49" charset="0"/>
              </a:rPr>
              <a:t>suit</a:t>
            </a:r>
            <a:r>
              <a:rPr lang="en-US" altLang="en-US"/>
              <a:t> attribute represents suit of card </a:t>
            </a:r>
          </a:p>
          <a:p>
            <a:pPr lvl="1" eaLnBrk="1" hangingPunct="1"/>
            <a:r>
              <a:rPr lang="en-US" altLang="en-US" sz="2000">
                <a:latin typeface="Courier New" panose="02070309020205020404" pitchFamily="49" charset="0"/>
              </a:rPr>
              <a:t>SUITS</a:t>
            </a:r>
            <a:r>
              <a:rPr lang="en-US" altLang="en-US"/>
              <a:t> class attribute has all possible values  </a:t>
            </a:r>
          </a:p>
          <a:p>
            <a:pPr lvl="1" eaLnBrk="1" hangingPunct="1"/>
            <a:r>
              <a:rPr lang="en-US" altLang="en-US" sz="2000">
                <a:latin typeface="Courier New" panose="02070309020205020404" pitchFamily="49" charset="0"/>
              </a:rPr>
              <a:t>"c"</a:t>
            </a:r>
            <a:r>
              <a:rPr lang="en-US" altLang="en-US"/>
              <a:t> clubs, </a:t>
            </a:r>
            <a:r>
              <a:rPr lang="en-US" altLang="en-US" sz="2000">
                <a:latin typeface="Courier New" panose="02070309020205020404" pitchFamily="49" charset="0"/>
              </a:rPr>
              <a:t>"d"</a:t>
            </a:r>
            <a:r>
              <a:rPr lang="en-US" altLang="en-US"/>
              <a:t> diamonds, </a:t>
            </a:r>
            <a:r>
              <a:rPr lang="en-US" altLang="en-US" sz="2000">
                <a:latin typeface="Courier New" panose="02070309020205020404" pitchFamily="49" charset="0"/>
              </a:rPr>
              <a:t>"h"</a:t>
            </a:r>
            <a:r>
              <a:rPr lang="en-US" altLang="en-US"/>
              <a:t> hearts, </a:t>
            </a:r>
            <a:r>
              <a:rPr lang="en-US" altLang="en-US" sz="2000">
                <a:latin typeface="Courier New" panose="02070309020205020404" pitchFamily="49" charset="0"/>
              </a:rPr>
              <a:t>"s"</a:t>
            </a:r>
            <a:r>
              <a:rPr lang="en-US" altLang="en-US"/>
              <a:t> spades </a:t>
            </a:r>
          </a:p>
          <a:p>
            <a:pPr eaLnBrk="1" hangingPunct="1"/>
            <a:r>
              <a:rPr lang="en-US" altLang="en-US"/>
              <a:t>Object </a:t>
            </a:r>
            <a:r>
              <a:rPr lang="en-US" altLang="en-US" sz="2000">
                <a:latin typeface="Courier New" panose="02070309020205020404" pitchFamily="49" charset="0"/>
              </a:rPr>
              <a:t>rank "A"</a:t>
            </a:r>
            <a:r>
              <a:rPr lang="en-US" altLang="en-US"/>
              <a:t> and </a:t>
            </a:r>
            <a:r>
              <a:rPr lang="en-US" altLang="en-US" sz="2000">
                <a:latin typeface="Courier New" panose="02070309020205020404" pitchFamily="49" charset="0"/>
              </a:rPr>
              <a:t>suit "d"</a:t>
            </a:r>
            <a:r>
              <a:rPr lang="en-US" altLang="en-US"/>
              <a:t> is ace of diamonds</a:t>
            </a:r>
          </a:p>
          <a:p>
            <a:pPr eaLnBrk="1" hangingPunct="1">
              <a:buFontTx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601331-76B0-44E9-9517-858FB9C33C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B47694-41A0-45FF-A050-62DC5DBF94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5D8BA665-1380-4D10-B3A3-0F28ECBAC2B3}" type="slidenum">
              <a:rPr lang="en-US" altLang="en-US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13</a:t>
            </a:fld>
            <a:endParaRPr lang="en-US" alt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15364" name="Rectangle 2">
            <a:extLst>
              <a:ext uri="{FF2B5EF4-FFF2-40B4-BE49-F238E27FC236}">
                <a16:creationId xmlns:a16="http://schemas.microsoft.com/office/drawing/2014/main" id="{EA7A347A-028A-4F08-8140-9924A33A89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Creating the </a:t>
            </a:r>
            <a:r>
              <a:rPr lang="en-US" altLang="en-US" sz="3200">
                <a:latin typeface="Courier New" panose="02070309020205020404" pitchFamily="49" charset="0"/>
              </a:rPr>
              <a:t>Hand</a:t>
            </a:r>
            <a:r>
              <a:rPr lang="en-US" altLang="en-US"/>
              <a:t> Class</a:t>
            </a:r>
          </a:p>
        </p:txBody>
      </p:sp>
      <p:sp>
        <p:nvSpPr>
          <p:cNvPr id="15365" name="Rectangle 3">
            <a:extLst>
              <a:ext uri="{FF2B5EF4-FFF2-40B4-BE49-F238E27FC236}">
                <a16:creationId xmlns:a16="http://schemas.microsoft.com/office/drawing/2014/main" id="{EF86460B-F270-461B-BE70-A9E393366D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class Hand(object):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""" A hand of playing cards. """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def __init__(self):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    self.cards = []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00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def __str__(self):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    if self.cards: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       rep = ""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       for card in self.cards: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           rep += str(card) + "  "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    else: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        rep = "&lt;empty&gt;"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    return rep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D5FF24-1941-4E80-B680-7AE541733DF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CA5364-EA6D-40D5-8F96-93691AC77F6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D5BAF6F6-F0CB-411E-95E1-33B7D88C02E9}" type="slidenum">
              <a:rPr lang="en-US" altLang="en-US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14</a:t>
            </a:fld>
            <a:endParaRPr lang="en-US" alt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16388" name="Rectangle 2">
            <a:extLst>
              <a:ext uri="{FF2B5EF4-FFF2-40B4-BE49-F238E27FC236}">
                <a16:creationId xmlns:a16="http://schemas.microsoft.com/office/drawing/2014/main" id="{CE09A368-C6E7-4029-B3C5-67BEA2E340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Creating the </a:t>
            </a:r>
            <a:r>
              <a:rPr lang="en-US" altLang="en-US" sz="3200">
                <a:latin typeface="Courier New" panose="02070309020205020404" pitchFamily="49" charset="0"/>
              </a:rPr>
              <a:t>Hand</a:t>
            </a:r>
            <a:r>
              <a:rPr lang="en-US" altLang="en-US"/>
              <a:t> Class (continued)</a:t>
            </a:r>
          </a:p>
        </p:txBody>
      </p:sp>
      <p:sp>
        <p:nvSpPr>
          <p:cNvPr id="16389" name="Rectangle 3">
            <a:extLst>
              <a:ext uri="{FF2B5EF4-FFF2-40B4-BE49-F238E27FC236}">
                <a16:creationId xmlns:a16="http://schemas.microsoft.com/office/drawing/2014/main" id="{EDCD7E0C-DED7-4279-BA91-39B00AD09B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def clear(self):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    self.cards = []</a:t>
            </a:r>
          </a:p>
          <a:p>
            <a:pPr eaLnBrk="1" hangingPunct="1">
              <a:buFontTx/>
              <a:buNone/>
            </a:pPr>
            <a:endParaRPr lang="en-US" altLang="en-US" sz="2000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def add(self, card):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    self.cards.append(card)</a:t>
            </a:r>
          </a:p>
          <a:p>
            <a:pPr eaLnBrk="1" hangingPunct="1">
              <a:buFontTx/>
              <a:buNone/>
            </a:pPr>
            <a:endParaRPr lang="en-US" altLang="en-US" sz="2000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def give(self, card, other_hand):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    self.cards.remove(card)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    other_hand.add(card)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162943-28CB-4619-BF66-490D4B3A0F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03C411-3DC1-4414-907F-76479FF480C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A1317BAB-8DBD-4CF4-AEA6-771C7EB07E9E}" type="slidenum">
              <a:rPr lang="en-US" altLang="en-US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15</a:t>
            </a:fld>
            <a:endParaRPr lang="en-US" alt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6C396B40-9090-492E-B104-3517D9D536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Creating the </a:t>
            </a:r>
            <a:r>
              <a:rPr lang="en-US" altLang="en-US" sz="3200">
                <a:latin typeface="Courier New" panose="02070309020205020404" pitchFamily="49" charset="0"/>
              </a:rPr>
              <a:t>Hand</a:t>
            </a:r>
            <a:r>
              <a:rPr lang="en-US" altLang="en-US"/>
              <a:t> Class (continued)</a:t>
            </a:r>
          </a:p>
        </p:txBody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BAAAC404-FAF4-4D79-B630-142EFB2E97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Attribute</a:t>
            </a:r>
          </a:p>
          <a:p>
            <a:pPr lvl="1" eaLnBrk="1" hangingPunct="1"/>
            <a:r>
              <a:rPr lang="en-US" altLang="en-US" sz="2000">
                <a:latin typeface="Courier New" panose="02070309020205020404" pitchFamily="49" charset="0"/>
              </a:rPr>
              <a:t>cards</a:t>
            </a:r>
            <a:r>
              <a:rPr lang="en-US" altLang="en-US"/>
              <a:t> is list of </a:t>
            </a:r>
            <a:r>
              <a:rPr lang="en-US" altLang="en-US" sz="2000">
                <a:latin typeface="Courier New" panose="02070309020205020404" pitchFamily="49" charset="0"/>
              </a:rPr>
              <a:t>Card</a:t>
            </a:r>
            <a:r>
              <a:rPr lang="en-US" altLang="en-US" sz="2000"/>
              <a:t> </a:t>
            </a:r>
            <a:r>
              <a:rPr lang="en-US" altLang="en-US"/>
              <a:t>objects</a:t>
            </a:r>
          </a:p>
          <a:p>
            <a:pPr eaLnBrk="1" hangingPunct="1"/>
            <a:r>
              <a:rPr lang="en-US" altLang="en-US"/>
              <a:t>Methods</a:t>
            </a:r>
          </a:p>
          <a:p>
            <a:pPr lvl="1" eaLnBrk="1" hangingPunct="1"/>
            <a:r>
              <a:rPr lang="en-US" altLang="en-US" sz="2000">
                <a:latin typeface="Courier New" panose="02070309020205020404" pitchFamily="49" charset="0"/>
              </a:rPr>
              <a:t>__str__()</a:t>
            </a:r>
            <a:r>
              <a:rPr lang="en-US" altLang="en-US"/>
              <a:t> returns string for entire hand</a:t>
            </a:r>
          </a:p>
          <a:p>
            <a:pPr lvl="1" eaLnBrk="1" hangingPunct="1"/>
            <a:r>
              <a:rPr lang="en-US" altLang="en-US" sz="2000">
                <a:latin typeface="Courier New" panose="02070309020205020404" pitchFamily="49" charset="0"/>
              </a:rPr>
              <a:t>clear()</a:t>
            </a:r>
            <a:r>
              <a:rPr lang="en-US" altLang="en-US"/>
              <a:t> clears list of cards </a:t>
            </a:r>
          </a:p>
          <a:p>
            <a:pPr lvl="1" eaLnBrk="1" hangingPunct="1"/>
            <a:r>
              <a:rPr lang="en-US" altLang="en-US" sz="2000">
                <a:latin typeface="Courier New" panose="02070309020205020404" pitchFamily="49" charset="0"/>
              </a:rPr>
              <a:t>add()</a:t>
            </a:r>
            <a:r>
              <a:rPr lang="en-US" altLang="en-US"/>
              <a:t> adds card to list of cards </a:t>
            </a:r>
          </a:p>
          <a:p>
            <a:pPr lvl="1" eaLnBrk="1" hangingPunct="1"/>
            <a:r>
              <a:rPr lang="en-US" altLang="en-US" sz="2000">
                <a:latin typeface="Courier New" panose="02070309020205020404" pitchFamily="49" charset="0"/>
              </a:rPr>
              <a:t>give()</a:t>
            </a:r>
            <a:r>
              <a:rPr lang="en-US" altLang="en-US"/>
              <a:t> removes card from current hand and adds to another hand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43319D-E586-48D2-A9B9-826E2B37BBF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B7B3A1-BF98-4ED6-BEC7-CB125D78C3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CE313928-CC09-4025-B21C-5203C1AEED01}" type="slidenum">
              <a:rPr lang="en-US" altLang="en-US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16</a:t>
            </a:fld>
            <a:endParaRPr lang="en-US" alt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18436" name="Rectangle 2">
            <a:extLst>
              <a:ext uri="{FF2B5EF4-FFF2-40B4-BE49-F238E27FC236}">
                <a16:creationId xmlns:a16="http://schemas.microsoft.com/office/drawing/2014/main" id="{D84DB1F4-500D-4B51-B51B-CE3FC83FDF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Using </a:t>
            </a:r>
            <a:r>
              <a:rPr lang="en-US" altLang="en-US" sz="3200">
                <a:latin typeface="Courier New" panose="02070309020205020404" pitchFamily="49" charset="0"/>
              </a:rPr>
              <a:t>Card</a:t>
            </a:r>
            <a:r>
              <a:rPr lang="en-US" altLang="en-US"/>
              <a:t> Objects</a:t>
            </a:r>
          </a:p>
        </p:txBody>
      </p:sp>
      <p:sp>
        <p:nvSpPr>
          <p:cNvPr id="18437" name="Rectangle 3">
            <a:extLst>
              <a:ext uri="{FF2B5EF4-FFF2-40B4-BE49-F238E27FC236}">
                <a16:creationId xmlns:a16="http://schemas.microsoft.com/office/drawing/2014/main" id="{5B39F79F-338E-4312-BA96-61456D3B68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card1 = Card(rank = "A", suit = "c")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card2 = Card(rank = "2", suit = "c")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card3 = Card(rank = "3", suit = "c")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card4 = Card(rank = "4", suit = "c")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card5 = Card(rank = "5", suit = "c")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print card1  # Ac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print card2  # 2c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print card3  # 3c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print card4  # 4c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print card5  # 5c</a:t>
            </a:r>
          </a:p>
          <a:p>
            <a:pPr eaLnBrk="1" hangingPunct="1">
              <a:buFontTx/>
              <a:buNone/>
            </a:pPr>
            <a:endParaRPr lang="en-US" altLang="en-US" sz="200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224EE0-1A56-461A-9AA3-16AC2DAA201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3773F6-8031-400D-9C38-A94D6404105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DCB61EC8-3219-41E9-92B5-D3E8326C1390}" type="slidenum">
              <a:rPr lang="en-US" altLang="en-US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17</a:t>
            </a:fld>
            <a:endParaRPr lang="en-US" alt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19460" name="Rectangle 2">
            <a:extLst>
              <a:ext uri="{FF2B5EF4-FFF2-40B4-BE49-F238E27FC236}">
                <a16:creationId xmlns:a16="http://schemas.microsoft.com/office/drawing/2014/main" id="{86E2BDF6-90C6-4232-89BB-1326AD56DB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Combining </a:t>
            </a:r>
            <a:r>
              <a:rPr lang="en-US" altLang="en-US" sz="3200">
                <a:latin typeface="Courier New" panose="02070309020205020404" pitchFamily="49" charset="0"/>
              </a:rPr>
              <a:t>Card</a:t>
            </a:r>
            <a:r>
              <a:rPr lang="en-US" altLang="en-US"/>
              <a:t> Objects Using a </a:t>
            </a:r>
            <a:r>
              <a:rPr lang="en-US" altLang="en-US" sz="3200">
                <a:latin typeface="Courier New" panose="02070309020205020404" pitchFamily="49" charset="0"/>
              </a:rPr>
              <a:t>Hand</a:t>
            </a:r>
            <a:r>
              <a:rPr lang="en-US" altLang="en-US"/>
              <a:t> Object</a:t>
            </a:r>
          </a:p>
        </p:txBody>
      </p:sp>
      <p:sp>
        <p:nvSpPr>
          <p:cNvPr id="19461" name="Rectangle 3">
            <a:extLst>
              <a:ext uri="{FF2B5EF4-FFF2-40B4-BE49-F238E27FC236}">
                <a16:creationId xmlns:a16="http://schemas.microsoft.com/office/drawing/2014/main" id="{6C5A299A-F8CD-45DD-A4C5-846E3E27A8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US" altLang="en-US" sz="2000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my_hand = Hand()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print my_hand  # &lt;empty&gt;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my_hand.add(card1)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my_hand.add(card2)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my_hand.add(card3)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my_hand.add(card4)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my_hand.add(card5)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print my_hand  # Ac 2c 3c 4c 5c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161741-66C2-4CF1-9CF7-1366A8C4815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45176B-63FA-45A4-BDB3-307EF510ED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1E2FEC14-4452-45D4-BA2C-884974779A95}" type="slidenum">
              <a:rPr lang="en-US" altLang="en-US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18</a:t>
            </a:fld>
            <a:endParaRPr lang="en-US" alt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20484" name="Rectangle 1026">
            <a:extLst>
              <a:ext uri="{FF2B5EF4-FFF2-40B4-BE49-F238E27FC236}">
                <a16:creationId xmlns:a16="http://schemas.microsoft.com/office/drawing/2014/main" id="{EC9AF1D0-F956-45C7-98AE-3BFCCDD788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Combining </a:t>
            </a:r>
            <a:r>
              <a:rPr lang="en-US" altLang="en-US" sz="3200">
                <a:latin typeface="Courier New" panose="02070309020205020404" pitchFamily="49" charset="0"/>
              </a:rPr>
              <a:t>Card</a:t>
            </a:r>
            <a:r>
              <a:rPr lang="en-US" altLang="en-US"/>
              <a:t> Objects Using a </a:t>
            </a:r>
            <a:r>
              <a:rPr lang="en-US" altLang="en-US" sz="3200">
                <a:latin typeface="Courier New" panose="02070309020205020404" pitchFamily="49" charset="0"/>
              </a:rPr>
              <a:t>Hand</a:t>
            </a:r>
            <a:r>
              <a:rPr lang="en-US" altLang="en-US"/>
              <a:t> Object (continued)</a:t>
            </a:r>
          </a:p>
        </p:txBody>
      </p:sp>
      <p:sp>
        <p:nvSpPr>
          <p:cNvPr id="20485" name="Rectangle 1027">
            <a:extLst>
              <a:ext uri="{FF2B5EF4-FFF2-40B4-BE49-F238E27FC236}">
                <a16:creationId xmlns:a16="http://schemas.microsoft.com/office/drawing/2014/main" id="{72686A42-3049-4327-8AA9-6F28978DE3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US" altLang="en-US" sz="2000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your_hand = Hand()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my_hand.give(card1, your_hand)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my_hand.give(card2, your_hand)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print your_hand  # Ac 2c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print my_hand    # 3c 4c 5c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my_hand.clear()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print my_hand    # &lt;empty&gt;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92DD72-0595-4381-A3E3-D9E611AB6F6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5E8BF2-F5ED-47AB-9981-D5E3510E57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DD05B8E-5F14-4A8A-BD16-A81481A7CAB9}" type="slidenum">
              <a:rPr lang="en-US" altLang="en-US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19</a:t>
            </a:fld>
            <a:endParaRPr lang="en-US" alt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21508" name="Rectangle 1026">
            <a:extLst>
              <a:ext uri="{FF2B5EF4-FFF2-40B4-BE49-F238E27FC236}">
                <a16:creationId xmlns:a16="http://schemas.microsoft.com/office/drawing/2014/main" id="{1BFF3A7D-E7E4-49BD-980D-5D40159AE5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Using Inheritance to Create New Classes</a:t>
            </a:r>
          </a:p>
        </p:txBody>
      </p:sp>
      <p:sp>
        <p:nvSpPr>
          <p:cNvPr id="21509" name="Rectangle 1027">
            <a:extLst>
              <a:ext uri="{FF2B5EF4-FFF2-40B4-BE49-F238E27FC236}">
                <a16:creationId xmlns:a16="http://schemas.microsoft.com/office/drawing/2014/main" id="{3B2FB800-63A5-4507-9FBE-C756926FDA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Inheritance:</a:t>
            </a:r>
            <a:r>
              <a:rPr lang="en-US" altLang="en-US"/>
              <a:t> An element of OOP that allows a new class to be based on an existing one where the new automatically gets (or inherits) all of the methods and attributes of the existing class</a:t>
            </a:r>
          </a:p>
          <a:p>
            <a:pPr eaLnBrk="1" hangingPunct="1"/>
            <a:r>
              <a:rPr lang="en-US" altLang="en-US"/>
              <a:t>Like getting all work that went into existing class for free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C45E04-D6A4-45FE-B638-784291BF4E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CECDBB-3576-44AA-8CE3-9638118ECE6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ED8AF58-1242-4EED-A68A-4C1CB735A4DF}" type="slidenum">
              <a:rPr lang="en-US" altLang="en-US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2</a:t>
            </a:fld>
            <a:endParaRPr lang="en-US" alt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4100" name="Rectangle 2">
            <a:extLst>
              <a:ext uri="{FF2B5EF4-FFF2-40B4-BE49-F238E27FC236}">
                <a16:creationId xmlns:a16="http://schemas.microsoft.com/office/drawing/2014/main" id="{7E5F0BE6-B743-45E9-B388-13F682B829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Objectives</a:t>
            </a:r>
          </a:p>
        </p:txBody>
      </p:sp>
      <p:sp>
        <p:nvSpPr>
          <p:cNvPr id="4101" name="Rectangle 3">
            <a:extLst>
              <a:ext uri="{FF2B5EF4-FFF2-40B4-BE49-F238E27FC236}">
                <a16:creationId xmlns:a16="http://schemas.microsoft.com/office/drawing/2014/main" id="{6955F28D-49D3-4D2A-9000-3A9D756189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Create objects of different classes in the same program</a:t>
            </a:r>
          </a:p>
          <a:p>
            <a:pPr eaLnBrk="1" hangingPunct="1"/>
            <a:r>
              <a:rPr lang="en-US" altLang="en-US"/>
              <a:t>Allow objects to communicate with each other</a:t>
            </a:r>
          </a:p>
          <a:p>
            <a:pPr eaLnBrk="1" hangingPunct="1"/>
            <a:r>
              <a:rPr lang="en-US" altLang="en-US"/>
              <a:t>Create more complex objects by combining simpler ones</a:t>
            </a:r>
          </a:p>
          <a:p>
            <a:pPr eaLnBrk="1" hangingPunct="1"/>
            <a:r>
              <a:rPr lang="en-US" altLang="en-US"/>
              <a:t>Derive new classes from existing ones</a:t>
            </a:r>
          </a:p>
          <a:p>
            <a:pPr eaLnBrk="1" hangingPunct="1"/>
            <a:r>
              <a:rPr lang="en-US" altLang="en-US"/>
              <a:t>Extend the definition of existing classes</a:t>
            </a:r>
          </a:p>
          <a:p>
            <a:pPr eaLnBrk="1" hangingPunct="1"/>
            <a:r>
              <a:rPr lang="en-US" altLang="en-US"/>
              <a:t>Override method definitions of existing classes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ACD1FD-DCC1-4316-AE13-73A40109DA8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35AC2D-07DA-4AB8-B864-0745DF6B1F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0E53DA1-385B-41AA-B3DB-D7EAE348BB8F}" type="slidenum">
              <a:rPr lang="en-US" altLang="en-US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20</a:t>
            </a:fld>
            <a:endParaRPr lang="en-US" alt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22532" name="Rectangle 1026">
            <a:extLst>
              <a:ext uri="{FF2B5EF4-FFF2-40B4-BE49-F238E27FC236}">
                <a16:creationId xmlns:a16="http://schemas.microsoft.com/office/drawing/2014/main" id="{D504AD71-352D-4F74-AB8B-6F8B141AE6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077200" cy="1143000"/>
          </a:xfrm>
        </p:spPr>
        <p:txBody>
          <a:bodyPr/>
          <a:lstStyle/>
          <a:p>
            <a:pPr eaLnBrk="1" hangingPunct="1"/>
            <a:r>
              <a:rPr lang="en-US" altLang="en-US">
                <a:cs typeface="Times New Roman" panose="02020603050405020304" pitchFamily="18" charset="0"/>
              </a:rPr>
              <a:t>Extending a Class Through Inheritance</a:t>
            </a:r>
            <a:r>
              <a:rPr lang="en-US" altLang="en-US"/>
              <a:t> </a:t>
            </a:r>
          </a:p>
        </p:txBody>
      </p:sp>
      <p:sp>
        <p:nvSpPr>
          <p:cNvPr id="431107" name="Rectangle 1027">
            <a:extLst>
              <a:ext uri="{FF2B5EF4-FFF2-40B4-BE49-F238E27FC236}">
                <a16:creationId xmlns:a16="http://schemas.microsoft.com/office/drawing/2014/main" id="{1EECF093-FEF4-4DEA-BC18-368A5DA65C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077200" cy="4572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Inheritance used to create more specialized version of existing class </a:t>
            </a:r>
          </a:p>
          <a:p>
            <a:pPr eaLnBrk="1" hangingPunct="1">
              <a:defRPr/>
            </a:pPr>
            <a:r>
              <a:rPr lang="en-US" dirty="0"/>
              <a:t>New class gets all methods and attributes of existing class </a:t>
            </a:r>
          </a:p>
          <a:p>
            <a:pPr eaLnBrk="1" hangingPunct="1">
              <a:defRPr/>
            </a:pPr>
            <a:r>
              <a:rPr lang="en-US" dirty="0"/>
              <a:t>New class can also define additional methods and attributes </a:t>
            </a:r>
          </a:p>
          <a:p>
            <a:pPr eaLnBrk="1" hangingPunct="1">
              <a:defRPr/>
            </a:pPr>
            <a:r>
              <a:rPr lang="en-US" sz="2000" dirty="0">
                <a:latin typeface="Courier New" pitchFamily="49" charset="0"/>
              </a:rPr>
              <a:t>Drag_Racer</a:t>
            </a:r>
            <a:r>
              <a:rPr lang="en-US" sz="2000" dirty="0"/>
              <a:t> </a:t>
            </a:r>
            <a:r>
              <a:rPr lang="en-US" dirty="0"/>
              <a:t>class with methods </a:t>
            </a:r>
            <a:r>
              <a:rPr lang="en-US" sz="2000" dirty="0">
                <a:latin typeface="Courier New" pitchFamily="49" charset="0"/>
              </a:rPr>
              <a:t>stop()</a:t>
            </a:r>
            <a:r>
              <a:rPr lang="en-US" sz="2000" dirty="0"/>
              <a:t> </a:t>
            </a:r>
            <a:r>
              <a:rPr lang="en-US" dirty="0"/>
              <a:t>and </a:t>
            </a:r>
            <a:r>
              <a:rPr lang="en-US" sz="2000" dirty="0">
                <a:latin typeface="Courier New" pitchFamily="49" charset="0"/>
              </a:rPr>
              <a:t>go()</a:t>
            </a:r>
            <a:r>
              <a:rPr lang="en-US" sz="2000" dirty="0"/>
              <a:t> </a:t>
            </a:r>
          </a:p>
          <a:p>
            <a:pPr eaLnBrk="1" hangingPunct="1">
              <a:defRPr/>
            </a:pPr>
            <a:r>
              <a:rPr lang="en-US" sz="2000" dirty="0">
                <a:latin typeface="Courier New" pitchFamily="49" charset="0"/>
              </a:rPr>
              <a:t>Clean_Drag_Racer</a:t>
            </a:r>
            <a:r>
              <a:rPr lang="en-US" sz="2000" dirty="0"/>
              <a:t> </a:t>
            </a:r>
            <a:r>
              <a:rPr lang="en-US" dirty="0"/>
              <a:t>based on </a:t>
            </a:r>
            <a:r>
              <a:rPr lang="en-US" sz="2000" dirty="0">
                <a:latin typeface="Courier New" pitchFamily="49" charset="0"/>
              </a:rPr>
              <a:t>Drag_Racer()</a:t>
            </a:r>
            <a:r>
              <a:rPr lang="en-US" sz="2000" dirty="0"/>
              <a:t> </a:t>
            </a:r>
          </a:p>
          <a:p>
            <a:pPr lvl="1" eaLnBrk="1" hangingPunct="1">
              <a:defRPr/>
            </a:pPr>
            <a:r>
              <a:rPr lang="en-US" dirty="0"/>
              <a:t>Automatically inherits </a:t>
            </a:r>
            <a:r>
              <a:rPr lang="en-US" sz="2000" dirty="0">
                <a:latin typeface="Courier New" pitchFamily="49" charset="0"/>
                <a:ea typeface="+mn-ea"/>
                <a:cs typeface="+mn-cs"/>
              </a:rPr>
              <a:t>stop() </a:t>
            </a:r>
            <a:r>
              <a:rPr lang="en-US" dirty="0"/>
              <a:t>and </a:t>
            </a:r>
            <a:r>
              <a:rPr lang="en-US" sz="2000" dirty="0">
                <a:latin typeface="Courier New" pitchFamily="49" charset="0"/>
                <a:ea typeface="+mn-ea"/>
                <a:cs typeface="+mn-cs"/>
              </a:rPr>
              <a:t>go()  </a:t>
            </a:r>
          </a:p>
          <a:p>
            <a:pPr lvl="1" eaLnBrk="1" hangingPunct="1">
              <a:defRPr/>
            </a:pPr>
            <a:r>
              <a:rPr lang="en-US" dirty="0"/>
              <a:t>Can define new method, </a:t>
            </a:r>
            <a:r>
              <a:rPr lang="en-US" sz="2000" dirty="0">
                <a:latin typeface="Courier New" pitchFamily="49" charset="0"/>
                <a:ea typeface="+mn-ea"/>
                <a:cs typeface="+mn-cs"/>
              </a:rPr>
              <a:t>clean()</a:t>
            </a:r>
            <a:r>
              <a:rPr lang="en-US" dirty="0"/>
              <a:t>, for cleaning windshield </a:t>
            </a:r>
          </a:p>
          <a:p>
            <a:pPr eaLnBrk="1" hangingPunct="1">
              <a:buFontTx/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9BDE64D0-8C98-412C-AF71-4A64EAC3FD2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CCF66AF2-00FC-4E25-B109-6ECB45081B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7A955D2-8F3B-440B-A7F4-C993E5C025BC}" type="slidenum">
              <a:rPr lang="en-US" altLang="en-US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21</a:t>
            </a:fld>
            <a:endParaRPr lang="en-US" alt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23556" name="Rectangle 2">
            <a:extLst>
              <a:ext uri="{FF2B5EF4-FFF2-40B4-BE49-F238E27FC236}">
                <a16:creationId xmlns:a16="http://schemas.microsoft.com/office/drawing/2014/main" id="{9A97AFD5-B6DA-48C0-B7A3-C3B45ED2E7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077200" cy="1143000"/>
          </a:xfrm>
        </p:spPr>
        <p:txBody>
          <a:bodyPr/>
          <a:lstStyle/>
          <a:p>
            <a:pPr eaLnBrk="1" hangingPunct="1"/>
            <a:r>
              <a:rPr lang="en-US" altLang="en-US"/>
              <a:t>The Playing Cards 2.0 Program</a:t>
            </a:r>
          </a:p>
        </p:txBody>
      </p:sp>
      <p:sp>
        <p:nvSpPr>
          <p:cNvPr id="23557" name="Rectangle 3">
            <a:extLst>
              <a:ext uri="{FF2B5EF4-FFF2-40B4-BE49-F238E27FC236}">
                <a16:creationId xmlns:a16="http://schemas.microsoft.com/office/drawing/2014/main" id="{167CFC93-2F3A-4047-9A55-31F29C6FBF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20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20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20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20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20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20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20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20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>
                <a:solidFill>
                  <a:schemeClr val="tx1"/>
                </a:solidFill>
              </a:rPr>
              <a:t>Figure 9.5: Sample run of the Playing Cards 2.0 program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>
                <a:solidFill>
                  <a:schemeClr val="tx1"/>
                </a:solidFill>
              </a:rPr>
              <a:t>The </a:t>
            </a:r>
            <a:r>
              <a:rPr lang="en-US" altLang="en-US" sz="2000">
                <a:solidFill>
                  <a:schemeClr val="tx1"/>
                </a:solidFill>
                <a:latin typeface="Courier New" panose="02070309020205020404" pitchFamily="49" charset="0"/>
              </a:rPr>
              <a:t>Deck</a:t>
            </a:r>
            <a:r>
              <a:rPr lang="en-US" altLang="en-US" sz="2000">
                <a:solidFill>
                  <a:schemeClr val="tx1"/>
                </a:solidFill>
              </a:rPr>
              <a:t> object inherits all of the methods of the </a:t>
            </a:r>
            <a:r>
              <a:rPr lang="en-US" altLang="en-US" sz="2000">
                <a:solidFill>
                  <a:schemeClr val="tx1"/>
                </a:solidFill>
                <a:latin typeface="Courier New" panose="02070309020205020404" pitchFamily="49" charset="0"/>
              </a:rPr>
              <a:t>Hand</a:t>
            </a:r>
            <a:r>
              <a:rPr lang="en-US" altLang="en-US" sz="2000">
                <a:solidFill>
                  <a:schemeClr val="tx1"/>
                </a:solidFill>
              </a:rPr>
              <a:t> class.</a:t>
            </a:r>
          </a:p>
        </p:txBody>
      </p:sp>
      <p:pic>
        <p:nvPicPr>
          <p:cNvPr id="23558" name="Picture 4" descr="C:\Documents and Settings\Owner\My Documents\Game Writing\Python Programming for the Absolute Beginner\2nd Edition\Instructor Resources\Python IR\Files from 1st Edition\py09fig05.tif">
            <a:extLst>
              <a:ext uri="{FF2B5EF4-FFF2-40B4-BE49-F238E27FC236}">
                <a16:creationId xmlns:a16="http://schemas.microsoft.com/office/drawing/2014/main" id="{DF37766D-2044-46E8-9553-EE9EA3AF8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143000"/>
            <a:ext cx="5334000" cy="403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6789A2-EA06-47DE-AC6A-B0127DEAE10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D9C5E8-8C7F-4438-BC26-678DF00012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DBA3526F-57B9-4BDE-9775-31AF9EE2D50E}" type="slidenum">
              <a:rPr lang="en-US" altLang="en-US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22</a:t>
            </a:fld>
            <a:endParaRPr lang="en-US" alt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24580" name="Rectangle 2">
            <a:extLst>
              <a:ext uri="{FF2B5EF4-FFF2-40B4-BE49-F238E27FC236}">
                <a16:creationId xmlns:a16="http://schemas.microsoft.com/office/drawing/2014/main" id="{B17F43AC-976B-4A27-AD5B-24BDFC142A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Creating a Base Class</a:t>
            </a:r>
          </a:p>
        </p:txBody>
      </p:sp>
      <p:sp>
        <p:nvSpPr>
          <p:cNvPr id="24581" name="Rectangle 6">
            <a:extLst>
              <a:ext uri="{FF2B5EF4-FFF2-40B4-BE49-F238E27FC236}">
                <a16:creationId xmlns:a16="http://schemas.microsoft.com/office/drawing/2014/main" id="{262B2194-BC52-4CEC-AB63-3EDF4A75A1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200" b="1"/>
              <a:t>(Same as before)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class Hand(object):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""" A hand of playing cards. """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def __init__(self):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    self.cards = []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00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def __str__(self):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    if self.cards: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       rep = ""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       for card in self.cards: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           rep += str(card) + "  "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    else: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        rep = "&lt;empty&gt;"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    return rep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4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78F1A3-119C-42C0-92C8-E6B3EA05B4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6A667D-0588-4DB8-8FFA-3A41CBE6F3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B1F337C-D2C9-40A3-8F4B-9665A75EB76F}" type="slidenum">
              <a:rPr lang="en-US" altLang="en-US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23</a:t>
            </a:fld>
            <a:endParaRPr lang="en-US" alt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25604" name="Rectangle 2">
            <a:extLst>
              <a:ext uri="{FF2B5EF4-FFF2-40B4-BE49-F238E27FC236}">
                <a16:creationId xmlns:a16="http://schemas.microsoft.com/office/drawing/2014/main" id="{7317060D-3187-495A-93F5-0382F9911B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Creating a Base Class (continued)</a:t>
            </a:r>
          </a:p>
        </p:txBody>
      </p:sp>
      <p:sp>
        <p:nvSpPr>
          <p:cNvPr id="25605" name="Rectangle 3">
            <a:extLst>
              <a:ext uri="{FF2B5EF4-FFF2-40B4-BE49-F238E27FC236}">
                <a16:creationId xmlns:a16="http://schemas.microsoft.com/office/drawing/2014/main" id="{84E715ED-9342-4BCA-A78D-D27BB9AA7F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200" b="1"/>
              <a:t>(Same as before)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def clear(self):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    self.cards = []</a:t>
            </a:r>
          </a:p>
          <a:p>
            <a:pPr eaLnBrk="1" hangingPunct="1">
              <a:buFontTx/>
              <a:buNone/>
            </a:pPr>
            <a:endParaRPr lang="en-US" altLang="en-US" sz="2000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def add(self, card):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    self.cards.append(card)</a:t>
            </a:r>
          </a:p>
          <a:p>
            <a:pPr eaLnBrk="1" hangingPunct="1">
              <a:buFontTx/>
              <a:buNone/>
            </a:pPr>
            <a:endParaRPr lang="en-US" altLang="en-US" sz="2000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def give(self, card, other_hand):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    self.cards.remove(card)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    other_hand.add(card)</a:t>
            </a:r>
          </a:p>
          <a:p>
            <a:pPr eaLnBrk="1" hangingPunct="1">
              <a:buFontTx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CD8A44-54BD-4D01-979E-1C26441B96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D7CE-C76C-4969-A9CC-DC6077F2E86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381225E-4183-4177-AC36-5E8A655F0855}" type="slidenum">
              <a:rPr lang="en-US" altLang="en-US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24</a:t>
            </a:fld>
            <a:endParaRPr lang="en-US" alt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26628" name="Rectangle 2">
            <a:extLst>
              <a:ext uri="{FF2B5EF4-FFF2-40B4-BE49-F238E27FC236}">
                <a16:creationId xmlns:a16="http://schemas.microsoft.com/office/drawing/2014/main" id="{94B35CE8-9C85-4B16-AFE3-E08241AE32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Inheriting from a Base Class</a:t>
            </a:r>
          </a:p>
        </p:txBody>
      </p:sp>
      <p:sp>
        <p:nvSpPr>
          <p:cNvPr id="26629" name="Rectangle 3">
            <a:extLst>
              <a:ext uri="{FF2B5EF4-FFF2-40B4-BE49-F238E27FC236}">
                <a16:creationId xmlns:a16="http://schemas.microsoft.com/office/drawing/2014/main" id="{1DC7F2C2-C63F-44EE-8794-B350EC29E7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class Deck(Hand):</a:t>
            </a:r>
          </a:p>
          <a:p>
            <a:pPr eaLnBrk="1" hangingPunct="1">
              <a:buFontTx/>
              <a:buNone/>
            </a:pPr>
            <a:endParaRPr lang="en-US" altLang="en-US" sz="2400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b="1"/>
              <a:t>Base class:</a:t>
            </a:r>
            <a:r>
              <a:rPr lang="en-US" altLang="en-US"/>
              <a:t> A class upon which another is based; it is inherited from by a derived class</a:t>
            </a:r>
          </a:p>
          <a:p>
            <a:pPr eaLnBrk="1" hangingPunct="1"/>
            <a:r>
              <a:rPr lang="en-US" altLang="en-US" b="1"/>
              <a:t>Derived class:</a:t>
            </a:r>
            <a:r>
              <a:rPr lang="en-US" altLang="en-US"/>
              <a:t> A class that is based upon another class; it inherits from a base class</a:t>
            </a:r>
          </a:p>
          <a:p>
            <a:pPr eaLnBrk="1" hangingPunct="1"/>
            <a:r>
              <a:rPr lang="en-US" altLang="en-US" sz="2000">
                <a:latin typeface="Courier New" panose="02070309020205020404" pitchFamily="49" charset="0"/>
              </a:rPr>
              <a:t>Hand</a:t>
            </a:r>
            <a:r>
              <a:rPr lang="en-US" altLang="en-US"/>
              <a:t> is base class </a:t>
            </a:r>
          </a:p>
          <a:p>
            <a:pPr eaLnBrk="1" hangingPunct="1"/>
            <a:r>
              <a:rPr lang="en-US" altLang="en-US" sz="2000">
                <a:latin typeface="Courier New" panose="02070309020205020404" pitchFamily="49" charset="0"/>
              </a:rPr>
              <a:t>Deck</a:t>
            </a:r>
            <a:r>
              <a:rPr lang="en-US" altLang="en-US"/>
              <a:t> is derived class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69E4A-628C-4360-96E1-9F372EDEA54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4E4419-C7B4-4D71-8F9B-7EAC4DF7FAE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7DA06DA-AA30-492A-A7D7-326CB9BD773C}" type="slidenum">
              <a:rPr lang="en-US" altLang="en-US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25</a:t>
            </a:fld>
            <a:endParaRPr lang="en-US" alt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27652" name="Rectangle 2">
            <a:extLst>
              <a:ext uri="{FF2B5EF4-FFF2-40B4-BE49-F238E27FC236}">
                <a16:creationId xmlns:a16="http://schemas.microsoft.com/office/drawing/2014/main" id="{AEB499FF-E148-4481-A394-B570742868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Inheriting from a Base Class (continued)</a:t>
            </a:r>
          </a:p>
        </p:txBody>
      </p:sp>
      <p:sp>
        <p:nvSpPr>
          <p:cNvPr id="27653" name="Rectangle 3">
            <a:extLst>
              <a:ext uri="{FF2B5EF4-FFF2-40B4-BE49-F238E27FC236}">
                <a16:creationId xmlns:a16="http://schemas.microsoft.com/office/drawing/2014/main" id="{5139ED29-889A-4071-BF61-FCB028549F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000">
                <a:solidFill>
                  <a:schemeClr val="tx1"/>
                </a:solidFill>
                <a:latin typeface="Courier New" panose="02070309020205020404" pitchFamily="49" charset="0"/>
              </a:rPr>
              <a:t>Deck</a:t>
            </a:r>
            <a:r>
              <a:rPr lang="en-US" altLang="en-US">
                <a:solidFill>
                  <a:schemeClr val="tx1"/>
                </a:solidFill>
              </a:rPr>
              <a:t> inherits </a:t>
            </a:r>
            <a:r>
              <a:rPr lang="en-US" altLang="en-US" sz="2000">
                <a:solidFill>
                  <a:schemeClr val="tx1"/>
                </a:solidFill>
                <a:latin typeface="Courier New" panose="02070309020205020404" pitchFamily="49" charset="0"/>
              </a:rPr>
              <a:t>Hand </a:t>
            </a:r>
            <a:r>
              <a:rPr lang="en-US" altLang="en-US">
                <a:solidFill>
                  <a:schemeClr val="tx1"/>
                </a:solidFill>
              </a:rPr>
              <a:t>attribute: </a:t>
            </a:r>
          </a:p>
          <a:p>
            <a:pPr lvl="1" eaLnBrk="1" hangingPunct="1">
              <a:buFontTx/>
              <a:buNone/>
            </a:pPr>
            <a:r>
              <a:rPr lang="en-US" altLang="en-US" sz="2000">
                <a:solidFill>
                  <a:schemeClr val="tx1"/>
                </a:solidFill>
                <a:latin typeface="Courier New" panose="02070309020205020404" pitchFamily="49" charset="0"/>
              </a:rPr>
              <a:t>cards</a:t>
            </a:r>
          </a:p>
          <a:p>
            <a:pPr eaLnBrk="1" hangingPunct="1"/>
            <a:r>
              <a:rPr lang="en-US" altLang="en-US" sz="2000">
                <a:solidFill>
                  <a:schemeClr val="tx1"/>
                </a:solidFill>
                <a:latin typeface="Courier New" panose="02070309020205020404" pitchFamily="49" charset="0"/>
              </a:rPr>
              <a:t>Deck</a:t>
            </a:r>
            <a:r>
              <a:rPr lang="en-US" altLang="en-US">
                <a:solidFill>
                  <a:schemeClr val="tx1"/>
                </a:solidFill>
              </a:rPr>
              <a:t> inherits all </a:t>
            </a:r>
            <a:r>
              <a:rPr lang="en-US" altLang="en-US" sz="2000">
                <a:solidFill>
                  <a:schemeClr val="tx1"/>
                </a:solidFill>
                <a:latin typeface="Courier New" panose="02070309020205020404" pitchFamily="49" charset="0"/>
              </a:rPr>
              <a:t>Hand </a:t>
            </a:r>
            <a:r>
              <a:rPr lang="en-US" altLang="en-US">
                <a:solidFill>
                  <a:schemeClr val="tx1"/>
                </a:solidFill>
              </a:rPr>
              <a:t>methods:</a:t>
            </a:r>
          </a:p>
          <a:p>
            <a:pPr lvl="1" eaLnBrk="1" hangingPunct="1">
              <a:buFontTx/>
              <a:buNone/>
            </a:pPr>
            <a:r>
              <a:rPr lang="en-US" altLang="en-US" sz="2000">
                <a:solidFill>
                  <a:schemeClr val="tx1"/>
                </a:solidFill>
                <a:latin typeface="Courier New" panose="02070309020205020404" pitchFamily="49" charset="0"/>
              </a:rPr>
              <a:t>__init__()</a:t>
            </a:r>
          </a:p>
          <a:p>
            <a:pPr lvl="1" eaLnBrk="1" hangingPunct="1">
              <a:buFontTx/>
              <a:buNone/>
            </a:pPr>
            <a:r>
              <a:rPr lang="en-US" altLang="en-US" sz="2000">
                <a:solidFill>
                  <a:schemeClr val="tx1"/>
                </a:solidFill>
                <a:latin typeface="Courier New" panose="02070309020205020404" pitchFamily="49" charset="0"/>
              </a:rPr>
              <a:t>__str__()</a:t>
            </a:r>
          </a:p>
          <a:p>
            <a:pPr lvl="1" eaLnBrk="1" hangingPunct="1">
              <a:buFontTx/>
              <a:buNone/>
            </a:pPr>
            <a:r>
              <a:rPr lang="en-US" altLang="en-US" sz="2000">
                <a:solidFill>
                  <a:schemeClr val="tx1"/>
                </a:solidFill>
                <a:latin typeface="Courier New" panose="02070309020205020404" pitchFamily="49" charset="0"/>
              </a:rPr>
              <a:t>clear()</a:t>
            </a:r>
          </a:p>
          <a:p>
            <a:pPr lvl="1" eaLnBrk="1" hangingPunct="1">
              <a:buFontTx/>
              <a:buNone/>
            </a:pPr>
            <a:r>
              <a:rPr lang="en-US" altLang="en-US" sz="2000">
                <a:solidFill>
                  <a:schemeClr val="tx1"/>
                </a:solidFill>
                <a:latin typeface="Courier New" panose="02070309020205020404" pitchFamily="49" charset="0"/>
              </a:rPr>
              <a:t>add()</a:t>
            </a:r>
          </a:p>
          <a:p>
            <a:pPr lvl="1" eaLnBrk="1" hangingPunct="1">
              <a:buFontTx/>
              <a:buNone/>
            </a:pPr>
            <a:r>
              <a:rPr lang="en-US" altLang="en-US" sz="2000">
                <a:solidFill>
                  <a:schemeClr val="tx1"/>
                </a:solidFill>
                <a:latin typeface="Courier New" panose="02070309020205020404" pitchFamily="49" charset="0"/>
              </a:rPr>
              <a:t>give()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67EA71-52C2-4B82-B8C3-279FDC15A7C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7D3E5D-BBEA-4681-A822-1BB7F6E1C7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1EA813E-3AE7-48A1-8A17-EAAB5797150C}" type="slidenum">
              <a:rPr lang="en-US" altLang="en-US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26</a:t>
            </a:fld>
            <a:endParaRPr lang="en-US" alt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28676" name="Rectangle 2">
            <a:extLst>
              <a:ext uri="{FF2B5EF4-FFF2-40B4-BE49-F238E27FC236}">
                <a16:creationId xmlns:a16="http://schemas.microsoft.com/office/drawing/2014/main" id="{F72B6EA2-C8AA-495F-98AE-EC7490BD4D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Extending a Derived Class</a:t>
            </a:r>
          </a:p>
        </p:txBody>
      </p:sp>
      <p:sp>
        <p:nvSpPr>
          <p:cNvPr id="28677" name="Rectangle 3">
            <a:extLst>
              <a:ext uri="{FF2B5EF4-FFF2-40B4-BE49-F238E27FC236}">
                <a16:creationId xmlns:a16="http://schemas.microsoft.com/office/drawing/2014/main" id="{7DA4BC65-AE30-4A03-863A-C9F8AB009B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class Deck(Hand):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""" A deck of playing cards. """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def populate(self):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    for suit in Card.SUITS: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        for rank in Card.RANKS: 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            self.add(Card(rank, suit))</a:t>
            </a:r>
          </a:p>
          <a:p>
            <a:pPr eaLnBrk="1" hangingPunct="1">
              <a:buFontTx/>
              <a:buNone/>
            </a:pPr>
            <a:endParaRPr lang="en-US" altLang="en-US" sz="2000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def shuffle(self):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    import random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    random.shuffle(self.cards)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EDF584-F078-4453-B8E6-B1CECAC85F6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7C879D-3869-4EDD-A6AC-D48D91EF5B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FF4AC56-BEC3-4FEF-B936-5338D8AFA978}" type="slidenum">
              <a:rPr lang="en-US" altLang="en-US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27</a:t>
            </a:fld>
            <a:endParaRPr lang="en-US" alt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29700" name="Rectangle 2">
            <a:extLst>
              <a:ext uri="{FF2B5EF4-FFF2-40B4-BE49-F238E27FC236}">
                <a16:creationId xmlns:a16="http://schemas.microsoft.com/office/drawing/2014/main" id="{3C2E2BCB-FCF4-47F2-9392-7843AB92FE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Extending a Derived Class (continued)</a:t>
            </a:r>
          </a:p>
        </p:txBody>
      </p:sp>
      <p:sp>
        <p:nvSpPr>
          <p:cNvPr id="29701" name="Rectangle 3">
            <a:extLst>
              <a:ext uri="{FF2B5EF4-FFF2-40B4-BE49-F238E27FC236}">
                <a16:creationId xmlns:a16="http://schemas.microsoft.com/office/drawing/2014/main" id="{2FCE497E-D258-41C7-BE23-52CF18242C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def deal(self, hands, per_hand = 1):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    for rounds in range(per_hand):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        for hand in hands: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            if self.cards: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                top_card = self.cards[0]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                self.give(top_card, hand)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            else: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                print "Out of cards!"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8D090B-57DE-4985-B5B0-01EA610685F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649038-3718-4FB7-B6C7-AA73254544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C7E5194-FF0B-4A72-BB29-5B1B50A2FC1D}" type="slidenum">
              <a:rPr lang="en-US" altLang="en-US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28</a:t>
            </a:fld>
            <a:endParaRPr lang="en-US" alt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30724" name="Rectangle 1026">
            <a:extLst>
              <a:ext uri="{FF2B5EF4-FFF2-40B4-BE49-F238E27FC236}">
                <a16:creationId xmlns:a16="http://schemas.microsoft.com/office/drawing/2014/main" id="{27F10CF7-0F90-45E7-969F-4C5A41D4B9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Extending a Derived Class (continued)</a:t>
            </a:r>
          </a:p>
        </p:txBody>
      </p:sp>
      <p:sp>
        <p:nvSpPr>
          <p:cNvPr id="30725" name="Rectangle 1027">
            <a:extLst>
              <a:ext uri="{FF2B5EF4-FFF2-40B4-BE49-F238E27FC236}">
                <a16:creationId xmlns:a16="http://schemas.microsoft.com/office/drawing/2014/main" id="{95EBA0CF-28B9-4ABC-B1D6-BC977D8078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 addition to methods </a:t>
            </a:r>
            <a:r>
              <a:rPr lang="en-US" altLang="en-US" sz="2000">
                <a:latin typeface="Courier New" panose="02070309020205020404" pitchFamily="49" charset="0"/>
              </a:rPr>
              <a:t>Deck</a:t>
            </a:r>
            <a:r>
              <a:rPr lang="en-US" altLang="en-US"/>
              <a:t> inherits, it defines new methods:</a:t>
            </a:r>
          </a:p>
          <a:p>
            <a:pPr lvl="1"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populate()</a:t>
            </a:r>
          </a:p>
          <a:p>
            <a:pPr lvl="1"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shuffle()</a:t>
            </a:r>
          </a:p>
          <a:p>
            <a:pPr lvl="1"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deal()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0FC5C4-7E38-4324-A960-FB3B3503475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728472-9F29-4E5D-A470-4B99D8186D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133EC24-09F1-41AB-B347-19EF07B02FD7}" type="slidenum">
              <a:rPr lang="en-US" altLang="en-US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29</a:t>
            </a:fld>
            <a:endParaRPr lang="en-US" alt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31748" name="Rectangle 1026">
            <a:extLst>
              <a:ext uri="{FF2B5EF4-FFF2-40B4-BE49-F238E27FC236}">
                <a16:creationId xmlns:a16="http://schemas.microsoft.com/office/drawing/2014/main" id="{6043B471-B82E-491B-8B7F-FB9D8F89EB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Using the Derived Class</a:t>
            </a:r>
          </a:p>
        </p:txBody>
      </p:sp>
      <p:sp>
        <p:nvSpPr>
          <p:cNvPr id="31749" name="Rectangle 1027">
            <a:extLst>
              <a:ext uri="{FF2B5EF4-FFF2-40B4-BE49-F238E27FC236}">
                <a16:creationId xmlns:a16="http://schemas.microsoft.com/office/drawing/2014/main" id="{254A184B-146E-4D86-A714-9A969BC616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deck1 = Deck()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print deck1  # &lt;empty&gt;</a:t>
            </a:r>
          </a:p>
          <a:p>
            <a:pPr eaLnBrk="1" hangingPunct="1">
              <a:buFontTx/>
              <a:buNone/>
            </a:pPr>
            <a:endParaRPr lang="en-US" altLang="en-US" sz="2000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deck1.populate()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print deck1  # ordered deck</a:t>
            </a:r>
          </a:p>
          <a:p>
            <a:pPr eaLnBrk="1" hangingPunct="1">
              <a:buFontTx/>
              <a:buNone/>
            </a:pPr>
            <a:endParaRPr lang="en-US" altLang="en-US" sz="2000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deck1.shuffle()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print deck1  # shuffled deck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784AFE5E-9F3B-447E-B4B1-A0C1B617EF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D63BF246-D8A8-4539-A185-130D4AB731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C6F39EF-7034-40CC-948B-FD194F20E5DC}" type="slidenum">
              <a:rPr lang="en-US" altLang="en-US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3</a:t>
            </a:fld>
            <a:endParaRPr lang="en-US" alt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5124" name="Rectangle 2">
            <a:extLst>
              <a:ext uri="{FF2B5EF4-FFF2-40B4-BE49-F238E27FC236}">
                <a16:creationId xmlns:a16="http://schemas.microsoft.com/office/drawing/2014/main" id="{066FA894-1FA3-4D3D-B7C1-610EF3ADC1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cs typeface="Times New Roman" panose="02020603050405020304" pitchFamily="18" charset="0"/>
              </a:rPr>
              <a:t>The Blackjack Game </a:t>
            </a:r>
          </a:p>
        </p:txBody>
      </p:sp>
      <p:sp>
        <p:nvSpPr>
          <p:cNvPr id="5125" name="Rectangle 3">
            <a:extLst>
              <a:ext uri="{FF2B5EF4-FFF2-40B4-BE49-F238E27FC236}">
                <a16:creationId xmlns:a16="http://schemas.microsoft.com/office/drawing/2014/main" id="{D8DA1568-B196-4A9D-B1FE-D8345BBE56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US" altLang="en-US"/>
          </a:p>
          <a:p>
            <a:pPr eaLnBrk="1" hangingPunct="1">
              <a:buFontTx/>
              <a:buNone/>
            </a:pPr>
            <a:endParaRPr lang="en-US" altLang="en-US"/>
          </a:p>
          <a:p>
            <a:pPr eaLnBrk="1" hangingPunct="1">
              <a:buFontTx/>
              <a:buNone/>
            </a:pPr>
            <a:endParaRPr lang="en-US" altLang="en-US" sz="2200"/>
          </a:p>
          <a:p>
            <a:pPr eaLnBrk="1" hangingPunct="1">
              <a:buFontTx/>
              <a:buNone/>
            </a:pPr>
            <a:endParaRPr lang="en-US" altLang="en-US" sz="2200"/>
          </a:p>
          <a:p>
            <a:pPr eaLnBrk="1" hangingPunct="1">
              <a:buFontTx/>
              <a:buNone/>
            </a:pPr>
            <a:endParaRPr lang="en-US" altLang="en-US" sz="2200"/>
          </a:p>
          <a:p>
            <a:pPr eaLnBrk="1" hangingPunct="1">
              <a:buFontTx/>
              <a:buNone/>
            </a:pPr>
            <a:endParaRPr lang="en-US" altLang="en-US" sz="2200"/>
          </a:p>
          <a:p>
            <a:pPr eaLnBrk="1" hangingPunct="1">
              <a:buFontTx/>
              <a:buNone/>
            </a:pPr>
            <a:endParaRPr lang="en-US" altLang="en-US" sz="2200"/>
          </a:p>
          <a:p>
            <a:pPr eaLnBrk="1" hangingPunct="1">
              <a:buFontTx/>
              <a:buNone/>
            </a:pPr>
            <a:endParaRPr lang="en-US" altLang="en-US" sz="2200"/>
          </a:p>
          <a:p>
            <a:pPr eaLnBrk="1" hangingPunct="1">
              <a:buFontTx/>
              <a:buNone/>
            </a:pPr>
            <a:endParaRPr lang="en-US" altLang="en-US" sz="2200"/>
          </a:p>
          <a:p>
            <a:pPr eaLnBrk="1" hangingPunct="1">
              <a:buFontTx/>
              <a:buNone/>
            </a:pPr>
            <a:r>
              <a:rPr lang="en-US" altLang="en-US" sz="2000">
                <a:solidFill>
                  <a:schemeClr val="tx1"/>
                </a:solidFill>
              </a:rPr>
              <a:t>Figure 9.1: Sample run of the Blackjack game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solidFill>
                  <a:schemeClr val="tx1"/>
                </a:solidFill>
              </a:rPr>
              <a:t>One player wins, the other is not so lucky.</a:t>
            </a:r>
          </a:p>
        </p:txBody>
      </p:sp>
      <p:pic>
        <p:nvPicPr>
          <p:cNvPr id="5126" name="Picture 8" descr="C:\Documents and Settings\Owner\My Documents\Game Writing\Python Programming for the Absolute Beginner\2nd Edition\Instructor Resources\Python IR\Files from 1st Edition\py09fig01.tif">
            <a:extLst>
              <a:ext uri="{FF2B5EF4-FFF2-40B4-BE49-F238E27FC236}">
                <a16:creationId xmlns:a16="http://schemas.microsoft.com/office/drawing/2014/main" id="{4E5BA6F0-0A39-47FC-BB44-0163221140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524000"/>
            <a:ext cx="7010400" cy="354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667E48-B55F-4A5D-B3C1-0DBDE210DE7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3F4415-A72B-4196-98B5-038A02E250B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35AB019-536C-4699-B50C-5637035FABD7}" type="slidenum">
              <a:rPr lang="en-US" altLang="en-US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30</a:t>
            </a:fld>
            <a:endParaRPr lang="en-US" alt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32772" name="Rectangle 2">
            <a:extLst>
              <a:ext uri="{FF2B5EF4-FFF2-40B4-BE49-F238E27FC236}">
                <a16:creationId xmlns:a16="http://schemas.microsoft.com/office/drawing/2014/main" id="{FB15B23A-973C-457D-976F-06A483B0C8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Using the Derived Class (continued)</a:t>
            </a:r>
          </a:p>
        </p:txBody>
      </p:sp>
      <p:sp>
        <p:nvSpPr>
          <p:cNvPr id="32773" name="Rectangle 3">
            <a:extLst>
              <a:ext uri="{FF2B5EF4-FFF2-40B4-BE49-F238E27FC236}">
                <a16:creationId xmlns:a16="http://schemas.microsoft.com/office/drawing/2014/main" id="{3B41D9CC-7211-4766-8FDE-6B24E67AD9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my_hand = Hand()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your_hand = Hand()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hands = [my_hand, your_hand]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deck1.deal(hands, per_hand = 5)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print my_hand    # 5 alternating cards from deck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print your_hand  # 5 alternating cards from deck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print deck1      # deck minus first 10 cards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deck1.clear()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print deck1      # &lt;empty&gt;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D1AC39-10F0-44FE-B852-FA62018C23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815301-0653-4ED8-BA6D-8D0086FD73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4536093-BF58-4C1A-9C90-EFEB48B042CF}" type="slidenum">
              <a:rPr lang="en-US" altLang="en-US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31</a:t>
            </a:fld>
            <a:endParaRPr lang="en-US" alt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33796" name="Rectangle 1026">
            <a:extLst>
              <a:ext uri="{FF2B5EF4-FFF2-40B4-BE49-F238E27FC236}">
                <a16:creationId xmlns:a16="http://schemas.microsoft.com/office/drawing/2014/main" id="{3AC030AC-394C-4399-B830-88CCBB5E44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Altering the Behavior of Inherited Methods</a:t>
            </a:r>
          </a:p>
        </p:txBody>
      </p:sp>
      <p:sp>
        <p:nvSpPr>
          <p:cNvPr id="33797" name="Rectangle 1027">
            <a:extLst>
              <a:ext uri="{FF2B5EF4-FFF2-40B4-BE49-F238E27FC236}">
                <a16:creationId xmlns:a16="http://schemas.microsoft.com/office/drawing/2014/main" id="{4833213F-3730-4A6F-A236-372784899A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Override:</a:t>
            </a:r>
            <a:r>
              <a:rPr lang="en-US" altLang="en-US"/>
              <a:t> To redefine how inherited method of base class works in derived class</a:t>
            </a:r>
          </a:p>
          <a:p>
            <a:pPr eaLnBrk="1" hangingPunct="1"/>
            <a:r>
              <a:rPr lang="en-US" altLang="en-US"/>
              <a:t>Two choices when overriding</a:t>
            </a:r>
          </a:p>
          <a:p>
            <a:pPr lvl="1" eaLnBrk="1" hangingPunct="1"/>
            <a:r>
              <a:rPr lang="en-US" altLang="en-US"/>
              <a:t>Completely new functionality vs. overridden method</a:t>
            </a:r>
          </a:p>
          <a:p>
            <a:pPr lvl="1" eaLnBrk="1" hangingPunct="1"/>
            <a:r>
              <a:rPr lang="en-US" altLang="en-US"/>
              <a:t>Incorporate functionality of overridden method, add more</a:t>
            </a:r>
          </a:p>
          <a:p>
            <a:pPr eaLnBrk="1" hangingPunct="1"/>
            <a:r>
              <a:rPr lang="en-US" altLang="en-US" sz="2000">
                <a:latin typeface="Courier New" panose="02070309020205020404" pitchFamily="49" charset="0"/>
              </a:rPr>
              <a:t>Drag_Racer</a:t>
            </a:r>
            <a:r>
              <a:rPr lang="en-US" altLang="en-US" sz="2400"/>
              <a:t> </a:t>
            </a:r>
            <a:r>
              <a:rPr lang="en-US" altLang="en-US"/>
              <a:t>with</a:t>
            </a:r>
            <a:r>
              <a:rPr lang="en-US" altLang="en-US" sz="2400"/>
              <a:t> </a:t>
            </a:r>
            <a:r>
              <a:rPr lang="en-US" altLang="en-US" sz="2000">
                <a:latin typeface="Courier New" panose="02070309020205020404" pitchFamily="49" charset="0"/>
              </a:rPr>
              <a:t>stop()</a:t>
            </a:r>
            <a:r>
              <a:rPr lang="en-US" altLang="en-US" sz="2400"/>
              <a:t> </a:t>
            </a:r>
            <a:r>
              <a:rPr lang="en-US" altLang="en-US"/>
              <a:t>method that applies brakes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813591A1-D59A-4165-8931-25C87204F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Altering the Behavior of Inherited Methods (continued)</a:t>
            </a:r>
          </a:p>
        </p:txBody>
      </p:sp>
      <p:sp>
        <p:nvSpPr>
          <p:cNvPr id="34819" name="Content Placeholder 2">
            <a:extLst>
              <a:ext uri="{FF2B5EF4-FFF2-40B4-BE49-F238E27FC236}">
                <a16:creationId xmlns:a16="http://schemas.microsoft.com/office/drawing/2014/main" id="{7897D39A-97EA-4DEB-8744-5D9437B39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000">
                <a:latin typeface="Courier New" panose="02070309020205020404" pitchFamily="49" charset="0"/>
              </a:rPr>
              <a:t>Parachute_Racer</a:t>
            </a:r>
            <a:r>
              <a:rPr lang="en-US" altLang="en-US" sz="2400"/>
              <a:t> </a:t>
            </a:r>
            <a:r>
              <a:rPr lang="en-US" altLang="en-US"/>
              <a:t>based on </a:t>
            </a:r>
            <a:r>
              <a:rPr lang="en-US" altLang="en-US" sz="2000">
                <a:latin typeface="Courier New" panose="02070309020205020404" pitchFamily="49" charset="0"/>
              </a:rPr>
              <a:t>Drag_Racer</a:t>
            </a:r>
            <a:r>
              <a:rPr lang="en-US" altLang="en-US" sz="2400"/>
              <a:t> </a:t>
            </a:r>
            <a:r>
              <a:rPr lang="en-US" altLang="en-US"/>
              <a:t>overrides</a:t>
            </a:r>
            <a:r>
              <a:rPr lang="en-US" altLang="en-US" sz="2400"/>
              <a:t> </a:t>
            </a:r>
            <a:r>
              <a:rPr lang="en-US" altLang="en-US" sz="2000">
                <a:latin typeface="Courier New" panose="02070309020205020404" pitchFamily="49" charset="0"/>
              </a:rPr>
              <a:t>stop()</a:t>
            </a:r>
            <a:r>
              <a:rPr lang="en-US" altLang="en-US" sz="2400"/>
              <a:t> </a:t>
            </a:r>
            <a:r>
              <a:rPr lang="en-US" altLang="en-US"/>
              <a:t>method, two choices</a:t>
            </a:r>
          </a:p>
          <a:p>
            <a:pPr lvl="1" eaLnBrk="1" hangingPunct="1"/>
            <a:r>
              <a:rPr lang="en-US" altLang="en-US"/>
              <a:t>Overridden</a:t>
            </a:r>
            <a:r>
              <a:rPr lang="en-US" altLang="en-US" sz="2200"/>
              <a:t> </a:t>
            </a:r>
            <a:r>
              <a:rPr lang="en-US" altLang="en-US" sz="2000">
                <a:latin typeface="Courier New" panose="02070309020205020404" pitchFamily="49" charset="0"/>
              </a:rPr>
              <a:t>stop()</a:t>
            </a:r>
            <a:r>
              <a:rPr lang="en-US" altLang="en-US" sz="2200"/>
              <a:t> </a:t>
            </a:r>
            <a:r>
              <a:rPr lang="en-US" altLang="en-US"/>
              <a:t>method shifts into reverse</a:t>
            </a:r>
          </a:p>
          <a:p>
            <a:pPr lvl="1" eaLnBrk="1" hangingPunct="1"/>
            <a:r>
              <a:rPr lang="en-US" altLang="en-US"/>
              <a:t>Overridden</a:t>
            </a:r>
            <a:r>
              <a:rPr lang="en-US" altLang="en-US" sz="2200"/>
              <a:t> </a:t>
            </a:r>
            <a:r>
              <a:rPr lang="en-US" altLang="en-US" sz="2000">
                <a:latin typeface="Courier New" panose="02070309020205020404" pitchFamily="49" charset="0"/>
              </a:rPr>
              <a:t>stop()</a:t>
            </a:r>
            <a:r>
              <a:rPr lang="en-US" altLang="en-US" sz="2200"/>
              <a:t> </a:t>
            </a:r>
            <a:r>
              <a:rPr lang="en-US" altLang="en-US"/>
              <a:t>method applies brakes and releases parachute</a:t>
            </a:r>
          </a:p>
          <a:p>
            <a:pPr eaLnBrk="1" hangingPunct="1"/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1710D-A0A1-425A-893F-7D817660956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3F36A2-904C-42E4-9051-831D541D2EE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45C0261-94CF-4385-A421-797E297460F6}" type="slidenum">
              <a:rPr lang="en-US" altLang="en-US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32</a:t>
            </a:fld>
            <a:endParaRPr lang="en-US" alt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48F321D4-B487-4954-A9FD-BAB748082B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A2793C8A-F1D6-42DD-8693-B924322594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C8F9B37-2DB1-468E-809B-C91B19FE6FA1}" type="slidenum">
              <a:rPr lang="en-US" altLang="en-US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33</a:t>
            </a:fld>
            <a:endParaRPr lang="en-US" alt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35844" name="Rectangle 2">
            <a:extLst>
              <a:ext uri="{FF2B5EF4-FFF2-40B4-BE49-F238E27FC236}">
                <a16:creationId xmlns:a16="http://schemas.microsoft.com/office/drawing/2014/main" id="{B8064607-F7DD-486B-ABB2-9C2D36D4A9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Playing Cards 3.0 Program</a:t>
            </a:r>
          </a:p>
        </p:txBody>
      </p:sp>
      <p:sp>
        <p:nvSpPr>
          <p:cNvPr id="35845" name="Rectangle 3">
            <a:extLst>
              <a:ext uri="{FF2B5EF4-FFF2-40B4-BE49-F238E27FC236}">
                <a16:creationId xmlns:a16="http://schemas.microsoft.com/office/drawing/2014/main" id="{1DFA205B-11AE-4433-B72F-4E999076AB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20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20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20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20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20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20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20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20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>
                <a:solidFill>
                  <a:schemeClr val="tx1"/>
                </a:solidFill>
              </a:rPr>
              <a:t>Figure 9.6: Sample run of the Playing Cards program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>
                <a:solidFill>
                  <a:schemeClr val="tx1"/>
                </a:solidFill>
              </a:rPr>
              <a:t>By overriding </a:t>
            </a:r>
            <a:r>
              <a:rPr lang="en-US" altLang="en-US" sz="1800">
                <a:solidFill>
                  <a:schemeClr val="tx1"/>
                </a:solidFill>
                <a:latin typeface="Courier New" panose="02070309020205020404" pitchFamily="49" charset="0"/>
              </a:rPr>
              <a:t>__str__()</a:t>
            </a:r>
            <a:r>
              <a:rPr lang="en-US" altLang="en-US" sz="2000">
                <a:solidFill>
                  <a:schemeClr val="tx1"/>
                </a:solidFill>
              </a:rPr>
              <a:t>, objects of derived classes print differently.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200"/>
          </a:p>
        </p:txBody>
      </p:sp>
      <p:pic>
        <p:nvPicPr>
          <p:cNvPr id="35846" name="Picture 5" descr="C:\Documents and Settings\Owner\My Documents\Game Writing\Python Programming for the Absolute Beginner\2nd Edition\Instructor Resources\Python IR\Files from 1st Edition\py09fig06.jpg">
            <a:extLst>
              <a:ext uri="{FF2B5EF4-FFF2-40B4-BE49-F238E27FC236}">
                <a16:creationId xmlns:a16="http://schemas.microsoft.com/office/drawing/2014/main" id="{F60E94C6-BAE6-4407-9812-21A1254647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371600"/>
            <a:ext cx="7543800" cy="379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F6D7A0-42E3-4FB4-87B5-93858A80AA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86F132-32F9-4DA8-8FCE-AD8D2507D41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87766DD-91D8-4D19-BFE1-2FF055CD2867}" type="slidenum">
              <a:rPr lang="en-US" altLang="en-US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34</a:t>
            </a:fld>
            <a:endParaRPr lang="en-US" alt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36868" name="Rectangle 1026">
            <a:extLst>
              <a:ext uri="{FF2B5EF4-FFF2-40B4-BE49-F238E27FC236}">
                <a16:creationId xmlns:a16="http://schemas.microsoft.com/office/drawing/2014/main" id="{CC2ED968-7C69-47E3-B544-E0602B172D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Creating a Base Class</a:t>
            </a:r>
          </a:p>
        </p:txBody>
      </p:sp>
      <p:sp>
        <p:nvSpPr>
          <p:cNvPr id="36869" name="Rectangle 1027">
            <a:extLst>
              <a:ext uri="{FF2B5EF4-FFF2-40B4-BE49-F238E27FC236}">
                <a16:creationId xmlns:a16="http://schemas.microsoft.com/office/drawing/2014/main" id="{47C6FD87-AC83-4918-BA03-9518FDF79D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b="1"/>
              <a:t>(Same as before)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class Card(object):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""" A playing card. """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RANKS = ["A", "2", "3", "4", "5", "6", "7",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         "8", "9", "10", "J", "Q", "K"]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SUITS = ["c", "d", "h", "s"]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def __init__(self, rank, suit):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    self.rank = rank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    self.suit = suit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00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def __str__(self):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    rep = self.rank + self.suit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    return rep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2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18065A-351B-4FA1-A73E-7BA717D0CC0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F20EBF-E05A-47C7-90CF-08D4FF5CDE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41907E5-ACA9-4AB2-8F93-1BC499727DA6}" type="slidenum">
              <a:rPr lang="en-US" altLang="en-US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35</a:t>
            </a:fld>
            <a:endParaRPr lang="en-US" alt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37892" name="Rectangle 2">
            <a:extLst>
              <a:ext uri="{FF2B5EF4-FFF2-40B4-BE49-F238E27FC236}">
                <a16:creationId xmlns:a16="http://schemas.microsoft.com/office/drawing/2014/main" id="{4153A664-661F-4E88-9915-8C13CE7F65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Overriding Base Class Methods</a:t>
            </a:r>
          </a:p>
        </p:txBody>
      </p:sp>
      <p:sp>
        <p:nvSpPr>
          <p:cNvPr id="37893" name="Rectangle 3">
            <a:extLst>
              <a:ext uri="{FF2B5EF4-FFF2-40B4-BE49-F238E27FC236}">
                <a16:creationId xmlns:a16="http://schemas.microsoft.com/office/drawing/2014/main" id="{7234B19F-8F09-4005-AE46-E732FCBEED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class Unprintable_Card(Card):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....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def __str__(self):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    return "&lt;unprintable&gt;"</a:t>
            </a:r>
          </a:p>
          <a:p>
            <a:pPr eaLnBrk="1" hangingPunct="1">
              <a:buFontTx/>
              <a:buNone/>
            </a:pPr>
            <a:endParaRPr lang="en-US" altLang="en-US" sz="2400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z="2000">
                <a:latin typeface="Courier New" panose="02070309020205020404" pitchFamily="49" charset="0"/>
              </a:rPr>
              <a:t>Unprintable_Card</a:t>
            </a:r>
            <a:r>
              <a:rPr lang="en-US" altLang="en-US"/>
              <a:t> </a:t>
            </a:r>
          </a:p>
          <a:p>
            <a:pPr lvl="1" eaLnBrk="1" hangingPunct="1"/>
            <a:r>
              <a:rPr lang="en-US" altLang="en-US"/>
              <a:t>Inherits all methods of </a:t>
            </a:r>
            <a:r>
              <a:rPr lang="en-US" altLang="en-US" sz="1800">
                <a:latin typeface="Courier New" panose="02070309020205020404" pitchFamily="49" charset="0"/>
              </a:rPr>
              <a:t>Card</a:t>
            </a:r>
          </a:p>
          <a:p>
            <a:pPr lvl="1" eaLnBrk="1" hangingPunct="1"/>
            <a:r>
              <a:rPr lang="en-US" altLang="en-US"/>
              <a:t>Overrides inherited method </a:t>
            </a:r>
            <a:r>
              <a:rPr lang="en-US" altLang="en-US" sz="1800">
                <a:latin typeface="Courier New" panose="02070309020205020404" pitchFamily="49" charset="0"/>
              </a:rPr>
              <a:t>__str__()</a:t>
            </a:r>
            <a:endParaRPr lang="en-US" altLang="en-US"/>
          </a:p>
          <a:p>
            <a:pPr lvl="1" eaLnBrk="1" hangingPunct="1"/>
            <a:r>
              <a:rPr lang="en-US" altLang="en-US"/>
              <a:t>Printed object displayed as </a:t>
            </a:r>
            <a:r>
              <a:rPr lang="en-US" altLang="en-US" sz="1800">
                <a:latin typeface="Courier New" panose="02070309020205020404" pitchFamily="49" charset="0"/>
              </a:rPr>
              <a:t>&lt;unprintable&gt;</a:t>
            </a:r>
          </a:p>
          <a:p>
            <a:pPr eaLnBrk="1" hangingPunct="1"/>
            <a:r>
              <a:rPr lang="en-US" altLang="en-US"/>
              <a:t>A derived class has no effect on a base class 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5B192D-32E6-4682-BFF2-7FADBBB5A1D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DFA926-2304-48C8-BDA5-FAB99DA468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400ABBB-F165-45CE-BACB-4D626DACE14D}" type="slidenum">
              <a:rPr lang="en-US" altLang="en-US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36</a:t>
            </a:fld>
            <a:endParaRPr lang="en-US" alt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38916" name="Rectangle 1026">
            <a:extLst>
              <a:ext uri="{FF2B5EF4-FFF2-40B4-BE49-F238E27FC236}">
                <a16:creationId xmlns:a16="http://schemas.microsoft.com/office/drawing/2014/main" id="{D523DEE0-A49E-4BB4-AA93-37F8920DA6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Invoking Base Class Methods</a:t>
            </a:r>
          </a:p>
        </p:txBody>
      </p:sp>
      <p:sp>
        <p:nvSpPr>
          <p:cNvPr id="38917" name="Rectangle 1027">
            <a:extLst>
              <a:ext uri="{FF2B5EF4-FFF2-40B4-BE49-F238E27FC236}">
                <a16:creationId xmlns:a16="http://schemas.microsoft.com/office/drawing/2014/main" id="{5E5C5937-899E-4DE6-BE4F-A12463DD82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077200" cy="4572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class Positionable_Card(Card):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def __init__(self, rank, suit, face_up = True):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super(Positionable_Card, self).__init__(rank, 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                                        suit)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    self.is_face_up = face_up</a:t>
            </a:r>
          </a:p>
          <a:p>
            <a:pPr eaLnBrk="1" hangingPunct="1">
              <a:buFontTx/>
              <a:buNone/>
            </a:pPr>
            <a:endParaRPr lang="en-US" altLang="en-US" sz="2000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b="1"/>
              <a:t>Superclass:</a:t>
            </a:r>
            <a:r>
              <a:rPr lang="en-US" altLang="en-US"/>
              <a:t> Another name for a base class</a:t>
            </a:r>
          </a:p>
          <a:p>
            <a:pPr eaLnBrk="1" hangingPunct="1"/>
            <a:r>
              <a:rPr lang="en-US" altLang="en-US" sz="2000">
                <a:latin typeface="Courier New" panose="02070309020205020404" pitchFamily="49" charset="0"/>
              </a:rPr>
              <a:t>Card</a:t>
            </a:r>
            <a:r>
              <a:rPr lang="en-US" altLang="en-US"/>
              <a:t> is the superclass of </a:t>
            </a:r>
            <a:r>
              <a:rPr lang="en-US" altLang="en-US" sz="2000">
                <a:latin typeface="Courier New" panose="02070309020205020404" pitchFamily="49" charset="0"/>
              </a:rPr>
              <a:t>Positionable_Card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085DD8-9F2F-4890-BFBA-DC09DE239E3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664685-85FA-42ED-8709-0AAE001C865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A5CACBC-EA86-4C67-863F-9F7C0D71A360}" type="slidenum">
              <a:rPr lang="en-US" altLang="en-US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37</a:t>
            </a:fld>
            <a:endParaRPr lang="en-US" alt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39940" name="Rectangle 1026">
            <a:extLst>
              <a:ext uri="{FF2B5EF4-FFF2-40B4-BE49-F238E27FC236}">
                <a16:creationId xmlns:a16="http://schemas.microsoft.com/office/drawing/2014/main" id="{13E06128-EFF2-4CC8-9AAC-BB735E4FB2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Invoking Base Class Methods (continued)</a:t>
            </a:r>
          </a:p>
        </p:txBody>
      </p:sp>
      <p:sp>
        <p:nvSpPr>
          <p:cNvPr id="39941" name="Rectangle 1027">
            <a:extLst>
              <a:ext uri="{FF2B5EF4-FFF2-40B4-BE49-F238E27FC236}">
                <a16:creationId xmlns:a16="http://schemas.microsoft.com/office/drawing/2014/main" id="{26385782-BBF8-4E00-8ED0-D3E32B4BFD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 overridden method, can incorporate inherited method’s functionality</a:t>
            </a:r>
          </a:p>
          <a:p>
            <a:pPr eaLnBrk="1" hangingPunct="1"/>
            <a:r>
              <a:rPr lang="en-US" altLang="en-US" sz="2000">
                <a:latin typeface="Courier New" panose="02070309020205020404" pitchFamily="49" charset="0"/>
              </a:rPr>
              <a:t>Positionable_Card</a:t>
            </a:r>
            <a:r>
              <a:rPr lang="en-US" altLang="en-US"/>
              <a:t> constructor invokes </a:t>
            </a:r>
            <a:r>
              <a:rPr lang="en-US" altLang="en-US" sz="2000">
                <a:latin typeface="Courier New" panose="02070309020205020404" pitchFamily="49" charset="0"/>
              </a:rPr>
              <a:t>Card</a:t>
            </a:r>
            <a:r>
              <a:rPr lang="en-US" altLang="en-US"/>
              <a:t> constructor and creates new attribute</a:t>
            </a:r>
          </a:p>
          <a:p>
            <a:pPr eaLnBrk="1" hangingPunct="1"/>
            <a:r>
              <a:rPr lang="en-US" altLang="en-US" sz="2000">
                <a:latin typeface="Courier New" panose="02070309020205020404" pitchFamily="49" charset="0"/>
              </a:rPr>
              <a:t>super()</a:t>
            </a:r>
            <a:r>
              <a:rPr lang="en-US" altLang="en-US"/>
              <a:t> lets you invoke the method of a superclass </a:t>
            </a:r>
          </a:p>
          <a:p>
            <a:pPr lvl="1" eaLnBrk="1" hangingPunct="1"/>
            <a:r>
              <a:rPr lang="en-US" altLang="en-US"/>
              <a:t>First argument is base class, </a:t>
            </a:r>
            <a:r>
              <a:rPr lang="en-US" altLang="en-US" sz="2000">
                <a:latin typeface="Courier New" panose="02070309020205020404" pitchFamily="49" charset="0"/>
              </a:rPr>
              <a:t>Positionable_Card</a:t>
            </a:r>
            <a:endParaRPr lang="en-US" altLang="en-US"/>
          </a:p>
          <a:p>
            <a:pPr lvl="1" eaLnBrk="1" hangingPunct="1"/>
            <a:r>
              <a:rPr lang="en-US" altLang="en-US"/>
              <a:t>Second is reference to object itself,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/>
            <a:r>
              <a:rPr lang="en-US" altLang="en-US"/>
              <a:t>Last is superclass method to call with parameters sent, </a:t>
            </a:r>
            <a:r>
              <a:rPr lang="en-US" altLang="en-US" sz="2000">
                <a:latin typeface="Courier New" panose="02070309020205020404" pitchFamily="49" charset="0"/>
              </a:rPr>
              <a:t>__init__(rank, suit)</a:t>
            </a:r>
            <a:endParaRPr lang="en-US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20212E-851C-4272-A9D0-4C93EBEC11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2D7A62-E79D-4BD1-A7F1-438B29642BF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10A8EC04-CC68-4560-A5E5-4E172A1B7AE7}" type="slidenum">
              <a:rPr lang="en-US" altLang="en-US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38</a:t>
            </a:fld>
            <a:endParaRPr lang="en-US" alt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40964" name="Rectangle 7170">
            <a:extLst>
              <a:ext uri="{FF2B5EF4-FFF2-40B4-BE49-F238E27FC236}">
                <a16:creationId xmlns:a16="http://schemas.microsoft.com/office/drawing/2014/main" id="{76562BBB-C993-4190-ADD8-DD34A13661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Invoking Base Class Methods (continued)</a:t>
            </a:r>
          </a:p>
        </p:txBody>
      </p:sp>
      <p:sp>
        <p:nvSpPr>
          <p:cNvPr id="40965" name="Rectangle 7171">
            <a:extLst>
              <a:ext uri="{FF2B5EF4-FFF2-40B4-BE49-F238E27FC236}">
                <a16:creationId xmlns:a16="http://schemas.microsoft.com/office/drawing/2014/main" id="{CB747504-029A-45D3-9CF7-45BD76BFC8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class Positionable_Card(Card):</a:t>
            </a:r>
            <a:endParaRPr lang="en-US" altLang="en-US" sz="200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def __str__(self):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if self.is_face_up: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rep = super(Positionable_Card, self).__str__()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else: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rep = "XX"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return rep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00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def flip(self):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self.is_face_up = not self.is_face_up</a:t>
            </a:r>
          </a:p>
          <a:p>
            <a:pPr eaLnBrk="1" hangingPunct="1">
              <a:lnSpc>
                <a:spcPct val="90000"/>
              </a:lnSpc>
            </a:pPr>
            <a:endParaRPr lang="en-US" altLang="en-US" sz="200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000">
                <a:latin typeface="Courier New" panose="02070309020205020404" pitchFamily="49" charset="0"/>
              </a:rPr>
              <a:t>__str__()</a:t>
            </a:r>
            <a:r>
              <a:rPr lang="en-US" altLang="en-US" sz="2200"/>
              <a:t> </a:t>
            </a:r>
            <a:r>
              <a:rPr lang="en-US" altLang="en-US"/>
              <a:t>invokes superclass </a:t>
            </a:r>
            <a:r>
              <a:rPr lang="en-US" altLang="en-US" sz="2000">
                <a:latin typeface="Courier New" panose="02070309020205020404" pitchFamily="49" charset="0"/>
              </a:rPr>
              <a:t>__str__()</a:t>
            </a:r>
            <a:r>
              <a:rPr lang="en-US" altLang="en-US" sz="2200"/>
              <a:t> </a:t>
            </a:r>
            <a:r>
              <a:rPr lang="en-US" altLang="en-US"/>
              <a:t>method if card is face up; otherwise, returns </a:t>
            </a:r>
            <a:r>
              <a:rPr lang="en-US" altLang="en-US" sz="2000">
                <a:latin typeface="Courier New" panose="02070309020205020404" pitchFamily="49" charset="0"/>
              </a:rPr>
              <a:t>"XX"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E7300D-99E6-498D-86E4-BD079E5A114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19B0DB-7D5F-4AF8-870C-5FE66D2943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CD31EFEA-CC67-44BC-A606-0B462F29FFBF}" type="slidenum">
              <a:rPr lang="en-US" altLang="en-US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39</a:t>
            </a:fld>
            <a:endParaRPr lang="en-US" alt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41988" name="Rectangle 2050">
            <a:extLst>
              <a:ext uri="{FF2B5EF4-FFF2-40B4-BE49-F238E27FC236}">
                <a16:creationId xmlns:a16="http://schemas.microsoft.com/office/drawing/2014/main" id="{20B079EA-4677-48CE-9AA3-F5A591A155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Using the Derived Classes</a:t>
            </a:r>
          </a:p>
        </p:txBody>
      </p:sp>
      <p:sp>
        <p:nvSpPr>
          <p:cNvPr id="41989" name="Rectangle 2051">
            <a:extLst>
              <a:ext uri="{FF2B5EF4-FFF2-40B4-BE49-F238E27FC236}">
                <a16:creationId xmlns:a16="http://schemas.microsoft.com/office/drawing/2014/main" id="{84C45AD4-1221-426C-BD11-CD0F352E6D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card1 = Card("A", "c")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card2 = Unprintable_Card("A", "d")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card3 = Positionable_Card("A", "h")</a:t>
            </a:r>
          </a:p>
          <a:p>
            <a:pPr eaLnBrk="1" hangingPunct="1">
              <a:buFontTx/>
              <a:buNone/>
            </a:pPr>
            <a:endParaRPr lang="en-US" altLang="en-US" sz="2400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print card1    # Ac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print card2    # &lt;unprintable&gt;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print card3    # Ah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card3.flip()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print card3    # XX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483444-B1CC-413D-B26B-C17D4CF032A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AED621-40A5-47B6-885C-AE6FDB0EFD6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DEED30C4-0DB1-46FC-AFBB-42DC6C8EA4F0}" type="slidenum">
              <a:rPr lang="en-US" altLang="en-US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4</a:t>
            </a:fld>
            <a:endParaRPr lang="en-US" alt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6148" name="Rectangle 2">
            <a:extLst>
              <a:ext uri="{FF2B5EF4-FFF2-40B4-BE49-F238E27FC236}">
                <a16:creationId xmlns:a16="http://schemas.microsoft.com/office/drawing/2014/main" id="{1DB388C9-C8E3-4DBA-B925-7825F52F24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cs typeface="Times New Roman" panose="02020603050405020304" pitchFamily="18" charset="0"/>
              </a:rPr>
              <a:t>Sending and Receiving Messages</a:t>
            </a:r>
          </a:p>
        </p:txBody>
      </p:sp>
      <p:sp>
        <p:nvSpPr>
          <p:cNvPr id="6149" name="Rectangle 3">
            <a:extLst>
              <a:ext uri="{FF2B5EF4-FFF2-40B4-BE49-F238E27FC236}">
                <a16:creationId xmlns:a16="http://schemas.microsoft.com/office/drawing/2014/main" id="{ECF2C861-F045-4978-A250-5E709397B3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Object-oriented program like an ecosystem </a:t>
            </a:r>
          </a:p>
          <a:p>
            <a:pPr eaLnBrk="1" hangingPunct="1"/>
            <a:r>
              <a:rPr lang="en-US" altLang="en-US"/>
              <a:t>Objects like organisms</a:t>
            </a:r>
          </a:p>
          <a:p>
            <a:pPr eaLnBrk="1" hangingPunct="1"/>
            <a:r>
              <a:rPr lang="en-US" altLang="en-US"/>
              <a:t>Organisms interact and so do objects </a:t>
            </a:r>
          </a:p>
          <a:p>
            <a:pPr eaLnBrk="1" hangingPunct="1"/>
            <a:r>
              <a:rPr lang="en-US" altLang="en-US" b="1"/>
              <a:t>Message:</a:t>
            </a:r>
            <a:r>
              <a:rPr lang="en-US" altLang="en-US"/>
              <a:t> Communication between objects; one object sends another a message when it invokes a method of the other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1E69CB-F68C-49C8-8CCC-4F664A04B4B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7F32B5-84DB-43A3-84CC-82E89D41CC4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C5F514E-14CF-4522-A7A1-3388119C42DD}" type="slidenum">
              <a:rPr lang="en-US" altLang="en-US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40</a:t>
            </a:fld>
            <a:endParaRPr lang="en-US" alt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43012" name="Rectangle 1026">
            <a:extLst>
              <a:ext uri="{FF2B5EF4-FFF2-40B4-BE49-F238E27FC236}">
                <a16:creationId xmlns:a16="http://schemas.microsoft.com/office/drawing/2014/main" id="{DEFB6430-CDD9-48AA-8940-4CE30A5E2F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Understanding Polymorphism</a:t>
            </a:r>
          </a:p>
        </p:txBody>
      </p:sp>
      <p:sp>
        <p:nvSpPr>
          <p:cNvPr id="43013" name="Rectangle 1027">
            <a:extLst>
              <a:ext uri="{FF2B5EF4-FFF2-40B4-BE49-F238E27FC236}">
                <a16:creationId xmlns:a16="http://schemas.microsoft.com/office/drawing/2014/main" id="{ADBF21F9-5569-48F0-8E0C-53206454B6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Polymorphism:</a:t>
            </a:r>
            <a:r>
              <a:rPr lang="en-US" altLang="en-US"/>
              <a:t> Aspect of object-oriented programming that allows you to send same message to objects of different classes, related by inheritance, and achieve different but appropriate results for each object</a:t>
            </a:r>
          </a:p>
          <a:p>
            <a:pPr eaLnBrk="1" hangingPunct="1"/>
            <a:r>
              <a:rPr lang="en-US" altLang="en-US"/>
              <a:t>When you invoke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__str__()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/>
              <a:t>method of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Unprintable_Card</a:t>
            </a:r>
            <a:r>
              <a:rPr lang="en-US" altLang="en-US" sz="2400"/>
              <a:t> </a:t>
            </a:r>
            <a:r>
              <a:rPr lang="en-US" altLang="en-US"/>
              <a:t>object, you get different result than when you invoke the</a:t>
            </a:r>
            <a:r>
              <a:rPr lang="en-US" altLang="en-US" sz="2400"/>
              <a:t>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__str__()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/>
              <a:t>method of a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Card</a:t>
            </a:r>
            <a:r>
              <a:rPr lang="en-US" altLang="en-US"/>
              <a:t> object 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BE97FB-EF2B-4C21-A8C2-D6CD360A3B4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322DBC-ED70-45E6-8F39-4638DF83B9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D8B1855-7102-4C0F-AD88-F5E1E4C137BD}" type="slidenum">
              <a:rPr lang="en-US" altLang="en-US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41</a:t>
            </a:fld>
            <a:endParaRPr lang="en-US" alt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44036" name="Rectangle 1026">
            <a:extLst>
              <a:ext uri="{FF2B5EF4-FFF2-40B4-BE49-F238E27FC236}">
                <a16:creationId xmlns:a16="http://schemas.microsoft.com/office/drawing/2014/main" id="{44963105-395C-4E4B-82A5-0999BA056C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Creating Modules</a:t>
            </a:r>
          </a:p>
        </p:txBody>
      </p:sp>
      <p:sp>
        <p:nvSpPr>
          <p:cNvPr id="44037" name="Rectangle 1027">
            <a:extLst>
              <a:ext uri="{FF2B5EF4-FFF2-40B4-BE49-F238E27FC236}">
                <a16:creationId xmlns:a16="http://schemas.microsoft.com/office/drawing/2014/main" id="{EE97C683-5253-4E1D-9A87-66F34FF1FB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Create, use, and even share your own modules</a:t>
            </a:r>
          </a:p>
          <a:p>
            <a:pPr eaLnBrk="1" hangingPunct="1"/>
            <a:r>
              <a:rPr lang="en-US" altLang="en-US"/>
              <a:t>Reuse code</a:t>
            </a:r>
          </a:p>
          <a:p>
            <a:pPr lvl="1" eaLnBrk="1" hangingPunct="1"/>
            <a:r>
              <a:rPr lang="en-US" altLang="en-US"/>
              <a:t>Could reuse the </a:t>
            </a:r>
            <a:r>
              <a:rPr lang="en-US" altLang="en-US" sz="2000">
                <a:latin typeface="Courier New" panose="02070309020205020404" pitchFamily="49" charset="0"/>
              </a:rPr>
              <a:t>Card</a:t>
            </a:r>
            <a:r>
              <a:rPr lang="en-US" altLang="en-US"/>
              <a:t>, </a:t>
            </a:r>
            <a:r>
              <a:rPr lang="en-US" altLang="en-US" sz="2000">
                <a:latin typeface="Courier New" panose="02070309020205020404" pitchFamily="49" charset="0"/>
              </a:rPr>
              <a:t>Hand</a:t>
            </a:r>
            <a:r>
              <a:rPr lang="en-US" altLang="en-US"/>
              <a:t>, and </a:t>
            </a:r>
            <a:r>
              <a:rPr lang="en-US" altLang="en-US" sz="2000">
                <a:latin typeface="Courier New" panose="02070309020205020404" pitchFamily="49" charset="0"/>
              </a:rPr>
              <a:t>Deck</a:t>
            </a:r>
            <a:r>
              <a:rPr lang="en-US" altLang="en-US"/>
              <a:t> classes for different card games</a:t>
            </a:r>
          </a:p>
          <a:p>
            <a:pPr eaLnBrk="1" hangingPunct="1"/>
            <a:r>
              <a:rPr lang="en-US" altLang="en-US"/>
              <a:t>Manage large projects</a:t>
            </a:r>
          </a:p>
          <a:p>
            <a:pPr lvl="1" eaLnBrk="1" hangingPunct="1"/>
            <a:r>
              <a:rPr lang="en-US" altLang="en-US"/>
              <a:t>Professional projects can be hundreds of thousands of lines long</a:t>
            </a:r>
          </a:p>
          <a:p>
            <a:pPr lvl="1" eaLnBrk="1" hangingPunct="1"/>
            <a:r>
              <a:rPr lang="en-US" altLang="en-US"/>
              <a:t>Would be nearly impossible to maintain in one file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B593818D-DBCE-4285-A158-CDF17CF0B4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4A5E5853-7500-40B2-87B3-4676992FDD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C61E7009-D32A-4791-98C2-7ED39B54E794}" type="slidenum">
              <a:rPr lang="en-US" altLang="en-US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42</a:t>
            </a:fld>
            <a:endParaRPr lang="en-US" alt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45060" name="Rectangle 2">
            <a:extLst>
              <a:ext uri="{FF2B5EF4-FFF2-40B4-BE49-F238E27FC236}">
                <a16:creationId xmlns:a16="http://schemas.microsoft.com/office/drawing/2014/main" id="{654B4A52-7735-4EDC-B06F-AEF0353EF0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Simple Game Program</a:t>
            </a:r>
          </a:p>
        </p:txBody>
      </p:sp>
      <p:sp>
        <p:nvSpPr>
          <p:cNvPr id="45061" name="Rectangle 3">
            <a:extLst>
              <a:ext uri="{FF2B5EF4-FFF2-40B4-BE49-F238E27FC236}">
                <a16:creationId xmlns:a16="http://schemas.microsoft.com/office/drawing/2014/main" id="{5DC3EABB-C97E-4732-9FF0-D49236D4D0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US" altLang="en-US"/>
          </a:p>
          <a:p>
            <a:pPr eaLnBrk="1" hangingPunct="1">
              <a:buFontTx/>
              <a:buNone/>
            </a:pPr>
            <a:endParaRPr lang="en-US" altLang="en-US"/>
          </a:p>
          <a:p>
            <a:pPr eaLnBrk="1" hangingPunct="1">
              <a:buFontTx/>
              <a:buNone/>
            </a:pPr>
            <a:endParaRPr lang="en-US" altLang="en-US" sz="2200"/>
          </a:p>
          <a:p>
            <a:pPr eaLnBrk="1" hangingPunct="1">
              <a:buFontTx/>
              <a:buNone/>
            </a:pPr>
            <a:endParaRPr lang="en-US" altLang="en-US" sz="2200"/>
          </a:p>
          <a:p>
            <a:pPr eaLnBrk="1" hangingPunct="1">
              <a:buFontTx/>
              <a:buNone/>
            </a:pPr>
            <a:endParaRPr lang="en-US" altLang="en-US" sz="2200"/>
          </a:p>
          <a:p>
            <a:pPr eaLnBrk="1" hangingPunct="1">
              <a:buFontTx/>
              <a:buNone/>
            </a:pPr>
            <a:endParaRPr lang="en-US" altLang="en-US" sz="2200"/>
          </a:p>
          <a:p>
            <a:pPr eaLnBrk="1" hangingPunct="1">
              <a:buFontTx/>
              <a:buNone/>
            </a:pPr>
            <a:endParaRPr lang="en-US" altLang="en-US" sz="2200"/>
          </a:p>
          <a:p>
            <a:pPr eaLnBrk="1" hangingPunct="1">
              <a:buFontTx/>
              <a:buNone/>
            </a:pPr>
            <a:endParaRPr lang="en-US" altLang="en-US" sz="2200"/>
          </a:p>
          <a:p>
            <a:pPr eaLnBrk="1" hangingPunct="1">
              <a:buFontTx/>
              <a:buNone/>
            </a:pPr>
            <a:endParaRPr lang="en-US" altLang="en-US" sz="22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chemeClr val="tx1"/>
                </a:solidFill>
              </a:rPr>
              <a:t>Figure 9.7: Sample run of the Simple Game program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chemeClr val="tx1"/>
                </a:solidFill>
              </a:rPr>
              <a:t>Program uses functions and class from programmer-created module.</a:t>
            </a:r>
          </a:p>
        </p:txBody>
      </p:sp>
      <p:pic>
        <p:nvPicPr>
          <p:cNvPr id="45062" name="Picture 4" descr="C:\Documents and Settings\Owner\My Documents\Game Writing\Python Programming for the Absolute Beginner\2nd Edition\Instructor Resources\Python IR\Files from 1st Edition\py09fig07.jpg">
            <a:extLst>
              <a:ext uri="{FF2B5EF4-FFF2-40B4-BE49-F238E27FC236}">
                <a16:creationId xmlns:a16="http://schemas.microsoft.com/office/drawing/2014/main" id="{111527D9-554C-4893-BB81-7E77B69F44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447800"/>
            <a:ext cx="7315200" cy="3690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AB10F4-74D6-4F18-874D-D18E71CDBA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63D6AE-8542-475D-B963-770DCA5A25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A0596843-43FE-4E31-B56B-2C14C72C0F9D}" type="slidenum">
              <a:rPr lang="en-US" altLang="en-US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43</a:t>
            </a:fld>
            <a:endParaRPr lang="en-US" alt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46084" name="Rectangle 2">
            <a:extLst>
              <a:ext uri="{FF2B5EF4-FFF2-40B4-BE49-F238E27FC236}">
                <a16:creationId xmlns:a16="http://schemas.microsoft.com/office/drawing/2014/main" id="{70051002-DE30-4D15-87F6-213198E398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Writing Modules</a:t>
            </a:r>
          </a:p>
        </p:txBody>
      </p:sp>
      <p:sp>
        <p:nvSpPr>
          <p:cNvPr id="46085" name="Rectangle 3">
            <a:extLst>
              <a:ext uri="{FF2B5EF4-FFF2-40B4-BE49-F238E27FC236}">
                <a16:creationId xmlns:a16="http://schemas.microsoft.com/office/drawing/2014/main" id="{17729FA6-0B14-4996-8546-C6ABB4C59E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Write module as a collection of related programming components, like functions and classes, in single file</a:t>
            </a:r>
          </a:p>
          <a:p>
            <a:pPr eaLnBrk="1" hangingPunct="1"/>
            <a:r>
              <a:rPr lang="en-US" altLang="en-US"/>
              <a:t>File is just Python file with extension .py</a:t>
            </a:r>
          </a:p>
          <a:p>
            <a:pPr eaLnBrk="1" hangingPunct="1"/>
            <a:r>
              <a:rPr lang="en-US" altLang="en-US"/>
              <a:t>Module imported using filename, just like built-in modules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2F4203-ACBD-483B-9FD7-AA53A92D73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207011-80D2-423D-9709-6E5F3656833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16117021-05CD-4D89-B472-6C276D474BD0}" type="slidenum">
              <a:rPr lang="en-US" altLang="en-US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44</a:t>
            </a:fld>
            <a:endParaRPr lang="en-US" alt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47108" name="Rectangle 2">
            <a:extLst>
              <a:ext uri="{FF2B5EF4-FFF2-40B4-BE49-F238E27FC236}">
                <a16:creationId xmlns:a16="http://schemas.microsoft.com/office/drawing/2014/main" id="{FC494774-AE48-4594-BDF1-8AD7589CAD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Writing Modules (continued)</a:t>
            </a:r>
          </a:p>
        </p:txBody>
      </p:sp>
      <p:sp>
        <p:nvSpPr>
          <p:cNvPr id="47109" name="Rectangle 3">
            <a:extLst>
              <a:ext uri="{FF2B5EF4-FFF2-40B4-BE49-F238E27FC236}">
                <a16:creationId xmlns:a16="http://schemas.microsoft.com/office/drawing/2014/main" id="{A6D0A55E-00CE-4747-A26F-F241472BCB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games</a:t>
            </a:r>
            <a:r>
              <a:rPr lang="en-US" altLang="en-US" sz="2400"/>
              <a:t> module is file </a:t>
            </a:r>
            <a:r>
              <a:rPr lang="en-US" altLang="en-US" sz="2000">
                <a:latin typeface="Courier New" panose="02070309020205020404" pitchFamily="49" charset="0"/>
              </a:rPr>
              <a:t>games.py </a:t>
            </a:r>
          </a:p>
          <a:p>
            <a:pPr eaLnBrk="1" hangingPunct="1">
              <a:buFontTx/>
              <a:buNone/>
            </a:pPr>
            <a:endParaRPr lang="en-US" altLang="en-US" sz="2000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class Player(object):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""" A player for a game. """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def __init__(self, name, score = 0):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    self.name = name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    self.score = score</a:t>
            </a:r>
          </a:p>
          <a:p>
            <a:pPr eaLnBrk="1" hangingPunct="1">
              <a:buFontTx/>
              <a:buNone/>
            </a:pPr>
            <a:endParaRPr lang="en-US" altLang="en-US" sz="2000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def __str__(self):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    rep = self.name + ":\t" + str(self.score)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    return rep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E6D8F2-B07F-4A51-A999-D2D1DA5807A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4D0A5C-7C1B-4FF2-AE47-3F1ED64EC4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40EA7366-F662-44AB-8010-2FDA4EBE9928}" type="slidenum">
              <a:rPr lang="en-US" altLang="en-US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45</a:t>
            </a:fld>
            <a:endParaRPr lang="en-US" alt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48132" name="Rectangle 2">
            <a:extLst>
              <a:ext uri="{FF2B5EF4-FFF2-40B4-BE49-F238E27FC236}">
                <a16:creationId xmlns:a16="http://schemas.microsoft.com/office/drawing/2014/main" id="{092138DC-8419-4C8E-91D1-C4DB861BDF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Writing Modules (continued)</a:t>
            </a:r>
          </a:p>
        </p:txBody>
      </p:sp>
      <p:sp>
        <p:nvSpPr>
          <p:cNvPr id="48133" name="Rectangle 3">
            <a:extLst>
              <a:ext uri="{FF2B5EF4-FFF2-40B4-BE49-F238E27FC236}">
                <a16:creationId xmlns:a16="http://schemas.microsoft.com/office/drawing/2014/main" id="{F878EE33-D5DE-410C-832A-1ABEB532BD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def ask_yes_no(question):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"""Ask a yes or no question."""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response = None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while response not in ("y", "n"):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    response = raw_input(question).lower()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return response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00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def ask_number(question, low, high):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"""Ask for a number within a range."""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response = None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while response not in range(low, high):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    response = int(raw_input(question))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return response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9163D9-F2D9-4833-83C1-F0814FBEB8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5DA9CB-68D8-4C84-BB17-A14453686F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4A02E5DF-B49A-4EC7-B8A3-74960079B6BF}" type="slidenum">
              <a:rPr lang="en-US" altLang="en-US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46</a:t>
            </a:fld>
            <a:endParaRPr lang="en-US" alt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49156" name="Rectangle 2">
            <a:extLst>
              <a:ext uri="{FF2B5EF4-FFF2-40B4-BE49-F238E27FC236}">
                <a16:creationId xmlns:a16="http://schemas.microsoft.com/office/drawing/2014/main" id="{7790B4AC-29BE-47C9-BECB-E3CF92E290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Writing Modules (continued)</a:t>
            </a:r>
          </a:p>
        </p:txBody>
      </p:sp>
      <p:sp>
        <p:nvSpPr>
          <p:cNvPr id="49157" name="Rectangle 3">
            <a:extLst>
              <a:ext uri="{FF2B5EF4-FFF2-40B4-BE49-F238E27FC236}">
                <a16:creationId xmlns:a16="http://schemas.microsoft.com/office/drawing/2014/main" id="{6DAEAF2F-C86E-4ACD-AE53-42F7BF1FD1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if __name__ == "__main__":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print "You ran module but must 'import' it."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raw_input("\n\nPress the enter key to exit.")</a:t>
            </a:r>
          </a:p>
          <a:p>
            <a:pPr eaLnBrk="1" hangingPunct="1">
              <a:buFontTx/>
              <a:buNone/>
            </a:pPr>
            <a:endParaRPr lang="en-US" altLang="en-US" sz="2000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z="2000">
                <a:latin typeface="Courier New" panose="02070309020205020404" pitchFamily="49" charset="0"/>
              </a:rPr>
              <a:t>__name__ == "__main__"</a:t>
            </a:r>
            <a:r>
              <a:rPr lang="en-US" altLang="en-US"/>
              <a:t> is true if file is run directly; is false if the file is imported as module </a:t>
            </a:r>
          </a:p>
          <a:p>
            <a:pPr eaLnBrk="1" hangingPunct="1"/>
            <a:r>
              <a:rPr lang="en-US" altLang="en-US"/>
              <a:t>If </a:t>
            </a:r>
            <a:r>
              <a:rPr lang="en-US" altLang="en-US" sz="2000">
                <a:latin typeface="Courier New" panose="02070309020205020404" pitchFamily="49" charset="0"/>
              </a:rPr>
              <a:t>games.py</a:t>
            </a:r>
            <a:r>
              <a:rPr lang="en-US" altLang="en-US"/>
              <a:t> run directly, message displayed that the file is meant to be imported</a:t>
            </a:r>
          </a:p>
          <a:p>
            <a:pPr eaLnBrk="1" hangingPunct="1">
              <a:buFontTx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DFB8E5-E388-48B1-8A2F-834B59D290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B49502-0AAE-43D9-AD44-53147B33A6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635B229-BEE5-422B-9272-E641A8D6545A}" type="slidenum">
              <a:rPr lang="en-US" altLang="en-US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47</a:t>
            </a:fld>
            <a:endParaRPr lang="en-US" alt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50180" name="Rectangle 1026">
            <a:extLst>
              <a:ext uri="{FF2B5EF4-FFF2-40B4-BE49-F238E27FC236}">
                <a16:creationId xmlns:a16="http://schemas.microsoft.com/office/drawing/2014/main" id="{44EBCFF8-3322-46A8-BD95-3D594D7B6B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Importing Modules</a:t>
            </a:r>
          </a:p>
        </p:txBody>
      </p:sp>
      <p:sp>
        <p:nvSpPr>
          <p:cNvPr id="50181" name="Rectangle 1027">
            <a:extLst>
              <a:ext uri="{FF2B5EF4-FFF2-40B4-BE49-F238E27FC236}">
                <a16:creationId xmlns:a16="http://schemas.microsoft.com/office/drawing/2014/main" id="{96AE64FB-CA01-4D0A-9738-24BAA9C643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import games, random</a:t>
            </a:r>
          </a:p>
          <a:p>
            <a:pPr eaLnBrk="1" hangingPunct="1">
              <a:buFontTx/>
              <a:buNone/>
            </a:pPr>
            <a:endParaRPr lang="en-US" altLang="en-US" sz="2000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/>
              <a:t>Import programmer-created module the same way you import a built-in module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C4854B-E7A5-4C4B-B5A0-D6FA6AF7F0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997672-B9EA-4DA9-8156-A8B0963C34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54B56DE-5BD3-416A-A9AF-F30D369F7CB7}" type="slidenum">
              <a:rPr lang="en-US" altLang="en-US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48</a:t>
            </a:fld>
            <a:endParaRPr lang="en-US" alt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51204" name="Rectangle 1026">
            <a:extLst>
              <a:ext uri="{FF2B5EF4-FFF2-40B4-BE49-F238E27FC236}">
                <a16:creationId xmlns:a16="http://schemas.microsoft.com/office/drawing/2014/main" id="{22D5E8C2-E063-496F-B575-5B4F9FB990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Using Imported Functions and Classes</a:t>
            </a:r>
          </a:p>
        </p:txBody>
      </p:sp>
      <p:sp>
        <p:nvSpPr>
          <p:cNvPr id="51205" name="Rectangle 1027">
            <a:extLst>
              <a:ext uri="{FF2B5EF4-FFF2-40B4-BE49-F238E27FC236}">
                <a16:creationId xmlns:a16="http://schemas.microsoft.com/office/drawing/2014/main" id="{E362198B-75D9-456F-9159-F3CC07E677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num = games.ask_number(question = "How many?", 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                       low = 2, high = 5)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...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    player = games.Player(name, score)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...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again = games.ask_yes_no("Play again? (y/n): ")</a:t>
            </a:r>
          </a:p>
          <a:p>
            <a:pPr eaLnBrk="1" hangingPunct="1">
              <a:buFontTx/>
              <a:buNone/>
            </a:pPr>
            <a:endParaRPr lang="en-US" altLang="en-US"/>
          </a:p>
          <a:p>
            <a:pPr eaLnBrk="1" hangingPunct="1"/>
            <a:r>
              <a:rPr lang="en-US" altLang="en-US"/>
              <a:t>Use imported programmer-created modules the same way as you use imported built-in modules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74F6977D-CA34-471A-8011-2BBC1DA311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20EA3A35-42CA-4318-AC04-065FECB70CE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B753289-80C5-49C9-AE3E-0441E599C43C}" type="slidenum">
              <a:rPr lang="en-US" altLang="en-US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49</a:t>
            </a:fld>
            <a:endParaRPr lang="en-US" alt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52228" name="Rectangle 2">
            <a:extLst>
              <a:ext uri="{FF2B5EF4-FFF2-40B4-BE49-F238E27FC236}">
                <a16:creationId xmlns:a16="http://schemas.microsoft.com/office/drawing/2014/main" id="{39807CA2-6701-42B9-B09A-6515D0CA8F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Blackjack Game - Classes</a:t>
            </a:r>
          </a:p>
        </p:txBody>
      </p:sp>
      <p:sp>
        <p:nvSpPr>
          <p:cNvPr id="52229" name="Rectangle 3">
            <a:extLst>
              <a:ext uri="{FF2B5EF4-FFF2-40B4-BE49-F238E27FC236}">
                <a16:creationId xmlns:a16="http://schemas.microsoft.com/office/drawing/2014/main" id="{AC480C1C-8CDF-46E8-A6F1-01EF24D341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US" altLang="en-US"/>
          </a:p>
          <a:p>
            <a:pPr eaLnBrk="1" hangingPunct="1">
              <a:buFontTx/>
              <a:buNone/>
            </a:pPr>
            <a:endParaRPr lang="en-US" altLang="en-US"/>
          </a:p>
          <a:p>
            <a:pPr eaLnBrk="1" hangingPunct="1">
              <a:buFontTx/>
              <a:buNone/>
            </a:pPr>
            <a:endParaRPr lang="en-US" altLang="en-US" sz="2200"/>
          </a:p>
          <a:p>
            <a:pPr eaLnBrk="1" hangingPunct="1">
              <a:buFontTx/>
              <a:buNone/>
            </a:pPr>
            <a:endParaRPr lang="en-US" altLang="en-US" sz="2200"/>
          </a:p>
          <a:p>
            <a:pPr eaLnBrk="1" hangingPunct="1">
              <a:buFontTx/>
              <a:buNone/>
            </a:pPr>
            <a:endParaRPr lang="en-US" altLang="en-US" sz="2200"/>
          </a:p>
          <a:p>
            <a:pPr eaLnBrk="1" hangingPunct="1">
              <a:buFontTx/>
              <a:buNone/>
            </a:pPr>
            <a:endParaRPr lang="en-US" altLang="en-US" sz="2200"/>
          </a:p>
          <a:p>
            <a:pPr eaLnBrk="1" hangingPunct="1">
              <a:buFontTx/>
              <a:buNone/>
            </a:pPr>
            <a:endParaRPr lang="en-US" altLang="en-US" sz="2200"/>
          </a:p>
          <a:p>
            <a:pPr eaLnBrk="1" hangingPunct="1">
              <a:buFontTx/>
              <a:buNone/>
            </a:pPr>
            <a:endParaRPr lang="en-US" altLang="en-US" sz="2200"/>
          </a:p>
          <a:p>
            <a:pPr eaLnBrk="1" hangingPunct="1">
              <a:buFontTx/>
              <a:buNone/>
            </a:pPr>
            <a:endParaRPr lang="en-US" altLang="en-US" sz="2200"/>
          </a:p>
          <a:p>
            <a:pPr eaLnBrk="1" hangingPunct="1">
              <a:buFontTx/>
              <a:buNone/>
            </a:pPr>
            <a:endParaRPr lang="en-US" altLang="en-US" sz="22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chemeClr val="tx1"/>
                </a:solidFill>
              </a:rPr>
              <a:t>Table 9.1: Blackjack classes</a:t>
            </a:r>
          </a:p>
        </p:txBody>
      </p:sp>
      <p:pic>
        <p:nvPicPr>
          <p:cNvPr id="52230" name="Picture 4" descr="C:\Documents and Settings\Owner\My Documents\Game Writing\Python Programming for the Absolute Beginner\2nd Edition\Instructor Resources\Python IR\Files from 1st Edition\py09tbl01.jpg">
            <a:extLst>
              <a:ext uri="{FF2B5EF4-FFF2-40B4-BE49-F238E27FC236}">
                <a16:creationId xmlns:a16="http://schemas.microsoft.com/office/drawing/2014/main" id="{E58D6F5A-DF48-4FF7-A182-D3D66B81E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371600"/>
            <a:ext cx="8077200" cy="391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B635B891-BDFE-4111-9305-16C00D3A3C8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3D6C3901-59DB-4121-A72E-51C90F26987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5EFA520-002B-42C6-8D3F-A4BB64C844E3}" type="slidenum">
              <a:rPr lang="en-US" altLang="en-US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5</a:t>
            </a:fld>
            <a:endParaRPr lang="en-US" alt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7172" name="Rectangle 2">
            <a:extLst>
              <a:ext uri="{FF2B5EF4-FFF2-40B4-BE49-F238E27FC236}">
                <a16:creationId xmlns:a16="http://schemas.microsoft.com/office/drawing/2014/main" id="{FA50A287-547C-4AE0-A37C-1479B79A8A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Alien Blaster Program</a:t>
            </a:r>
          </a:p>
        </p:txBody>
      </p:sp>
      <p:sp>
        <p:nvSpPr>
          <p:cNvPr id="7173" name="Rectangle 3">
            <a:extLst>
              <a:ext uri="{FF2B5EF4-FFF2-40B4-BE49-F238E27FC236}">
                <a16:creationId xmlns:a16="http://schemas.microsoft.com/office/drawing/2014/main" id="{5C45F5A7-634E-4063-97A5-62989DAF22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US" altLang="en-US"/>
          </a:p>
          <a:p>
            <a:pPr eaLnBrk="1" hangingPunct="1">
              <a:buFontTx/>
              <a:buNone/>
            </a:pPr>
            <a:endParaRPr lang="en-US" altLang="en-US"/>
          </a:p>
          <a:p>
            <a:pPr eaLnBrk="1" hangingPunct="1">
              <a:buFontTx/>
              <a:buNone/>
            </a:pPr>
            <a:endParaRPr lang="en-US" altLang="en-US" sz="2200"/>
          </a:p>
          <a:p>
            <a:pPr eaLnBrk="1" hangingPunct="1">
              <a:buFontTx/>
              <a:buNone/>
            </a:pPr>
            <a:endParaRPr lang="en-US" altLang="en-US" sz="2200"/>
          </a:p>
          <a:p>
            <a:pPr eaLnBrk="1" hangingPunct="1">
              <a:buFontTx/>
              <a:buNone/>
            </a:pPr>
            <a:endParaRPr lang="en-US" altLang="en-US" sz="2200"/>
          </a:p>
          <a:p>
            <a:pPr eaLnBrk="1" hangingPunct="1">
              <a:buFontTx/>
              <a:buNone/>
            </a:pPr>
            <a:endParaRPr lang="en-US" altLang="en-US" sz="2200"/>
          </a:p>
          <a:p>
            <a:pPr eaLnBrk="1" hangingPunct="1">
              <a:buFontTx/>
              <a:buNone/>
            </a:pPr>
            <a:endParaRPr lang="en-US" altLang="en-US" sz="2200"/>
          </a:p>
          <a:p>
            <a:pPr eaLnBrk="1" hangingPunct="1">
              <a:buFontTx/>
              <a:buNone/>
            </a:pPr>
            <a:endParaRPr lang="en-US" altLang="en-US" sz="2200"/>
          </a:p>
          <a:p>
            <a:pPr eaLnBrk="1" hangingPunct="1">
              <a:buFontTx/>
              <a:buNone/>
            </a:pPr>
            <a:endParaRPr lang="en-US" altLang="en-US" sz="2200"/>
          </a:p>
          <a:p>
            <a:pPr eaLnBrk="1" hangingPunct="1">
              <a:buFontTx/>
              <a:buNone/>
            </a:pPr>
            <a:r>
              <a:rPr lang="en-US" altLang="en-US" sz="2000">
                <a:solidFill>
                  <a:schemeClr val="tx1"/>
                </a:solidFill>
              </a:rPr>
              <a:t>Figure 9.2: Sample run of the Alien Blaster program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solidFill>
                  <a:schemeClr val="tx1"/>
                </a:solidFill>
              </a:rPr>
              <a:t>Battle description is result of objects exchanging message.</a:t>
            </a:r>
          </a:p>
          <a:p>
            <a:pPr eaLnBrk="1" hangingPunct="1">
              <a:buFontTx/>
              <a:buNone/>
            </a:pPr>
            <a:endParaRPr lang="en-US" altLang="en-US"/>
          </a:p>
          <a:p>
            <a:pPr eaLnBrk="1" hangingPunct="1">
              <a:buFontTx/>
              <a:buNone/>
            </a:pPr>
            <a:endParaRPr lang="en-US" altLang="en-US" sz="1800">
              <a:latin typeface="Courier New" panose="02070309020205020404" pitchFamily="49" charset="0"/>
            </a:endParaRPr>
          </a:p>
        </p:txBody>
      </p:sp>
      <p:pic>
        <p:nvPicPr>
          <p:cNvPr id="7174" name="Picture 4" descr="C:\Documents and Settings\Owner\My Documents\Game Writing\Python Programming for the Absolute Beginner\2nd Edition\Instructor Resources\Python IR\Files from 1st Edition\py09fig02.tif">
            <a:extLst>
              <a:ext uri="{FF2B5EF4-FFF2-40B4-BE49-F238E27FC236}">
                <a16:creationId xmlns:a16="http://schemas.microsoft.com/office/drawing/2014/main" id="{AD06C49C-6C66-4C3E-98C4-07505C04B4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447800"/>
            <a:ext cx="6934200" cy="348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C2FC4082-1AC8-46E8-A486-1FC7ABE6956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6C8D20FB-094F-48ED-9389-6E45EB279E3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DB3455EA-C063-4AD5-913C-7867FFAD7557}" type="slidenum">
              <a:rPr lang="en-US" altLang="en-US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50</a:t>
            </a:fld>
            <a:endParaRPr lang="en-US" alt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53252" name="Rectangle 2">
            <a:extLst>
              <a:ext uri="{FF2B5EF4-FFF2-40B4-BE49-F238E27FC236}">
                <a16:creationId xmlns:a16="http://schemas.microsoft.com/office/drawing/2014/main" id="{9A73785C-6594-46F5-8B64-A9AE5825EB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Blackjack Game – Class Hierarchy</a:t>
            </a:r>
          </a:p>
        </p:txBody>
      </p:sp>
      <p:sp>
        <p:nvSpPr>
          <p:cNvPr id="53253" name="Rectangle 3">
            <a:extLst>
              <a:ext uri="{FF2B5EF4-FFF2-40B4-BE49-F238E27FC236}">
                <a16:creationId xmlns:a16="http://schemas.microsoft.com/office/drawing/2014/main" id="{D8AEB3D8-8C93-445D-9C8D-E2A4FDA090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US" altLang="en-US"/>
          </a:p>
          <a:p>
            <a:pPr eaLnBrk="1" hangingPunct="1">
              <a:buFontTx/>
              <a:buNone/>
            </a:pPr>
            <a:endParaRPr lang="en-US" altLang="en-US"/>
          </a:p>
          <a:p>
            <a:pPr eaLnBrk="1" hangingPunct="1">
              <a:buFontTx/>
              <a:buNone/>
            </a:pPr>
            <a:endParaRPr lang="en-US" altLang="en-US" sz="2200"/>
          </a:p>
          <a:p>
            <a:pPr eaLnBrk="1" hangingPunct="1">
              <a:buFontTx/>
              <a:buNone/>
            </a:pPr>
            <a:endParaRPr lang="en-US" altLang="en-US" sz="2200"/>
          </a:p>
          <a:p>
            <a:pPr eaLnBrk="1" hangingPunct="1">
              <a:buFontTx/>
              <a:buNone/>
            </a:pPr>
            <a:endParaRPr lang="en-US" altLang="en-US" sz="2200"/>
          </a:p>
          <a:p>
            <a:pPr eaLnBrk="1" hangingPunct="1">
              <a:buFontTx/>
              <a:buNone/>
            </a:pPr>
            <a:endParaRPr lang="en-US" altLang="en-US" sz="2200"/>
          </a:p>
          <a:p>
            <a:pPr eaLnBrk="1" hangingPunct="1">
              <a:buFontTx/>
              <a:buNone/>
            </a:pPr>
            <a:endParaRPr lang="en-US" altLang="en-US" sz="2200"/>
          </a:p>
          <a:p>
            <a:pPr eaLnBrk="1" hangingPunct="1">
              <a:buFontTx/>
              <a:buNone/>
            </a:pPr>
            <a:endParaRPr lang="en-US" altLang="en-US" sz="2200"/>
          </a:p>
          <a:p>
            <a:pPr eaLnBrk="1" hangingPunct="1">
              <a:buFontTx/>
              <a:buNone/>
            </a:pPr>
            <a:endParaRPr lang="en-US" altLang="en-US" sz="22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chemeClr val="tx1"/>
                </a:solidFill>
              </a:rPr>
              <a:t>Figure 9.8: Blackjack classes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chemeClr val="tx1"/>
                </a:solidFill>
              </a:rPr>
              <a:t>Inheritance hierarchy of classes for the Blackjack game</a:t>
            </a:r>
          </a:p>
        </p:txBody>
      </p:sp>
      <p:pic>
        <p:nvPicPr>
          <p:cNvPr id="53254" name="Picture 4" descr="C:\Documents and Settings\Owner\My Documents\Game Writing\Python Programming for the Absolute Beginner\2nd Edition\Instructor Resources\Python IR\Files from 1st Edition\py09fig08.jpg">
            <a:extLst>
              <a:ext uri="{FF2B5EF4-FFF2-40B4-BE49-F238E27FC236}">
                <a16:creationId xmlns:a16="http://schemas.microsoft.com/office/drawing/2014/main" id="{FB418BAA-3BA7-4C0F-A7CD-562F715707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828800"/>
            <a:ext cx="4953000" cy="302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A97BFD-1228-4781-B84C-C26239DAC7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86C82B-2BCC-4FFC-91A1-E57C6E47AF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D73D325-D13E-4DD1-9548-91367C9D95D1}" type="slidenum">
              <a:rPr lang="en-US" altLang="en-US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51</a:t>
            </a:fld>
            <a:endParaRPr lang="en-US" alt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54276" name="Rectangle 2">
            <a:extLst>
              <a:ext uri="{FF2B5EF4-FFF2-40B4-BE49-F238E27FC236}">
                <a16:creationId xmlns:a16="http://schemas.microsoft.com/office/drawing/2014/main" id="{9706F14A-0E2B-43FD-896D-3F6DA20C0C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Blackjack Game - Pseudocode</a:t>
            </a:r>
          </a:p>
        </p:txBody>
      </p:sp>
      <p:sp>
        <p:nvSpPr>
          <p:cNvPr id="54277" name="Rectangle 3">
            <a:extLst>
              <a:ext uri="{FF2B5EF4-FFF2-40B4-BE49-F238E27FC236}">
                <a16:creationId xmlns:a16="http://schemas.microsoft.com/office/drawing/2014/main" id="{F5253A1A-4936-4A50-A82F-EF8752E22B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200" i="1"/>
              <a:t>Deal each player and dealer initial two cards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200" i="1"/>
              <a:t>For each player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200" i="1"/>
              <a:t>  While the player asks for a hit and the player is not busted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200" i="1"/>
              <a:t>    Deal the player an additional card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200" i="1"/>
              <a:t>If there are no players still playing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200" i="1"/>
              <a:t>  Show the dealer’s two cards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200" i="1"/>
              <a:t>Otherwise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200" i="1"/>
              <a:t>  While the dealer must hit and the dealer is not busted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200" i="1"/>
              <a:t>    Deal the dealer an additional card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200" i="1"/>
              <a:t>  If the dealer is busted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200" i="1"/>
              <a:t>    For each player who is still playing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200" i="1"/>
              <a:t>      The player wins</a:t>
            </a:r>
            <a:endParaRPr lang="en-US" altLang="en-US" sz="2200" i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CE239B-EBAD-498E-9A94-ACCC561744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16F308-EBA0-4F67-B0E6-70B9F0338B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B515A3A-8DBD-4DD1-8422-E0977DAE8B82}" type="slidenum">
              <a:rPr lang="en-US" altLang="en-US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52</a:t>
            </a:fld>
            <a:endParaRPr lang="en-US" alt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55300" name="Rectangle 2050">
            <a:extLst>
              <a:ext uri="{FF2B5EF4-FFF2-40B4-BE49-F238E27FC236}">
                <a16:creationId xmlns:a16="http://schemas.microsoft.com/office/drawing/2014/main" id="{F8E11D3B-453E-4DC3-BD09-D1B28A655F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Blackjack Game – Pseudocode (continued)</a:t>
            </a:r>
          </a:p>
        </p:txBody>
      </p:sp>
      <p:sp>
        <p:nvSpPr>
          <p:cNvPr id="55301" name="Rectangle 2051">
            <a:extLst>
              <a:ext uri="{FF2B5EF4-FFF2-40B4-BE49-F238E27FC236}">
                <a16:creationId xmlns:a16="http://schemas.microsoft.com/office/drawing/2014/main" id="{2890711A-16CF-417F-BBB7-45EB7F72F6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200" i="1"/>
              <a:t> Otherwise</a:t>
            </a:r>
          </a:p>
          <a:p>
            <a:pPr eaLnBrk="1" hangingPunct="1">
              <a:buFontTx/>
              <a:buNone/>
            </a:pPr>
            <a:r>
              <a:rPr lang="en-US" altLang="en-US" sz="2200" i="1"/>
              <a:t>    For each player who is still playing</a:t>
            </a:r>
          </a:p>
          <a:p>
            <a:pPr eaLnBrk="1" hangingPunct="1">
              <a:buFontTx/>
              <a:buNone/>
            </a:pPr>
            <a:r>
              <a:rPr lang="en-US" altLang="en-US" sz="2200" i="1"/>
              <a:t>      If the player’s total is greater than the dealer’s total</a:t>
            </a:r>
          </a:p>
          <a:p>
            <a:pPr eaLnBrk="1" hangingPunct="1">
              <a:buFontTx/>
              <a:buNone/>
            </a:pPr>
            <a:r>
              <a:rPr lang="en-US" altLang="en-US" sz="2200" i="1"/>
              <a:t>        The player wins</a:t>
            </a:r>
          </a:p>
          <a:p>
            <a:pPr eaLnBrk="1" hangingPunct="1">
              <a:buFontTx/>
              <a:buNone/>
            </a:pPr>
            <a:r>
              <a:rPr lang="en-US" altLang="en-US" sz="2200" i="1"/>
              <a:t>      Otherwise, if the player’s total is less than the dealer’s total</a:t>
            </a:r>
          </a:p>
          <a:p>
            <a:pPr eaLnBrk="1" hangingPunct="1">
              <a:buFontTx/>
              <a:buNone/>
            </a:pPr>
            <a:r>
              <a:rPr lang="en-US" altLang="en-US" sz="2200" i="1"/>
              <a:t>        The player loses</a:t>
            </a:r>
          </a:p>
          <a:p>
            <a:pPr eaLnBrk="1" hangingPunct="1">
              <a:buFontTx/>
              <a:buNone/>
            </a:pPr>
            <a:r>
              <a:rPr lang="en-US" altLang="en-US" sz="2200" i="1"/>
              <a:t>      Otherwise</a:t>
            </a:r>
          </a:p>
          <a:p>
            <a:pPr eaLnBrk="1" hangingPunct="1">
              <a:buFontTx/>
              <a:buNone/>
            </a:pPr>
            <a:r>
              <a:rPr lang="en-US" altLang="en-US" sz="2200" i="1"/>
              <a:t>        The player pushes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DEEFB6-0CAB-4DC6-B9A6-1372030F58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F54A2F-E7DC-42F0-8F94-BF8D1738B48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DCCF2D7D-EE99-4CE2-9E70-367D25C34DC1}" type="slidenum">
              <a:rPr lang="en-US" altLang="en-US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53</a:t>
            </a:fld>
            <a:endParaRPr lang="en-US" alt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56324" name="Rectangle 1026">
            <a:extLst>
              <a:ext uri="{FF2B5EF4-FFF2-40B4-BE49-F238E27FC236}">
                <a16:creationId xmlns:a16="http://schemas.microsoft.com/office/drawing/2014/main" id="{2F9B12D3-9EE8-44F1-BFB3-48506EFE29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Summary</a:t>
            </a:r>
          </a:p>
        </p:txBody>
      </p:sp>
      <p:sp>
        <p:nvSpPr>
          <p:cNvPr id="56325" name="Rectangle 1027">
            <a:extLst>
              <a:ext uri="{FF2B5EF4-FFF2-40B4-BE49-F238E27FC236}">
                <a16:creationId xmlns:a16="http://schemas.microsoft.com/office/drawing/2014/main" id="{32481CAF-34F7-47AC-8C05-7E3B961A3C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 object-oriented programming, objects can send messages to each other by invoking each other’s methods</a:t>
            </a:r>
          </a:p>
          <a:p>
            <a:pPr eaLnBrk="1" hangingPunct="1"/>
            <a:r>
              <a:rPr lang="en-US" altLang="en-US"/>
              <a:t>Objects can be composed of other objects or have collections of objects</a:t>
            </a:r>
          </a:p>
          <a:p>
            <a:pPr eaLnBrk="1" hangingPunct="1"/>
            <a:r>
              <a:rPr lang="en-US" altLang="en-US"/>
              <a:t>Inheritance is an aspect of object-oriented programming that allows a new class to be based on an existing one where the new class automatically gets (or inherits) all of the methods and attributes of the existing one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>
            <a:extLst>
              <a:ext uri="{FF2B5EF4-FFF2-40B4-BE49-F238E27FC236}">
                <a16:creationId xmlns:a16="http://schemas.microsoft.com/office/drawing/2014/main" id="{5A22F093-45F4-4FDE-9061-20259D805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Summary (continued)</a:t>
            </a:r>
          </a:p>
        </p:txBody>
      </p:sp>
      <p:sp>
        <p:nvSpPr>
          <p:cNvPr id="57347" name="Content Placeholder 2">
            <a:extLst>
              <a:ext uri="{FF2B5EF4-FFF2-40B4-BE49-F238E27FC236}">
                <a16:creationId xmlns:a16="http://schemas.microsoft.com/office/drawing/2014/main" id="{F56760EA-E244-403A-8665-F91A6A190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Inheritance can be used to create a more specialized version of an existing class</a:t>
            </a:r>
          </a:p>
          <a:p>
            <a:pPr eaLnBrk="1" hangingPunct="1"/>
            <a:r>
              <a:rPr lang="en-US" altLang="en-US"/>
              <a:t>A base class is a class upon which another is based; it is inherited from by this other class (the derived class)</a:t>
            </a:r>
          </a:p>
          <a:p>
            <a:pPr eaLnBrk="1" hangingPunct="1"/>
            <a:r>
              <a:rPr lang="en-US" altLang="en-US"/>
              <a:t>A derived class is a class that is based upon another class; it inherits from this other class (a base class)</a:t>
            </a:r>
          </a:p>
          <a:p>
            <a:pPr eaLnBrk="1" hangingPunct="1"/>
            <a:r>
              <a:rPr lang="en-US" altLang="en-US"/>
              <a:t>Superclass is another name for base class</a:t>
            </a:r>
          </a:p>
          <a:p>
            <a:pPr eaLnBrk="1" hangingPunct="1"/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053B80-A253-41C6-AFDD-0FD49565A7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6AD7-5B41-4368-B2A2-7A63401178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49F60CB-BFDE-4E5D-B438-3C8825324734}" type="slidenum">
              <a:rPr lang="en-US" altLang="en-US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54</a:t>
            </a:fld>
            <a:endParaRPr lang="en-US" alt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F61D86-36FE-4778-AE79-CD2100FD671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C005E8-3531-47C6-980F-7906294989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3CB2BA0D-7116-4D2F-B3B4-17B013258173}" type="slidenum">
              <a:rPr lang="en-US" altLang="en-US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55</a:t>
            </a:fld>
            <a:endParaRPr lang="en-US" alt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58372" name="Rectangle 2">
            <a:extLst>
              <a:ext uri="{FF2B5EF4-FFF2-40B4-BE49-F238E27FC236}">
                <a16:creationId xmlns:a16="http://schemas.microsoft.com/office/drawing/2014/main" id="{D8A27951-1FEB-4C15-B261-06D3AF84D9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Summary (continued)</a:t>
            </a:r>
          </a:p>
        </p:txBody>
      </p:sp>
      <p:sp>
        <p:nvSpPr>
          <p:cNvPr id="58373" name="Rectangle 3">
            <a:extLst>
              <a:ext uri="{FF2B5EF4-FFF2-40B4-BE49-F238E27FC236}">
                <a16:creationId xmlns:a16="http://schemas.microsoft.com/office/drawing/2014/main" id="{24E457B3-0DD0-4C36-BB00-8DD8914484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derived class can define new methods and attributes in addition to the ones that it inherits</a:t>
            </a:r>
          </a:p>
          <a:p>
            <a:pPr eaLnBrk="1" hangingPunct="1"/>
            <a:r>
              <a:rPr lang="en-US" altLang="en-US"/>
              <a:t>To override an inherited method is to redefine how the method of a base class works in a derived class</a:t>
            </a:r>
          </a:p>
          <a:p>
            <a:pPr eaLnBrk="1" hangingPunct="1"/>
            <a:r>
              <a:rPr lang="en-US" altLang="en-US"/>
              <a:t>When overriding a method, the new definition can have completely different functionality than the original definition or the new definition can incorporate the functionality of  the original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3ECD00-39EF-4069-8F03-7FD7D358E93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4C51D3-C474-41C5-81A6-7B13189D74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9DC2202-9154-43F7-A16C-2A0AE33F54E9}" type="slidenum">
              <a:rPr lang="en-US" altLang="en-US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56</a:t>
            </a:fld>
            <a:endParaRPr lang="en-US" alt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59396" name="Rectangle 2">
            <a:extLst>
              <a:ext uri="{FF2B5EF4-FFF2-40B4-BE49-F238E27FC236}">
                <a16:creationId xmlns:a16="http://schemas.microsoft.com/office/drawing/2014/main" id="{45EB0C62-7EF1-40C9-890E-0B72B83087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Summary (continued)</a:t>
            </a:r>
          </a:p>
        </p:txBody>
      </p:sp>
      <p:sp>
        <p:nvSpPr>
          <p:cNvPr id="59397" name="Rectangle 3">
            <a:extLst>
              <a:ext uri="{FF2B5EF4-FFF2-40B4-BE49-F238E27FC236}">
                <a16:creationId xmlns:a16="http://schemas.microsoft.com/office/drawing/2014/main" id="{4789260C-A381-45C5-B318-752970B2DB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</a:t>
            </a:r>
            <a:r>
              <a:rPr lang="en-US" altLang="en-US" sz="2000">
                <a:latin typeface="Courier New" panose="02070309020205020404" pitchFamily="49" charset="0"/>
              </a:rPr>
              <a:t>super()</a:t>
            </a:r>
            <a:r>
              <a:rPr lang="en-US" altLang="en-US" sz="2000"/>
              <a:t> </a:t>
            </a:r>
            <a:r>
              <a:rPr lang="en-US" altLang="en-US"/>
              <a:t>function aids you in invoking the method of a superclass</a:t>
            </a:r>
          </a:p>
          <a:p>
            <a:pPr eaLnBrk="1" hangingPunct="1"/>
            <a:r>
              <a:rPr lang="en-US" altLang="en-US"/>
              <a:t>Polymorphism is an aspect of object-oriented programming that allows you to send the same message to objects of different classes, related by inheritance, and achieve different but appropriate results for each object</a:t>
            </a:r>
          </a:p>
          <a:p>
            <a:pPr eaLnBrk="1" hangingPunct="1"/>
            <a:r>
              <a:rPr lang="en-US" altLang="en-US"/>
              <a:t>You can write, import, and even share your own modules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>
            <a:extLst>
              <a:ext uri="{FF2B5EF4-FFF2-40B4-BE49-F238E27FC236}">
                <a16:creationId xmlns:a16="http://schemas.microsoft.com/office/drawing/2014/main" id="{C89ADA6D-C268-43A9-A752-BC20C5E06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Summary (continued)</a:t>
            </a:r>
          </a:p>
        </p:txBody>
      </p:sp>
      <p:sp>
        <p:nvSpPr>
          <p:cNvPr id="60419" name="Content Placeholder 2">
            <a:extLst>
              <a:ext uri="{FF2B5EF4-FFF2-40B4-BE49-F238E27FC236}">
                <a16:creationId xmlns:a16="http://schemas.microsoft.com/office/drawing/2014/main" id="{A6FCD217-489C-4E28-A9EA-010493955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You write a module as a collection of related programming components, like functions and classes, in single Python file</a:t>
            </a:r>
          </a:p>
          <a:p>
            <a:pPr eaLnBrk="1" hangingPunct="1"/>
            <a:r>
              <a:rPr lang="en-US" altLang="en-US"/>
              <a:t>Programmer-created modules can be imported the same way that built-in modules are, with an </a:t>
            </a:r>
            <a:r>
              <a:rPr lang="en-US" altLang="en-US" sz="2000">
                <a:latin typeface="Courier New" panose="02070309020205020404" pitchFamily="49" charset="0"/>
              </a:rPr>
              <a:t>import</a:t>
            </a:r>
            <a:r>
              <a:rPr lang="en-US" altLang="en-US"/>
              <a:t> statement</a:t>
            </a:r>
          </a:p>
          <a:p>
            <a:pPr eaLnBrk="1" hangingPunct="1"/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EAB5E9-EC12-4772-B8C0-6DBAEC94700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766567-201C-4759-9B04-2523A40B25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1F0FFD2B-3089-4A0D-886B-0686182F7712}" type="slidenum">
              <a:rPr lang="en-US" altLang="en-US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57</a:t>
            </a:fld>
            <a:endParaRPr lang="en-US" alt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8A74A627-61D6-48E9-AD0D-35D1E35DDC6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FA2EE08A-FB8F-47D7-964D-7DF875EF09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A21C2E9-3BC3-4465-9379-E5EF9C17763F}" type="slidenum">
              <a:rPr lang="en-US" altLang="en-US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6</a:t>
            </a:fld>
            <a:endParaRPr lang="en-US" alt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8196" name="Rectangle 2">
            <a:extLst>
              <a:ext uri="{FF2B5EF4-FFF2-40B4-BE49-F238E27FC236}">
                <a16:creationId xmlns:a16="http://schemas.microsoft.com/office/drawing/2014/main" id="{958B2649-173D-44A5-8CF8-A634B284B7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Alien Blaster Program (continued)</a:t>
            </a:r>
          </a:p>
        </p:txBody>
      </p:sp>
      <p:sp>
        <p:nvSpPr>
          <p:cNvPr id="8197" name="Rectangle 3">
            <a:extLst>
              <a:ext uri="{FF2B5EF4-FFF2-40B4-BE49-F238E27FC236}">
                <a16:creationId xmlns:a16="http://schemas.microsoft.com/office/drawing/2014/main" id="{45CC7E78-4068-44D4-8873-7EFE2A0ED1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US" altLang="en-US"/>
          </a:p>
          <a:p>
            <a:pPr eaLnBrk="1" hangingPunct="1">
              <a:buFontTx/>
              <a:buNone/>
            </a:pPr>
            <a:endParaRPr lang="en-US" altLang="en-US"/>
          </a:p>
          <a:p>
            <a:pPr eaLnBrk="1" hangingPunct="1">
              <a:buFontTx/>
              <a:buNone/>
            </a:pPr>
            <a:endParaRPr lang="en-US" altLang="en-US" sz="2200"/>
          </a:p>
          <a:p>
            <a:pPr eaLnBrk="1" hangingPunct="1">
              <a:buFontTx/>
              <a:buNone/>
            </a:pPr>
            <a:endParaRPr lang="en-US" altLang="en-US" sz="2200"/>
          </a:p>
          <a:p>
            <a:pPr eaLnBrk="1" hangingPunct="1">
              <a:buFontTx/>
              <a:buNone/>
            </a:pPr>
            <a:endParaRPr lang="en-US" altLang="en-US" sz="2200"/>
          </a:p>
          <a:p>
            <a:pPr eaLnBrk="1" hangingPunct="1">
              <a:buFontTx/>
              <a:buNone/>
            </a:pPr>
            <a:endParaRPr lang="en-US" altLang="en-US" sz="2200"/>
          </a:p>
          <a:p>
            <a:pPr eaLnBrk="1" hangingPunct="1">
              <a:buFontTx/>
              <a:buNone/>
            </a:pPr>
            <a:endParaRPr lang="en-US" altLang="en-US" sz="2200"/>
          </a:p>
          <a:p>
            <a:pPr eaLnBrk="1" hangingPunct="1">
              <a:buFontTx/>
              <a:buNone/>
            </a:pPr>
            <a:endParaRPr lang="en-US" altLang="en-US" sz="2200"/>
          </a:p>
          <a:p>
            <a:pPr eaLnBrk="1" hangingPunct="1">
              <a:buFontTx/>
              <a:buNone/>
            </a:pPr>
            <a:endParaRPr lang="en-US" altLang="en-US" sz="2200"/>
          </a:p>
          <a:p>
            <a:pPr eaLnBrk="1" hangingPunct="1">
              <a:buFontTx/>
              <a:buNone/>
            </a:pPr>
            <a:r>
              <a:rPr lang="en-US" altLang="en-US" sz="2000">
                <a:solidFill>
                  <a:schemeClr val="tx1"/>
                </a:solidFill>
              </a:rPr>
              <a:t>Figure 9.3: Visual representation of objects exchanging a message</a:t>
            </a:r>
          </a:p>
          <a:p>
            <a:pPr eaLnBrk="1" hangingPunct="1"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Courier New" panose="02070309020205020404" pitchFamily="49" charset="0"/>
              </a:rPr>
              <a:t>hero</a:t>
            </a:r>
            <a:r>
              <a:rPr lang="en-US" altLang="en-US" sz="2000">
                <a:solidFill>
                  <a:schemeClr val="tx1"/>
                </a:solidFill>
              </a:rPr>
              <a:t>, a </a:t>
            </a:r>
            <a:r>
              <a:rPr lang="en-US" altLang="en-US" sz="1800">
                <a:solidFill>
                  <a:schemeClr val="tx1"/>
                </a:solidFill>
                <a:latin typeface="Courier New" panose="02070309020205020404" pitchFamily="49" charset="0"/>
              </a:rPr>
              <a:t>Player</a:t>
            </a:r>
            <a:r>
              <a:rPr lang="en-US" altLang="en-US" sz="2000">
                <a:solidFill>
                  <a:schemeClr val="tx1"/>
                </a:solidFill>
              </a:rPr>
              <a:t> object, sends </a:t>
            </a:r>
            <a:r>
              <a:rPr lang="en-US" altLang="en-US" sz="1800">
                <a:solidFill>
                  <a:schemeClr val="tx1"/>
                </a:solidFill>
                <a:latin typeface="Courier New" panose="02070309020205020404" pitchFamily="49" charset="0"/>
              </a:rPr>
              <a:t>invader</a:t>
            </a:r>
            <a:r>
              <a:rPr lang="en-US" altLang="en-US" sz="2000">
                <a:solidFill>
                  <a:schemeClr val="tx1"/>
                </a:solidFill>
              </a:rPr>
              <a:t>, an </a:t>
            </a:r>
            <a:r>
              <a:rPr lang="en-US" altLang="en-US" sz="1800">
                <a:solidFill>
                  <a:schemeClr val="tx1"/>
                </a:solidFill>
                <a:latin typeface="Courier New" panose="02070309020205020404" pitchFamily="49" charset="0"/>
              </a:rPr>
              <a:t>Alien</a:t>
            </a:r>
            <a:r>
              <a:rPr lang="en-US" altLang="en-US" sz="2000">
                <a:solidFill>
                  <a:schemeClr val="tx1"/>
                </a:solidFill>
              </a:rPr>
              <a:t> object, a message.</a:t>
            </a:r>
          </a:p>
        </p:txBody>
      </p:sp>
      <p:pic>
        <p:nvPicPr>
          <p:cNvPr id="8198" name="Picture 4" descr="C:\Documents and Settings\Owner\My Documents\Game Writing\Python Programming for the Absolute Beginner\2nd Edition\Instructor Resources\Python IR\Files from 1st Edition\py09fig03.jpg">
            <a:extLst>
              <a:ext uri="{FF2B5EF4-FFF2-40B4-BE49-F238E27FC236}">
                <a16:creationId xmlns:a16="http://schemas.microsoft.com/office/drawing/2014/main" id="{7FB69433-D559-42F4-B92E-AF24C8EED4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676400"/>
            <a:ext cx="5029200" cy="342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2E7141-D1A9-4583-84DA-FC99A945E32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E3C562-9757-4DF9-9B5F-8E3ED81EFA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1301DA7-448E-4D19-970B-B25C759E9C27}" type="slidenum">
              <a:rPr lang="en-US" altLang="en-US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7</a:t>
            </a:fld>
            <a:endParaRPr lang="en-US" alt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12BEF260-2186-4C30-923E-4F6AD6B32D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Alien Blaster Program (continued)</a:t>
            </a:r>
          </a:p>
        </p:txBody>
      </p:sp>
      <p:sp>
        <p:nvSpPr>
          <p:cNvPr id="9221" name="Rectangle 3">
            <a:extLst>
              <a:ext uri="{FF2B5EF4-FFF2-40B4-BE49-F238E27FC236}">
                <a16:creationId xmlns:a16="http://schemas.microsoft.com/office/drawing/2014/main" id="{239CB1D5-0B2D-4BB3-B55A-9DCB4D4258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class Player(object):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def blast(self, enemy):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    print "The player blasts an enemy."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    enemy.die()</a:t>
            </a:r>
          </a:p>
          <a:p>
            <a:pPr eaLnBrk="1" hangingPunct="1">
              <a:buFontTx/>
              <a:buNone/>
            </a:pPr>
            <a:endParaRPr lang="en-US" altLang="en-US" sz="2000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class Alien(object):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def die(self):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    print "Good-bye, cruel universe."</a:t>
            </a:r>
          </a:p>
          <a:p>
            <a:pPr eaLnBrk="1" hangingPunct="1">
              <a:buFontTx/>
              <a:buNone/>
            </a:pPr>
            <a:endParaRPr lang="en-US" altLang="en-US" sz="2000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hero = Player()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invader = Alien()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hero.blast(invader)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05645E-35E5-4E99-B678-DE4B311D2BD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F05C1C-4440-4F8C-B5AD-29B3EC60A2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3674F60-CF9F-49AC-BB33-D01ADCEB3033}" type="slidenum">
              <a:rPr lang="en-US" altLang="en-US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8</a:t>
            </a:fld>
            <a:endParaRPr lang="en-US" alt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10244" name="Rectangle 2">
            <a:extLst>
              <a:ext uri="{FF2B5EF4-FFF2-40B4-BE49-F238E27FC236}">
                <a16:creationId xmlns:a16="http://schemas.microsoft.com/office/drawing/2014/main" id="{FEE56209-F453-4EFA-9B3A-A1909718DD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br>
              <a:rPr lang="en-US" altLang="en-US"/>
            </a:br>
            <a:r>
              <a:rPr lang="en-US" altLang="en-US"/>
              <a:t>Sending a Message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10245" name="Rectangle 3">
            <a:extLst>
              <a:ext uri="{FF2B5EF4-FFF2-40B4-BE49-F238E27FC236}">
                <a16:creationId xmlns:a16="http://schemas.microsoft.com/office/drawing/2014/main" id="{26119B8E-C5B5-4739-83A2-D645616C53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class Player(object):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def blast(self, enemy):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    print "The player blasts an enemy."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    enemy.die()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...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hero.blast(invader)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>
                <a:latin typeface="Courier New" panose="02070309020205020404" pitchFamily="49" charset="0"/>
              </a:rPr>
              <a:t>hero blast()</a:t>
            </a:r>
            <a:r>
              <a:rPr lang="en-US" altLang="en-US" sz="2200"/>
              <a:t> </a:t>
            </a:r>
            <a:r>
              <a:rPr lang="en-US" altLang="en-US"/>
              <a:t>method passed </a:t>
            </a:r>
            <a:r>
              <a:rPr lang="en-US" altLang="en-US" sz="2000">
                <a:latin typeface="Courier New" panose="02070309020205020404" pitchFamily="49" charset="0"/>
              </a:rPr>
              <a:t>invader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</a:t>
            </a:r>
            <a:r>
              <a:rPr lang="en-US" altLang="en-US"/>
              <a:t>(i.e.</a:t>
            </a:r>
            <a:r>
              <a:rPr lang="en-US" altLang="en-US" sz="2000">
                <a:latin typeface="Courier New" panose="02070309020205020404" pitchFamily="49" charset="0"/>
              </a:rPr>
              <a:t> Player blast()</a:t>
            </a:r>
            <a:r>
              <a:rPr lang="en-US" altLang="en-US" sz="2200"/>
              <a:t> </a:t>
            </a:r>
            <a:r>
              <a:rPr lang="en-US" altLang="en-US"/>
              <a:t>method passed </a:t>
            </a:r>
            <a:r>
              <a:rPr lang="en-US" altLang="en-US" sz="2000">
                <a:latin typeface="Courier New" panose="02070309020205020404" pitchFamily="49" charset="0"/>
              </a:rPr>
              <a:t>Alien</a:t>
            </a:r>
            <a:r>
              <a:rPr lang="en-US" altLang="en-US" sz="2200"/>
              <a:t> </a:t>
            </a:r>
            <a:r>
              <a:rPr lang="en-US" altLang="en-US"/>
              <a:t>object)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In</a:t>
            </a:r>
            <a:r>
              <a:rPr lang="en-US" altLang="en-US" sz="2200"/>
              <a:t> </a:t>
            </a:r>
            <a:r>
              <a:rPr lang="en-US" altLang="en-US" sz="2000">
                <a:latin typeface="Courier New" panose="02070309020205020404" pitchFamily="49" charset="0"/>
              </a:rPr>
              <a:t>blast()</a:t>
            </a:r>
            <a:r>
              <a:rPr lang="en-US" altLang="en-US" sz="2200"/>
              <a:t>, </a:t>
            </a:r>
            <a:r>
              <a:rPr lang="en-US" altLang="en-US" sz="2000">
                <a:latin typeface="Courier New" panose="02070309020205020404" pitchFamily="49" charset="0"/>
              </a:rPr>
              <a:t>enemy</a:t>
            </a:r>
            <a:r>
              <a:rPr lang="en-US" altLang="en-US" sz="2200"/>
              <a:t> </a:t>
            </a:r>
            <a:r>
              <a:rPr lang="en-US" altLang="en-US"/>
              <a:t>refers to the </a:t>
            </a:r>
            <a:r>
              <a:rPr lang="en-US" altLang="en-US" sz="2000">
                <a:latin typeface="Courier New" panose="02070309020205020404" pitchFamily="49" charset="0"/>
              </a:rPr>
              <a:t>Alien</a:t>
            </a:r>
            <a:r>
              <a:rPr lang="en-US" altLang="en-US" sz="2200"/>
              <a:t> </a:t>
            </a:r>
            <a:r>
              <a:rPr lang="en-US" altLang="en-US"/>
              <a:t>object</a:t>
            </a:r>
            <a:r>
              <a:rPr lang="en-US" altLang="en-US" sz="220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>
                <a:latin typeface="Courier New" panose="02070309020205020404" pitchFamily="49" charset="0"/>
              </a:rPr>
              <a:t>blast()</a:t>
            </a:r>
            <a:r>
              <a:rPr lang="en-US" altLang="en-US" sz="2200"/>
              <a:t> </a:t>
            </a:r>
            <a:r>
              <a:rPr lang="en-US" altLang="en-US"/>
              <a:t>invokes the </a:t>
            </a:r>
            <a:r>
              <a:rPr lang="en-US" altLang="en-US" sz="2000">
                <a:latin typeface="Courier New" panose="02070309020205020404" pitchFamily="49" charset="0"/>
              </a:rPr>
              <a:t>Alien</a:t>
            </a:r>
            <a:r>
              <a:rPr lang="en-US" altLang="en-US" sz="2200"/>
              <a:t> </a:t>
            </a:r>
            <a:r>
              <a:rPr lang="en-US" altLang="en-US"/>
              <a:t>object’s</a:t>
            </a:r>
            <a:r>
              <a:rPr lang="en-US" altLang="en-US" sz="2200"/>
              <a:t> </a:t>
            </a:r>
            <a:r>
              <a:rPr lang="en-US" altLang="en-US" sz="2000">
                <a:latin typeface="Courier New" panose="02070309020205020404" pitchFamily="49" charset="0"/>
              </a:rPr>
              <a:t>die()</a:t>
            </a:r>
            <a:r>
              <a:rPr lang="en-US" altLang="en-US" sz="2200"/>
              <a:t> </a:t>
            </a:r>
            <a:r>
              <a:rPr lang="en-US" altLang="en-US"/>
              <a:t>method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</a:t>
            </a:r>
            <a:r>
              <a:rPr lang="en-US" altLang="en-US"/>
              <a:t>(i.e</a:t>
            </a:r>
            <a:r>
              <a:rPr lang="en-US" altLang="en-US" sz="2200"/>
              <a:t>. </a:t>
            </a:r>
            <a:r>
              <a:rPr lang="en-US" altLang="en-US" sz="2000">
                <a:latin typeface="Courier New" panose="02070309020205020404" pitchFamily="49" charset="0"/>
              </a:rPr>
              <a:t>Player</a:t>
            </a:r>
            <a:r>
              <a:rPr lang="en-US" altLang="en-US" sz="2200"/>
              <a:t> </a:t>
            </a:r>
            <a:r>
              <a:rPr lang="en-US" altLang="en-US"/>
              <a:t>object sends </a:t>
            </a:r>
            <a:r>
              <a:rPr lang="en-US" altLang="en-US" sz="2000">
                <a:latin typeface="Courier New" panose="02070309020205020404" pitchFamily="49" charset="0"/>
              </a:rPr>
              <a:t>Alien</a:t>
            </a:r>
            <a:r>
              <a:rPr lang="en-US" altLang="en-US" sz="2200"/>
              <a:t> </a:t>
            </a:r>
            <a:r>
              <a:rPr lang="en-US" altLang="en-US"/>
              <a:t>object message)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B86E9D-D673-4E76-9C81-C1023141D6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58F3A2-8203-4E23-A5C4-938CB35A96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1CB177D1-34F9-46D9-8C89-DD1B990E9A8C}" type="slidenum">
              <a:rPr lang="en-US" altLang="en-US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9</a:t>
            </a:fld>
            <a:endParaRPr lang="en-US" alt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11268" name="Rectangle 2">
            <a:extLst>
              <a:ext uri="{FF2B5EF4-FFF2-40B4-BE49-F238E27FC236}">
                <a16:creationId xmlns:a16="http://schemas.microsoft.com/office/drawing/2014/main" id="{F1F9232A-5EDC-4CB9-AB7C-C3480E86BD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Combining Objects</a:t>
            </a:r>
          </a:p>
        </p:txBody>
      </p:sp>
      <p:sp>
        <p:nvSpPr>
          <p:cNvPr id="11269" name="Rectangle 3">
            <a:extLst>
              <a:ext uri="{FF2B5EF4-FFF2-40B4-BE49-F238E27FC236}">
                <a16:creationId xmlns:a16="http://schemas.microsoft.com/office/drawing/2014/main" id="{C65EB461-0CBC-426A-A793-885661BD6B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chemeClr val="tx1"/>
                </a:solidFill>
              </a:rPr>
              <a:t>Real-world objects often made up of other objects</a:t>
            </a:r>
          </a:p>
          <a:p>
            <a:pPr eaLnBrk="1" hangingPunct="1"/>
            <a:r>
              <a:rPr lang="en-US" altLang="en-US">
                <a:solidFill>
                  <a:schemeClr val="tx1"/>
                </a:solidFill>
              </a:rPr>
              <a:t>Can mimic composition and collection in OOP </a:t>
            </a:r>
          </a:p>
          <a:p>
            <a:pPr eaLnBrk="1" hangingPunct="1"/>
            <a:r>
              <a:rPr lang="en-US" altLang="en-US">
                <a:solidFill>
                  <a:schemeClr val="tx1"/>
                </a:solidFill>
              </a:rPr>
              <a:t>Drag racer composed of body, tires, and engine</a:t>
            </a:r>
          </a:p>
          <a:p>
            <a:pPr lvl="1" eaLnBrk="1" hangingPunct="1"/>
            <a:r>
              <a:rPr lang="en-US" altLang="en-US" sz="2000">
                <a:solidFill>
                  <a:schemeClr val="tx1"/>
                </a:solidFill>
                <a:latin typeface="Courier New" panose="02070309020205020404" pitchFamily="49" charset="0"/>
              </a:rPr>
              <a:t>Drag_Racer</a:t>
            </a:r>
            <a:r>
              <a:rPr lang="en-US" altLang="en-US">
                <a:solidFill>
                  <a:schemeClr val="tx1"/>
                </a:solidFill>
              </a:rPr>
              <a:t> class with attribute </a:t>
            </a:r>
            <a:r>
              <a:rPr lang="en-US" altLang="en-US" sz="2000">
                <a:solidFill>
                  <a:schemeClr val="tx1"/>
                </a:solidFill>
                <a:latin typeface="Courier New" panose="02070309020205020404" pitchFamily="49" charset="0"/>
              </a:rPr>
              <a:t>engine</a:t>
            </a:r>
            <a:r>
              <a:rPr lang="en-US" altLang="en-US">
                <a:solidFill>
                  <a:schemeClr val="tx1"/>
                </a:solidFill>
              </a:rPr>
              <a:t> that references  </a:t>
            </a:r>
            <a:r>
              <a:rPr lang="en-US" altLang="en-US" sz="2000">
                <a:solidFill>
                  <a:schemeClr val="tx1"/>
                </a:solidFill>
                <a:latin typeface="Courier New" panose="02070309020205020404" pitchFamily="49" charset="0"/>
              </a:rPr>
              <a:t>Race_Engine</a:t>
            </a:r>
            <a:r>
              <a:rPr lang="en-US" altLang="en-US">
                <a:solidFill>
                  <a:schemeClr val="tx1"/>
                </a:solidFill>
              </a:rPr>
              <a:t> object </a:t>
            </a:r>
          </a:p>
          <a:p>
            <a:pPr eaLnBrk="1" hangingPunct="1"/>
            <a:r>
              <a:rPr lang="en-US" altLang="en-US">
                <a:solidFill>
                  <a:schemeClr val="tx1"/>
                </a:solidFill>
              </a:rPr>
              <a:t>Zoo is collection of animals</a:t>
            </a:r>
          </a:p>
          <a:p>
            <a:pPr lvl="1" eaLnBrk="1" hangingPunct="1"/>
            <a:r>
              <a:rPr lang="en-US" altLang="en-US" sz="2000">
                <a:solidFill>
                  <a:schemeClr val="tx1"/>
                </a:solidFill>
                <a:latin typeface="Courier New" panose="02070309020205020404" pitchFamily="49" charset="0"/>
              </a:rPr>
              <a:t>Zoo</a:t>
            </a:r>
            <a:r>
              <a:rPr lang="en-US" altLang="en-US">
                <a:solidFill>
                  <a:schemeClr val="tx1"/>
                </a:solidFill>
              </a:rPr>
              <a:t> class that has an attribute </a:t>
            </a:r>
            <a:r>
              <a:rPr lang="en-US" altLang="en-US" sz="2000">
                <a:solidFill>
                  <a:schemeClr val="tx1"/>
                </a:solidFill>
                <a:latin typeface="Courier New" panose="02070309020205020404" pitchFamily="49" charset="0"/>
              </a:rPr>
              <a:t>animals</a:t>
            </a:r>
            <a:r>
              <a:rPr lang="en-US" altLang="en-US">
                <a:solidFill>
                  <a:schemeClr val="tx1"/>
                </a:solidFill>
              </a:rPr>
              <a:t> which is a list of different </a:t>
            </a:r>
            <a:r>
              <a:rPr lang="en-US" altLang="en-US" sz="2000">
                <a:solidFill>
                  <a:schemeClr val="tx1"/>
                </a:solidFill>
                <a:latin typeface="Courier New" panose="02070309020205020404" pitchFamily="49" charset="0"/>
              </a:rPr>
              <a:t>Animal</a:t>
            </a:r>
            <a:r>
              <a:rPr lang="en-US" altLang="en-US">
                <a:solidFill>
                  <a:schemeClr val="tx1"/>
                </a:solidFill>
              </a:rPr>
              <a:t> objects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3685</Words>
  <Application>Microsoft Office PowerPoint</Application>
  <PresentationFormat>On-screen Show (4:3)</PresentationFormat>
  <Paragraphs>631</Paragraphs>
  <Slides>57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1" baseType="lpstr">
      <vt:lpstr>Times New Roman</vt:lpstr>
      <vt:lpstr>Arial</vt:lpstr>
      <vt:lpstr>Courier New</vt:lpstr>
      <vt:lpstr>Default Design</vt:lpstr>
      <vt:lpstr>Guide to Programming with Python</vt:lpstr>
      <vt:lpstr>Objectives</vt:lpstr>
      <vt:lpstr>The Blackjack Game </vt:lpstr>
      <vt:lpstr>Sending and Receiving Messages</vt:lpstr>
      <vt:lpstr>The Alien Blaster Program</vt:lpstr>
      <vt:lpstr>The Alien Blaster Program (continued)</vt:lpstr>
      <vt:lpstr>The Alien Blaster Program (continued)</vt:lpstr>
      <vt:lpstr> Sending a Message </vt:lpstr>
      <vt:lpstr>Combining Objects</vt:lpstr>
      <vt:lpstr>The Playing Cards Program</vt:lpstr>
      <vt:lpstr>Creating the Card Class</vt:lpstr>
      <vt:lpstr>Creating the Card Class (continued)</vt:lpstr>
      <vt:lpstr>Creating the Hand Class</vt:lpstr>
      <vt:lpstr>Creating the Hand Class (continued)</vt:lpstr>
      <vt:lpstr>Creating the Hand Class (continued)</vt:lpstr>
      <vt:lpstr>Using Card Objects</vt:lpstr>
      <vt:lpstr>Combining Card Objects Using a Hand Object</vt:lpstr>
      <vt:lpstr>Combining Card Objects Using a Hand Object (continued)</vt:lpstr>
      <vt:lpstr>Using Inheritance to Create New Classes</vt:lpstr>
      <vt:lpstr>Extending a Class Through Inheritance </vt:lpstr>
      <vt:lpstr>The Playing Cards 2.0 Program</vt:lpstr>
      <vt:lpstr>Creating a Base Class</vt:lpstr>
      <vt:lpstr>Creating a Base Class (continued)</vt:lpstr>
      <vt:lpstr>Inheriting from a Base Class</vt:lpstr>
      <vt:lpstr>Inheriting from a Base Class (continued)</vt:lpstr>
      <vt:lpstr>Extending a Derived Class</vt:lpstr>
      <vt:lpstr>Extending a Derived Class (continued)</vt:lpstr>
      <vt:lpstr>Extending a Derived Class (continued)</vt:lpstr>
      <vt:lpstr>Using the Derived Class</vt:lpstr>
      <vt:lpstr>Using the Derived Class (continued)</vt:lpstr>
      <vt:lpstr>Altering the Behavior of Inherited Methods</vt:lpstr>
      <vt:lpstr>Altering the Behavior of Inherited Methods (continued)</vt:lpstr>
      <vt:lpstr>The Playing Cards 3.0 Program</vt:lpstr>
      <vt:lpstr>Creating a Base Class</vt:lpstr>
      <vt:lpstr>Overriding Base Class Methods</vt:lpstr>
      <vt:lpstr>Invoking Base Class Methods</vt:lpstr>
      <vt:lpstr>Invoking Base Class Methods (continued)</vt:lpstr>
      <vt:lpstr>Invoking Base Class Methods (continued)</vt:lpstr>
      <vt:lpstr>Using the Derived Classes</vt:lpstr>
      <vt:lpstr>Understanding Polymorphism</vt:lpstr>
      <vt:lpstr>Creating Modules</vt:lpstr>
      <vt:lpstr>The Simple Game Program</vt:lpstr>
      <vt:lpstr>Writing Modules</vt:lpstr>
      <vt:lpstr>Writing Modules (continued)</vt:lpstr>
      <vt:lpstr>Writing Modules (continued)</vt:lpstr>
      <vt:lpstr>Writing Modules (continued)</vt:lpstr>
      <vt:lpstr>Importing Modules</vt:lpstr>
      <vt:lpstr>Using Imported Functions and Classes</vt:lpstr>
      <vt:lpstr>The Blackjack Game - Classes</vt:lpstr>
      <vt:lpstr>The Blackjack Game – Class Hierarchy</vt:lpstr>
      <vt:lpstr>The Blackjack Game - Pseudocode</vt:lpstr>
      <vt:lpstr>The Blackjack Game – Pseudocode (continued)</vt:lpstr>
      <vt:lpstr>Summary</vt:lpstr>
      <vt:lpstr>Summary (continued)</vt:lpstr>
      <vt:lpstr>Summary (continued)</vt:lpstr>
      <vt:lpstr>Summary (continued)</vt:lpstr>
      <vt:lpstr>Summary (continued)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9</dc:title>
  <dc:subject/>
  <dc:creator/>
  <cp:lastModifiedBy/>
  <cp:revision>392</cp:revision>
  <dcterms:created xsi:type="dcterms:W3CDTF">2002-09-27T23:29:22Z</dcterms:created>
  <dcterms:modified xsi:type="dcterms:W3CDTF">2020-03-29T00:07:44Z</dcterms:modified>
</cp:coreProperties>
</file>