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61" r:id="rId8"/>
    <p:sldId id="289" r:id="rId9"/>
    <p:sldId id="263" r:id="rId10"/>
    <p:sldId id="264" r:id="rId11"/>
    <p:sldId id="290" r:id="rId12"/>
    <p:sldId id="291" r:id="rId13"/>
    <p:sldId id="292" r:id="rId14"/>
    <p:sldId id="293" r:id="rId15"/>
    <p:sldId id="294" r:id="rId16"/>
    <p:sldId id="268" r:id="rId17"/>
    <p:sldId id="296" r:id="rId18"/>
    <p:sldId id="297" r:id="rId19"/>
    <p:sldId id="295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br>
              <a:rPr lang="en-US" dirty="0"/>
            </a:br>
            <a:r>
              <a:rPr lang="en-US" sz="3200" dirty="0"/>
              <a:t>Variables, Expressions, and Statements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</p:txBody>
      </p:sp>
    </p:spTree>
    <p:extLst>
      <p:ext uri="{BB962C8B-B14F-4D97-AF65-F5344CB8AC3E}">
        <p14:creationId xmlns:p14="http://schemas.microsoft.com/office/powerpoint/2010/main" val="45681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0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0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</a:p>
          <a:p>
            <a:r>
              <a:rPr lang="en-US" sz="2400" dirty="0"/>
              <a:t>			</a:t>
            </a:r>
            <a:r>
              <a:rPr lang="en-US" sz="2400" i="1" dirty="0"/>
              <a:t>Note</a:t>
            </a:r>
            <a:r>
              <a:rPr lang="en-US" sz="2400" dirty="0"/>
              <a:t>: sometimes leading _ has special meaning so don’t use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3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</a:p>
          <a:p>
            <a:r>
              <a:rPr lang="en-US" sz="2400" dirty="0"/>
              <a:t>			</a:t>
            </a:r>
            <a:r>
              <a:rPr lang="en-US" sz="2400" i="1" dirty="0"/>
              <a:t>Note</a:t>
            </a:r>
            <a:r>
              <a:rPr lang="en-US" sz="2400" dirty="0"/>
              <a:t>: sometimes leading _ has special meaning so don’t use for now</a:t>
            </a:r>
          </a:p>
          <a:p>
            <a:pPr lvl="4"/>
            <a:r>
              <a:rPr lang="en-US" sz="2400" dirty="0"/>
              <a:t>reserved words / key words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  <a:tab pos="7315200" algn="l"/>
              </a:tabLst>
            </a:pPr>
            <a:r>
              <a:rPr lang="en-US" sz="2400" dirty="0"/>
              <a:t>	False	class	finally	is		raise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None	continue	for		</a:t>
            </a:r>
            <a:r>
              <a:rPr lang="en-US" sz="2400" dirty="0" err="1"/>
              <a:t>lamba</a:t>
            </a:r>
            <a:r>
              <a:rPr lang="en-US" sz="2400" dirty="0"/>
              <a:t>		return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True	def	from	nonlocal	try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and	del	global	not		while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as	</a:t>
            </a:r>
            <a:r>
              <a:rPr lang="en-US" sz="2400" dirty="0" err="1"/>
              <a:t>elif</a:t>
            </a:r>
            <a:r>
              <a:rPr lang="en-US" sz="2400" dirty="0"/>
              <a:t>	if		or		with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assert	else	import	pass		yield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break	except	in</a:t>
            </a:r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BA69267-9CFF-4C3E-A2FB-70CA3AA78685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Type the following in your interpreter to get its list of keywords:</a:t>
            </a:r>
          </a:p>
          <a:p>
            <a:r>
              <a:rPr lang="en-US" sz="2400" dirty="0"/>
              <a:t>		&gt;&gt;&gt; import keyword</a:t>
            </a:r>
            <a:br>
              <a:rPr lang="en-US" sz="2400" dirty="0"/>
            </a:br>
            <a:r>
              <a:rPr lang="en-US" sz="2400" dirty="0"/>
              <a:t>		&gt;&gt;&gt; print(</a:t>
            </a:r>
            <a:r>
              <a:rPr lang="en-US" sz="2400" dirty="0" err="1"/>
              <a:t>keyword.kwlist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BA69267-9CFF-4C3E-A2FB-70CA3AA78685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“code is read more often than written”</a:t>
            </a:r>
          </a:p>
          <a:p>
            <a:r>
              <a:rPr lang="en-US" sz="2400" dirty="0"/>
              <a:t>	PEP 8 (Python Enhancement Proposal) </a:t>
            </a:r>
          </a:p>
          <a:p>
            <a:pPr>
              <a:tabLst>
                <a:tab pos="914400" algn="l"/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	document outlining basics of writing neat/consistent Python code</a:t>
            </a:r>
          </a:p>
          <a:p>
            <a:pPr>
              <a:tabLst>
                <a:tab pos="914400" algn="l"/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		</a:t>
            </a:r>
            <a:r>
              <a:rPr lang="en-US" sz="2400" dirty="0">
                <a:hlinkClick r:id="rId2"/>
              </a:rPr>
              <a:t>https://www.python.org/dev/peps/pep-0008/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Good practice:  all lowercase with _ between words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good_variable_name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goodVariableName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9478180B-61E9-4625-91EF-8C9E88F6CC87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8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2.6 Operators</a:t>
            </a:r>
          </a:p>
          <a:p>
            <a:r>
              <a:rPr lang="en-US" sz="2400" dirty="0"/>
              <a:t>	standard mathematical operators + - *</a:t>
            </a:r>
          </a:p>
          <a:p>
            <a:r>
              <a:rPr lang="en-US" sz="2400" dirty="0"/>
              <a:t>	** is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85163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2.6 Operators</a:t>
            </a:r>
          </a:p>
          <a:p>
            <a:r>
              <a:rPr lang="en-US" sz="2400" dirty="0"/>
              <a:t>	standard mathematical operators + - *</a:t>
            </a:r>
          </a:p>
          <a:p>
            <a:r>
              <a:rPr lang="en-US" sz="2400" dirty="0"/>
              <a:t>	** is exponentiation</a:t>
            </a:r>
          </a:p>
          <a:p>
            <a:r>
              <a:rPr lang="en-US" sz="2400" dirty="0"/>
              <a:t>	/ always produces floating point result</a:t>
            </a:r>
          </a:p>
          <a:p>
            <a:r>
              <a:rPr lang="en-US" sz="2400" dirty="0"/>
              <a:t>	// called floor division, produces whole numbers</a:t>
            </a:r>
          </a:p>
          <a:p>
            <a:r>
              <a:rPr lang="en-US" sz="2400" dirty="0"/>
              <a:t>		truncates result, no rounding</a:t>
            </a:r>
          </a:p>
          <a:p>
            <a:r>
              <a:rPr lang="en-US" sz="2400" dirty="0"/>
              <a:t>		what is -6//4?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551CAE3-6CF0-4438-9A00-2B36742F9A12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Objects</a:t>
            </a:r>
          </a:p>
          <a:p>
            <a:r>
              <a:rPr lang="en-US" sz="2400" dirty="0"/>
              <a:t>	Everything is an object</a:t>
            </a:r>
            <a:br>
              <a:rPr lang="en-US" sz="2400" dirty="0"/>
            </a:br>
            <a:r>
              <a:rPr lang="en-US" sz="2400" dirty="0"/>
              <a:t>	Python creates objects as needed</a:t>
            </a:r>
            <a:br>
              <a:rPr lang="en-US" sz="2400" dirty="0"/>
            </a:br>
            <a:r>
              <a:rPr lang="en-US" sz="2400" dirty="0"/>
              <a:t>		example: x = 4</a:t>
            </a:r>
            <a:br>
              <a:rPr lang="en-US" sz="2400" dirty="0"/>
            </a:br>
            <a:r>
              <a:rPr lang="en-US" sz="2400" dirty="0"/>
              <a:t>		object is created with name x and value 4</a:t>
            </a:r>
            <a:br>
              <a:rPr lang="en-US" sz="2400" dirty="0"/>
            </a:br>
            <a:r>
              <a:rPr lang="en-US" sz="2400" dirty="0"/>
              <a:t>	Programmer does not explicitly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18507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Objects</a:t>
            </a:r>
          </a:p>
          <a:p>
            <a:r>
              <a:rPr lang="en-US" sz="2400" dirty="0"/>
              <a:t>	example: print (2+2)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object with name empty and value 4 is created</a:t>
            </a:r>
            <a:br>
              <a:rPr lang="en-US" sz="2400" dirty="0"/>
            </a:br>
            <a:r>
              <a:rPr lang="en-US" sz="2400" dirty="0"/>
              <a:t>	value 4 is printed</a:t>
            </a:r>
          </a:p>
          <a:p>
            <a:r>
              <a:rPr lang="en-US" sz="2400" dirty="0"/>
              <a:t>	</a:t>
            </a:r>
            <a:r>
              <a:rPr lang="en-US" sz="2400" i="1" dirty="0"/>
              <a:t>garbage collection</a:t>
            </a:r>
            <a:r>
              <a:rPr lang="en-US" sz="2400" dirty="0"/>
              <a:t> automatically removes object</a:t>
            </a:r>
            <a:br>
              <a:rPr lang="en-US" sz="2400" dirty="0"/>
            </a:br>
            <a:r>
              <a:rPr lang="en-US" sz="2400" dirty="0"/>
              <a:t>		process to free up memory</a:t>
            </a:r>
          </a:p>
        </p:txBody>
      </p:sp>
    </p:spTree>
    <p:extLst>
      <p:ext uri="{BB962C8B-B14F-4D97-AF65-F5344CB8AC3E}">
        <p14:creationId xmlns:p14="http://schemas.microsoft.com/office/powerpoint/2010/main" val="96449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Objects</a:t>
            </a:r>
          </a:p>
          <a:p>
            <a:r>
              <a:rPr lang="en-US" sz="2400" dirty="0"/>
              <a:t>	name binding</a:t>
            </a:r>
          </a:p>
          <a:p>
            <a:endParaRPr lang="en-US" sz="2400" dirty="0"/>
          </a:p>
          <a:p>
            <a:r>
              <a:rPr lang="en-US" sz="2400" dirty="0"/>
              <a:t>	1:M relationship</a:t>
            </a:r>
            <a:br>
              <a:rPr lang="en-US" sz="2400" dirty="0"/>
            </a:br>
            <a:r>
              <a:rPr lang="en-US" sz="2400" dirty="0"/>
              <a:t>		object can have more than one name</a:t>
            </a:r>
          </a:p>
          <a:p>
            <a:r>
              <a:rPr lang="en-US" sz="2400" dirty="0"/>
              <a:t>		name applies to only one object</a:t>
            </a:r>
          </a:p>
        </p:txBody>
      </p:sp>
    </p:spTree>
    <p:extLst>
      <p:ext uri="{BB962C8B-B14F-4D97-AF65-F5344CB8AC3E}">
        <p14:creationId xmlns:p14="http://schemas.microsoft.com/office/powerpoint/2010/main" val="148378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Objects</a:t>
            </a:r>
          </a:p>
          <a:p>
            <a:r>
              <a:rPr lang="en-US" sz="2400" dirty="0"/>
              <a:t>	properties</a:t>
            </a:r>
          </a:p>
          <a:p>
            <a:endParaRPr lang="en-US" sz="2400" dirty="0"/>
          </a:p>
          <a:p>
            <a:r>
              <a:rPr lang="en-US" sz="2400" dirty="0"/>
              <a:t>	value		(3, ‘Hello’, etc.)</a:t>
            </a:r>
          </a:p>
          <a:p>
            <a:r>
              <a:rPr lang="en-US" sz="2400" dirty="0"/>
              <a:t>	type		(int, string, etc.)</a:t>
            </a:r>
            <a:br>
              <a:rPr lang="en-US" sz="2400" dirty="0"/>
            </a:br>
            <a:r>
              <a:rPr lang="en-US" sz="2400" dirty="0"/>
              <a:t>	identity	(unique, created by interpreter)</a:t>
            </a:r>
          </a:p>
          <a:p>
            <a:endParaRPr lang="en-US" sz="2400" dirty="0"/>
          </a:p>
          <a:p>
            <a:r>
              <a:rPr lang="en-US" sz="2400" dirty="0"/>
              <a:t>	functions print(), type(), id() show value of property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6C15305-AEB3-4890-8654-61F4D8342251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0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2.4 Floating-point and scientific notation</a:t>
            </a:r>
          </a:p>
          <a:p>
            <a:endParaRPr lang="en-US" sz="2400" dirty="0"/>
          </a:p>
          <a:p>
            <a:r>
              <a:rPr lang="en-US" sz="2400" dirty="0"/>
              <a:t>	float( ) to convert to value with decimals</a:t>
            </a:r>
          </a:p>
          <a:p>
            <a:endParaRPr lang="en-US" sz="2400" dirty="0"/>
          </a:p>
          <a:p>
            <a:r>
              <a:rPr lang="en-US" sz="2400" dirty="0"/>
              <a:t>	14x10</a:t>
            </a:r>
            <a:r>
              <a:rPr lang="en-US" sz="2400" baseline="30000" dirty="0"/>
              <a:t>-3</a:t>
            </a:r>
            <a:r>
              <a:rPr lang="en-US" sz="2400" dirty="0"/>
              <a:t>  is either 0.014 or 1.4e-3</a:t>
            </a:r>
          </a:p>
          <a:p>
            <a:r>
              <a:rPr lang="en-US" sz="2400" dirty="0"/>
              <a:t>		usually reserved for exponents of five or larger</a:t>
            </a:r>
          </a:p>
          <a:p>
            <a:endParaRPr lang="en-US" sz="2400" dirty="0"/>
          </a:p>
          <a:p>
            <a:r>
              <a:rPr lang="en-US" sz="2400" dirty="0"/>
              <a:t>	general rule:</a:t>
            </a:r>
          </a:p>
          <a:p>
            <a:r>
              <a:rPr lang="en-US" sz="2400" dirty="0"/>
              <a:t>		use integers for counting, floating point for measuring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3507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2.4 overflow</a:t>
            </a:r>
          </a:p>
          <a:p>
            <a:endParaRPr lang="en-US" sz="2400" dirty="0"/>
          </a:p>
          <a:p>
            <a:r>
              <a:rPr lang="en-US" sz="2400" dirty="0"/>
              <a:t>	standard 32 bit operating system: value range 2.3e-308 – 1.8e308</a:t>
            </a:r>
            <a:br>
              <a:rPr lang="en-US" sz="2400" dirty="0"/>
            </a:br>
            <a:r>
              <a:rPr lang="en-US" sz="2400" dirty="0"/>
              <a:t>		values outside this range generate </a:t>
            </a:r>
            <a:r>
              <a:rPr lang="en-US" sz="2400" dirty="0" err="1"/>
              <a:t>OverflowError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458E27F-31C8-42C2-B43B-28B21CFAE2C2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8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744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2.5 arithmetic expressions</a:t>
            </a:r>
          </a:p>
          <a:p>
            <a:endParaRPr lang="en-US" sz="2400" dirty="0"/>
          </a:p>
          <a:p>
            <a:r>
              <a:rPr lang="en-US" sz="2400" dirty="0"/>
              <a:t>	remember PEMDAS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200" b="1" i="1" dirty="0"/>
              <a:t>P</a:t>
            </a:r>
            <a:r>
              <a:rPr lang="en-US" sz="2200" dirty="0"/>
              <a:t>arentheses, </a:t>
            </a:r>
            <a:r>
              <a:rPr lang="en-US" sz="2200" b="1" i="1" dirty="0"/>
              <a:t>E</a:t>
            </a:r>
            <a:r>
              <a:rPr lang="en-US" sz="2200" dirty="0"/>
              <a:t>xponents, </a:t>
            </a:r>
            <a:r>
              <a:rPr lang="en-US" sz="2200" b="1" i="1" dirty="0"/>
              <a:t>M</a:t>
            </a:r>
            <a:r>
              <a:rPr lang="en-US" sz="2200" dirty="0"/>
              <a:t>ultiplication / </a:t>
            </a:r>
            <a:r>
              <a:rPr lang="en-US" sz="2200" b="1" i="1" dirty="0"/>
              <a:t>M</a:t>
            </a:r>
            <a:r>
              <a:rPr lang="en-US" sz="2200" dirty="0"/>
              <a:t>odulus / </a:t>
            </a:r>
            <a:r>
              <a:rPr lang="en-US" sz="2200" b="1" i="1" dirty="0"/>
              <a:t>D</a:t>
            </a:r>
            <a:r>
              <a:rPr lang="en-US" sz="2200" dirty="0"/>
              <a:t>ivision, </a:t>
            </a:r>
            <a:r>
              <a:rPr lang="en-US" sz="2200" b="1" i="1" dirty="0"/>
              <a:t>A</a:t>
            </a:r>
            <a:r>
              <a:rPr lang="en-US" sz="2200" dirty="0"/>
              <a:t>ddition / </a:t>
            </a:r>
            <a:r>
              <a:rPr lang="en-US" sz="2200" b="1" i="1" dirty="0"/>
              <a:t>S</a:t>
            </a:r>
            <a:r>
              <a:rPr lang="en-US" sz="2200" dirty="0"/>
              <a:t>ubtraction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follows </a:t>
            </a:r>
            <a:r>
              <a:rPr lang="en-US" sz="2400" i="1" dirty="0"/>
              <a:t>precedence rules</a:t>
            </a:r>
            <a:r>
              <a:rPr lang="en-US" sz="2400" dirty="0"/>
              <a:t>:</a:t>
            </a:r>
          </a:p>
          <a:p>
            <a:r>
              <a:rPr lang="en-US" sz="2400" dirty="0"/>
              <a:t>		()</a:t>
            </a:r>
            <a:br>
              <a:rPr lang="en-US" sz="2400" dirty="0"/>
            </a:br>
            <a:r>
              <a:rPr lang="en-US" sz="2400" dirty="0"/>
              <a:t>		unary - and unary +</a:t>
            </a:r>
            <a:br>
              <a:rPr lang="en-US" sz="2400" dirty="0"/>
            </a:br>
            <a:r>
              <a:rPr lang="en-US" sz="2400" dirty="0"/>
              <a:t>		* / %</a:t>
            </a:r>
            <a:br>
              <a:rPr lang="en-US" sz="2400" dirty="0"/>
            </a:br>
            <a:r>
              <a:rPr lang="en-US" sz="2400" dirty="0"/>
              <a:t>		+ -</a:t>
            </a:r>
          </a:p>
          <a:p>
            <a:r>
              <a:rPr lang="en-US" sz="2400" dirty="0"/>
              <a:t>		left-to-right</a:t>
            </a:r>
          </a:p>
          <a:p>
            <a:r>
              <a:rPr lang="en-US" sz="2400" dirty="0"/>
              <a:t>	good practice to use ( ) unless order doesn’t matter</a:t>
            </a:r>
            <a:br>
              <a:rPr lang="en-US" sz="2400" dirty="0"/>
            </a:br>
            <a:r>
              <a:rPr lang="en-US" sz="2400" dirty="0"/>
              <a:t>		y = (m*x)+b clearer than y = m*</a:t>
            </a:r>
            <a:r>
              <a:rPr lang="en-US" sz="2400" dirty="0" err="1"/>
              <a:t>x+b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458E27F-31C8-42C2-B43B-28B21CFAE2C2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4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744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2.6 compound operators</a:t>
            </a:r>
          </a:p>
          <a:p>
            <a:endParaRPr lang="en-US" sz="2400" dirty="0"/>
          </a:p>
          <a:p>
            <a:r>
              <a:rPr lang="en-US" sz="2400" dirty="0"/>
              <a:t>	good practice for readability</a:t>
            </a:r>
          </a:p>
          <a:p>
            <a:r>
              <a:rPr lang="en-US" sz="2400" dirty="0"/>
              <a:t>		leave blank space around all operators</a:t>
            </a:r>
          </a:p>
          <a:p>
            <a:r>
              <a:rPr lang="en-US" sz="2400" dirty="0"/>
              <a:t>			except unary minus or unary plus</a:t>
            </a:r>
          </a:p>
          <a:p>
            <a:r>
              <a:rPr lang="en-US" sz="2400" dirty="0"/>
              <a:t>		makes it easier to identify compound operators</a:t>
            </a:r>
          </a:p>
          <a:p>
            <a:endParaRPr lang="en-US" sz="2400" dirty="0"/>
          </a:p>
          <a:p>
            <a:r>
              <a:rPr lang="en-US" sz="2400" dirty="0"/>
              <a:t>	+=</a:t>
            </a:r>
            <a:br>
              <a:rPr lang="en-US" sz="2400" dirty="0"/>
            </a:br>
            <a:r>
              <a:rPr lang="en-US" sz="2400" dirty="0"/>
              <a:t>	-=</a:t>
            </a:r>
          </a:p>
          <a:p>
            <a:r>
              <a:rPr lang="en-US" sz="2400" dirty="0"/>
              <a:t>	*=</a:t>
            </a:r>
          </a:p>
          <a:p>
            <a:r>
              <a:rPr lang="en-US" sz="2400" dirty="0"/>
              <a:t>	/=</a:t>
            </a:r>
            <a:br>
              <a:rPr lang="en-US" sz="2400" dirty="0"/>
            </a:br>
            <a:r>
              <a:rPr lang="en-US" sz="2400" dirty="0"/>
              <a:t>	%=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458E27F-31C8-42C2-B43B-28B21CFAE2C2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487025"/>
            <a:ext cx="11744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division and modulo</a:t>
            </a:r>
          </a:p>
          <a:p>
            <a:endParaRPr lang="en-US" sz="2400" dirty="0"/>
          </a:p>
          <a:p>
            <a:r>
              <a:rPr lang="en-US" sz="2400" dirty="0"/>
              <a:t>	division</a:t>
            </a:r>
            <a:br>
              <a:rPr lang="en-US" sz="2400" dirty="0"/>
            </a:br>
            <a:r>
              <a:rPr lang="en-US" sz="2400" dirty="0"/>
              <a:t>		returns float as answer</a:t>
            </a:r>
            <a:br>
              <a:rPr lang="en-US" sz="2400" dirty="0"/>
            </a:br>
            <a:r>
              <a:rPr lang="en-US" sz="2400" dirty="0"/>
              <a:t>			2 / 1 is 2.0</a:t>
            </a:r>
          </a:p>
          <a:p>
            <a:endParaRPr lang="en-US" sz="2400" dirty="0"/>
          </a:p>
          <a:p>
            <a:r>
              <a:rPr lang="en-US" sz="2400" dirty="0"/>
              <a:t>	// is floor operator</a:t>
            </a:r>
          </a:p>
          <a:p>
            <a:r>
              <a:rPr lang="en-US" sz="2400" dirty="0"/>
              <a:t>		does standard division FIRST</a:t>
            </a:r>
          </a:p>
          <a:p>
            <a:r>
              <a:rPr lang="en-US" sz="2400" dirty="0"/>
              <a:t>			if both int then answer is type int else float</a:t>
            </a:r>
          </a:p>
          <a:p>
            <a:r>
              <a:rPr lang="en-US" sz="2400" dirty="0"/>
              <a:t>				2 // 4 is ½ or 0.5 but 0 as int so result is 0</a:t>
            </a:r>
          </a:p>
          <a:p>
            <a:r>
              <a:rPr lang="en-US" sz="2400" dirty="0"/>
              <a:t>		rounds down answer</a:t>
            </a:r>
            <a:br>
              <a:rPr lang="en-US" sz="2400" dirty="0"/>
            </a:br>
            <a:r>
              <a:rPr lang="en-US" sz="2400" dirty="0"/>
              <a:t>			5 // 3 is 1.667 or 1 as int so result is 1</a:t>
            </a:r>
            <a:br>
              <a:rPr lang="en-US" sz="2400" dirty="0"/>
            </a:br>
            <a:r>
              <a:rPr lang="en-US" sz="2400" dirty="0"/>
              <a:t>			5.0 // 3 is 1.667 so floor is 1.0</a:t>
            </a:r>
            <a:br>
              <a:rPr lang="en-US" sz="2400" dirty="0"/>
            </a:br>
            <a:r>
              <a:rPr lang="en-US" sz="2400" dirty="0"/>
              <a:t>			</a:t>
            </a:r>
          </a:p>
          <a:p>
            <a:r>
              <a:rPr lang="en-US" sz="2400" dirty="0"/>
              <a:t>	% is modulo operator</a:t>
            </a:r>
            <a:br>
              <a:rPr lang="en-US" sz="2400" dirty="0"/>
            </a:br>
            <a:r>
              <a:rPr lang="en-US" sz="2400" dirty="0"/>
              <a:t>		returns remainder from division</a:t>
            </a:r>
            <a:br>
              <a:rPr lang="en-US" sz="2400" dirty="0"/>
            </a:br>
            <a:r>
              <a:rPr lang="en-US" sz="2400" dirty="0"/>
              <a:t>		5 % 3 is 1 2/3 so returns 2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458E27F-31C8-42C2-B43B-28B21CFAE2C2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9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744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2.8 module basics</a:t>
            </a:r>
          </a:p>
          <a:p>
            <a:endParaRPr lang="en-US" sz="2400" dirty="0"/>
          </a:p>
          <a:p>
            <a:r>
              <a:rPr lang="en-US" sz="2400" dirty="0"/>
              <a:t>	Interactive adding one line at a time is good for testing</a:t>
            </a:r>
          </a:p>
          <a:p>
            <a:r>
              <a:rPr lang="en-US" sz="2400" dirty="0"/>
              <a:t>	Program entered into a file called script</a:t>
            </a:r>
          </a:p>
          <a:p>
            <a:r>
              <a:rPr lang="en-US" sz="2400" dirty="0"/>
              <a:t>		script is passed to the interpreter</a:t>
            </a:r>
          </a:p>
          <a:p>
            <a:endParaRPr lang="en-US" sz="2400" dirty="0"/>
          </a:p>
          <a:p>
            <a:r>
              <a:rPr lang="en-US" sz="2400" dirty="0"/>
              <a:t>	Module is code that can be used by others</a:t>
            </a:r>
          </a:p>
          <a:p>
            <a:r>
              <a:rPr lang="en-US" sz="2400" dirty="0"/>
              <a:t>		think of it as stand alone function</a:t>
            </a:r>
          </a:p>
          <a:p>
            <a:r>
              <a:rPr lang="en-US" sz="2400" dirty="0"/>
              <a:t>		accessed via import and dot operator</a:t>
            </a:r>
          </a:p>
        </p:txBody>
      </p:sp>
    </p:spTree>
    <p:extLst>
      <p:ext uri="{BB962C8B-B14F-4D97-AF65-F5344CB8AC3E}">
        <p14:creationId xmlns:p14="http://schemas.microsoft.com/office/powerpoint/2010/main" val="1844826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744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2.8 importing modules</a:t>
            </a:r>
          </a:p>
          <a:p>
            <a:endParaRPr lang="en-US" sz="2400" dirty="0"/>
          </a:p>
          <a:p>
            <a:r>
              <a:rPr lang="en-US" sz="2400" dirty="0"/>
              <a:t>	import &lt;</a:t>
            </a:r>
            <a:r>
              <a:rPr lang="en-US" sz="2400" dirty="0" err="1"/>
              <a:t>filename_without_py_extension</a:t>
            </a:r>
            <a:r>
              <a:rPr lang="en-US" sz="2400" dirty="0"/>
              <a:t>&gt;</a:t>
            </a:r>
          </a:p>
          <a:p>
            <a:r>
              <a:rPr lang="en-US" sz="2400" dirty="0"/>
              <a:t>		immediately executes contents of imported script</a:t>
            </a:r>
          </a:p>
          <a:p>
            <a:endParaRPr lang="en-US" sz="2400" dirty="0"/>
          </a:p>
          <a:p>
            <a:r>
              <a:rPr lang="en-US" sz="2400" dirty="0"/>
              <a:t>	__name__ can be used to determine if executed from module or script</a:t>
            </a:r>
          </a:p>
          <a:p>
            <a:endParaRPr lang="en-US" sz="2400" dirty="0"/>
          </a:p>
          <a:p>
            <a:r>
              <a:rPr lang="en-US" sz="2400" dirty="0"/>
              <a:t>	if __name__ == ‘__main__’ </a:t>
            </a:r>
          </a:p>
          <a:p>
            <a:r>
              <a:rPr lang="en-US" sz="2400" dirty="0"/>
              <a:t>		true: it is a script</a:t>
            </a:r>
          </a:p>
          <a:p>
            <a:r>
              <a:rPr lang="en-US" sz="2400" dirty="0"/>
              <a:t>		false: it is imported module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CDAB20A-4FD3-4F1B-9490-C3562D99E505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9860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744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2.9 math module</a:t>
            </a:r>
          </a:p>
          <a:p>
            <a:endParaRPr lang="en-US" sz="2400" dirty="0"/>
          </a:p>
          <a:p>
            <a:r>
              <a:rPr lang="en-US" sz="2400" dirty="0"/>
              <a:t>	import math</a:t>
            </a:r>
          </a:p>
          <a:p>
            <a:r>
              <a:rPr lang="en-US" sz="2400" dirty="0"/>
              <a:t>		imports math module for theoretic, trigonometric, and logarithmic operations</a:t>
            </a:r>
          </a:p>
          <a:p>
            <a:endParaRPr lang="en-US" sz="2400" dirty="0"/>
          </a:p>
          <a:p>
            <a:r>
              <a:rPr lang="en-US" sz="2400" dirty="0"/>
              <a:t>	listed &amp; defined in textbook, most common functions:</a:t>
            </a:r>
            <a:br>
              <a:rPr lang="en-US" sz="2400" dirty="0"/>
            </a:br>
            <a:r>
              <a:rPr lang="en-US" sz="2400" dirty="0"/>
              <a:t>		ceil	factorial	</a:t>
            </a:r>
            <a:r>
              <a:rPr lang="en-US" sz="2400" dirty="0" err="1"/>
              <a:t>fmod</a:t>
            </a:r>
            <a:r>
              <a:rPr lang="en-US" sz="2400" dirty="0"/>
              <a:t>	exp	pow	</a:t>
            </a:r>
            <a:r>
              <a:rPr lang="en-US" sz="2400" dirty="0" err="1"/>
              <a:t>acos</a:t>
            </a:r>
            <a:r>
              <a:rPr lang="en-US" sz="2400" dirty="0"/>
              <a:t>	</a:t>
            </a:r>
            <a:r>
              <a:rPr lang="en-US" sz="2400" dirty="0" err="1"/>
              <a:t>atan</a:t>
            </a:r>
            <a:r>
              <a:rPr lang="en-US" sz="2400" dirty="0"/>
              <a:t>	cos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hypot</a:t>
            </a:r>
            <a:r>
              <a:rPr lang="en-US" sz="2400" dirty="0"/>
              <a:t>	radians		</a:t>
            </a:r>
            <a:r>
              <a:rPr lang="en-US" sz="2400" dirty="0" err="1"/>
              <a:t>cosh</a:t>
            </a:r>
            <a:r>
              <a:rPr lang="en-US" sz="2400" dirty="0"/>
              <a:t>	gamma pi	fabs	floor	</a:t>
            </a:r>
            <a:r>
              <a:rPr lang="en-US" sz="2400" dirty="0" err="1"/>
              <a:t>fsum</a:t>
            </a:r>
            <a:endParaRPr lang="en-US" sz="2400" dirty="0"/>
          </a:p>
          <a:p>
            <a:r>
              <a:rPr lang="en-US" sz="2400" dirty="0"/>
              <a:t>		log	sqrt		</a:t>
            </a:r>
            <a:r>
              <a:rPr lang="en-US" sz="2400" dirty="0" err="1"/>
              <a:t>asin</a:t>
            </a:r>
            <a:r>
              <a:rPr lang="en-US" sz="2400" dirty="0"/>
              <a:t>	atan2	sin	degrees tan	</a:t>
            </a:r>
            <a:r>
              <a:rPr lang="en-US" sz="2400" dirty="0" err="1"/>
              <a:t>sinh</a:t>
            </a:r>
            <a:endParaRPr lang="en-US" sz="2400" dirty="0"/>
          </a:p>
          <a:p>
            <a:r>
              <a:rPr lang="en-US" sz="2400" dirty="0"/>
              <a:t>		erf	e</a:t>
            </a:r>
          </a:p>
          <a:p>
            <a:endParaRPr lang="en-US" sz="2400" dirty="0"/>
          </a:p>
          <a:p>
            <a:r>
              <a:rPr lang="en-US" sz="2400" dirty="0"/>
              <a:t>	remember to quantify using module name: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math.ceil</a:t>
            </a:r>
            <a:r>
              <a:rPr lang="en-US" sz="2400" dirty="0"/>
              <a:t>( float( input( </a:t>
            </a:r>
            <a:r>
              <a:rPr lang="en-US" sz="2400" dirty="0" err="1"/>
              <a:t>my_val</a:t>
            </a:r>
            <a:r>
              <a:rPr lang="en-US" sz="2400" dirty="0"/>
              <a:t> )))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CDAB20A-4FD3-4F1B-9490-C3562D99E505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93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744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text</a:t>
            </a:r>
          </a:p>
          <a:p>
            <a:endParaRPr lang="en-US" sz="2400" dirty="0"/>
          </a:p>
          <a:p>
            <a:r>
              <a:rPr lang="en-US" sz="2400" dirty="0"/>
              <a:t>	text is stored using Unicode (values 0-128 are same as ascii) values</a:t>
            </a:r>
          </a:p>
          <a:p>
            <a:r>
              <a:rPr lang="en-US" sz="2400" dirty="0"/>
              <a:t>	this allows over 1 million characters to be stored in the character set</a:t>
            </a:r>
          </a:p>
          <a:p>
            <a:endParaRPr lang="en-US" sz="2400" dirty="0"/>
          </a:p>
          <a:p>
            <a:r>
              <a:rPr lang="en-US" sz="2400" dirty="0"/>
              <a:t>	some non-printable characters are represented using </a:t>
            </a:r>
            <a:r>
              <a:rPr lang="en-US" sz="2400" i="1" dirty="0"/>
              <a:t>escape sequences</a:t>
            </a:r>
            <a:endParaRPr lang="en-US" sz="2400" dirty="0"/>
          </a:p>
          <a:p>
            <a:r>
              <a:rPr lang="en-US" sz="2400" i="1" dirty="0"/>
              <a:t>		\\</a:t>
            </a:r>
          </a:p>
          <a:p>
            <a:r>
              <a:rPr lang="en-US" sz="2400" i="1" dirty="0"/>
              <a:t>		\’</a:t>
            </a:r>
          </a:p>
          <a:p>
            <a:r>
              <a:rPr lang="en-US" sz="2400" i="1" dirty="0"/>
              <a:t>		\”</a:t>
            </a:r>
          </a:p>
          <a:p>
            <a:r>
              <a:rPr lang="en-US" sz="2400" i="1" dirty="0"/>
              <a:t>		\n</a:t>
            </a:r>
          </a:p>
          <a:p>
            <a:r>
              <a:rPr lang="en-US" sz="2400" i="1" dirty="0"/>
              <a:t>		\t</a:t>
            </a:r>
          </a:p>
        </p:txBody>
      </p:sp>
    </p:spTree>
    <p:extLst>
      <p:ext uri="{BB962C8B-B14F-4D97-AF65-F5344CB8AC3E}">
        <p14:creationId xmlns:p14="http://schemas.microsoft.com/office/powerpoint/2010/main" val="1218426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744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text</a:t>
            </a:r>
          </a:p>
          <a:p>
            <a:endParaRPr lang="en-US" sz="2400" dirty="0"/>
          </a:p>
          <a:p>
            <a:r>
              <a:rPr lang="en-US" sz="2400" dirty="0"/>
              <a:t>	function </a:t>
            </a:r>
            <a:r>
              <a:rPr lang="en-US" sz="2400" dirty="0" err="1"/>
              <a:t>ord</a:t>
            </a:r>
            <a:r>
              <a:rPr lang="en-US" sz="2400" dirty="0"/>
              <a:t>( ) returns Unicode value of character</a:t>
            </a:r>
          </a:p>
          <a:p>
            <a:r>
              <a:rPr lang="en-US" sz="2400" dirty="0"/>
              <a:t>	function </a:t>
            </a:r>
            <a:r>
              <a:rPr lang="en-US" sz="2400" dirty="0" err="1"/>
              <a:t>chr</a:t>
            </a:r>
            <a:r>
              <a:rPr lang="en-US" sz="2400" dirty="0"/>
              <a:t>( ) returns character string of Unicode value</a:t>
            </a:r>
          </a:p>
          <a:p>
            <a:endParaRPr lang="en-US" sz="2400" dirty="0"/>
          </a:p>
          <a:p>
            <a:r>
              <a:rPr lang="en-US" sz="2400" dirty="0"/>
              <a:t>	print( </a:t>
            </a:r>
            <a:r>
              <a:rPr lang="en-US" sz="2400" dirty="0" err="1"/>
              <a:t>ord</a:t>
            </a:r>
            <a:r>
              <a:rPr lang="en-US" sz="2400" dirty="0"/>
              <a:t>( ‘)’ )			displays 41</a:t>
            </a:r>
          </a:p>
          <a:p>
            <a:r>
              <a:rPr lang="en-US" sz="2400" dirty="0"/>
              <a:t>	print( </a:t>
            </a:r>
            <a:r>
              <a:rPr lang="en-US" sz="2400" dirty="0" err="1"/>
              <a:t>chr</a:t>
            </a:r>
            <a:r>
              <a:rPr lang="en-US" sz="2400" dirty="0"/>
              <a:t>( 109 ) )		displays m</a:t>
            </a:r>
          </a:p>
        </p:txBody>
      </p:sp>
    </p:spTree>
    <p:extLst>
      <p:ext uri="{BB962C8B-B14F-4D97-AF65-F5344CB8AC3E}">
        <p14:creationId xmlns:p14="http://schemas.microsoft.com/office/powerpoint/2010/main" val="3738538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744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text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r’This</a:t>
            </a:r>
            <a:r>
              <a:rPr lang="en-US" sz="2400" dirty="0"/>
              <a:t> is a string’		r in front means raw string</a:t>
            </a:r>
          </a:p>
          <a:p>
            <a:r>
              <a:rPr lang="en-US" sz="2400" i="1" dirty="0"/>
              <a:t>						</a:t>
            </a:r>
            <a:r>
              <a:rPr lang="en-US" sz="2400" dirty="0"/>
              <a:t>ignore escape sequences</a:t>
            </a:r>
          </a:p>
          <a:p>
            <a:endParaRPr lang="en-US" sz="2400" dirty="0"/>
          </a:p>
          <a:p>
            <a:r>
              <a:rPr lang="en-US" sz="2400" dirty="0"/>
              <a:t>	print(  ‘This is a \n \’raw\’ string’ )</a:t>
            </a:r>
          </a:p>
          <a:p>
            <a:r>
              <a:rPr lang="en-US" sz="2400" dirty="0"/>
              <a:t>	print( </a:t>
            </a:r>
            <a:r>
              <a:rPr lang="en-US" sz="2400" dirty="0" err="1"/>
              <a:t>r‘This</a:t>
            </a:r>
            <a:r>
              <a:rPr lang="en-US" sz="2400" dirty="0"/>
              <a:t> is a \n \’raw\’ string’)</a:t>
            </a:r>
          </a:p>
          <a:p>
            <a:endParaRPr lang="en-US" sz="2400" dirty="0"/>
          </a:p>
          <a:p>
            <a:r>
              <a:rPr lang="en-US" sz="2400" dirty="0"/>
              <a:t>	output:</a:t>
            </a:r>
          </a:p>
          <a:p>
            <a:r>
              <a:rPr lang="en-US" sz="2400" dirty="0"/>
              <a:t>		This is a</a:t>
            </a:r>
          </a:p>
          <a:p>
            <a:r>
              <a:rPr lang="en-US" sz="2400" dirty="0"/>
              <a:t>		 ‘raw’ string</a:t>
            </a:r>
          </a:p>
          <a:p>
            <a:endParaRPr lang="en-US" sz="2400" dirty="0"/>
          </a:p>
          <a:p>
            <a:r>
              <a:rPr lang="en-US" sz="2400" dirty="0"/>
              <a:t>		This is a \n \’raw\’ string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5BF1B4A-4354-4941-8614-B49467D82415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</a:p>
          <a:p>
            <a:r>
              <a:rPr lang="en-US" sz="2400" i="1" dirty="0"/>
              <a:t>		&gt;&gt;&gt; type( “Hello, World!”)</a:t>
            </a:r>
          </a:p>
          <a:p>
            <a:r>
              <a:rPr lang="en-US" sz="2400" i="1" dirty="0"/>
              <a:t>		&lt;class ‘str’&gt;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665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</a:p>
          <a:p>
            <a:r>
              <a:rPr lang="en-US" sz="2400" i="1" dirty="0"/>
              <a:t>		&gt;&gt;&gt; type( “Hello, World!”)</a:t>
            </a:r>
          </a:p>
          <a:p>
            <a:r>
              <a:rPr lang="en-US" sz="2400" i="1" dirty="0"/>
              <a:t>		&lt;class ‘str’&gt;</a:t>
            </a:r>
          </a:p>
          <a:p>
            <a:endParaRPr lang="en-US" sz="2400" i="1" dirty="0"/>
          </a:p>
          <a:p>
            <a:r>
              <a:rPr lang="en-US" sz="2400" i="1" dirty="0"/>
              <a:t>	types include:</a:t>
            </a:r>
          </a:p>
          <a:p>
            <a:r>
              <a:rPr lang="en-US" sz="2400" i="1" dirty="0"/>
              <a:t>		int</a:t>
            </a:r>
            <a:br>
              <a:rPr lang="en-US" sz="2400" i="1" dirty="0"/>
            </a:br>
            <a:r>
              <a:rPr lang="en-US" sz="2400" i="1" dirty="0"/>
              <a:t>		float</a:t>
            </a:r>
            <a:br>
              <a:rPr lang="en-US" sz="2400" i="1" dirty="0"/>
            </a:br>
            <a:r>
              <a:rPr lang="en-US" sz="2400" i="1" dirty="0"/>
              <a:t>		string	#uses either ‘ ‘ or “ “ but not a combination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66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</a:p>
          <a:p>
            <a:r>
              <a:rPr lang="en-US" sz="2400" i="1" dirty="0"/>
              <a:t>		</a:t>
            </a:r>
            <a:r>
              <a:rPr lang="en-US" sz="2400" dirty="0"/>
              <a:t>&gt;&gt;&gt; type( “Hello, World!”)</a:t>
            </a:r>
          </a:p>
          <a:p>
            <a:r>
              <a:rPr lang="en-US" sz="2400" dirty="0"/>
              <a:t>		&lt;class ‘str’&gt;</a:t>
            </a:r>
          </a:p>
          <a:p>
            <a:endParaRPr lang="en-US" sz="2400" i="1" dirty="0"/>
          </a:p>
          <a:p>
            <a:r>
              <a:rPr lang="en-US" sz="2400" i="1" dirty="0"/>
              <a:t>	</a:t>
            </a:r>
            <a:r>
              <a:rPr lang="en-US" sz="2400" dirty="0"/>
              <a:t>types include:</a:t>
            </a:r>
          </a:p>
          <a:p>
            <a:r>
              <a:rPr lang="en-US" sz="2400" dirty="0"/>
              <a:t>		int</a:t>
            </a:r>
            <a:br>
              <a:rPr lang="en-US" sz="2400" dirty="0"/>
            </a:br>
            <a:r>
              <a:rPr lang="en-US" sz="2400" dirty="0"/>
              <a:t>		float</a:t>
            </a:r>
            <a:br>
              <a:rPr lang="en-US" sz="2400" dirty="0"/>
            </a:br>
            <a:r>
              <a:rPr lang="en-US" sz="2400" dirty="0"/>
              <a:t>		string	#uses either ‘ ‘ or “ “ but not a combination</a:t>
            </a:r>
          </a:p>
          <a:p>
            <a:r>
              <a:rPr lang="en-US" sz="2400" dirty="0"/>
              <a:t>			# can also have triple quoted strings: ‘’’a string ‘’’ or “””a string”””</a:t>
            </a:r>
          </a:p>
          <a:p>
            <a:r>
              <a:rPr lang="en-US" sz="2400" dirty="0"/>
              <a:t>				what purpose does it 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7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Variables and assignments</a:t>
            </a:r>
          </a:p>
          <a:p>
            <a:r>
              <a:rPr lang="en-US" sz="2400" dirty="0"/>
              <a:t>	variable</a:t>
            </a:r>
          </a:p>
          <a:p>
            <a:r>
              <a:rPr lang="en-US" sz="2400" dirty="0"/>
              <a:t>		a named item that holds a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Variables and assignments</a:t>
            </a:r>
          </a:p>
          <a:p>
            <a:r>
              <a:rPr lang="en-US" sz="2400" dirty="0"/>
              <a:t>	variable</a:t>
            </a:r>
          </a:p>
          <a:p>
            <a:r>
              <a:rPr lang="en-US" sz="2400" dirty="0"/>
              <a:t>		a named item that holds a value</a:t>
            </a:r>
          </a:p>
          <a:p>
            <a:r>
              <a:rPr lang="en-US" sz="2400" dirty="0"/>
              <a:t>			not declared so can be any data type</a:t>
            </a:r>
          </a:p>
          <a:p>
            <a:r>
              <a:rPr lang="en-US" sz="2400" dirty="0"/>
              <a:t>			can even change data types within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Variables and assignments</a:t>
            </a:r>
          </a:p>
          <a:p>
            <a:r>
              <a:rPr lang="en-US" sz="2400" dirty="0"/>
              <a:t>	variable</a:t>
            </a:r>
          </a:p>
          <a:p>
            <a:r>
              <a:rPr lang="en-US" sz="2400" dirty="0"/>
              <a:t>		a named item that holds a value</a:t>
            </a:r>
          </a:p>
          <a:p>
            <a:r>
              <a:rPr lang="en-US" sz="2400" dirty="0"/>
              <a:t>			not declared so can be any data type</a:t>
            </a:r>
          </a:p>
          <a:p>
            <a:r>
              <a:rPr lang="en-US" sz="2400" dirty="0"/>
              <a:t>			can even change data types within script</a:t>
            </a:r>
          </a:p>
          <a:p>
            <a:r>
              <a:rPr lang="en-US" sz="2400" dirty="0"/>
              <a:t>	assignment statement</a:t>
            </a:r>
          </a:p>
          <a:p>
            <a:r>
              <a:rPr lang="en-US" sz="2400" dirty="0"/>
              <a:t>		assigns a value to a variable</a:t>
            </a:r>
          </a:p>
          <a:p>
            <a:r>
              <a:rPr lang="en-US" sz="2400" dirty="0"/>
              <a:t>		if LHS variable didn’t already exist it does now</a:t>
            </a:r>
          </a:p>
          <a:p>
            <a:r>
              <a:rPr lang="en-US" sz="2400" dirty="0"/>
              <a:t>		C++ shorthand x++ doesn’t work in Python</a:t>
            </a:r>
            <a:endParaRPr lang="en-US" dirty="0"/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4B095CB-76FC-4A5B-8BBA-84EF7461AF73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1840</Words>
  <Application>Microsoft Office PowerPoint</Application>
  <PresentationFormat>Widescreen</PresentationFormat>
  <Paragraphs>220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Chapter 2 Variables, Expressions, and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89</cp:revision>
  <dcterms:created xsi:type="dcterms:W3CDTF">2018-01-11T15:21:15Z</dcterms:created>
  <dcterms:modified xsi:type="dcterms:W3CDTF">2020-01-09T03:09:28Z</dcterms:modified>
</cp:coreProperties>
</file>