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AD35C-A84D-4B8E-86F4-039286D56E34}" type="datetimeFigureOut">
              <a:rPr lang="en-US" smtClean="0"/>
              <a:t>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3E1B8-70E6-4703-81F0-714AE3309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5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85FE60F2-50AF-4BD4-9EF2-2168369DA26B}" type="datetime1">
              <a:rPr lang="en-US" smtClean="0"/>
              <a:t>1/8/2021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360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B07C1A-6B5D-4D24-8A9D-850D03974E9B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8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E2F73FD-5208-48F3-8009-6A5BDCCF0922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0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34C1F4-3E71-405C-9A51-47E1C37059B9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8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3688CED-87A2-430B-AB78-53C64C1ACD14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9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4C6E4E-FA99-4038-8851-E82325D1E0EA}" type="datetime1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979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9637B8-6A08-4566-AE5A-91E8AF674211}" type="datetime1">
              <a:rPr lang="en-US" smtClean="0"/>
              <a:t>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5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A60936-CD35-4261-8005-1110C0D3D1D9}" type="datetime1">
              <a:rPr lang="en-US" smtClean="0"/>
              <a:t>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18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B5C2D5-C8CF-4EF8-95C9-4B6DD56E495F}" type="datetime1">
              <a:rPr lang="en-US" smtClean="0"/>
              <a:t>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061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A6B50F-35ED-446B-9025-99C238AB4586}" type="datetime1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32247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A258D25-BD93-4FA7-BCEF-ED5E811DFA81}" type="datetime1">
              <a:rPr lang="en-US" smtClean="0"/>
              <a:t>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6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783A51FB-9A35-4154-B4F7-D89538AD7D08}" type="datetime1">
              <a:rPr lang="en-US" smtClean="0"/>
              <a:t>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BAA72AFD-CEE0-4046-9853-91F53F3F9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917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iKW1qX97q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emps.exeter.ac.uk/computer-science/staff/am666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bUPfMXXQIY" TargetMode="External"/><Relationship Id="rId2" Type="http://schemas.openxmlformats.org/officeDocument/2006/relationships/hyperlink" Target="https://www.red3d.com/cwr/boi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JBgG_VSP7f8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BAB2-F637-4028-B459-D4D3358A45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Introduction to Discrete Structures II</a:t>
            </a:r>
            <a:br>
              <a:rPr lang="en-US" sz="6000" dirty="0"/>
            </a:br>
            <a:r>
              <a:rPr lang="en-US" sz="3600" i="1" dirty="0"/>
              <a:t>Lecture 1</a:t>
            </a:r>
            <a:endParaRPr lang="en-US" sz="60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03981F-3909-454A-BE72-68721F9A6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John P. Baugh, Ph.D.</a:t>
            </a:r>
            <a:br>
              <a:rPr lang="en-US" dirty="0"/>
            </a:br>
            <a:r>
              <a:rPr lang="en-US" dirty="0"/>
              <a:t>University of Michigan - Dearborn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7AAF1-1FEA-4483-8F45-6EEB63D9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71855-6A21-4E06-93B1-3007A94B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</p:spTree>
    <p:extLst>
      <p:ext uri="{BB962C8B-B14F-4D97-AF65-F5344CB8AC3E}">
        <p14:creationId xmlns:p14="http://schemas.microsoft.com/office/powerpoint/2010/main" val="193603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4F3C-02F2-429F-958F-DB4508360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A7E4-E246-45C3-80FD-A150FD62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Ideas:</a:t>
            </a:r>
          </a:p>
          <a:p>
            <a:pPr lvl="1"/>
            <a:r>
              <a:rPr lang="en-US" dirty="0"/>
              <a:t>Genetic algorithms are a type of evolutionary algorithm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population</a:t>
            </a:r>
            <a:r>
              <a:rPr lang="en-US" dirty="0"/>
              <a:t> consists of potential solutions to a problem</a:t>
            </a:r>
          </a:p>
          <a:p>
            <a:pPr lvl="1"/>
            <a:r>
              <a:rPr lang="en-US" dirty="0"/>
              <a:t>“Natural” selection is applied to the population, killing out bad (unfit) solutions, and letting the good solutions survive</a:t>
            </a:r>
          </a:p>
          <a:p>
            <a:pPr lvl="1"/>
            <a:r>
              <a:rPr lang="en-US" dirty="0"/>
              <a:t>Small random changes (“mutations”), as well as crossover are made to the next generations of good solutions </a:t>
            </a:r>
          </a:p>
          <a:p>
            <a:r>
              <a:rPr lang="en-US" dirty="0"/>
              <a:t>Algorithms generally consist of the following:</a:t>
            </a:r>
          </a:p>
          <a:p>
            <a:pPr lvl="1"/>
            <a:r>
              <a:rPr lang="en-US" dirty="0"/>
              <a:t>Initialize a </a:t>
            </a:r>
            <a:r>
              <a:rPr lang="en-US" b="1" dirty="0"/>
              <a:t>population</a:t>
            </a:r>
          </a:p>
          <a:p>
            <a:pPr lvl="1"/>
            <a:r>
              <a:rPr lang="en-US" dirty="0"/>
              <a:t>Repeat until the halting criteria are met:</a:t>
            </a:r>
          </a:p>
          <a:p>
            <a:pPr lvl="2"/>
            <a:r>
              <a:rPr lang="en-US" dirty="0"/>
              <a:t>Evaluate fitness of individual solutions in the population</a:t>
            </a:r>
          </a:p>
          <a:p>
            <a:pPr lvl="2"/>
            <a:r>
              <a:rPr lang="en-US" dirty="0"/>
              <a:t>Parent selection (natural selection)</a:t>
            </a:r>
          </a:p>
          <a:p>
            <a:pPr lvl="2"/>
            <a:r>
              <a:rPr lang="en-US" dirty="0"/>
              <a:t>Breeding/reproduction by crossover and mutation to generate new generation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FBBDF-D784-48D1-A68B-BB67E4C3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F0142-AF81-4654-B880-25735203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0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57FF6-B896-4C5C-B249-234BFF45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Genetic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DF34F-050F-44D7-AAD6-FBCD4190E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https://www.youtube.com/watch?v=qiKW1qX97qA</a:t>
            </a:r>
            <a:endParaRPr lang="en-US" dirty="0"/>
          </a:p>
          <a:p>
            <a:pPr lvl="1"/>
            <a:r>
              <a:rPr lang="en-US" dirty="0"/>
              <a:t>Beta Brook – travelling salesman solved by genetic algorithms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9E6DA6-3A8A-4DED-B3E8-70076AC5F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686DB-F8DF-4225-808A-F51842DC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9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E564-F1C2-41E2-96D9-D7F0D24A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Fruit Flies to Cell Phone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4C868-97A1-42B0-9CCA-4450FF211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work of Dr. Alberto </a:t>
            </a:r>
            <a:r>
              <a:rPr lang="en-US" dirty="0" err="1"/>
              <a:t>Moraglio</a:t>
            </a:r>
            <a:r>
              <a:rPr lang="en-US" dirty="0"/>
              <a:t> at Exeter University in the U.K.</a:t>
            </a:r>
          </a:p>
          <a:p>
            <a:pPr lvl="1"/>
            <a:r>
              <a:rPr lang="en-US" dirty="0">
                <a:hlinkClick r:id="rId2"/>
              </a:rPr>
              <a:t>https://emps.exeter.ac.uk/computer-science/staff/am666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D3911-7264-4315-A9CD-5BBBE44A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13293-34D3-4DEA-ACF1-E1DF8A5D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 descr="Image result for fruit flies">
            <a:extLst>
              <a:ext uri="{FF2B5EF4-FFF2-40B4-BE49-F238E27FC236}">
                <a16:creationId xmlns:a16="http://schemas.microsoft.com/office/drawing/2014/main" id="{6A65AC5E-1F1F-45AC-B2A5-16197E98A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2166" y="2986191"/>
            <a:ext cx="4818675" cy="24131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5520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22B0-BE5E-43C0-823C-DEDE57226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Fruit Flies to Cell Phone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673A0-D8AE-412A-B569-28899207A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assignment in mobile phone networks is very difficult</a:t>
            </a:r>
          </a:p>
          <a:p>
            <a:r>
              <a:rPr lang="en-US" dirty="0"/>
              <a:t>There are many more device users than there are channels available</a:t>
            </a:r>
          </a:p>
          <a:p>
            <a:r>
              <a:rPr lang="en-US" dirty="0"/>
              <a:t>How do we allocate different channels to different users?</a:t>
            </a:r>
          </a:p>
          <a:p>
            <a:pPr lvl="1"/>
            <a:r>
              <a:rPr lang="en-US" dirty="0"/>
              <a:t>We clearly have to reuse the channels</a:t>
            </a:r>
          </a:p>
          <a:p>
            <a:r>
              <a:rPr lang="en-US" dirty="0"/>
              <a:t>Problems?</a:t>
            </a:r>
          </a:p>
          <a:p>
            <a:pPr lvl="1"/>
            <a:r>
              <a:rPr lang="en-US" dirty="0"/>
              <a:t>Users might end up with the same channel, and if communication occurs over the same channel, there is network interference (noise) which corrupts the cellular data</a:t>
            </a:r>
          </a:p>
          <a:p>
            <a:pPr lvl="1"/>
            <a:r>
              <a:rPr lang="en-US" dirty="0"/>
              <a:t>Users might have adjacent channels, which might cause some interference as well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54EF3-51CE-4EFB-B6F3-071A045B9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8F172-F515-4343-A4DB-CB95E8A6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38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F2A9-B667-47F3-BCDB-2C22B16E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Fruit Flies to Cell Phone Channels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4534B-6496-4BD6-8718-E7DADB314D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a network with </a:t>
                </a:r>
                <a:r>
                  <a:rPr lang="en-US" i="1" dirty="0"/>
                  <a:t>j</a:t>
                </a:r>
                <a:r>
                  <a:rPr lang="en-US" dirty="0"/>
                  <a:t> base stations and </a:t>
                </a:r>
                <a:r>
                  <a:rPr lang="en-US" i="1" dirty="0"/>
                  <a:t>k</a:t>
                </a:r>
                <a:r>
                  <a:rPr lang="en-US" dirty="0"/>
                  <a:t> available channels, the number of different ways of allocating </a:t>
                </a:r>
                <a:r>
                  <a:rPr lang="en-US" i="1" dirty="0"/>
                  <a:t>c</a:t>
                </a:r>
                <a:r>
                  <a:rPr lang="en-US" dirty="0"/>
                  <a:t> channels to each base station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!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!)(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!)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Therefore, for example:</a:t>
                </a:r>
                <a:br>
                  <a:rPr lang="en-US" dirty="0"/>
                </a:b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Clearly, exhaustive search to find optimal configuration is not feasible!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F4534B-6496-4BD6-8718-E7DADB314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4" t="-775" r="-909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7F8F8-66D3-4C92-8999-02837B102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C9FC0-A9D6-415B-9BDE-15A5E87A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F18307-DB06-4717-9C31-E385909070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37392"/>
              </p:ext>
            </p:extLst>
          </p:nvPr>
        </p:nvGraphicFramePr>
        <p:xfrm>
          <a:off x="2490652" y="3766941"/>
          <a:ext cx="7602219" cy="18288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746069">
                  <a:extLst>
                    <a:ext uri="{9D8B030D-6E8A-4147-A177-3AD203B41FA5}">
                      <a16:colId xmlns:a16="http://schemas.microsoft.com/office/drawing/2014/main" val="2026366568"/>
                    </a:ext>
                  </a:extLst>
                </a:gridCol>
                <a:gridCol w="1746069">
                  <a:extLst>
                    <a:ext uri="{9D8B030D-6E8A-4147-A177-3AD203B41FA5}">
                      <a16:colId xmlns:a16="http://schemas.microsoft.com/office/drawing/2014/main" val="233522760"/>
                    </a:ext>
                  </a:extLst>
                </a:gridCol>
                <a:gridCol w="1323701">
                  <a:extLst>
                    <a:ext uri="{9D8B030D-6E8A-4147-A177-3AD203B41FA5}">
                      <a16:colId xmlns:a16="http://schemas.microsoft.com/office/drawing/2014/main" val="373305291"/>
                    </a:ext>
                  </a:extLst>
                </a:gridCol>
                <a:gridCol w="2786380">
                  <a:extLst>
                    <a:ext uri="{9D8B030D-6E8A-4147-A177-3AD203B41FA5}">
                      <a16:colId xmlns:a16="http://schemas.microsoft.com/office/drawing/2014/main" val="3757612767"/>
                    </a:ext>
                  </a:extLst>
                </a:gridCol>
              </a:tblGrid>
              <a:tr h="2848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50974"/>
                  </a:ext>
                </a:extLst>
              </a:tr>
              <a:tr h="2848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660324"/>
                  </a:ext>
                </a:extLst>
              </a:tr>
              <a:tr h="2848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1016255020032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90905"/>
                  </a:ext>
                </a:extLst>
              </a:tr>
              <a:tr h="2848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61917364240000000000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2555772"/>
                  </a:ext>
                </a:extLst>
              </a:tr>
              <a:tr h="2848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 * 10</a:t>
                      </a:r>
                      <a:r>
                        <a:rPr lang="en-US" baseline="30000" dirty="0"/>
                        <a:t>253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5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074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CBBB1-9620-46EF-B4A6-011A9DC0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Fruit Flies to Cell Phone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2322-679C-4650-9746-59E5C2E95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Fruitflies</a:t>
            </a:r>
            <a:r>
              <a:rPr lang="en-US" dirty="0"/>
              <a:t> (</a:t>
            </a:r>
            <a:r>
              <a:rPr lang="en-US" i="1" dirty="0" err="1"/>
              <a:t>Drosophola</a:t>
            </a:r>
            <a:r>
              <a:rPr lang="en-US" i="1" dirty="0"/>
              <a:t> melanogaster)</a:t>
            </a:r>
            <a:r>
              <a:rPr lang="en-US" dirty="0"/>
              <a:t> have an insensitive exoskeleton peppered with sensors formed from short bristles attached to nerve cells</a:t>
            </a:r>
          </a:p>
          <a:p>
            <a:pPr lvl="1"/>
            <a:r>
              <a:rPr lang="en-US" dirty="0"/>
              <a:t>It is important that the bristles are </a:t>
            </a:r>
            <a:r>
              <a:rPr lang="en-US" dirty="0">
                <a:solidFill>
                  <a:srgbClr val="00B0F0"/>
                </a:solidFill>
              </a:rPr>
              <a:t>more or less evenly spread </a:t>
            </a:r>
            <a:r>
              <a:rPr lang="en-US" dirty="0"/>
              <a:t>out across the surface of the fly</a:t>
            </a:r>
          </a:p>
          <a:p>
            <a:pPr lvl="1"/>
            <a:r>
              <a:rPr lang="en-US" dirty="0"/>
              <a:t>In particular it is </a:t>
            </a:r>
            <a:r>
              <a:rPr lang="en-US" dirty="0">
                <a:solidFill>
                  <a:srgbClr val="00B0F0"/>
                </a:solidFill>
              </a:rPr>
              <a:t>undesirable to have two bristles right next to each other</a:t>
            </a:r>
          </a:p>
          <a:p>
            <a:pPr lvl="1"/>
            <a:r>
              <a:rPr lang="en-US" dirty="0"/>
              <a:t>The correct pattern is formed during the fly's development by interactions among its cells</a:t>
            </a:r>
          </a:p>
          <a:p>
            <a:pPr lvl="2"/>
            <a:r>
              <a:rPr lang="en-US" dirty="0"/>
              <a:t>The individual cells "argue" with each other by secreting protein signals, and perceiving the signals of their neighbors.</a:t>
            </a:r>
          </a:p>
          <a:p>
            <a:pPr lvl="2"/>
            <a:r>
              <a:rPr lang="en-US" dirty="0"/>
              <a:t>The cells are autonomous, each running its own "algorithm" using information from its local environment.</a:t>
            </a:r>
          </a:p>
          <a:p>
            <a:pPr lvl="2"/>
            <a:r>
              <a:rPr lang="en-US" dirty="0"/>
              <a:t>Each cell sends a signal to its neighbors; at the same time it listens for such a signal from its neighbors.</a:t>
            </a:r>
          </a:p>
          <a:p>
            <a:pPr lvl="2"/>
            <a:r>
              <a:rPr lang="en-US" dirty="0"/>
              <a:t>The signal is saying, in effect, "I want to make a bristle“</a:t>
            </a:r>
          </a:p>
          <a:p>
            <a:pPr lvl="2"/>
            <a:r>
              <a:rPr lang="en-US" dirty="0"/>
              <a:t>The more "loudly" it "hears" its neighbors signaling, the less of the signal it produces</a:t>
            </a:r>
          </a:p>
          <a:p>
            <a:pPr lvl="2"/>
            <a:r>
              <a:rPr lang="en-US" dirty="0"/>
              <a:t>In other words the signal is inhibitory</a:t>
            </a:r>
          </a:p>
          <a:p>
            <a:pPr lvl="1"/>
            <a:r>
              <a:rPr lang="en-US" dirty="0"/>
              <a:t>This "arguing" process is the inspiration for the channel allocation method (a.k.a. </a:t>
            </a:r>
            <a:r>
              <a:rPr lang="en-US" i="1" dirty="0" err="1"/>
              <a:t>flyphone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8A207-AFCA-47BB-BE3B-00BEBE1B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94146-450D-4F30-B9A3-477AC864A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6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7C5D-20B6-414F-9E95-7ECB3C90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Fruit Flies to Cell Phones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8C157-E2E6-4846-9596-BD5A8390C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31B05-3F7E-4448-92D0-974662EF3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16</a:t>
            </a:fld>
            <a:endParaRPr lang="en-US"/>
          </a:p>
        </p:txBody>
      </p:sp>
      <p:pic>
        <p:nvPicPr>
          <p:cNvPr id="2060" name="Picture 12" descr="Image result for fruit flies bristles">
            <a:extLst>
              <a:ext uri="{FF2B5EF4-FFF2-40B4-BE49-F238E27FC236}">
                <a16:creationId xmlns:a16="http://schemas.microsoft.com/office/drawing/2014/main" id="{9E46F4B4-44D2-41A3-847F-9349F970B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810159"/>
            <a:ext cx="809625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325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5223-B3EB-40D5-972E-74743D68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B4D6-5354-434C-B93D-0AF224EF3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life</a:t>
            </a:r>
          </a:p>
          <a:p>
            <a:pPr lvl="1"/>
            <a:r>
              <a:rPr lang="en-US" dirty="0" err="1"/>
              <a:t>Boids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https://www.red3d.com/cwr/boids/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hlinkClick r:id="rId3"/>
              </a:rPr>
              <a:t>https://www.youtube.com/watch?v=QbUPfMXXQIY</a:t>
            </a:r>
            <a:r>
              <a:rPr lang="en-US" dirty="0"/>
              <a:t> for an example/simulation</a:t>
            </a:r>
          </a:p>
          <a:p>
            <a:pPr lvl="1"/>
            <a:r>
              <a:rPr lang="en-US" dirty="0"/>
              <a:t>Karl Sim’s artificial creatures (</a:t>
            </a:r>
            <a:r>
              <a:rPr lang="en-US" dirty="0">
                <a:hlinkClick r:id="rId4"/>
              </a:rPr>
              <a:t>https://www.youtube.com/watch?v=JBgG_VSP7f8</a:t>
            </a:r>
            <a:r>
              <a:rPr lang="en-US" dirty="0"/>
              <a:t> – 1994)</a:t>
            </a:r>
          </a:p>
          <a:p>
            <a:r>
              <a:rPr lang="en-US" dirty="0"/>
              <a:t>Neural computation</a:t>
            </a:r>
          </a:p>
          <a:p>
            <a:r>
              <a:rPr lang="en-US" dirty="0"/>
              <a:t>Evolutionary 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DC8C9B-E98A-4BDF-95E8-C0B6EF11B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1877C-6D32-4E82-839C-2D230AEF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14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AC683F-05CF-4D0E-A19C-DA2608C8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507483-1275-4B08-A6FB-CE8B56E30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Giants Upon Whose Shoulders We Stand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C89E4-3822-4F7A-A5D5-62263A83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5E685-4FBE-4125-8C23-E65768C5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49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9AC7-6FF1-4307-B850-CE3431D7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Georg Cantor (1845-1918)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D96CB-94C3-4B00-93D6-9A7B9E07D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Invented set theory</a:t>
            </a:r>
          </a:p>
          <a:p>
            <a:r>
              <a:rPr lang="en-US" dirty="0"/>
              <a:t>Found many paradoxes in mathematics</a:t>
            </a:r>
          </a:p>
          <a:p>
            <a:r>
              <a:rPr lang="en-US" dirty="0"/>
              <a:t>Had some unusual ideas</a:t>
            </a:r>
          </a:p>
          <a:p>
            <a:pPr lvl="1"/>
            <a:r>
              <a:rPr lang="en-US" dirty="0"/>
              <a:t>Infinity comes in different sizes</a:t>
            </a:r>
          </a:p>
          <a:p>
            <a:pPr lvl="1"/>
            <a:r>
              <a:rPr lang="en-US" dirty="0"/>
              <a:t>E.g., # of real numbers vs # of integers</a:t>
            </a:r>
          </a:p>
          <a:p>
            <a:r>
              <a:rPr lang="en-US" dirty="0"/>
              <a:t>Discovered sets bigger than the universal 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A3C89-E696-42A6-B38D-A8CA97A9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7B6F1-9ACB-4898-871F-8ACB40420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19</a:t>
            </a:fld>
            <a:endParaRPr lang="en-US"/>
          </a:p>
        </p:txBody>
      </p:sp>
      <p:pic>
        <p:nvPicPr>
          <p:cNvPr id="3074" name="Picture 2" descr="Image result for georg cantor">
            <a:extLst>
              <a:ext uri="{FF2B5EF4-FFF2-40B4-BE49-F238E27FC236}">
                <a16:creationId xmlns:a16="http://schemas.microsoft.com/office/drawing/2014/main" id="{F7BF0F83-FF27-4922-B344-05ABBB689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785" y="641773"/>
            <a:ext cx="2095500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3152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BA1D-DFF8-4873-9A19-C100DC23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more Discrete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3501A-5268-4AEC-8239-A9A01F6EA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CIS 275 (Discrete Structures I) should have covered the fundamentals of discrete mathematics used in computer science and related theory</a:t>
            </a:r>
          </a:p>
          <a:p>
            <a:pPr lvl="1"/>
            <a:r>
              <a:rPr lang="en-US" dirty="0"/>
              <a:t>Set theory</a:t>
            </a:r>
          </a:p>
          <a:p>
            <a:pPr lvl="1"/>
            <a:r>
              <a:rPr lang="en-US" dirty="0"/>
              <a:t>Formal logic</a:t>
            </a:r>
          </a:p>
          <a:p>
            <a:pPr lvl="1"/>
            <a:r>
              <a:rPr lang="en-US" dirty="0"/>
              <a:t>Graphs</a:t>
            </a:r>
          </a:p>
          <a:p>
            <a:pPr lvl="1"/>
            <a:r>
              <a:rPr lang="en-US" dirty="0"/>
              <a:t>Number theory</a:t>
            </a:r>
          </a:p>
          <a:p>
            <a:pPr lvl="1"/>
            <a:r>
              <a:rPr lang="en-US" dirty="0"/>
              <a:t>Combinatorics (counting theory)</a:t>
            </a:r>
          </a:p>
          <a:p>
            <a:pPr lvl="1"/>
            <a:r>
              <a:rPr lang="en-US" dirty="0"/>
              <a:t>Functions and Relations</a:t>
            </a:r>
          </a:p>
          <a:p>
            <a:pPr lvl="1"/>
            <a:r>
              <a:rPr lang="en-US" dirty="0"/>
              <a:t>Trees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92348B-70DB-4E94-A4FF-805DC130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CBEBA8-B8F0-4A42-9993-DFAD55D5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66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A597-8E13-442B-8473-1782799A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David Hilbert (1862 – 1943)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83D7A-4D92-4986-AE45-51B4F5E3B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8058150" cy="3931920"/>
          </a:xfrm>
        </p:spPr>
        <p:txBody>
          <a:bodyPr/>
          <a:lstStyle/>
          <a:p>
            <a:r>
              <a:rPr lang="en-US" dirty="0"/>
              <a:t>Wanted to make all mathematics as rigorous as Euclidean Geometry</a:t>
            </a:r>
          </a:p>
          <a:p>
            <a:pPr lvl="1"/>
            <a:r>
              <a:rPr lang="en-US" dirty="0"/>
              <a:t>I.e., he wanted to include definitions, axioms, theorems, proofs, algorithms</a:t>
            </a:r>
          </a:p>
          <a:p>
            <a:r>
              <a:rPr lang="en-US" dirty="0"/>
              <a:t>Wanted to be able to prove all things are either true or false</a:t>
            </a:r>
          </a:p>
          <a:p>
            <a:r>
              <a:rPr lang="en-US" dirty="0"/>
              <a:t>Wanted a methodology for proving things so that even people without imaginations could do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081BE0-3F6F-4FB0-9A7F-2C12A4C4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2167B-A5BB-49CE-B007-0795B509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20</a:t>
            </a:fld>
            <a:endParaRPr lang="en-US"/>
          </a:p>
        </p:txBody>
      </p:sp>
      <p:pic>
        <p:nvPicPr>
          <p:cNvPr id="4098" name="Picture 2" descr="Hilbert.jpg">
            <a:extLst>
              <a:ext uri="{FF2B5EF4-FFF2-40B4-BE49-F238E27FC236}">
                <a16:creationId xmlns:a16="http://schemas.microsoft.com/office/drawing/2014/main" id="{86E29089-9F54-40FE-8AB5-318FC6D82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014" y="641773"/>
            <a:ext cx="2024964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689323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2FE8-61D1-4CF8-AF87-707DE1AC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Kurt Gödel (1906 – 1978)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74009-82C4-4212-8736-BEE063066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2103120"/>
            <a:ext cx="8310184" cy="3931920"/>
          </a:xfrm>
        </p:spPr>
        <p:txBody>
          <a:bodyPr/>
          <a:lstStyle/>
          <a:p>
            <a:r>
              <a:rPr lang="en-US" dirty="0"/>
              <a:t>Proved that not all true things can be proven true</a:t>
            </a:r>
          </a:p>
          <a:p>
            <a:r>
              <a:rPr lang="en-US" dirty="0"/>
              <a:t>Proved that either there are false things that can be proven true (false positive) or else, not all true things can be proven true</a:t>
            </a:r>
          </a:p>
          <a:p>
            <a:pPr lvl="1"/>
            <a:r>
              <a:rPr lang="en-US" dirty="0"/>
              <a:t>Known as the Incompleteness theorem</a:t>
            </a:r>
          </a:p>
          <a:p>
            <a:r>
              <a:rPr lang="en-US" dirty="0"/>
              <a:t>Wanted to be able to prove true all things that </a:t>
            </a:r>
            <a:r>
              <a:rPr lang="en-US" i="1" dirty="0"/>
              <a:t>could</a:t>
            </a:r>
            <a:r>
              <a:rPr lang="en-US" dirty="0"/>
              <a:t> be proven true</a:t>
            </a:r>
          </a:p>
          <a:p>
            <a:pPr lvl="1"/>
            <a:r>
              <a:rPr lang="en-US" dirty="0"/>
              <a:t>Generated models of computation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AA355-F2C8-44E6-B27B-16C96BA93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AA0F4-CFED-444C-8955-362C4EC2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21</a:t>
            </a:fld>
            <a:endParaRPr lang="en-US"/>
          </a:p>
        </p:txBody>
      </p:sp>
      <p:pic>
        <p:nvPicPr>
          <p:cNvPr id="5122" name="Picture 2" descr="Kurt gÃ¶del.jpg">
            <a:extLst>
              <a:ext uri="{FF2B5EF4-FFF2-40B4-BE49-F238E27FC236}">
                <a16:creationId xmlns:a16="http://schemas.microsoft.com/office/drawing/2014/main" id="{43800F8D-AA93-4D9C-9BDB-9C8C50866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984" y="642594"/>
            <a:ext cx="2153920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53347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0F5B-8B72-43CE-8783-0FA1F18B0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F8251-FCF1-4E8B-A6AD-CD2F0FAEE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Church, Kleene, Post, Marko, von Neumann and Turing all worked on creating simple building blocks to create algorithms</a:t>
            </a:r>
          </a:p>
          <a:p>
            <a:pPr lvl="1"/>
            <a:r>
              <a:rPr lang="en-US" dirty="0"/>
              <a:t>Turing went further and proved that there exist problems that the machine itself cannot answer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08031-E99C-4C5B-B697-668149A6B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7CFA2-36A8-4AAB-9C55-9708A5B6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0247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875B0-E121-40C4-8212-BD4D7E0E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Alan Turing (1912 – 1954)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BE30B-B53A-4B66-A066-30A4744B0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8274311" cy="3931920"/>
          </a:xfrm>
        </p:spPr>
        <p:txBody>
          <a:bodyPr/>
          <a:lstStyle/>
          <a:p>
            <a:r>
              <a:rPr lang="en-US" dirty="0"/>
              <a:t>Considered by many to be the father of modern computer science</a:t>
            </a:r>
          </a:p>
          <a:p>
            <a:r>
              <a:rPr lang="en-US" dirty="0"/>
              <a:t>Provided influential formalization of the concept of the algorithm and computation with the Turing machine</a:t>
            </a:r>
          </a:p>
          <a:p>
            <a:r>
              <a:rPr lang="en-US" dirty="0"/>
              <a:t>With the Turing test</a:t>
            </a:r>
          </a:p>
          <a:p>
            <a:pPr lvl="1"/>
            <a:r>
              <a:rPr lang="en-US" dirty="0"/>
              <a:t>Made significant and characteristically provocative contribution to the debate regarding artificial intelligence</a:t>
            </a:r>
          </a:p>
          <a:p>
            <a:pPr lvl="1"/>
            <a:r>
              <a:rPr lang="en-US" dirty="0"/>
              <a:t>Major step toward answering, “Will a machine ever be able to be considered conscious and/or be able to actually </a:t>
            </a:r>
            <a:r>
              <a:rPr lang="en-US" i="1" dirty="0"/>
              <a:t>think</a:t>
            </a:r>
            <a:r>
              <a:rPr lang="en-US" dirty="0"/>
              <a:t>?”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4973B-7A2D-4D9E-B8DE-F040F9E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3339F-E055-4F0F-990D-81B217545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23</a:t>
            </a:fld>
            <a:endParaRPr lang="en-US"/>
          </a:p>
        </p:txBody>
      </p:sp>
      <p:pic>
        <p:nvPicPr>
          <p:cNvPr id="6146" name="Picture 2" descr="Alan Turing Aged 16.jpg">
            <a:extLst>
              <a:ext uri="{FF2B5EF4-FFF2-40B4-BE49-F238E27FC236}">
                <a16:creationId xmlns:a16="http://schemas.microsoft.com/office/drawing/2014/main" id="{AEDCEBDD-3128-4C4A-AF73-8512AEDA0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1111" y="641773"/>
            <a:ext cx="2014847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67502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84FB-F97D-4E00-A4C4-3770D78F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Enigma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AD9D-D0ED-4BC3-8D84-3DFD4B275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989280" cy="3931920"/>
          </a:xfrm>
        </p:spPr>
        <p:txBody>
          <a:bodyPr/>
          <a:lstStyle/>
          <a:p>
            <a:r>
              <a:rPr lang="en-US" dirty="0"/>
              <a:t>During WWII, Turing was primarily responsible for cracking the German </a:t>
            </a:r>
            <a:r>
              <a:rPr lang="en-US" i="1" dirty="0"/>
              <a:t>Enigma</a:t>
            </a:r>
            <a:r>
              <a:rPr lang="en-US" dirty="0"/>
              <a:t> code using sophisticated cryptanalysis techniques</a:t>
            </a:r>
          </a:p>
          <a:p>
            <a:r>
              <a:rPr lang="en-US" dirty="0"/>
              <a:t>He primarily chose the Enigma problem because no one else had success and he, quote, “…could have it all to myself…”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AD89A-2BF0-4BF1-9D28-A30AB21B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A510F-C9E4-4797-8DE8-984E1B00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24</a:t>
            </a:fld>
            <a:endParaRPr lang="en-US"/>
          </a:p>
        </p:txBody>
      </p:sp>
      <p:pic>
        <p:nvPicPr>
          <p:cNvPr id="7170" name="Picture 2" descr="A four-rotor German Enigma cipher machine made during WW2. This rare machine is thought to have been used in the post-war years for coding diplomatic traffic in Switzerland.">
            <a:extLst>
              <a:ext uri="{FF2B5EF4-FFF2-40B4-BE49-F238E27FC236}">
                <a16:creationId xmlns:a16="http://schemas.microsoft.com/office/drawing/2014/main" id="{2614BFFC-465C-4563-849C-CD2A6F0F9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6080" y="641773"/>
            <a:ext cx="3431070" cy="192997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69729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7590-6638-4C50-B417-F0E09F2E3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F424-ECDB-406A-99EC-5B59BBC8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now in a time of unprecedented innovation</a:t>
            </a:r>
          </a:p>
          <a:p>
            <a:pPr lvl="1"/>
            <a:r>
              <a:rPr lang="en-US" dirty="0"/>
              <a:t>Even greater than the “Internet revolution” of the 90s</a:t>
            </a:r>
          </a:p>
          <a:p>
            <a:r>
              <a:rPr lang="en-US" dirty="0"/>
              <a:t>Data context</a:t>
            </a:r>
          </a:p>
          <a:p>
            <a:pPr lvl="2"/>
            <a:r>
              <a:rPr lang="en-US" dirty="0"/>
              <a:t>A 500 page book can be considered about 1 MB</a:t>
            </a:r>
          </a:p>
          <a:p>
            <a:pPr lvl="2"/>
            <a:r>
              <a:rPr lang="en-US" dirty="0"/>
              <a:t>Entire human genome is about 1 GB</a:t>
            </a:r>
          </a:p>
          <a:p>
            <a:pPr lvl="2"/>
            <a:r>
              <a:rPr lang="en-US" dirty="0"/>
              <a:t>Follow a human around for 70-80 years and capture their life experiences on a camcorder – about 1 TB</a:t>
            </a:r>
          </a:p>
          <a:p>
            <a:pPr lvl="2"/>
            <a:r>
              <a:rPr lang="en-US" dirty="0"/>
              <a:t>If you took 700 billion trees from the Amazon, turned them all into paper and wrote letters on both sides, that’s about 1 Petabyte (1 PB)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0E248-A72F-4247-AD24-840F133A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6B861-1CAB-4D27-8057-74921CA0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88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DBB7-9FEA-49B5-B1CC-D1A09F4D0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F840-F31E-43E7-B17F-199F03649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more data at our disposal than ever before</a:t>
            </a:r>
          </a:p>
          <a:p>
            <a:pPr lvl="1"/>
            <a:r>
              <a:rPr lang="en-US" dirty="0"/>
              <a:t>From the beginning of human history until 2005, humans had created approximately 130 Exabytes of data (130,000 Petabytes or 130 million Terabytes)</a:t>
            </a:r>
          </a:p>
          <a:p>
            <a:pPr lvl="1"/>
            <a:r>
              <a:rPr lang="en-US" dirty="0"/>
              <a:t>By 2010, this number was 1,200 Exabytes</a:t>
            </a:r>
          </a:p>
          <a:p>
            <a:pPr lvl="1"/>
            <a:r>
              <a:rPr lang="en-US" dirty="0"/>
              <a:t>By 2015, this number was 7,900 Exabytes</a:t>
            </a:r>
          </a:p>
          <a:p>
            <a:pPr lvl="1"/>
            <a:r>
              <a:rPr lang="en-US" dirty="0"/>
              <a:t>By 2020, it’s expected that we will have produced 40,900 Exabytes</a:t>
            </a:r>
          </a:p>
          <a:p>
            <a:r>
              <a:rPr lang="en-US"/>
              <a:t>With these </a:t>
            </a:r>
            <a:r>
              <a:rPr lang="en-US" dirty="0"/>
              <a:t>massive and complex numbers, it’s no surprise that so many areas of computer science (such as data science and artificial intelligence) are booming</a:t>
            </a:r>
          </a:p>
          <a:p>
            <a:r>
              <a:rPr lang="en-US" dirty="0"/>
              <a:t>The ability to model and create abstractions, descriptions, and analyses are crucial tools in the toolbox of any computer scientist, software engineer, or data scientist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2E050-B80C-46FC-A1C9-C1EFE835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12A99-9109-486D-A834-7DA522240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792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8194C-1B03-4732-9909-F4C7CDB1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6E110-5FA4-4049-AD0B-EF83143EE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you be a computer scientist without this course?</a:t>
            </a:r>
          </a:p>
          <a:p>
            <a:pPr lvl="1"/>
            <a:r>
              <a:rPr lang="en-US" dirty="0"/>
              <a:t>Yes.  But you will have missed out on extremely important information</a:t>
            </a:r>
          </a:p>
          <a:p>
            <a:pPr lvl="1"/>
            <a:r>
              <a:rPr lang="en-US" dirty="0"/>
              <a:t>Besides direct application, the topics will help you expand your ability to describe and solve problems and their solutions</a:t>
            </a:r>
          </a:p>
          <a:p>
            <a:pPr lvl="1"/>
            <a:r>
              <a:rPr lang="en-US" dirty="0"/>
              <a:t>Much artificial intelligence depends on some understanding of computational models</a:t>
            </a:r>
          </a:p>
          <a:p>
            <a:pPr lvl="2"/>
            <a:r>
              <a:rPr lang="en-US" dirty="0"/>
              <a:t>AI is expected to generate 2.3 million new jobs by 2020</a:t>
            </a:r>
          </a:p>
          <a:p>
            <a:pPr lvl="2"/>
            <a:r>
              <a:rPr lang="en-US" dirty="0"/>
              <a:t>Data-driven investments and those utilizing AI have hit over $1 trillion in 2018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89BAC-ECF5-4346-8E1B-9E23F5B3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E076C-4A7F-4CDB-8F7A-6F194AB3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122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6499B-E96F-4E6B-8767-1B3F311C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6E181-4B69-473E-A354-CC4CE8E93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dirty="0"/>
              <a:t>Comments?</a:t>
            </a:r>
          </a:p>
          <a:p>
            <a:r>
              <a:rPr lang="en-US" dirty="0"/>
              <a:t>Remarks?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E2D59-BA24-45A7-8453-817B88D2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D215E-8F1D-44CD-9E10-C8A93BA90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60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10B6A-A09E-4F15-985F-66E3C61E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more Discrete Structures?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B21A-1418-4F2A-807B-2DF5751F5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CIS 306 will focus largely on the following major subject areas</a:t>
            </a:r>
          </a:p>
          <a:p>
            <a:r>
              <a:rPr lang="en-US" dirty="0"/>
              <a:t>Computation modeling</a:t>
            </a:r>
          </a:p>
          <a:p>
            <a:pPr lvl="1"/>
            <a:r>
              <a:rPr lang="en-US" dirty="0"/>
              <a:t>Producing abstract models of computing devices</a:t>
            </a:r>
          </a:p>
          <a:p>
            <a:pPr lvl="1"/>
            <a:r>
              <a:rPr lang="en-US" dirty="0"/>
              <a:t>Determining what is (and what </a:t>
            </a:r>
            <a:r>
              <a:rPr lang="en-US" i="1" dirty="0"/>
              <a:t>isn’t</a:t>
            </a:r>
            <a:r>
              <a:rPr lang="en-US" dirty="0"/>
              <a:t>) computable or decidable</a:t>
            </a:r>
          </a:p>
          <a:p>
            <a:pPr lvl="1"/>
            <a:r>
              <a:rPr lang="en-US" dirty="0"/>
              <a:t>Determining what we can solve in a reasonable amount of time</a:t>
            </a:r>
          </a:p>
          <a:p>
            <a:r>
              <a:rPr lang="en-US" dirty="0"/>
              <a:t>More specific areas</a:t>
            </a:r>
          </a:p>
          <a:p>
            <a:pPr lvl="1"/>
            <a:r>
              <a:rPr lang="en-US" dirty="0"/>
              <a:t>Further number theoretic primitives used in cryptography, such as in the RSA cryptosystem</a:t>
            </a:r>
          </a:p>
          <a:p>
            <a:pPr lvl="1"/>
            <a:r>
              <a:rPr lang="en-US" dirty="0"/>
              <a:t>Game theory</a:t>
            </a:r>
          </a:p>
          <a:p>
            <a:pPr lvl="1"/>
            <a:r>
              <a:rPr lang="en-US" dirty="0"/>
              <a:t>Computational geometry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9823B-91DF-4AB4-B264-C3A153B8E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79836-FAE2-4F66-BD2C-C6520644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6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43A6-7566-4A0B-91C3-4F950CB7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8F610-7BDE-4455-9853-82B3DE8AC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fields have different ways of </a:t>
            </a:r>
            <a:r>
              <a:rPr lang="en-US" i="1" dirty="0"/>
              <a:t>knowing</a:t>
            </a:r>
            <a:r>
              <a:rPr lang="en-US" dirty="0"/>
              <a:t> something</a:t>
            </a:r>
          </a:p>
          <a:p>
            <a:pPr lvl="1"/>
            <a:r>
              <a:rPr lang="en-US" dirty="0"/>
              <a:t>Mathematics – proofs are given</a:t>
            </a:r>
          </a:p>
          <a:p>
            <a:pPr lvl="1"/>
            <a:r>
              <a:rPr lang="en-US" dirty="0"/>
              <a:t>Natural sciences  and engineering – prefer a proof that something works</a:t>
            </a:r>
          </a:p>
          <a:p>
            <a:pPr lvl="2"/>
            <a:r>
              <a:rPr lang="en-US" dirty="0"/>
              <a:t>Testable</a:t>
            </a:r>
          </a:p>
          <a:p>
            <a:pPr lvl="2"/>
            <a:r>
              <a:rPr lang="en-US" dirty="0"/>
              <a:t>Reproducibility</a:t>
            </a:r>
          </a:p>
          <a:p>
            <a:pPr lvl="1"/>
            <a:r>
              <a:rPr lang="en-US" dirty="0"/>
              <a:t>Social sciences</a:t>
            </a:r>
          </a:p>
          <a:p>
            <a:pPr lvl="2"/>
            <a:r>
              <a:rPr lang="en-US" dirty="0"/>
              <a:t>Statistically correct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B40E3-D5CA-47E0-918D-767234FB9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EEB43-E515-45D4-8040-57567A245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10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A6A8-701B-4E5A-8E01-CE3816CA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BABD3-6355-4620-A666-13DEDEC30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general, </a:t>
            </a:r>
            <a:r>
              <a:rPr lang="en-US" i="1" dirty="0"/>
              <a:t>models</a:t>
            </a:r>
            <a:r>
              <a:rPr lang="en-US" dirty="0"/>
              <a:t> are generally used to capture ideas</a:t>
            </a:r>
          </a:p>
          <a:p>
            <a:pPr lvl="1"/>
            <a:r>
              <a:rPr lang="en-US" dirty="0"/>
              <a:t>Often, they are simplified</a:t>
            </a:r>
          </a:p>
          <a:p>
            <a:pPr lvl="1"/>
            <a:r>
              <a:rPr lang="en-US" dirty="0"/>
              <a:t>For modeling of systems in motion, components might be slowed down or frozen</a:t>
            </a:r>
          </a:p>
          <a:p>
            <a:r>
              <a:rPr lang="en-US" dirty="0"/>
              <a:t>More specifically, </a:t>
            </a:r>
            <a:r>
              <a:rPr lang="en-US" i="1" dirty="0"/>
              <a:t>models of computation</a:t>
            </a:r>
            <a:r>
              <a:rPr lang="en-US" dirty="0"/>
              <a:t> are models that provide information about the relationships between input and output</a:t>
            </a:r>
          </a:p>
          <a:p>
            <a:pPr lvl="1"/>
            <a:r>
              <a:rPr lang="en-US" dirty="0"/>
              <a:t>How did we arrive at certain output from given input?</a:t>
            </a:r>
          </a:p>
          <a:p>
            <a:pPr lvl="1"/>
            <a:r>
              <a:rPr lang="en-US" dirty="0"/>
              <a:t>Models of computation can be studied for efficiency (</a:t>
            </a:r>
            <a:r>
              <a:rPr lang="en-US" i="1" dirty="0"/>
              <a:t>computational complexity</a:t>
            </a:r>
            <a:r>
              <a:rPr lang="en-US" dirty="0"/>
              <a:t>) independent of a particular implementation</a:t>
            </a:r>
          </a:p>
          <a:p>
            <a:pPr lvl="2"/>
            <a:r>
              <a:rPr lang="en-US" dirty="0"/>
              <a:t>I.e., Big O as opposed to runtime analysis</a:t>
            </a:r>
          </a:p>
          <a:p>
            <a:pPr lvl="1"/>
            <a:r>
              <a:rPr lang="en-US" dirty="0"/>
              <a:t>The models of a computer are much simpler than an actual computer, and therefore much easier to analyze</a:t>
            </a:r>
          </a:p>
          <a:p>
            <a:r>
              <a:rPr lang="en-US" dirty="0"/>
              <a:t>Each new model gives us new methods of solving real world problems</a:t>
            </a:r>
          </a:p>
          <a:p>
            <a:pPr lvl="1"/>
            <a:r>
              <a:rPr lang="en-US" dirty="0"/>
              <a:t>Sometimes, we discover new paradigms for tackling problems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16932-2A69-469C-9053-F0ECB239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B6898B-2DC6-4B68-9882-3C4A43DE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65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ED06A-16D9-4B7B-89F5-1A794F1D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computation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3D32-8A7C-4E9B-A49C-F2521A901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computer science, we have many different areas we pull from and use to model computation, and to help us describe and devise new algorithms and techniques</a:t>
            </a:r>
          </a:p>
          <a:p>
            <a:pPr lvl="1"/>
            <a:r>
              <a:rPr lang="en-US" dirty="0"/>
              <a:t>Grammar (Noam Chomsky)</a:t>
            </a:r>
          </a:p>
          <a:p>
            <a:pPr lvl="1"/>
            <a:r>
              <a:rPr lang="en-US" dirty="0"/>
              <a:t>Mathematics and Statistics</a:t>
            </a:r>
          </a:p>
          <a:p>
            <a:pPr lvl="1"/>
            <a:r>
              <a:rPr lang="en-US" dirty="0"/>
              <a:t>Nature</a:t>
            </a:r>
          </a:p>
          <a:p>
            <a:pPr lvl="2"/>
            <a:r>
              <a:rPr lang="en-US" dirty="0"/>
              <a:t>Simulated annealing</a:t>
            </a:r>
          </a:p>
          <a:p>
            <a:pPr lvl="2"/>
            <a:r>
              <a:rPr lang="en-US" dirty="0"/>
              <a:t>Neural networks</a:t>
            </a:r>
          </a:p>
          <a:p>
            <a:pPr lvl="2"/>
            <a:r>
              <a:rPr lang="en-US" dirty="0"/>
              <a:t>Evolutionary computing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F48E4-9894-4A9A-8746-5AF19CFB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4DBBE-1F4A-4D8F-83F5-C8F33342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6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9EC0-A56C-4C00-B059-A73FACDE5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Frustrations with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7326-716B-4633-B297-D28CB9941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Brittle</a:t>
            </a:r>
          </a:p>
          <a:p>
            <a:r>
              <a:rPr lang="en-US" dirty="0"/>
              <a:t>Non-adaptive</a:t>
            </a:r>
          </a:p>
          <a:p>
            <a:r>
              <a:rPr lang="en-US" dirty="0"/>
              <a:t>Don’t </a:t>
            </a:r>
            <a:r>
              <a:rPr lang="en-US" i="1" dirty="0"/>
              <a:t>learn</a:t>
            </a:r>
            <a:r>
              <a:rPr lang="en-US" dirty="0"/>
              <a:t> the way we do</a:t>
            </a:r>
          </a:p>
          <a:p>
            <a:r>
              <a:rPr lang="en-US" dirty="0"/>
              <a:t>Don’t deal well with heavily corrupted data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2A5B9-F2A7-45EE-AC95-532FA330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15426-3EC6-4257-9A70-FF0BDAF9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8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AC683F-05CF-4D0E-A19C-DA2608C8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Computation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507483-1275-4B08-A6FB-CE8B56E30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Nature-inspired computation – one area of modeling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C89E4-3822-4F7A-A5D5-62263A83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5E685-4FBE-4125-8C23-E65768C5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4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936082-D23A-4158-981E-177408D24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computation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72A317-6E2D-4D2D-AE7D-601077E7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Evolutionary computation</a:t>
            </a:r>
          </a:p>
          <a:p>
            <a:r>
              <a:rPr lang="en-US" dirty="0"/>
              <a:t>Neural computation</a:t>
            </a:r>
          </a:p>
          <a:p>
            <a:r>
              <a:rPr lang="en-US" dirty="0"/>
              <a:t>Molecular computation</a:t>
            </a:r>
          </a:p>
          <a:p>
            <a:r>
              <a:rPr lang="en-US" dirty="0"/>
              <a:t>Quantum computation</a:t>
            </a:r>
          </a:p>
          <a:p>
            <a:r>
              <a:rPr lang="en-US" dirty="0"/>
              <a:t>Ecological computation</a:t>
            </a:r>
          </a:p>
          <a:p>
            <a:r>
              <a:rPr lang="en-US" dirty="0"/>
              <a:t>Biological computation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6D747-F0D5-4082-908A-A9BFA1BA5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John P. Baugh, Ph.D. - University of Michigan - Dearborn [ CIS 306 - Winter 2021 ]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9E93E-4631-44CB-A605-5F651570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72AFD-CEE0-4046-9853-91F53F3F97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65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451</TotalTime>
  <Words>2280</Words>
  <Application>Microsoft Office PowerPoint</Application>
  <PresentationFormat>Widescreen</PresentationFormat>
  <Paragraphs>254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Century Gothic</vt:lpstr>
      <vt:lpstr>Savon</vt:lpstr>
      <vt:lpstr>Introduction to Discrete Structures II Lecture 1</vt:lpstr>
      <vt:lpstr>Why more Discrete Structures?</vt:lpstr>
      <vt:lpstr>Why more Discrete Structures?</vt:lpstr>
      <vt:lpstr>Nature of Computation</vt:lpstr>
      <vt:lpstr>Modeling computation</vt:lpstr>
      <vt:lpstr>Modeling computation</vt:lpstr>
      <vt:lpstr>Frustrations with computers</vt:lpstr>
      <vt:lpstr>Natural Computation</vt:lpstr>
      <vt:lpstr>Natural computation</vt:lpstr>
      <vt:lpstr>Genetic Algorithms</vt:lpstr>
      <vt:lpstr>Example of Genetic Algorithms</vt:lpstr>
      <vt:lpstr>From Fruit Flies to Cell Phone Channels</vt:lpstr>
      <vt:lpstr>From Fruit Flies to Cell Phone Channels</vt:lpstr>
      <vt:lpstr>From Fruit Flies to Cell Phone Channels</vt:lpstr>
      <vt:lpstr>From Fruit Flies to Cell Phone Channels</vt:lpstr>
      <vt:lpstr>From Fruit Flies to Cell Phones</vt:lpstr>
      <vt:lpstr>Other examples</vt:lpstr>
      <vt:lpstr>History</vt:lpstr>
      <vt:lpstr>Georg Cantor (1845-1918)</vt:lpstr>
      <vt:lpstr>David Hilbert (1862 – 1943)</vt:lpstr>
      <vt:lpstr>Kurt Gödel (1906 – 1978)</vt:lpstr>
      <vt:lpstr>Others</vt:lpstr>
      <vt:lpstr>Alan Turing (1912 – 1954)</vt:lpstr>
      <vt:lpstr>Enigma Machine</vt:lpstr>
      <vt:lpstr>Where are we now?</vt:lpstr>
      <vt:lpstr>Where are we now?</vt:lpstr>
      <vt:lpstr>Foundations for the Future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Baugh</dc:creator>
  <cp:lastModifiedBy>Prof. John</cp:lastModifiedBy>
  <cp:revision>81</cp:revision>
  <dcterms:created xsi:type="dcterms:W3CDTF">2019-01-05T03:27:21Z</dcterms:created>
  <dcterms:modified xsi:type="dcterms:W3CDTF">2021-01-09T04:54:38Z</dcterms:modified>
</cp:coreProperties>
</file>