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256" r:id="rId2"/>
    <p:sldId id="290" r:id="rId3"/>
    <p:sldId id="284" r:id="rId4"/>
    <p:sldId id="286" r:id="rId5"/>
    <p:sldId id="285" r:id="rId6"/>
    <p:sldId id="287" r:id="rId7"/>
    <p:sldId id="288" r:id="rId8"/>
    <p:sldId id="289" r:id="rId9"/>
    <p:sldId id="292" r:id="rId10"/>
    <p:sldId id="293" r:id="rId11"/>
    <p:sldId id="291" r:id="rId12"/>
    <p:sldId id="295" r:id="rId13"/>
    <p:sldId id="296" r:id="rId14"/>
    <p:sldId id="294" r:id="rId15"/>
    <p:sldId id="297" r:id="rId16"/>
    <p:sldId id="304" r:id="rId17"/>
    <p:sldId id="298" r:id="rId18"/>
    <p:sldId id="299" r:id="rId19"/>
    <p:sldId id="300" r:id="rId20"/>
    <p:sldId id="301" r:id="rId21"/>
    <p:sldId id="302" r:id="rId22"/>
    <p:sldId id="303"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18" r:id="rId37"/>
    <p:sldId id="319" r:id="rId38"/>
    <p:sldId id="320" r:id="rId39"/>
    <p:sldId id="324" r:id="rId40"/>
    <p:sldId id="322" r:id="rId41"/>
    <p:sldId id="323" r:id="rId42"/>
    <p:sldId id="325" r:id="rId43"/>
    <p:sldId id="326" r:id="rId44"/>
    <p:sldId id="327" r:id="rId45"/>
    <p:sldId id="328" r:id="rId46"/>
    <p:sldId id="329" r:id="rId47"/>
    <p:sldId id="330" r:id="rId48"/>
    <p:sldId id="331" r:id="rId49"/>
    <p:sldId id="332" r:id="rId50"/>
    <p:sldId id="333" r:id="rId51"/>
    <p:sldId id="28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114" d="100"/>
          <a:sy n="114" d="100"/>
        </p:scale>
        <p:origin x="9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AD35C-A84D-4B8E-86F4-039286D56E34}"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3E1B8-70E6-4703-81F0-714AE33093B1}" type="slidenum">
              <a:rPr lang="en-US" smtClean="0"/>
              <a:t>‹#›</a:t>
            </a:fld>
            <a:endParaRPr lang="en-US"/>
          </a:p>
        </p:txBody>
      </p:sp>
    </p:spTree>
    <p:extLst>
      <p:ext uri="{BB962C8B-B14F-4D97-AF65-F5344CB8AC3E}">
        <p14:creationId xmlns:p14="http://schemas.microsoft.com/office/powerpoint/2010/main" val="57695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21251A4-9A99-4350-8F21-915E39BFD507}" type="datetime1">
              <a:rPr lang="en-US" smtClean="0"/>
              <a:t>1/15/2021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r>
              <a:rPr lang="en-US"/>
              <a:t>John P. Baugh, Ph.D. - University of Michigan - Dearborn [ CIS 306 - Winter 2021 ]</a:t>
            </a: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8496360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A446715-094D-4F65-A638-2FE5852A1FCE}" type="datetime1">
              <a:rPr lang="en-US" smtClean="0"/>
              <a:t>1/15/2021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2958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EFACA611-7F08-40FC-A992-9F3CEDB2CA39}" type="datetime1">
              <a:rPr lang="en-US" smtClean="0"/>
              <a:t>1/15/2021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32054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7A5972E9-7266-48E0-9B52-9464AC937B32}" type="datetime1">
              <a:rPr lang="en-US" smtClean="0"/>
              <a:t>1/15/2021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213938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A64925C6-DA3A-4C60-A947-028FB98B727D}" type="datetime1">
              <a:rPr lang="en-US" smtClean="0"/>
              <a:t>1/15/2021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r>
              <a:rPr lang="en-US"/>
              <a:t>John P. Baugh, Ph.D. - University of Michigan - Dearborn [ CIS 306 - Winter 2021 ]</a:t>
            </a:r>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5689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08AF071F-4FCC-4CF6-B860-728C0EFFBC88}" type="datetime1">
              <a:rPr lang="en-US" smtClean="0"/>
              <a:t>1/15/2021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80697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FD709673-9C0D-4B05-BA27-E88CC3259FFB}" type="datetime1">
              <a:rPr lang="en-US" smtClean="0"/>
              <a:t>1/15/2021</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277855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63F8453-9D5A-4BAB-9024-679768C4FB04}" type="datetime1">
              <a:rPr lang="en-US" smtClean="0"/>
              <a:t>1/15/2021</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9004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B94B17C9-D37F-4A87-84CA-889493CEB7DD}" type="datetime1">
              <a:rPr lang="en-US" smtClean="0"/>
              <a:t>1/15/2021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598061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B832E8E1-20FB-413D-937C-BE285C9AA273}" type="datetime1">
              <a:rPr lang="en-US" smtClean="0"/>
              <a:t>1/15/2021</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r>
              <a:rPr lang="en-US"/>
              <a:t>John P. Baugh, Ph.D. - University of Michigan - Dearborn [ CIS 306 - Winter 2021 ]</a:t>
            </a:r>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BAA72AFD-CEE0-4046-9853-91F53F3F97D9}" type="slidenum">
              <a:rPr lang="en-US" smtClean="0"/>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247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767C3E20-E8A9-4549-8522-D313404D04DD}" type="datetime1">
              <a:rPr lang="en-US" smtClean="0"/>
              <a:t>1/15/2021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r>
              <a:rPr lang="en-US"/>
              <a:t>John P. Baugh, Ph.D. - University of Michigan - Dearborn [ CIS 306 - Winter 2021 ]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72296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E8BF2157-32AA-4F14-A5AB-82E1CDDDA6B7}" type="datetime1">
              <a:rPr lang="en-US" smtClean="0"/>
              <a:t>1/15/2021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r>
              <a:rPr lang="en-US"/>
              <a:t>John P. Baugh, Ph.D. - University of Michigan - Dearborn [ CIS 306 - Winter 2021 ]</a:t>
            </a:r>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372099170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BAB2-F637-4028-B459-D4D3358A4511}"/>
              </a:ext>
            </a:extLst>
          </p:cNvPr>
          <p:cNvSpPr>
            <a:spLocks noGrp="1"/>
          </p:cNvSpPr>
          <p:nvPr>
            <p:ph type="ctrTitle"/>
          </p:nvPr>
        </p:nvSpPr>
        <p:spPr/>
        <p:txBody>
          <a:bodyPr/>
          <a:lstStyle/>
          <a:p>
            <a:r>
              <a:rPr lang="en-US" sz="6000" dirty="0"/>
              <a:t>Automata and Regular Languages </a:t>
            </a:r>
            <a:br>
              <a:rPr lang="en-US" sz="6000" dirty="0"/>
            </a:br>
            <a:r>
              <a:rPr lang="en-US" sz="3600" i="1" dirty="0"/>
              <a:t>Lecture 2</a:t>
            </a:r>
            <a:endParaRPr lang="en-US" sz="6000" i="1" dirty="0"/>
          </a:p>
        </p:txBody>
      </p:sp>
      <p:sp>
        <p:nvSpPr>
          <p:cNvPr id="3" name="Subtitle 2">
            <a:extLst>
              <a:ext uri="{FF2B5EF4-FFF2-40B4-BE49-F238E27FC236}">
                <a16:creationId xmlns:a16="http://schemas.microsoft.com/office/drawing/2014/main" id="{B003981F-3909-454A-BE72-68721F9A6E4B}"/>
              </a:ext>
            </a:extLst>
          </p:cNvPr>
          <p:cNvSpPr>
            <a:spLocks noGrp="1"/>
          </p:cNvSpPr>
          <p:nvPr>
            <p:ph type="subTitle" idx="1"/>
          </p:nvPr>
        </p:nvSpPr>
        <p:spPr/>
        <p:txBody>
          <a:bodyPr>
            <a:normAutofit fontScale="92500" lnSpcReduction="20000"/>
          </a:bodyPr>
          <a:lstStyle/>
          <a:p>
            <a:r>
              <a:rPr lang="en-US" dirty="0"/>
              <a:t>John P. Baugh, Ph.D.</a:t>
            </a:r>
            <a:br>
              <a:rPr lang="en-US" dirty="0"/>
            </a:br>
            <a:r>
              <a:rPr lang="en-US" dirty="0"/>
              <a:t>University of Michigan - Dearborn</a:t>
            </a:r>
          </a:p>
        </p:txBody>
      </p:sp>
      <p:sp>
        <p:nvSpPr>
          <p:cNvPr id="5" name="Slide Number Placeholder 4">
            <a:extLst>
              <a:ext uri="{FF2B5EF4-FFF2-40B4-BE49-F238E27FC236}">
                <a16:creationId xmlns:a16="http://schemas.microsoft.com/office/drawing/2014/main" id="{54A7AAF1-1FEA-4483-8F45-6EEB63D95892}"/>
              </a:ext>
            </a:extLst>
          </p:cNvPr>
          <p:cNvSpPr>
            <a:spLocks noGrp="1"/>
          </p:cNvSpPr>
          <p:nvPr>
            <p:ph type="sldNum" sz="quarter" idx="12"/>
          </p:nvPr>
        </p:nvSpPr>
        <p:spPr/>
        <p:txBody>
          <a:bodyPr/>
          <a:lstStyle/>
          <a:p>
            <a:fld id="{BAA72AFD-CEE0-4046-9853-91F53F3F97D9}" type="slidenum">
              <a:rPr lang="en-US" smtClean="0"/>
              <a:t>1</a:t>
            </a:fld>
            <a:endParaRPr lang="en-US"/>
          </a:p>
        </p:txBody>
      </p:sp>
      <p:sp>
        <p:nvSpPr>
          <p:cNvPr id="4" name="Footer Placeholder 3">
            <a:extLst>
              <a:ext uri="{FF2B5EF4-FFF2-40B4-BE49-F238E27FC236}">
                <a16:creationId xmlns:a16="http://schemas.microsoft.com/office/drawing/2014/main" id="{220AEBED-2FCB-4B60-854C-8C789994C447}"/>
              </a:ext>
            </a:extLst>
          </p:cNvPr>
          <p:cNvSpPr>
            <a:spLocks noGrp="1"/>
          </p:cNvSpPr>
          <p:nvPr>
            <p:ph type="ftr" sz="quarter" idx="11"/>
          </p:nvPr>
        </p:nvSpPr>
        <p:spPr/>
        <p:txBody>
          <a:bodyPr/>
          <a:lstStyle/>
          <a:p>
            <a:r>
              <a:rPr lang="en-US"/>
              <a:t>John P. Baugh, Ph.D. - University of Michigan - Dearborn [ CIS 306 - Winter 2021 ]</a:t>
            </a:r>
          </a:p>
        </p:txBody>
      </p:sp>
    </p:spTree>
    <p:extLst>
      <p:ext uri="{BB962C8B-B14F-4D97-AF65-F5344CB8AC3E}">
        <p14:creationId xmlns:p14="http://schemas.microsoft.com/office/powerpoint/2010/main" val="19360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891A-8B46-4AD3-8E1E-F068342B1A33}"/>
              </a:ext>
            </a:extLst>
          </p:cNvPr>
          <p:cNvSpPr>
            <a:spLocks noGrp="1"/>
          </p:cNvSpPr>
          <p:nvPr>
            <p:ph type="title"/>
          </p:nvPr>
        </p:nvSpPr>
        <p:spPr/>
        <p:txBody>
          <a:bodyPr/>
          <a:lstStyle/>
          <a:p>
            <a:r>
              <a:rPr lang="en-US" dirty="0"/>
              <a:t>Reverse of a String</a:t>
            </a:r>
          </a:p>
        </p:txBody>
      </p:sp>
      <p:sp>
        <p:nvSpPr>
          <p:cNvPr id="3" name="Content Placeholder 2">
            <a:extLst>
              <a:ext uri="{FF2B5EF4-FFF2-40B4-BE49-F238E27FC236}">
                <a16:creationId xmlns:a16="http://schemas.microsoft.com/office/drawing/2014/main" id="{86BCEF9D-D2FE-4183-908B-BA297CD4CA59}"/>
              </a:ext>
            </a:extLst>
          </p:cNvPr>
          <p:cNvSpPr>
            <a:spLocks noGrp="1"/>
          </p:cNvSpPr>
          <p:nvPr>
            <p:ph idx="1"/>
          </p:nvPr>
        </p:nvSpPr>
        <p:spPr/>
        <p:txBody>
          <a:bodyPr/>
          <a:lstStyle/>
          <a:p>
            <a:r>
              <a:rPr lang="en-US" dirty="0"/>
              <a:t>The </a:t>
            </a:r>
            <a:r>
              <a:rPr lang="en-US" b="1" dirty="0"/>
              <a:t>reverse </a:t>
            </a:r>
            <a:r>
              <a:rPr lang="en-US" dirty="0"/>
              <a:t>of a string w is a string with the letters in reverse order</a:t>
            </a:r>
          </a:p>
          <a:p>
            <a:pPr lvl="1"/>
            <a:r>
              <a:rPr lang="en-US" dirty="0"/>
              <a:t>w</a:t>
            </a:r>
            <a:r>
              <a:rPr lang="en-US" baseline="-25000" dirty="0"/>
              <a:t>1</a:t>
            </a:r>
            <a:r>
              <a:rPr lang="en-US" baseline="30000" dirty="0"/>
              <a:t> </a:t>
            </a:r>
            <a:r>
              <a:rPr lang="en-US" dirty="0"/>
              <a:t>= </a:t>
            </a:r>
            <a:r>
              <a:rPr lang="en-US" dirty="0" err="1"/>
              <a:t>abbb</a:t>
            </a:r>
            <a:r>
              <a:rPr lang="en-US" dirty="0"/>
              <a:t>, so reverse(w</a:t>
            </a:r>
            <a:r>
              <a:rPr lang="en-US" baseline="-25000" dirty="0"/>
              <a:t>1</a:t>
            </a:r>
            <a:r>
              <a:rPr lang="en-US" dirty="0"/>
              <a:t>) = </a:t>
            </a:r>
            <a:r>
              <a:rPr lang="en-US" dirty="0" err="1"/>
              <a:t>bbba</a:t>
            </a:r>
            <a:endParaRPr lang="en-US" dirty="0"/>
          </a:p>
          <a:p>
            <a:pPr lvl="1"/>
            <a:r>
              <a:rPr lang="en-US" dirty="0"/>
              <a:t>w</a:t>
            </a:r>
            <a:r>
              <a:rPr lang="en-US" baseline="-25000" dirty="0"/>
              <a:t>2</a:t>
            </a:r>
            <a:r>
              <a:rPr lang="en-US" dirty="0"/>
              <a:t> = </a:t>
            </a:r>
            <a:r>
              <a:rPr lang="en-US" dirty="0" err="1"/>
              <a:t>baaba</a:t>
            </a:r>
            <a:r>
              <a:rPr lang="en-US" dirty="0"/>
              <a:t>, so reverse(w</a:t>
            </a:r>
            <a:r>
              <a:rPr lang="en-US" baseline="-25000" dirty="0"/>
              <a:t>2</a:t>
            </a:r>
            <a:r>
              <a:rPr lang="en-US" dirty="0"/>
              <a:t>) = </a:t>
            </a:r>
            <a:r>
              <a:rPr lang="en-US" dirty="0" err="1"/>
              <a:t>abaab</a:t>
            </a:r>
            <a:endParaRPr lang="en-US" dirty="0"/>
          </a:p>
          <a:p>
            <a:r>
              <a:rPr lang="en-US" dirty="0"/>
              <a:t>A string w of which the reverse(w) = w is a </a:t>
            </a:r>
            <a:r>
              <a:rPr lang="en-US" b="1" dirty="0"/>
              <a:t>palindrome</a:t>
            </a:r>
            <a:endParaRPr lang="en-US" dirty="0"/>
          </a:p>
          <a:p>
            <a:pPr lvl="1"/>
            <a:r>
              <a:rPr lang="en-US" dirty="0"/>
              <a:t>w</a:t>
            </a:r>
            <a:r>
              <a:rPr lang="en-US" baseline="-25000" dirty="0"/>
              <a:t>3</a:t>
            </a:r>
            <a:r>
              <a:rPr lang="en-US" dirty="0"/>
              <a:t> = </a:t>
            </a:r>
            <a:r>
              <a:rPr lang="en-US" dirty="0" err="1"/>
              <a:t>abba</a:t>
            </a:r>
            <a:r>
              <a:rPr lang="en-US" dirty="0"/>
              <a:t>, reverse(w</a:t>
            </a:r>
            <a:r>
              <a:rPr lang="en-US" baseline="-25000" dirty="0"/>
              <a:t>3</a:t>
            </a:r>
            <a:r>
              <a:rPr lang="en-US" dirty="0"/>
              <a:t>) = </a:t>
            </a:r>
            <a:r>
              <a:rPr lang="en-US" dirty="0" err="1"/>
              <a:t>abba</a:t>
            </a:r>
            <a:r>
              <a:rPr lang="en-US" dirty="0"/>
              <a:t>  </a:t>
            </a:r>
            <a:r>
              <a:rPr lang="en-US" dirty="0">
                <a:sym typeface="Wingdings" panose="05000000000000000000" pitchFamily="2" charset="2"/>
              </a:rPr>
              <a:t> same, so this is a palindrome</a:t>
            </a:r>
            <a:endParaRPr lang="en-US" dirty="0"/>
          </a:p>
        </p:txBody>
      </p:sp>
      <p:sp>
        <p:nvSpPr>
          <p:cNvPr id="4" name="Footer Placeholder 3">
            <a:extLst>
              <a:ext uri="{FF2B5EF4-FFF2-40B4-BE49-F238E27FC236}">
                <a16:creationId xmlns:a16="http://schemas.microsoft.com/office/drawing/2014/main" id="{6F54F1B1-37FA-4420-824F-3A913F054749}"/>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E3E981AA-0EA7-4FA0-9780-723451FFFD87}"/>
              </a:ext>
            </a:extLst>
          </p:cNvPr>
          <p:cNvSpPr>
            <a:spLocks noGrp="1"/>
          </p:cNvSpPr>
          <p:nvPr>
            <p:ph type="sldNum" sz="quarter" idx="12"/>
          </p:nvPr>
        </p:nvSpPr>
        <p:spPr/>
        <p:txBody>
          <a:bodyPr/>
          <a:lstStyle/>
          <a:p>
            <a:fld id="{BAA72AFD-CEE0-4046-9853-91F53F3F97D9}" type="slidenum">
              <a:rPr lang="en-US" smtClean="0"/>
              <a:t>10</a:t>
            </a:fld>
            <a:endParaRPr lang="en-US"/>
          </a:p>
        </p:txBody>
      </p:sp>
    </p:spTree>
    <p:extLst>
      <p:ext uri="{BB962C8B-B14F-4D97-AF65-F5344CB8AC3E}">
        <p14:creationId xmlns:p14="http://schemas.microsoft.com/office/powerpoint/2010/main" val="145965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9AD7-FCB2-4A58-8C22-D2309BDB2FFA}"/>
              </a:ext>
            </a:extLst>
          </p:cNvPr>
          <p:cNvSpPr>
            <a:spLocks noGrp="1"/>
          </p:cNvSpPr>
          <p:nvPr>
            <p:ph type="title"/>
          </p:nvPr>
        </p:nvSpPr>
        <p:spPr/>
        <p:txBody>
          <a:bodyPr/>
          <a:lstStyle/>
          <a:p>
            <a:r>
              <a:rPr lang="en-US" dirty="0"/>
              <a:t>Languages</a:t>
            </a:r>
          </a:p>
        </p:txBody>
      </p:sp>
      <p:sp>
        <p:nvSpPr>
          <p:cNvPr id="3" name="Content Placeholder 2">
            <a:extLst>
              <a:ext uri="{FF2B5EF4-FFF2-40B4-BE49-F238E27FC236}">
                <a16:creationId xmlns:a16="http://schemas.microsoft.com/office/drawing/2014/main" id="{EB9581AA-E418-4CD3-A3EE-9AF5B221B5BB}"/>
              </a:ext>
            </a:extLst>
          </p:cNvPr>
          <p:cNvSpPr>
            <a:spLocks noGrp="1"/>
          </p:cNvSpPr>
          <p:nvPr>
            <p:ph idx="1"/>
          </p:nvPr>
        </p:nvSpPr>
        <p:spPr/>
        <p:txBody>
          <a:bodyPr>
            <a:normAutofit lnSpcReduction="10000"/>
          </a:bodyPr>
          <a:lstStyle/>
          <a:p>
            <a:r>
              <a:rPr lang="en-US" dirty="0"/>
              <a:t>A </a:t>
            </a:r>
            <a:r>
              <a:rPr lang="en-US" b="1" dirty="0"/>
              <a:t>language </a:t>
            </a:r>
            <a:r>
              <a:rPr lang="en-US" dirty="0"/>
              <a:t>(typically denoted L) over an alphabet </a:t>
            </a:r>
            <a:r>
              <a:rPr lang="el-GR" dirty="0"/>
              <a:t>Σ</a:t>
            </a:r>
            <a:r>
              <a:rPr lang="en-US" dirty="0"/>
              <a:t> is a set of strings on that alphabet</a:t>
            </a:r>
          </a:p>
          <a:p>
            <a:r>
              <a:rPr lang="en-US" dirty="0"/>
              <a:t>Example:  Given an alphabet </a:t>
            </a:r>
            <a:r>
              <a:rPr lang="el-GR" dirty="0"/>
              <a:t>Σ</a:t>
            </a:r>
            <a:r>
              <a:rPr lang="en-US" dirty="0"/>
              <a:t> = {a, b}, the following are languages over </a:t>
            </a:r>
            <a:r>
              <a:rPr lang="el-GR" dirty="0"/>
              <a:t>Σ</a:t>
            </a:r>
            <a:r>
              <a:rPr lang="en-US" dirty="0"/>
              <a:t>:</a:t>
            </a:r>
          </a:p>
          <a:p>
            <a:pPr lvl="1"/>
            <a:r>
              <a:rPr lang="en-US" dirty="0"/>
              <a:t>L</a:t>
            </a:r>
            <a:r>
              <a:rPr lang="en-US" baseline="-25000" dirty="0"/>
              <a:t>1</a:t>
            </a:r>
            <a:r>
              <a:rPr lang="en-US" dirty="0"/>
              <a:t> = { a, ab, ab</a:t>
            </a:r>
            <a:r>
              <a:rPr lang="en-US" baseline="30000" dirty="0"/>
              <a:t>2</a:t>
            </a:r>
            <a:r>
              <a:rPr lang="en-US" dirty="0"/>
              <a:t>, … }</a:t>
            </a:r>
          </a:p>
          <a:p>
            <a:pPr lvl="1"/>
            <a:r>
              <a:rPr lang="en-US" dirty="0"/>
              <a:t>L</a:t>
            </a:r>
            <a:r>
              <a:rPr lang="en-US" baseline="-25000" dirty="0"/>
              <a:t>2</a:t>
            </a:r>
            <a:r>
              <a:rPr lang="en-US" dirty="0"/>
              <a:t> = { </a:t>
            </a:r>
            <a:r>
              <a:rPr lang="en-US" dirty="0" err="1"/>
              <a:t>a</a:t>
            </a:r>
            <a:r>
              <a:rPr lang="en-US" baseline="30000" dirty="0" err="1"/>
              <a:t>m</a:t>
            </a:r>
            <a:r>
              <a:rPr lang="en-US" dirty="0" err="1"/>
              <a:t>b</a:t>
            </a:r>
            <a:r>
              <a:rPr lang="en-US" baseline="30000" dirty="0" err="1"/>
              <a:t>n</a:t>
            </a:r>
            <a:r>
              <a:rPr lang="en-US" baseline="30000" dirty="0"/>
              <a:t> </a:t>
            </a:r>
            <a:r>
              <a:rPr lang="en-US" dirty="0"/>
              <a:t>: m &gt; 0, n &gt; 0 }</a:t>
            </a:r>
          </a:p>
          <a:p>
            <a:pPr lvl="1"/>
            <a:r>
              <a:rPr lang="en-US" dirty="0"/>
              <a:t>L</a:t>
            </a:r>
            <a:r>
              <a:rPr lang="en-US" baseline="-25000" dirty="0"/>
              <a:t>3</a:t>
            </a:r>
            <a:r>
              <a:rPr lang="en-US" dirty="0"/>
              <a:t> = { </a:t>
            </a:r>
            <a:r>
              <a:rPr lang="en-US" dirty="0" err="1"/>
              <a:t>a</a:t>
            </a:r>
            <a:r>
              <a:rPr lang="en-US" baseline="30000" dirty="0" err="1"/>
              <a:t>m</a:t>
            </a:r>
            <a:r>
              <a:rPr lang="en-US" dirty="0" err="1"/>
              <a:t>b</a:t>
            </a:r>
            <a:r>
              <a:rPr lang="en-US" baseline="30000" dirty="0" err="1"/>
              <a:t>m</a:t>
            </a:r>
            <a:r>
              <a:rPr lang="en-US" dirty="0"/>
              <a:t> : m &gt; 0 }</a:t>
            </a:r>
          </a:p>
          <a:p>
            <a:pPr lvl="1"/>
            <a:r>
              <a:rPr lang="en-US" dirty="0"/>
              <a:t>L</a:t>
            </a:r>
            <a:r>
              <a:rPr lang="en-US" baseline="-25000" dirty="0"/>
              <a:t>4</a:t>
            </a:r>
            <a:r>
              <a:rPr lang="en-US" dirty="0"/>
              <a:t> = { </a:t>
            </a:r>
            <a:r>
              <a:rPr lang="en-US" dirty="0" err="1"/>
              <a:t>b</a:t>
            </a:r>
            <a:r>
              <a:rPr lang="en-US" baseline="30000" dirty="0" err="1"/>
              <a:t>m</a:t>
            </a:r>
            <a:r>
              <a:rPr lang="en-US" dirty="0" err="1"/>
              <a:t>ab</a:t>
            </a:r>
            <a:r>
              <a:rPr lang="en-US" baseline="30000" dirty="0" err="1"/>
              <a:t>n</a:t>
            </a:r>
            <a:r>
              <a:rPr lang="en-US" dirty="0"/>
              <a:t> : m ≥ 0, n ≥ 0 }</a:t>
            </a:r>
          </a:p>
          <a:p>
            <a:r>
              <a:rPr lang="en-US" dirty="0"/>
              <a:t>Descriptions of the above languages over the alphabet </a:t>
            </a:r>
            <a:r>
              <a:rPr lang="el-GR" dirty="0"/>
              <a:t>Σ</a:t>
            </a:r>
            <a:r>
              <a:rPr lang="en-US" dirty="0"/>
              <a:t> are as follows:</a:t>
            </a:r>
          </a:p>
          <a:p>
            <a:pPr lvl="1"/>
            <a:r>
              <a:rPr lang="en-US" dirty="0"/>
              <a:t>L</a:t>
            </a:r>
            <a:r>
              <a:rPr lang="en-US" baseline="-25000" dirty="0"/>
              <a:t>1</a:t>
            </a:r>
            <a:r>
              <a:rPr lang="en-US" dirty="0"/>
              <a:t> is  the language consisting of all words starting with an a and followed by 0 or more b’s</a:t>
            </a:r>
          </a:p>
          <a:p>
            <a:pPr lvl="1"/>
            <a:r>
              <a:rPr lang="en-US" dirty="0"/>
              <a:t>L</a:t>
            </a:r>
            <a:r>
              <a:rPr lang="en-US" baseline="-25000" dirty="0"/>
              <a:t>2</a:t>
            </a:r>
            <a:r>
              <a:rPr lang="en-US" dirty="0"/>
              <a:t> is the language consisting of all words beginning with one ore more a’s, followed by one or more b’s</a:t>
            </a:r>
          </a:p>
          <a:p>
            <a:pPr lvl="1"/>
            <a:r>
              <a:rPr lang="en-US" dirty="0"/>
              <a:t>L</a:t>
            </a:r>
            <a:r>
              <a:rPr lang="en-US" baseline="-25000" dirty="0"/>
              <a:t>3</a:t>
            </a:r>
            <a:r>
              <a:rPr lang="en-US" dirty="0"/>
              <a:t> is the language consisting of all words beginning with one or more a’s, followed by the same number of b’s</a:t>
            </a:r>
          </a:p>
          <a:p>
            <a:pPr lvl="1"/>
            <a:r>
              <a:rPr lang="en-US" dirty="0"/>
              <a:t>L</a:t>
            </a:r>
            <a:r>
              <a:rPr lang="en-US" baseline="-25000" dirty="0"/>
              <a:t>4</a:t>
            </a:r>
            <a:r>
              <a:rPr lang="en-US" dirty="0"/>
              <a:t> is the language consisting of all words with exactly one a</a:t>
            </a:r>
          </a:p>
          <a:p>
            <a:endParaRPr lang="en-US" dirty="0"/>
          </a:p>
        </p:txBody>
      </p:sp>
      <p:sp>
        <p:nvSpPr>
          <p:cNvPr id="4" name="Footer Placeholder 3">
            <a:extLst>
              <a:ext uri="{FF2B5EF4-FFF2-40B4-BE49-F238E27FC236}">
                <a16:creationId xmlns:a16="http://schemas.microsoft.com/office/drawing/2014/main" id="{66384933-0BCA-4634-952D-EA8A6AF639E5}"/>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950FEF01-B09F-4B34-97CD-FF8F0F64FE87}"/>
              </a:ext>
            </a:extLst>
          </p:cNvPr>
          <p:cNvSpPr>
            <a:spLocks noGrp="1"/>
          </p:cNvSpPr>
          <p:nvPr>
            <p:ph type="sldNum" sz="quarter" idx="12"/>
          </p:nvPr>
        </p:nvSpPr>
        <p:spPr/>
        <p:txBody>
          <a:bodyPr/>
          <a:lstStyle/>
          <a:p>
            <a:fld id="{BAA72AFD-CEE0-4046-9853-91F53F3F97D9}" type="slidenum">
              <a:rPr lang="en-US" smtClean="0"/>
              <a:t>11</a:t>
            </a:fld>
            <a:endParaRPr lang="en-US"/>
          </a:p>
        </p:txBody>
      </p:sp>
    </p:spTree>
    <p:extLst>
      <p:ext uri="{BB962C8B-B14F-4D97-AF65-F5344CB8AC3E}">
        <p14:creationId xmlns:p14="http://schemas.microsoft.com/office/powerpoint/2010/main" val="82921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06B-522A-4F7C-B069-D0A964FE61E5}"/>
              </a:ext>
            </a:extLst>
          </p:cNvPr>
          <p:cNvSpPr>
            <a:spLocks noGrp="1"/>
          </p:cNvSpPr>
          <p:nvPr>
            <p:ph type="title"/>
          </p:nvPr>
        </p:nvSpPr>
        <p:spPr/>
        <p:txBody>
          <a:bodyPr/>
          <a:lstStyle/>
          <a:p>
            <a:r>
              <a:rPr lang="en-US" dirty="0"/>
              <a:t>Languages : Concatenation</a:t>
            </a:r>
          </a:p>
        </p:txBody>
      </p:sp>
      <p:sp>
        <p:nvSpPr>
          <p:cNvPr id="3" name="Content Placeholder 2">
            <a:extLst>
              <a:ext uri="{FF2B5EF4-FFF2-40B4-BE49-F238E27FC236}">
                <a16:creationId xmlns:a16="http://schemas.microsoft.com/office/drawing/2014/main" id="{7A2873AC-2934-482A-9F86-DB4062AE29A1}"/>
              </a:ext>
            </a:extLst>
          </p:cNvPr>
          <p:cNvSpPr>
            <a:spLocks noGrp="1"/>
          </p:cNvSpPr>
          <p:nvPr>
            <p:ph idx="1"/>
          </p:nvPr>
        </p:nvSpPr>
        <p:spPr>
          <a:xfrm>
            <a:off x="1066800" y="1843548"/>
            <a:ext cx="10058400" cy="4191492"/>
          </a:xfrm>
        </p:spPr>
        <p:txBody>
          <a:bodyPr>
            <a:normAutofit lnSpcReduction="10000"/>
          </a:bodyPr>
          <a:lstStyle/>
          <a:p>
            <a:r>
              <a:rPr lang="en-US" dirty="0"/>
              <a:t>Consider L and M, being languages over an alphabet </a:t>
            </a:r>
            <a:r>
              <a:rPr lang="el-GR" dirty="0"/>
              <a:t>Σ</a:t>
            </a:r>
            <a:endParaRPr lang="en-US" dirty="0"/>
          </a:p>
          <a:p>
            <a:r>
              <a:rPr lang="en-US" dirty="0"/>
              <a:t>The </a:t>
            </a:r>
            <a:r>
              <a:rPr lang="en-US" b="1" dirty="0"/>
              <a:t>concatenation of L and M, </a:t>
            </a:r>
            <a:r>
              <a:rPr lang="en-US" dirty="0"/>
              <a:t>denoted LM is as follows:</a:t>
            </a:r>
          </a:p>
          <a:p>
            <a:pPr lvl="1"/>
            <a:r>
              <a:rPr lang="en-US" dirty="0"/>
              <a:t>LM = { </a:t>
            </a:r>
            <a:r>
              <a:rPr lang="en-US" dirty="0" err="1"/>
              <a:t>uv</a:t>
            </a:r>
            <a:r>
              <a:rPr lang="en-US" dirty="0"/>
              <a:t> </a:t>
            </a:r>
            <a:r>
              <a:rPr lang="en-US" dirty="0">
                <a:solidFill>
                  <a:srgbClr val="FF0000"/>
                </a:solidFill>
              </a:rPr>
              <a:t>:</a:t>
            </a:r>
            <a:r>
              <a:rPr lang="en-US" dirty="0"/>
              <a:t> u </a:t>
            </a:r>
            <a:r>
              <a:rPr lang="en-US" dirty="0">
                <a:solidFill>
                  <a:srgbClr val="00B0F0"/>
                </a:solidFill>
                <a:sym typeface="Symbol" panose="05050102010706020507" pitchFamily="18" charset="2"/>
              </a:rPr>
              <a:t></a:t>
            </a:r>
            <a:r>
              <a:rPr lang="en-US" dirty="0"/>
              <a:t> L, v </a:t>
            </a:r>
            <a:r>
              <a:rPr lang="en-US" dirty="0">
                <a:solidFill>
                  <a:srgbClr val="00B0F0"/>
                </a:solidFill>
                <a:sym typeface="Symbol" panose="05050102010706020507" pitchFamily="18" charset="2"/>
              </a:rPr>
              <a:t></a:t>
            </a:r>
            <a:r>
              <a:rPr lang="en-US" dirty="0"/>
              <a:t> M }</a:t>
            </a:r>
          </a:p>
          <a:p>
            <a:pPr lvl="1"/>
            <a:r>
              <a:rPr lang="en-US" dirty="0"/>
              <a:t>Recall that </a:t>
            </a:r>
            <a:r>
              <a:rPr lang="en-US" dirty="0">
                <a:solidFill>
                  <a:srgbClr val="FF0000"/>
                </a:solidFill>
              </a:rPr>
              <a:t>:</a:t>
            </a:r>
            <a:r>
              <a:rPr lang="en-US" dirty="0"/>
              <a:t> means “such that”</a:t>
            </a:r>
          </a:p>
          <a:p>
            <a:pPr lvl="1"/>
            <a:r>
              <a:rPr lang="en-US" dirty="0"/>
              <a:t>and </a:t>
            </a:r>
            <a:r>
              <a:rPr lang="en-US" dirty="0">
                <a:solidFill>
                  <a:srgbClr val="00B0F0"/>
                </a:solidFill>
                <a:sym typeface="Symbol" panose="05050102010706020507" pitchFamily="18" charset="2"/>
              </a:rPr>
              <a:t></a:t>
            </a:r>
            <a:r>
              <a:rPr lang="en-US" dirty="0">
                <a:sym typeface="Symbol" panose="05050102010706020507" pitchFamily="18" charset="2"/>
              </a:rPr>
              <a:t> means “is an element of”</a:t>
            </a:r>
            <a:endParaRPr lang="en-US" dirty="0"/>
          </a:p>
          <a:p>
            <a:r>
              <a:rPr lang="en-US" dirty="0"/>
              <a:t>In other words, LM denotes the set of all words which come from concatenating a word from L with a word from M</a:t>
            </a:r>
          </a:p>
          <a:p>
            <a:r>
              <a:rPr lang="en-US" dirty="0"/>
              <a:t>For example:</a:t>
            </a:r>
          </a:p>
          <a:p>
            <a:pPr lvl="1"/>
            <a:r>
              <a:rPr lang="en-US" dirty="0"/>
              <a:t>L</a:t>
            </a:r>
            <a:r>
              <a:rPr lang="en-US" baseline="-25000" dirty="0"/>
              <a:t>1</a:t>
            </a:r>
            <a:r>
              <a:rPr lang="en-US" dirty="0"/>
              <a:t> = {a, b</a:t>
            </a:r>
            <a:r>
              <a:rPr lang="en-US" baseline="30000" dirty="0"/>
              <a:t>2</a:t>
            </a:r>
            <a:r>
              <a:rPr lang="en-US" dirty="0"/>
              <a:t>}          L</a:t>
            </a:r>
            <a:r>
              <a:rPr lang="en-US" baseline="-25000" dirty="0"/>
              <a:t>2</a:t>
            </a:r>
            <a:r>
              <a:rPr lang="en-US" dirty="0"/>
              <a:t> = {a</a:t>
            </a:r>
            <a:r>
              <a:rPr lang="en-US" baseline="30000" dirty="0"/>
              <a:t>2</a:t>
            </a:r>
            <a:r>
              <a:rPr lang="en-US" dirty="0"/>
              <a:t>, ab, b</a:t>
            </a:r>
            <a:r>
              <a:rPr lang="en-US" baseline="30000" dirty="0"/>
              <a:t>3</a:t>
            </a:r>
            <a:r>
              <a:rPr lang="en-US" dirty="0"/>
              <a:t>}           L</a:t>
            </a:r>
            <a:r>
              <a:rPr lang="en-US" baseline="-25000" dirty="0"/>
              <a:t>3</a:t>
            </a:r>
            <a:r>
              <a:rPr lang="en-US" dirty="0"/>
              <a:t> = {a</a:t>
            </a:r>
            <a:r>
              <a:rPr lang="en-US" baseline="30000" dirty="0"/>
              <a:t>2</a:t>
            </a:r>
            <a:r>
              <a:rPr lang="en-US" dirty="0"/>
              <a:t>, a</a:t>
            </a:r>
            <a:r>
              <a:rPr lang="en-US" baseline="30000" dirty="0"/>
              <a:t>4</a:t>
            </a:r>
            <a:r>
              <a:rPr lang="en-US" dirty="0"/>
              <a:t>, a</a:t>
            </a:r>
            <a:r>
              <a:rPr lang="en-US" baseline="30000" dirty="0"/>
              <a:t>6</a:t>
            </a:r>
            <a:r>
              <a:rPr lang="en-US" dirty="0"/>
              <a:t>, …}</a:t>
            </a:r>
          </a:p>
          <a:p>
            <a:r>
              <a:rPr lang="en-US" dirty="0"/>
              <a:t>Then,</a:t>
            </a:r>
          </a:p>
          <a:p>
            <a:pPr lvl="1"/>
            <a:r>
              <a:rPr lang="en-US" dirty="0"/>
              <a:t>L</a:t>
            </a:r>
            <a:r>
              <a:rPr lang="en-US" baseline="-25000" dirty="0"/>
              <a:t>1</a:t>
            </a:r>
            <a:r>
              <a:rPr lang="en-US" dirty="0"/>
              <a:t>L</a:t>
            </a:r>
            <a:r>
              <a:rPr lang="en-US" baseline="-25000" dirty="0"/>
              <a:t>1</a:t>
            </a:r>
            <a:r>
              <a:rPr lang="en-US" dirty="0"/>
              <a:t> = {a</a:t>
            </a:r>
            <a:r>
              <a:rPr lang="en-US" baseline="30000" dirty="0"/>
              <a:t>2</a:t>
            </a:r>
            <a:r>
              <a:rPr lang="en-US" dirty="0"/>
              <a:t>, ab</a:t>
            </a:r>
            <a:r>
              <a:rPr lang="en-US" baseline="30000" dirty="0"/>
              <a:t>2</a:t>
            </a:r>
            <a:r>
              <a:rPr lang="en-US" dirty="0"/>
              <a:t>, b</a:t>
            </a:r>
            <a:r>
              <a:rPr lang="en-US" baseline="30000" dirty="0"/>
              <a:t>2</a:t>
            </a:r>
            <a:r>
              <a:rPr lang="en-US" dirty="0"/>
              <a:t>a, b</a:t>
            </a:r>
            <a:r>
              <a:rPr lang="en-US" baseline="30000" dirty="0"/>
              <a:t>4</a:t>
            </a:r>
            <a:r>
              <a:rPr lang="en-US" dirty="0"/>
              <a:t>}</a:t>
            </a:r>
          </a:p>
          <a:p>
            <a:pPr lvl="1"/>
            <a:r>
              <a:rPr lang="en-US" dirty="0"/>
              <a:t>L</a:t>
            </a:r>
            <a:r>
              <a:rPr lang="en-US" baseline="-25000" dirty="0"/>
              <a:t>1</a:t>
            </a:r>
            <a:r>
              <a:rPr lang="en-US" dirty="0"/>
              <a:t>L</a:t>
            </a:r>
            <a:r>
              <a:rPr lang="en-US" baseline="-25000" dirty="0"/>
              <a:t>2</a:t>
            </a:r>
            <a:r>
              <a:rPr lang="en-US" dirty="0"/>
              <a:t> = {a</a:t>
            </a:r>
            <a:r>
              <a:rPr lang="en-US" baseline="30000" dirty="0"/>
              <a:t>3</a:t>
            </a:r>
            <a:r>
              <a:rPr lang="en-US" dirty="0"/>
              <a:t>, a</a:t>
            </a:r>
            <a:r>
              <a:rPr lang="en-US" baseline="30000" dirty="0"/>
              <a:t>2</a:t>
            </a:r>
            <a:r>
              <a:rPr lang="en-US" dirty="0"/>
              <a:t>b, ab</a:t>
            </a:r>
            <a:r>
              <a:rPr lang="en-US" baseline="30000" dirty="0"/>
              <a:t>3</a:t>
            </a:r>
            <a:r>
              <a:rPr lang="en-US" dirty="0"/>
              <a:t>, b</a:t>
            </a:r>
            <a:r>
              <a:rPr lang="en-US" baseline="30000" dirty="0"/>
              <a:t>2</a:t>
            </a:r>
            <a:r>
              <a:rPr lang="en-US" dirty="0"/>
              <a:t>a</a:t>
            </a:r>
            <a:r>
              <a:rPr lang="en-US" baseline="30000" dirty="0"/>
              <a:t>2</a:t>
            </a:r>
            <a:r>
              <a:rPr lang="en-US" dirty="0"/>
              <a:t>, b</a:t>
            </a:r>
            <a:r>
              <a:rPr lang="en-US" baseline="30000" dirty="0"/>
              <a:t>2</a:t>
            </a:r>
            <a:r>
              <a:rPr lang="en-US" dirty="0"/>
              <a:t>ab, b</a:t>
            </a:r>
            <a:r>
              <a:rPr lang="en-US" baseline="30000" dirty="0"/>
              <a:t>5</a:t>
            </a:r>
            <a:r>
              <a:rPr lang="en-US" dirty="0"/>
              <a:t>}</a:t>
            </a:r>
          </a:p>
          <a:p>
            <a:pPr lvl="1"/>
            <a:r>
              <a:rPr lang="en-US" dirty="0"/>
              <a:t>L</a:t>
            </a:r>
            <a:r>
              <a:rPr lang="en-US" baseline="-25000" dirty="0"/>
              <a:t>1</a:t>
            </a:r>
            <a:r>
              <a:rPr lang="en-US" dirty="0"/>
              <a:t>L</a:t>
            </a:r>
            <a:r>
              <a:rPr lang="en-US" baseline="-25000" dirty="0"/>
              <a:t>3</a:t>
            </a:r>
            <a:r>
              <a:rPr lang="en-US" dirty="0"/>
              <a:t> = {a</a:t>
            </a:r>
            <a:r>
              <a:rPr lang="en-US" baseline="30000" dirty="0"/>
              <a:t>3</a:t>
            </a:r>
            <a:r>
              <a:rPr lang="en-US" dirty="0"/>
              <a:t>, a</a:t>
            </a:r>
            <a:r>
              <a:rPr lang="en-US" baseline="30000" dirty="0"/>
              <a:t>5</a:t>
            </a:r>
            <a:r>
              <a:rPr lang="en-US" dirty="0"/>
              <a:t>, a</a:t>
            </a:r>
            <a:r>
              <a:rPr lang="en-US" baseline="30000" dirty="0"/>
              <a:t>7</a:t>
            </a:r>
            <a:r>
              <a:rPr lang="en-US" dirty="0"/>
              <a:t>, …, b</a:t>
            </a:r>
            <a:r>
              <a:rPr lang="en-US" baseline="30000" dirty="0"/>
              <a:t>2</a:t>
            </a:r>
            <a:r>
              <a:rPr lang="en-US" dirty="0"/>
              <a:t>a</a:t>
            </a:r>
            <a:r>
              <a:rPr lang="en-US" baseline="30000" dirty="0"/>
              <a:t>2</a:t>
            </a:r>
            <a:r>
              <a:rPr lang="en-US" dirty="0"/>
              <a:t>, b</a:t>
            </a:r>
            <a:r>
              <a:rPr lang="en-US" baseline="30000" dirty="0"/>
              <a:t>2</a:t>
            </a:r>
            <a:r>
              <a:rPr lang="en-US" dirty="0"/>
              <a:t>a</a:t>
            </a:r>
            <a:r>
              <a:rPr lang="en-US" baseline="30000" dirty="0"/>
              <a:t>4</a:t>
            </a:r>
            <a:r>
              <a:rPr lang="en-US" dirty="0"/>
              <a:t>, b</a:t>
            </a:r>
            <a:r>
              <a:rPr lang="en-US" baseline="30000" dirty="0"/>
              <a:t>2</a:t>
            </a:r>
            <a:r>
              <a:rPr lang="en-US" dirty="0"/>
              <a:t>a</a:t>
            </a:r>
            <a:r>
              <a:rPr lang="en-US" baseline="30000" dirty="0"/>
              <a:t>6</a:t>
            </a:r>
            <a:r>
              <a:rPr lang="en-US" dirty="0"/>
              <a:t>, … }</a:t>
            </a:r>
          </a:p>
        </p:txBody>
      </p:sp>
      <p:sp>
        <p:nvSpPr>
          <p:cNvPr id="4" name="Footer Placeholder 3">
            <a:extLst>
              <a:ext uri="{FF2B5EF4-FFF2-40B4-BE49-F238E27FC236}">
                <a16:creationId xmlns:a16="http://schemas.microsoft.com/office/drawing/2014/main" id="{95EC2EE2-F812-4B62-BD9F-34C4EEF0D2A2}"/>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48BDC2B3-B756-4163-9982-C4BE10FA1892}"/>
              </a:ext>
            </a:extLst>
          </p:cNvPr>
          <p:cNvSpPr>
            <a:spLocks noGrp="1"/>
          </p:cNvSpPr>
          <p:nvPr>
            <p:ph type="sldNum" sz="quarter" idx="12"/>
          </p:nvPr>
        </p:nvSpPr>
        <p:spPr/>
        <p:txBody>
          <a:bodyPr/>
          <a:lstStyle/>
          <a:p>
            <a:fld id="{BAA72AFD-CEE0-4046-9853-91F53F3F97D9}" type="slidenum">
              <a:rPr lang="en-US" smtClean="0"/>
              <a:t>12</a:t>
            </a:fld>
            <a:endParaRPr lang="en-US"/>
          </a:p>
        </p:txBody>
      </p:sp>
    </p:spTree>
    <p:extLst>
      <p:ext uri="{BB962C8B-B14F-4D97-AF65-F5344CB8AC3E}">
        <p14:creationId xmlns:p14="http://schemas.microsoft.com/office/powerpoint/2010/main" val="51024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218-9CD8-47DF-B096-4ED8D88F825A}"/>
              </a:ext>
            </a:extLst>
          </p:cNvPr>
          <p:cNvSpPr>
            <a:spLocks noGrp="1"/>
          </p:cNvSpPr>
          <p:nvPr>
            <p:ph type="title"/>
          </p:nvPr>
        </p:nvSpPr>
        <p:spPr/>
        <p:txBody>
          <a:bodyPr/>
          <a:lstStyle/>
          <a:p>
            <a:r>
              <a:rPr lang="en-US" dirty="0"/>
              <a:t>Languages : Powers</a:t>
            </a:r>
          </a:p>
        </p:txBody>
      </p:sp>
      <p:sp>
        <p:nvSpPr>
          <p:cNvPr id="3" name="Content Placeholder 2">
            <a:extLst>
              <a:ext uri="{FF2B5EF4-FFF2-40B4-BE49-F238E27FC236}">
                <a16:creationId xmlns:a16="http://schemas.microsoft.com/office/drawing/2014/main" id="{82253DE7-5C91-4FAC-B424-489DA58E4715}"/>
              </a:ext>
            </a:extLst>
          </p:cNvPr>
          <p:cNvSpPr>
            <a:spLocks noGrp="1"/>
          </p:cNvSpPr>
          <p:nvPr>
            <p:ph idx="1"/>
          </p:nvPr>
        </p:nvSpPr>
        <p:spPr/>
        <p:txBody>
          <a:bodyPr/>
          <a:lstStyle/>
          <a:p>
            <a:r>
              <a:rPr lang="en-US" dirty="0"/>
              <a:t>The </a:t>
            </a:r>
            <a:r>
              <a:rPr lang="en-US" b="1" dirty="0"/>
              <a:t>powers of a language L </a:t>
            </a:r>
            <a:r>
              <a:rPr lang="en-US" dirty="0"/>
              <a:t>are defined as follows, using the concatenation operations from earlier:</a:t>
            </a:r>
          </a:p>
          <a:p>
            <a:r>
              <a:rPr lang="en-US" dirty="0"/>
              <a:t>L</a:t>
            </a:r>
            <a:r>
              <a:rPr lang="en-US" baseline="30000" dirty="0"/>
              <a:t>0</a:t>
            </a:r>
            <a:r>
              <a:rPr lang="en-US" dirty="0"/>
              <a:t> = { </a:t>
            </a:r>
            <a:r>
              <a:rPr lang="el-GR" dirty="0"/>
              <a:t>λ</a:t>
            </a:r>
            <a:r>
              <a:rPr lang="en-US" dirty="0"/>
              <a:t> }     </a:t>
            </a:r>
            <a:r>
              <a:rPr lang="en-US" dirty="0">
                <a:sym typeface="Wingdings" panose="05000000000000000000" pitchFamily="2" charset="2"/>
              </a:rPr>
              <a:t> The language isn’t empty, it contains one element, i.e., the empty string</a:t>
            </a:r>
            <a:endParaRPr lang="en-US" dirty="0"/>
          </a:p>
          <a:p>
            <a:r>
              <a:rPr lang="en-US" dirty="0"/>
              <a:t>L</a:t>
            </a:r>
            <a:r>
              <a:rPr lang="en-US" baseline="30000" dirty="0"/>
              <a:t>1</a:t>
            </a:r>
            <a:r>
              <a:rPr lang="en-US" dirty="0"/>
              <a:t> = { L }</a:t>
            </a:r>
          </a:p>
          <a:p>
            <a:r>
              <a:rPr lang="en-US" dirty="0"/>
              <a:t>L</a:t>
            </a:r>
            <a:r>
              <a:rPr lang="en-US" baseline="30000" dirty="0"/>
              <a:t>2</a:t>
            </a:r>
            <a:r>
              <a:rPr lang="en-US" dirty="0"/>
              <a:t> = { LL}</a:t>
            </a:r>
          </a:p>
          <a:p>
            <a:r>
              <a:rPr lang="en-US" dirty="0"/>
              <a:t>L</a:t>
            </a:r>
            <a:r>
              <a:rPr lang="en-US" baseline="30000" dirty="0"/>
              <a:t>3</a:t>
            </a:r>
            <a:r>
              <a:rPr lang="en-US" dirty="0"/>
              <a:t> = {L</a:t>
            </a:r>
            <a:r>
              <a:rPr lang="en-US" baseline="30000" dirty="0"/>
              <a:t>2</a:t>
            </a:r>
            <a:r>
              <a:rPr lang="en-US" dirty="0"/>
              <a:t>L}</a:t>
            </a:r>
          </a:p>
          <a:p>
            <a:r>
              <a:rPr lang="en-US" dirty="0"/>
              <a:t>L</a:t>
            </a:r>
            <a:r>
              <a:rPr lang="en-US" baseline="30000" dirty="0"/>
              <a:t>m+1</a:t>
            </a:r>
            <a:r>
              <a:rPr lang="en-US" dirty="0"/>
              <a:t> = </a:t>
            </a:r>
            <a:r>
              <a:rPr lang="en-US" dirty="0" err="1"/>
              <a:t>L</a:t>
            </a:r>
            <a:r>
              <a:rPr lang="en-US" baseline="30000" dirty="0" err="1"/>
              <a:t>m</a:t>
            </a:r>
            <a:r>
              <a:rPr lang="en-US" dirty="0" err="1"/>
              <a:t>L</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C651441D-66EA-4DA1-B4F2-D65D7AD0DAFF}"/>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70DC067B-00FE-494A-A665-688D5276B0F1}"/>
              </a:ext>
            </a:extLst>
          </p:cNvPr>
          <p:cNvSpPr>
            <a:spLocks noGrp="1"/>
          </p:cNvSpPr>
          <p:nvPr>
            <p:ph type="sldNum" sz="quarter" idx="12"/>
          </p:nvPr>
        </p:nvSpPr>
        <p:spPr/>
        <p:txBody>
          <a:bodyPr/>
          <a:lstStyle/>
          <a:p>
            <a:fld id="{BAA72AFD-CEE0-4046-9853-91F53F3F97D9}" type="slidenum">
              <a:rPr lang="en-US" smtClean="0"/>
              <a:t>13</a:t>
            </a:fld>
            <a:endParaRPr lang="en-US"/>
          </a:p>
        </p:txBody>
      </p:sp>
    </p:spTree>
    <p:extLst>
      <p:ext uri="{BB962C8B-B14F-4D97-AF65-F5344CB8AC3E}">
        <p14:creationId xmlns:p14="http://schemas.microsoft.com/office/powerpoint/2010/main" val="423998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079B-B5CD-4698-AA91-05B82CA50EB7}"/>
              </a:ext>
            </a:extLst>
          </p:cNvPr>
          <p:cNvSpPr>
            <a:spLocks noGrp="1"/>
          </p:cNvSpPr>
          <p:nvPr>
            <p:ph type="title"/>
          </p:nvPr>
        </p:nvSpPr>
        <p:spPr/>
        <p:txBody>
          <a:bodyPr/>
          <a:lstStyle/>
          <a:p>
            <a:r>
              <a:rPr lang="en-US" dirty="0"/>
              <a:t>Kleene Closure (Kleene Star)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EF354D-1191-4D07-8CA8-1FFA6142EEAB}"/>
                  </a:ext>
                </a:extLst>
              </p:cNvPr>
              <p:cNvSpPr>
                <a:spLocks noGrp="1"/>
              </p:cNvSpPr>
              <p:nvPr>
                <p:ph idx="1"/>
              </p:nvPr>
            </p:nvSpPr>
            <p:spPr/>
            <p:txBody>
              <a:bodyPr/>
              <a:lstStyle/>
              <a:p>
                <a:r>
                  <a:rPr lang="en-US" dirty="0"/>
                  <a:t>The </a:t>
                </a:r>
                <a:r>
                  <a:rPr lang="en-US" b="1" dirty="0"/>
                  <a:t>Kleene star</a:t>
                </a:r>
                <a:r>
                  <a:rPr lang="en-US" dirty="0"/>
                  <a:t>, or </a:t>
                </a:r>
                <a:r>
                  <a:rPr lang="en-US" b="1" dirty="0"/>
                  <a:t>Kleene closure </a:t>
                </a:r>
                <a:r>
                  <a:rPr lang="en-US" dirty="0"/>
                  <a:t>of a set of strings, S:</a:t>
                </a:r>
              </a:p>
              <a:p>
                <a:pPr lvl="1"/>
                <a:r>
                  <a:rPr lang="en-US" dirty="0"/>
                  <a:t>Is denoted S*</a:t>
                </a:r>
              </a:p>
              <a:p>
                <a:pPr lvl="1"/>
                <a:r>
                  <a:rPr lang="en-US" dirty="0"/>
                  <a:t>Is the union of all finite concatenations, including 0 concatenations, of the elements of S</a:t>
                </a:r>
              </a:p>
              <a:p>
                <a:pPr lvl="1"/>
                <a:r>
                  <a:rPr lang="en-US" dirty="0"/>
                  <a:t>If the set is an alphabet, </a:t>
                </a:r>
                <a:r>
                  <a:rPr lang="el-GR" dirty="0"/>
                  <a:t>Σ</a:t>
                </a:r>
                <a:r>
                  <a:rPr lang="en-US" dirty="0"/>
                  <a:t> , then  </a:t>
                </a:r>
                <a:r>
                  <a:rPr lang="el-GR" dirty="0"/>
                  <a:t>Σ</a:t>
                </a:r>
                <a:r>
                  <a:rPr lang="en-US" dirty="0"/>
                  <a:t>* denotes the set of all words on  </a:t>
                </a:r>
                <a:r>
                  <a:rPr lang="el-GR" dirty="0"/>
                  <a:t>Σ</a:t>
                </a:r>
                <a:endParaRPr lang="en-US" dirty="0"/>
              </a:p>
              <a:p>
                <a:pPr lvl="1"/>
                <a:r>
                  <a:rPr lang="en-US" dirty="0"/>
                  <a:t>Thus, from our previous definition of language, a language L on an alphabet </a:t>
                </a:r>
                <a:r>
                  <a:rPr lang="el-GR" dirty="0"/>
                  <a:t>Σ</a:t>
                </a:r>
                <a:r>
                  <a:rPr lang="en-US" dirty="0"/>
                  <a:t> is simply a subset of </a:t>
                </a:r>
                <a:r>
                  <a:rPr lang="el-GR" dirty="0"/>
                  <a:t>Σ</a:t>
                </a:r>
                <a:r>
                  <a:rPr lang="en-US" dirty="0"/>
                  <a:t>*, that is L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l-GR" dirty="0"/>
                  <a:t>Σ</a:t>
                </a:r>
                <a:r>
                  <a:rPr lang="en-US" dirty="0"/>
                  <a:t>* </a:t>
                </a:r>
              </a:p>
              <a:p>
                <a:pPr lvl="1"/>
                <a:r>
                  <a:rPr lang="en-US" dirty="0"/>
                  <a:t>Kleene is pronounced either “Klay-nee” (as Kleene himself pronounced it), or “Klee-nee”, which is the more widely accepted pronunciation</a:t>
                </a:r>
              </a:p>
              <a:p>
                <a:r>
                  <a:rPr lang="en-US" dirty="0"/>
                  <a:t>Using the power notation discussed earlier, the </a:t>
                </a:r>
                <a:r>
                  <a:rPr lang="en-US" b="1" dirty="0">
                    <a:solidFill>
                      <a:srgbClr val="00B050"/>
                    </a:solidFill>
                  </a:rPr>
                  <a:t>Kleene closure of L </a:t>
                </a:r>
                <a:r>
                  <a:rPr lang="en-US" dirty="0"/>
                  <a:t>is defined by the infinite union: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𝐿</m:t>
                          </m:r>
                        </m:e>
                        <m:sup>
                          <m:r>
                            <a:rPr lang="en-US" b="0" i="1" smtClean="0">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𝐿</m:t>
                          </m:r>
                        </m:e>
                        <m:sup>
                          <m:r>
                            <a:rPr lang="en-US" b="0" i="1" smtClean="0">
                              <a:solidFill>
                                <a:srgbClr val="00B050"/>
                              </a:solidFill>
                              <a:latin typeface="Cambria Math" panose="02040503050406030204" pitchFamily="18" charset="0"/>
                            </a:rPr>
                            <m:t>0</m:t>
                          </m:r>
                        </m:sup>
                      </m:sSup>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ea typeface="Cambria Math" panose="020405030504060302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𝐿</m:t>
                          </m:r>
                        </m:e>
                        <m:sup>
                          <m:r>
                            <a:rPr lang="en-US" b="0" i="1" smtClean="0">
                              <a:solidFill>
                                <a:srgbClr val="00B050"/>
                              </a:solidFill>
                              <a:latin typeface="Cambria Math" panose="02040503050406030204" pitchFamily="18" charset="0"/>
                            </a:rPr>
                            <m:t>1</m:t>
                          </m:r>
                        </m:sup>
                      </m:sSup>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ea typeface="Cambria Math" panose="02040503050406030204" pitchFamily="18" charset="0"/>
                        </a:rPr>
                        <m:t>∪</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𝐿</m:t>
                          </m:r>
                        </m:e>
                        <m:sup>
                          <m:r>
                            <a:rPr lang="en-US" b="0" i="1" smtClean="0">
                              <a:solidFill>
                                <a:srgbClr val="00B050"/>
                              </a:solidFill>
                              <a:latin typeface="Cambria Math" panose="02040503050406030204" pitchFamily="18" charset="0"/>
                            </a:rPr>
                            <m:t>2</m:t>
                          </m:r>
                        </m:sup>
                      </m:sSup>
                      <m:r>
                        <a:rPr lang="en-US"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rPr>
                        <m:t> …= </m:t>
                      </m:r>
                      <m:nary>
                        <m:naryPr>
                          <m:chr m:val="⋃"/>
                          <m:ctrlPr>
                            <a:rPr lang="en-US" b="0" i="1" smtClean="0">
                              <a:solidFill>
                                <a:srgbClr val="00B050"/>
                              </a:solidFill>
                              <a:latin typeface="Cambria Math" panose="02040503050406030204" pitchFamily="18" charset="0"/>
                            </a:rPr>
                          </m:ctrlPr>
                        </m:naryPr>
                        <m:sub>
                          <m:r>
                            <m:rPr>
                              <m:brk m:alnAt="23"/>
                            </m:rPr>
                            <a:rPr lang="en-US" b="0" i="1" smtClean="0">
                              <a:solidFill>
                                <a:srgbClr val="00B050"/>
                              </a:solidFill>
                              <a:latin typeface="Cambria Math" panose="02040503050406030204" pitchFamily="18" charset="0"/>
                            </a:rPr>
                            <m:t>𝑘</m:t>
                          </m:r>
                          <m:r>
                            <a:rPr lang="en-US" b="0" i="1" smtClean="0">
                              <a:solidFill>
                                <a:srgbClr val="00B050"/>
                              </a:solidFill>
                              <a:latin typeface="Cambria Math" panose="02040503050406030204" pitchFamily="18" charset="0"/>
                            </a:rPr>
                            <m:t>=0</m:t>
                          </m:r>
                        </m:sub>
                        <m:sup>
                          <m:r>
                            <a:rPr lang="en-US" b="0" i="1" smtClean="0">
                              <a:solidFill>
                                <a:srgbClr val="00B050"/>
                              </a:solidFill>
                              <a:latin typeface="Cambria Math" panose="02040503050406030204" pitchFamily="18" charset="0"/>
                            </a:rPr>
                            <m:t>∞</m:t>
                          </m:r>
                        </m:sup>
                        <m:e>
                          <m:sSup>
                            <m:sSupPr>
                              <m:ctrlPr>
                                <a:rPr lang="en-US" b="0"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𝐿</m:t>
                              </m:r>
                            </m:e>
                            <m:sup>
                              <m:r>
                                <a:rPr lang="en-US" b="0" i="1" smtClean="0">
                                  <a:solidFill>
                                    <a:srgbClr val="00B050"/>
                                  </a:solidFill>
                                  <a:latin typeface="Cambria Math" panose="02040503050406030204" pitchFamily="18" charset="0"/>
                                </a:rPr>
                                <m:t>𝑘</m:t>
                              </m:r>
                            </m:sup>
                          </m:sSup>
                        </m:e>
                      </m:nary>
                      <m:r>
                        <a:rPr lang="en-US" b="0" i="1" smtClean="0">
                          <a:solidFill>
                            <a:srgbClr val="00B050"/>
                          </a:solidFill>
                          <a:latin typeface="Cambria Math" panose="02040503050406030204" pitchFamily="18" charset="0"/>
                        </a:rPr>
                        <m:t>  </m:t>
                      </m:r>
                    </m:oMath>
                  </m:oMathPara>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F5EF354D-1191-4D07-8CA8-1FFA6142EEAB}"/>
                  </a:ext>
                </a:extLst>
              </p:cNvPr>
              <p:cNvSpPr>
                <a:spLocks noGrp="1" noRot="1" noChangeAspect="1" noMove="1" noResize="1" noEditPoints="1" noAdjustHandles="1" noChangeArrowheads="1" noChangeShapeType="1" noTextEdit="1"/>
              </p:cNvSpPr>
              <p:nvPr>
                <p:ph idx="1"/>
              </p:nvPr>
            </p:nvSpPr>
            <p:spPr>
              <a:blipFill>
                <a:blip r:embed="rId2"/>
                <a:stretch>
                  <a:fillRect l="-364" t="-775" r="-24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6D6676C-E977-460B-8CA8-13E4B162DBB7}"/>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B7556F16-8173-4867-8001-F481DE73393F}"/>
              </a:ext>
            </a:extLst>
          </p:cNvPr>
          <p:cNvSpPr>
            <a:spLocks noGrp="1"/>
          </p:cNvSpPr>
          <p:nvPr>
            <p:ph type="sldNum" sz="quarter" idx="12"/>
          </p:nvPr>
        </p:nvSpPr>
        <p:spPr/>
        <p:txBody>
          <a:bodyPr/>
          <a:lstStyle/>
          <a:p>
            <a:fld id="{BAA72AFD-CEE0-4046-9853-91F53F3F97D9}" type="slidenum">
              <a:rPr lang="en-US" smtClean="0"/>
              <a:t>14</a:t>
            </a:fld>
            <a:endParaRPr lang="en-US"/>
          </a:p>
        </p:txBody>
      </p:sp>
    </p:spTree>
    <p:extLst>
      <p:ext uri="{BB962C8B-B14F-4D97-AF65-F5344CB8AC3E}">
        <p14:creationId xmlns:p14="http://schemas.microsoft.com/office/powerpoint/2010/main" val="316220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27DC-41A8-4CDD-91C4-D56047396637}"/>
              </a:ext>
            </a:extLst>
          </p:cNvPr>
          <p:cNvSpPr>
            <a:spLocks noGrp="1"/>
          </p:cNvSpPr>
          <p:nvPr>
            <p:ph type="title"/>
          </p:nvPr>
        </p:nvSpPr>
        <p:spPr/>
        <p:txBody>
          <a:bodyPr/>
          <a:lstStyle/>
          <a:p>
            <a:r>
              <a:rPr lang="en-US" dirty="0"/>
              <a:t>Kleene Closure (Kleene Star)</a:t>
            </a:r>
          </a:p>
        </p:txBody>
      </p:sp>
      <p:sp>
        <p:nvSpPr>
          <p:cNvPr id="3" name="Content Placeholder 2">
            <a:extLst>
              <a:ext uri="{FF2B5EF4-FFF2-40B4-BE49-F238E27FC236}">
                <a16:creationId xmlns:a16="http://schemas.microsoft.com/office/drawing/2014/main" id="{2FEF7635-1C85-47D2-A885-09B6B8B19279}"/>
              </a:ext>
            </a:extLst>
          </p:cNvPr>
          <p:cNvSpPr>
            <a:spLocks noGrp="1"/>
          </p:cNvSpPr>
          <p:nvPr>
            <p:ph idx="1"/>
          </p:nvPr>
        </p:nvSpPr>
        <p:spPr/>
        <p:txBody>
          <a:bodyPr/>
          <a:lstStyle/>
          <a:p>
            <a:r>
              <a:rPr lang="en-US" dirty="0"/>
              <a:t>Examples</a:t>
            </a:r>
          </a:p>
          <a:p>
            <a:pPr lvl="1"/>
            <a:r>
              <a:rPr lang="en-US" dirty="0"/>
              <a:t>S = { x }, then S* = { </a:t>
            </a:r>
            <a:r>
              <a:rPr lang="el-GR" dirty="0"/>
              <a:t>λ</a:t>
            </a:r>
            <a:r>
              <a:rPr lang="en-US" dirty="0"/>
              <a:t>, x, xx, xxx, … } = { </a:t>
            </a:r>
            <a:r>
              <a:rPr lang="el-GR" dirty="0"/>
              <a:t>λ</a:t>
            </a:r>
            <a:r>
              <a:rPr lang="en-US" dirty="0"/>
              <a:t>, x, x</a:t>
            </a:r>
            <a:r>
              <a:rPr lang="en-US" baseline="30000" dirty="0"/>
              <a:t>2</a:t>
            </a:r>
            <a:r>
              <a:rPr lang="en-US" dirty="0"/>
              <a:t>, x</a:t>
            </a:r>
            <a:r>
              <a:rPr lang="en-US" baseline="30000" dirty="0"/>
              <a:t>3</a:t>
            </a:r>
            <a:r>
              <a:rPr lang="en-US" dirty="0"/>
              <a:t>, … }</a:t>
            </a:r>
          </a:p>
          <a:p>
            <a:pPr lvl="1"/>
            <a:r>
              <a:rPr lang="en-US" dirty="0"/>
              <a:t>S = {a, b, c}, then S* = { </a:t>
            </a:r>
            <a:r>
              <a:rPr lang="el-GR" dirty="0"/>
              <a:t>λ</a:t>
            </a:r>
            <a:r>
              <a:rPr lang="en-US" dirty="0"/>
              <a:t>, a, b, c, aa, ab, ac, </a:t>
            </a:r>
            <a:r>
              <a:rPr lang="en-US" dirty="0" err="1"/>
              <a:t>ba</a:t>
            </a:r>
            <a:r>
              <a:rPr lang="en-US" dirty="0"/>
              <a:t>, bb, </a:t>
            </a:r>
            <a:r>
              <a:rPr lang="en-US" dirty="0" err="1"/>
              <a:t>bc</a:t>
            </a:r>
            <a:r>
              <a:rPr lang="en-US" dirty="0"/>
              <a:t>, ca, </a:t>
            </a:r>
            <a:r>
              <a:rPr lang="en-US" dirty="0" err="1"/>
              <a:t>cb</a:t>
            </a:r>
            <a:r>
              <a:rPr lang="en-US" dirty="0"/>
              <a:t>, cc, </a:t>
            </a:r>
            <a:r>
              <a:rPr lang="en-US" dirty="0" err="1"/>
              <a:t>aaa</a:t>
            </a:r>
            <a:r>
              <a:rPr lang="en-US" dirty="0"/>
              <a:t>, </a:t>
            </a:r>
            <a:r>
              <a:rPr lang="en-US" dirty="0" err="1"/>
              <a:t>aab</a:t>
            </a:r>
            <a:r>
              <a:rPr lang="en-US" dirty="0"/>
              <a:t>, </a:t>
            </a:r>
            <a:r>
              <a:rPr lang="en-US" dirty="0" err="1"/>
              <a:t>aac</a:t>
            </a:r>
            <a:r>
              <a:rPr lang="en-US" dirty="0"/>
              <a:t>, … }</a:t>
            </a:r>
          </a:p>
          <a:p>
            <a:pPr lvl="1"/>
            <a:r>
              <a:rPr lang="en-US" dirty="0"/>
              <a:t>S = {1, 01}, then S* = { </a:t>
            </a:r>
            <a:r>
              <a:rPr lang="el-GR" dirty="0"/>
              <a:t>λ</a:t>
            </a:r>
            <a:r>
              <a:rPr lang="en-US" dirty="0"/>
              <a:t>, 1, 01, 11, 111, 101, 011, …}</a:t>
            </a:r>
          </a:p>
          <a:p>
            <a:pPr lvl="2"/>
            <a:r>
              <a:rPr lang="en-US" dirty="0"/>
              <a:t>Note that here, 01 is treated as a single string of the set </a:t>
            </a:r>
          </a:p>
          <a:p>
            <a:pPr marL="0" indent="0">
              <a:buNone/>
            </a:pPr>
            <a:endParaRPr lang="en-US" dirty="0"/>
          </a:p>
        </p:txBody>
      </p:sp>
      <p:sp>
        <p:nvSpPr>
          <p:cNvPr id="4" name="Footer Placeholder 3">
            <a:extLst>
              <a:ext uri="{FF2B5EF4-FFF2-40B4-BE49-F238E27FC236}">
                <a16:creationId xmlns:a16="http://schemas.microsoft.com/office/drawing/2014/main" id="{2E65C03E-6293-48D0-869C-04F2030D5CDE}"/>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723D77FD-41BD-4069-8168-48C3586ABFA1}"/>
              </a:ext>
            </a:extLst>
          </p:cNvPr>
          <p:cNvSpPr>
            <a:spLocks noGrp="1"/>
          </p:cNvSpPr>
          <p:nvPr>
            <p:ph type="sldNum" sz="quarter" idx="12"/>
          </p:nvPr>
        </p:nvSpPr>
        <p:spPr/>
        <p:txBody>
          <a:bodyPr/>
          <a:lstStyle/>
          <a:p>
            <a:fld id="{BAA72AFD-CEE0-4046-9853-91F53F3F97D9}" type="slidenum">
              <a:rPr lang="en-US" smtClean="0"/>
              <a:t>15</a:t>
            </a:fld>
            <a:endParaRPr lang="en-US"/>
          </a:p>
        </p:txBody>
      </p:sp>
    </p:spTree>
    <p:extLst>
      <p:ext uri="{BB962C8B-B14F-4D97-AF65-F5344CB8AC3E}">
        <p14:creationId xmlns:p14="http://schemas.microsoft.com/office/powerpoint/2010/main" val="835500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CAC5-7E67-4170-9081-5A7A68BF6F12}"/>
              </a:ext>
            </a:extLst>
          </p:cNvPr>
          <p:cNvSpPr>
            <a:spLocks noGrp="1"/>
          </p:cNvSpPr>
          <p:nvPr>
            <p:ph type="title"/>
          </p:nvPr>
        </p:nvSpPr>
        <p:spPr/>
        <p:txBody>
          <a:bodyPr/>
          <a:lstStyle/>
          <a:p>
            <a:r>
              <a:rPr lang="en-US" dirty="0"/>
              <a:t>Bonus:  Kleene Plus</a:t>
            </a:r>
          </a:p>
        </p:txBody>
      </p:sp>
      <p:sp>
        <p:nvSpPr>
          <p:cNvPr id="3" name="Content Placeholder 2">
            <a:extLst>
              <a:ext uri="{FF2B5EF4-FFF2-40B4-BE49-F238E27FC236}">
                <a16:creationId xmlns:a16="http://schemas.microsoft.com/office/drawing/2014/main" id="{C2BB4C06-60A2-4C60-ADF6-1A1732241B96}"/>
              </a:ext>
            </a:extLst>
          </p:cNvPr>
          <p:cNvSpPr>
            <a:spLocks noGrp="1"/>
          </p:cNvSpPr>
          <p:nvPr>
            <p:ph idx="1"/>
          </p:nvPr>
        </p:nvSpPr>
        <p:spPr/>
        <p:txBody>
          <a:bodyPr/>
          <a:lstStyle/>
          <a:p>
            <a:r>
              <a:rPr lang="en-US" dirty="0"/>
              <a:t>The Kleene Plus of a set of strings, S, is denoted S</a:t>
            </a:r>
            <a:r>
              <a:rPr lang="en-US" baseline="30000" dirty="0"/>
              <a:t>+</a:t>
            </a:r>
            <a:r>
              <a:rPr lang="en-US" dirty="0"/>
              <a:t> and is the same as S*, but excludes the empty (null) string, </a:t>
            </a:r>
            <a:r>
              <a:rPr lang="el-GR" dirty="0"/>
              <a:t>λ</a:t>
            </a:r>
            <a:r>
              <a:rPr lang="en-US" dirty="0"/>
              <a:t> </a:t>
            </a:r>
          </a:p>
        </p:txBody>
      </p:sp>
      <p:sp>
        <p:nvSpPr>
          <p:cNvPr id="4" name="Footer Placeholder 3">
            <a:extLst>
              <a:ext uri="{FF2B5EF4-FFF2-40B4-BE49-F238E27FC236}">
                <a16:creationId xmlns:a16="http://schemas.microsoft.com/office/drawing/2014/main" id="{6AA7E489-EE58-4A66-BF3B-5A7011B1D4DA}"/>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4838BC93-6288-4AF7-BF2F-74520D3C39E9}"/>
              </a:ext>
            </a:extLst>
          </p:cNvPr>
          <p:cNvSpPr>
            <a:spLocks noGrp="1"/>
          </p:cNvSpPr>
          <p:nvPr>
            <p:ph type="sldNum" sz="quarter" idx="12"/>
          </p:nvPr>
        </p:nvSpPr>
        <p:spPr/>
        <p:txBody>
          <a:bodyPr/>
          <a:lstStyle/>
          <a:p>
            <a:fld id="{BAA72AFD-CEE0-4046-9853-91F53F3F97D9}" type="slidenum">
              <a:rPr lang="en-US" smtClean="0"/>
              <a:t>16</a:t>
            </a:fld>
            <a:endParaRPr lang="en-US"/>
          </a:p>
        </p:txBody>
      </p:sp>
    </p:spTree>
    <p:extLst>
      <p:ext uri="{BB962C8B-B14F-4D97-AF65-F5344CB8AC3E}">
        <p14:creationId xmlns:p14="http://schemas.microsoft.com/office/powerpoint/2010/main" val="120687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2F0143-B925-4B88-8C3D-3834B3ED1491}"/>
              </a:ext>
            </a:extLst>
          </p:cNvPr>
          <p:cNvSpPr>
            <a:spLocks noGrp="1"/>
          </p:cNvSpPr>
          <p:nvPr>
            <p:ph type="title"/>
          </p:nvPr>
        </p:nvSpPr>
        <p:spPr/>
        <p:txBody>
          <a:bodyPr/>
          <a:lstStyle/>
          <a:p>
            <a:r>
              <a:rPr lang="en-US" sz="6000" dirty="0"/>
              <a:t>Methods for modeling languages</a:t>
            </a:r>
          </a:p>
        </p:txBody>
      </p:sp>
      <p:sp>
        <p:nvSpPr>
          <p:cNvPr id="7" name="Text Placeholder 6">
            <a:extLst>
              <a:ext uri="{FF2B5EF4-FFF2-40B4-BE49-F238E27FC236}">
                <a16:creationId xmlns:a16="http://schemas.microsoft.com/office/drawing/2014/main" id="{D6489500-5CA8-4EA3-A109-A9C57F151F2D}"/>
              </a:ext>
            </a:extLst>
          </p:cNvPr>
          <p:cNvSpPr>
            <a:spLocks noGrp="1"/>
          </p:cNvSpPr>
          <p:nvPr>
            <p:ph type="body" idx="1"/>
          </p:nvPr>
        </p:nvSpPr>
        <p:spPr/>
        <p:txBody>
          <a:bodyPr/>
          <a:lstStyle/>
          <a:p>
            <a:r>
              <a:rPr lang="en-US" dirty="0"/>
              <a:t>Different ways of modeling in order to understand languages</a:t>
            </a:r>
          </a:p>
        </p:txBody>
      </p:sp>
      <p:sp>
        <p:nvSpPr>
          <p:cNvPr id="4" name="Footer Placeholder 3">
            <a:extLst>
              <a:ext uri="{FF2B5EF4-FFF2-40B4-BE49-F238E27FC236}">
                <a16:creationId xmlns:a16="http://schemas.microsoft.com/office/drawing/2014/main" id="{B1DF2516-D2C6-42FC-94D0-40AFC9A8CC46}"/>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AFE1F350-EC1B-4B32-B39E-F27DBD45539C}"/>
              </a:ext>
            </a:extLst>
          </p:cNvPr>
          <p:cNvSpPr>
            <a:spLocks noGrp="1"/>
          </p:cNvSpPr>
          <p:nvPr>
            <p:ph type="sldNum" sz="quarter" idx="12"/>
          </p:nvPr>
        </p:nvSpPr>
        <p:spPr/>
        <p:txBody>
          <a:bodyPr/>
          <a:lstStyle/>
          <a:p>
            <a:fld id="{BAA72AFD-CEE0-4046-9853-91F53F3F97D9}" type="slidenum">
              <a:rPr lang="en-US" smtClean="0"/>
              <a:t>17</a:t>
            </a:fld>
            <a:endParaRPr lang="en-US"/>
          </a:p>
        </p:txBody>
      </p:sp>
    </p:spTree>
    <p:extLst>
      <p:ext uri="{BB962C8B-B14F-4D97-AF65-F5344CB8AC3E}">
        <p14:creationId xmlns:p14="http://schemas.microsoft.com/office/powerpoint/2010/main" val="184449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7CA475-9781-4DA9-B85A-B7E1CB509BF8}"/>
              </a:ext>
            </a:extLst>
          </p:cNvPr>
          <p:cNvSpPr>
            <a:spLocks noGrp="1"/>
          </p:cNvSpPr>
          <p:nvPr>
            <p:ph type="title"/>
          </p:nvPr>
        </p:nvSpPr>
        <p:spPr/>
        <p:txBody>
          <a:bodyPr/>
          <a:lstStyle/>
          <a:p>
            <a:r>
              <a:rPr lang="en-US" dirty="0"/>
              <a:t>Methods of Modeling Languages</a:t>
            </a:r>
          </a:p>
        </p:txBody>
      </p:sp>
      <p:sp>
        <p:nvSpPr>
          <p:cNvPr id="7" name="Content Placeholder 6">
            <a:extLst>
              <a:ext uri="{FF2B5EF4-FFF2-40B4-BE49-F238E27FC236}">
                <a16:creationId xmlns:a16="http://schemas.microsoft.com/office/drawing/2014/main" id="{670304D5-7A9A-4C5F-BE9F-60EA1AC70C33}"/>
              </a:ext>
            </a:extLst>
          </p:cNvPr>
          <p:cNvSpPr>
            <a:spLocks noGrp="1"/>
          </p:cNvSpPr>
          <p:nvPr>
            <p:ph idx="1"/>
          </p:nvPr>
        </p:nvSpPr>
        <p:spPr/>
        <p:txBody>
          <a:bodyPr/>
          <a:lstStyle/>
          <a:p>
            <a:r>
              <a:rPr lang="en-US" dirty="0"/>
              <a:t>As we well know, there are different ways to model various constructs</a:t>
            </a:r>
          </a:p>
          <a:p>
            <a:pPr lvl="1"/>
            <a:r>
              <a:rPr lang="en-US" dirty="0"/>
              <a:t>E.g., to model an equation:  you can write it out, give a table of values, or graph the equation</a:t>
            </a:r>
          </a:p>
          <a:p>
            <a:r>
              <a:rPr lang="en-US" dirty="0"/>
              <a:t>In formal language theory, we have four primary ways we use to model languages</a:t>
            </a:r>
          </a:p>
          <a:p>
            <a:pPr lvl="1"/>
            <a:r>
              <a:rPr lang="en-US" dirty="0"/>
              <a:t>By describing them (Description)</a:t>
            </a:r>
          </a:p>
          <a:p>
            <a:pPr lvl="1"/>
            <a:r>
              <a:rPr lang="en-US" dirty="0"/>
              <a:t>By recursive definition (Recursion)</a:t>
            </a:r>
          </a:p>
          <a:p>
            <a:pPr lvl="1"/>
            <a:r>
              <a:rPr lang="en-US" dirty="0"/>
              <a:t>By using regular expressions</a:t>
            </a:r>
          </a:p>
          <a:p>
            <a:pPr lvl="1"/>
            <a:r>
              <a:rPr lang="en-US" dirty="0"/>
              <a:t>By using finite automata</a:t>
            </a:r>
          </a:p>
        </p:txBody>
      </p:sp>
      <p:sp>
        <p:nvSpPr>
          <p:cNvPr id="4" name="Footer Placeholder 3">
            <a:extLst>
              <a:ext uri="{FF2B5EF4-FFF2-40B4-BE49-F238E27FC236}">
                <a16:creationId xmlns:a16="http://schemas.microsoft.com/office/drawing/2014/main" id="{30AE003F-B678-4B41-B804-651794D8F39D}"/>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C6307ECD-9CBF-452F-87C7-6CE54DCD230D}"/>
              </a:ext>
            </a:extLst>
          </p:cNvPr>
          <p:cNvSpPr>
            <a:spLocks noGrp="1"/>
          </p:cNvSpPr>
          <p:nvPr>
            <p:ph type="sldNum" sz="quarter" idx="12"/>
          </p:nvPr>
        </p:nvSpPr>
        <p:spPr/>
        <p:txBody>
          <a:bodyPr/>
          <a:lstStyle/>
          <a:p>
            <a:fld id="{BAA72AFD-CEE0-4046-9853-91F53F3F97D9}" type="slidenum">
              <a:rPr lang="en-US" smtClean="0"/>
              <a:t>18</a:t>
            </a:fld>
            <a:endParaRPr lang="en-US"/>
          </a:p>
        </p:txBody>
      </p:sp>
    </p:spTree>
    <p:extLst>
      <p:ext uri="{BB962C8B-B14F-4D97-AF65-F5344CB8AC3E}">
        <p14:creationId xmlns:p14="http://schemas.microsoft.com/office/powerpoint/2010/main" val="172147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B705-E37E-4B6D-B18E-35662E1FCA43}"/>
              </a:ext>
            </a:extLst>
          </p:cNvPr>
          <p:cNvSpPr>
            <a:spLocks noGrp="1"/>
          </p:cNvSpPr>
          <p:nvPr>
            <p:ph type="title"/>
          </p:nvPr>
        </p:nvSpPr>
        <p:spPr/>
        <p:txBody>
          <a:bodyPr/>
          <a:lstStyle/>
          <a:p>
            <a:r>
              <a:rPr lang="en-US" dirty="0"/>
              <a:t>Modeling by Description	</a:t>
            </a:r>
          </a:p>
        </p:txBody>
      </p:sp>
      <p:sp>
        <p:nvSpPr>
          <p:cNvPr id="3" name="Content Placeholder 2">
            <a:extLst>
              <a:ext uri="{FF2B5EF4-FFF2-40B4-BE49-F238E27FC236}">
                <a16:creationId xmlns:a16="http://schemas.microsoft.com/office/drawing/2014/main" id="{AF437581-DF24-4AC8-A0C3-9F9430987357}"/>
              </a:ext>
            </a:extLst>
          </p:cNvPr>
          <p:cNvSpPr>
            <a:spLocks noGrp="1"/>
          </p:cNvSpPr>
          <p:nvPr>
            <p:ph idx="1"/>
          </p:nvPr>
        </p:nvSpPr>
        <p:spPr/>
        <p:txBody>
          <a:bodyPr/>
          <a:lstStyle/>
          <a:p>
            <a:r>
              <a:rPr lang="en-US" dirty="0"/>
              <a:t>We have largely modeled languages thus far using descriptions</a:t>
            </a:r>
          </a:p>
          <a:p>
            <a:r>
              <a:rPr lang="en-US" dirty="0"/>
              <a:t>You list examples, or give rules related to the language</a:t>
            </a:r>
          </a:p>
          <a:p>
            <a:r>
              <a:rPr lang="en-US" dirty="0"/>
              <a:t>E.g. given an alphabet, </a:t>
            </a:r>
            <a:r>
              <a:rPr lang="el-GR" dirty="0"/>
              <a:t>Σ</a:t>
            </a:r>
            <a:r>
              <a:rPr lang="en-US" dirty="0"/>
              <a:t> = {a, b}</a:t>
            </a:r>
          </a:p>
          <a:p>
            <a:pPr lvl="1"/>
            <a:r>
              <a:rPr lang="en-US" dirty="0"/>
              <a:t>L</a:t>
            </a:r>
            <a:r>
              <a:rPr lang="en-US" baseline="-25000" dirty="0"/>
              <a:t>1</a:t>
            </a:r>
            <a:r>
              <a:rPr lang="en-US" dirty="0"/>
              <a:t> = {a, ab, </a:t>
            </a:r>
            <a:r>
              <a:rPr lang="en-US" dirty="0" err="1"/>
              <a:t>abb</a:t>
            </a:r>
            <a:r>
              <a:rPr lang="en-US" dirty="0"/>
              <a:t>, </a:t>
            </a:r>
            <a:r>
              <a:rPr lang="en-US" dirty="0" err="1"/>
              <a:t>abbb</a:t>
            </a:r>
            <a:r>
              <a:rPr lang="en-US" dirty="0"/>
              <a:t>, …}      </a:t>
            </a:r>
            <a:r>
              <a:rPr lang="en-US" dirty="0">
                <a:sym typeface="Wingdings" panose="05000000000000000000" pitchFamily="2" charset="2"/>
              </a:rPr>
              <a:t> described as a language on {a, b} that has one a, followed by 0 or more b’s</a:t>
            </a:r>
          </a:p>
          <a:p>
            <a:pPr lvl="1"/>
            <a:r>
              <a:rPr lang="en-US" dirty="0">
                <a:sym typeface="Wingdings" panose="05000000000000000000" pitchFamily="2" charset="2"/>
              </a:rPr>
              <a:t>L</a:t>
            </a:r>
            <a:r>
              <a:rPr lang="en-US" baseline="-25000" dirty="0">
                <a:sym typeface="Wingdings" panose="05000000000000000000" pitchFamily="2" charset="2"/>
              </a:rPr>
              <a:t>2</a:t>
            </a:r>
            <a:r>
              <a:rPr lang="en-US" dirty="0">
                <a:sym typeface="Wingdings" panose="05000000000000000000" pitchFamily="2" charset="2"/>
              </a:rPr>
              <a:t> = { even number of a’s, followed by any number of b’s, including 0 }</a:t>
            </a:r>
          </a:p>
          <a:p>
            <a:pPr lvl="1"/>
            <a:r>
              <a:rPr lang="en-US" dirty="0">
                <a:sym typeface="Wingdings" panose="05000000000000000000" pitchFamily="2" charset="2"/>
              </a:rPr>
              <a:t>Etc.</a:t>
            </a:r>
          </a:p>
          <a:p>
            <a:pPr marL="0" indent="0">
              <a:buNone/>
            </a:pPr>
            <a:endParaRPr lang="en-US" dirty="0"/>
          </a:p>
        </p:txBody>
      </p:sp>
      <p:sp>
        <p:nvSpPr>
          <p:cNvPr id="4" name="Footer Placeholder 3">
            <a:extLst>
              <a:ext uri="{FF2B5EF4-FFF2-40B4-BE49-F238E27FC236}">
                <a16:creationId xmlns:a16="http://schemas.microsoft.com/office/drawing/2014/main" id="{D3342D8D-A356-4891-B44B-02141FBB08BC}"/>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1F125C09-7D2E-4B53-997B-F84813357948}"/>
              </a:ext>
            </a:extLst>
          </p:cNvPr>
          <p:cNvSpPr>
            <a:spLocks noGrp="1"/>
          </p:cNvSpPr>
          <p:nvPr>
            <p:ph type="sldNum" sz="quarter" idx="12"/>
          </p:nvPr>
        </p:nvSpPr>
        <p:spPr/>
        <p:txBody>
          <a:bodyPr/>
          <a:lstStyle/>
          <a:p>
            <a:fld id="{BAA72AFD-CEE0-4046-9853-91F53F3F97D9}" type="slidenum">
              <a:rPr lang="en-US" smtClean="0"/>
              <a:t>19</a:t>
            </a:fld>
            <a:endParaRPr lang="en-US"/>
          </a:p>
        </p:txBody>
      </p:sp>
    </p:spTree>
    <p:extLst>
      <p:ext uri="{BB962C8B-B14F-4D97-AF65-F5344CB8AC3E}">
        <p14:creationId xmlns:p14="http://schemas.microsoft.com/office/powerpoint/2010/main" val="237208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6FA2-2AA2-4E2E-9ADE-A372B076AD9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5DAB53-AFD7-451D-B442-1955683F407A}"/>
              </a:ext>
            </a:extLst>
          </p:cNvPr>
          <p:cNvSpPr>
            <a:spLocks noGrp="1"/>
          </p:cNvSpPr>
          <p:nvPr>
            <p:ph idx="1"/>
          </p:nvPr>
        </p:nvSpPr>
        <p:spPr/>
        <p:txBody>
          <a:bodyPr/>
          <a:lstStyle/>
          <a:p>
            <a:r>
              <a:rPr lang="en-US" dirty="0"/>
              <a:t>Previously, we discussed how </a:t>
            </a:r>
            <a:r>
              <a:rPr lang="en-US" b="1" dirty="0"/>
              <a:t>models </a:t>
            </a:r>
            <a:r>
              <a:rPr lang="en-US" dirty="0"/>
              <a:t>help us to simplify and describe more complicated constructs</a:t>
            </a:r>
          </a:p>
          <a:p>
            <a:r>
              <a:rPr lang="en-US" dirty="0"/>
              <a:t>In this lecture, we begin looking at ways of modeling formal languages</a:t>
            </a:r>
          </a:p>
          <a:p>
            <a:pPr lvl="1"/>
            <a:r>
              <a:rPr lang="en-US" dirty="0"/>
              <a:t>This helps us discuss languages in general</a:t>
            </a:r>
          </a:p>
          <a:p>
            <a:r>
              <a:rPr lang="en-US" dirty="0"/>
              <a:t>As a related exercise, we will learn how to model languages with simple abstract computers (automata)</a:t>
            </a:r>
          </a:p>
          <a:p>
            <a:pPr lvl="1"/>
            <a:r>
              <a:rPr lang="en-US" dirty="0"/>
              <a:t>This will help us to lay a strong foundation to understand compilers, computers, digital computing, and other aspects of computer science</a:t>
            </a:r>
          </a:p>
        </p:txBody>
      </p:sp>
      <p:sp>
        <p:nvSpPr>
          <p:cNvPr id="4" name="Footer Placeholder 3">
            <a:extLst>
              <a:ext uri="{FF2B5EF4-FFF2-40B4-BE49-F238E27FC236}">
                <a16:creationId xmlns:a16="http://schemas.microsoft.com/office/drawing/2014/main" id="{D41B8C0B-0C5D-48DD-BBF4-9A798A328703}"/>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C8184381-8F57-4093-8BCC-A0F1F772B3A9}"/>
              </a:ext>
            </a:extLst>
          </p:cNvPr>
          <p:cNvSpPr>
            <a:spLocks noGrp="1"/>
          </p:cNvSpPr>
          <p:nvPr>
            <p:ph type="sldNum" sz="quarter" idx="12"/>
          </p:nvPr>
        </p:nvSpPr>
        <p:spPr/>
        <p:txBody>
          <a:bodyPr/>
          <a:lstStyle/>
          <a:p>
            <a:fld id="{BAA72AFD-CEE0-4046-9853-91F53F3F97D9}" type="slidenum">
              <a:rPr lang="en-US" smtClean="0"/>
              <a:t>2</a:t>
            </a:fld>
            <a:endParaRPr lang="en-US"/>
          </a:p>
        </p:txBody>
      </p:sp>
    </p:spTree>
    <p:extLst>
      <p:ext uri="{BB962C8B-B14F-4D97-AF65-F5344CB8AC3E}">
        <p14:creationId xmlns:p14="http://schemas.microsoft.com/office/powerpoint/2010/main" val="239380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9E76-EB3B-4CB9-8C90-94CD40C9CFAC}"/>
              </a:ext>
            </a:extLst>
          </p:cNvPr>
          <p:cNvSpPr>
            <a:spLocks noGrp="1"/>
          </p:cNvSpPr>
          <p:nvPr>
            <p:ph type="title"/>
          </p:nvPr>
        </p:nvSpPr>
        <p:spPr/>
        <p:txBody>
          <a:bodyPr/>
          <a:lstStyle/>
          <a:p>
            <a:r>
              <a:rPr lang="en-US" dirty="0"/>
              <a:t>Recursive Definitions</a:t>
            </a:r>
          </a:p>
        </p:txBody>
      </p:sp>
      <p:sp>
        <p:nvSpPr>
          <p:cNvPr id="3" name="Content Placeholder 2">
            <a:extLst>
              <a:ext uri="{FF2B5EF4-FFF2-40B4-BE49-F238E27FC236}">
                <a16:creationId xmlns:a16="http://schemas.microsoft.com/office/drawing/2014/main" id="{08D55E1B-F454-4FE8-AE19-EAAAA965DF6D}"/>
              </a:ext>
            </a:extLst>
          </p:cNvPr>
          <p:cNvSpPr>
            <a:spLocks noGrp="1"/>
          </p:cNvSpPr>
          <p:nvPr>
            <p:ph idx="1"/>
          </p:nvPr>
        </p:nvSpPr>
        <p:spPr/>
        <p:txBody>
          <a:bodyPr/>
          <a:lstStyle/>
          <a:p>
            <a:r>
              <a:rPr lang="en-US" dirty="0"/>
              <a:t>A </a:t>
            </a:r>
            <a:r>
              <a:rPr lang="en-US" b="1" dirty="0"/>
              <a:t>recursive definition </a:t>
            </a:r>
            <a:r>
              <a:rPr lang="en-US" dirty="0"/>
              <a:t>is another way to model a language</a:t>
            </a:r>
          </a:p>
          <a:p>
            <a:pPr lvl="1"/>
            <a:r>
              <a:rPr lang="en-US" dirty="0"/>
              <a:t>Very useful for infinite languages</a:t>
            </a:r>
          </a:p>
          <a:p>
            <a:pPr lvl="1"/>
            <a:r>
              <a:rPr lang="en-US" dirty="0"/>
              <a:t>Closely resemble an induction proof</a:t>
            </a:r>
          </a:p>
          <a:p>
            <a:r>
              <a:rPr lang="en-US" dirty="0"/>
              <a:t>Recursive definitions of formal languages consist of 3 parts</a:t>
            </a:r>
          </a:p>
          <a:p>
            <a:pPr marL="617220" lvl="1" indent="-342900">
              <a:buFont typeface="+mj-lt"/>
              <a:buAutoNum type="arabicPeriod"/>
            </a:pPr>
            <a:r>
              <a:rPr lang="en-US" b="1" dirty="0"/>
              <a:t>Base case </a:t>
            </a:r>
            <a:r>
              <a:rPr lang="en-US" dirty="0"/>
              <a:t>– finite list of strings in the language</a:t>
            </a:r>
          </a:p>
          <a:p>
            <a:pPr marL="617220" lvl="1" indent="-342900">
              <a:buFont typeface="+mj-lt"/>
              <a:buAutoNum type="arabicPeriod"/>
            </a:pPr>
            <a:r>
              <a:rPr lang="en-US" b="1" dirty="0"/>
              <a:t>Recursive step </a:t>
            </a:r>
            <a:r>
              <a:rPr lang="en-US" dirty="0"/>
              <a:t>– rule or set of rules for generating new strings in the language using other strings</a:t>
            </a:r>
          </a:p>
          <a:p>
            <a:pPr marL="617220" lvl="1" indent="-342900">
              <a:buFont typeface="+mj-lt"/>
              <a:buAutoNum type="arabicPeriod"/>
            </a:pPr>
            <a:r>
              <a:rPr lang="en-US" b="1" dirty="0"/>
              <a:t>“Nothing else” statement </a:t>
            </a:r>
            <a:r>
              <a:rPr lang="en-US" dirty="0"/>
              <a:t>– a statement that nothing else is in the language except for that which is in (1) and (2) above</a:t>
            </a:r>
          </a:p>
        </p:txBody>
      </p:sp>
      <p:sp>
        <p:nvSpPr>
          <p:cNvPr id="4" name="Footer Placeholder 3">
            <a:extLst>
              <a:ext uri="{FF2B5EF4-FFF2-40B4-BE49-F238E27FC236}">
                <a16:creationId xmlns:a16="http://schemas.microsoft.com/office/drawing/2014/main" id="{F2D28DBC-B7A5-4A51-9421-E35ED10563DF}"/>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FFFE74DF-0597-486F-9167-3B82E321D632}"/>
              </a:ext>
            </a:extLst>
          </p:cNvPr>
          <p:cNvSpPr>
            <a:spLocks noGrp="1"/>
          </p:cNvSpPr>
          <p:nvPr>
            <p:ph type="sldNum" sz="quarter" idx="12"/>
          </p:nvPr>
        </p:nvSpPr>
        <p:spPr/>
        <p:txBody>
          <a:bodyPr/>
          <a:lstStyle/>
          <a:p>
            <a:fld id="{BAA72AFD-CEE0-4046-9853-91F53F3F97D9}" type="slidenum">
              <a:rPr lang="en-US" smtClean="0"/>
              <a:t>20</a:t>
            </a:fld>
            <a:endParaRPr lang="en-US"/>
          </a:p>
        </p:txBody>
      </p:sp>
    </p:spTree>
    <p:extLst>
      <p:ext uri="{BB962C8B-B14F-4D97-AF65-F5344CB8AC3E}">
        <p14:creationId xmlns:p14="http://schemas.microsoft.com/office/powerpoint/2010/main" val="350732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9419-9F6C-4F16-88C1-F6E1B042E158}"/>
              </a:ext>
            </a:extLst>
          </p:cNvPr>
          <p:cNvSpPr>
            <a:spLocks noGrp="1"/>
          </p:cNvSpPr>
          <p:nvPr>
            <p:ph type="title"/>
          </p:nvPr>
        </p:nvSpPr>
        <p:spPr/>
        <p:txBody>
          <a:bodyPr/>
          <a:lstStyle/>
          <a:p>
            <a:r>
              <a:rPr lang="en-US" dirty="0"/>
              <a:t>Recursive Definition: Example 1</a:t>
            </a:r>
          </a:p>
        </p:txBody>
      </p:sp>
      <p:sp>
        <p:nvSpPr>
          <p:cNvPr id="3" name="Content Placeholder 2">
            <a:extLst>
              <a:ext uri="{FF2B5EF4-FFF2-40B4-BE49-F238E27FC236}">
                <a16:creationId xmlns:a16="http://schemas.microsoft.com/office/drawing/2014/main" id="{9CBD6F04-3ECE-42A4-940E-E4BB767B228D}"/>
              </a:ext>
            </a:extLst>
          </p:cNvPr>
          <p:cNvSpPr>
            <a:spLocks noGrp="1"/>
          </p:cNvSpPr>
          <p:nvPr>
            <p:ph idx="1"/>
          </p:nvPr>
        </p:nvSpPr>
        <p:spPr/>
        <p:txBody>
          <a:bodyPr/>
          <a:lstStyle/>
          <a:p>
            <a:r>
              <a:rPr lang="en-US" dirty="0"/>
              <a:t>The following is a definition of the language PEI (positive, even, integers)</a:t>
            </a:r>
          </a:p>
          <a:p>
            <a:r>
              <a:rPr lang="en-US" dirty="0"/>
              <a:t>PEI = {2, 4, 6, 8, …}</a:t>
            </a:r>
          </a:p>
          <a:p>
            <a:r>
              <a:rPr lang="en-US" dirty="0"/>
              <a:t>Recursive definition:</a:t>
            </a:r>
          </a:p>
          <a:p>
            <a:pPr marL="617220" lvl="1" indent="-342900">
              <a:buFont typeface="+mj-lt"/>
              <a:buAutoNum type="arabicPeriod"/>
            </a:pPr>
            <a:r>
              <a:rPr lang="en-US" dirty="0"/>
              <a:t>Base case:  2 </a:t>
            </a:r>
            <a:r>
              <a:rPr lang="en-US" dirty="0">
                <a:sym typeface="Symbol" panose="05050102010706020507" pitchFamily="18" charset="2"/>
              </a:rPr>
              <a:t></a:t>
            </a:r>
            <a:r>
              <a:rPr lang="en-US" dirty="0"/>
              <a:t> PEI</a:t>
            </a:r>
          </a:p>
          <a:p>
            <a:pPr marL="617220" lvl="1" indent="-342900">
              <a:buFont typeface="+mj-lt"/>
              <a:buAutoNum type="arabicPeriod"/>
            </a:pPr>
            <a:r>
              <a:rPr lang="en-US" dirty="0"/>
              <a:t>Recursive step:  If x </a:t>
            </a:r>
            <a:r>
              <a:rPr lang="en-US" dirty="0">
                <a:sym typeface="Symbol" panose="05050102010706020507" pitchFamily="18" charset="2"/>
              </a:rPr>
              <a:t> PEI, so is x + 2</a:t>
            </a:r>
          </a:p>
          <a:p>
            <a:pPr marL="617220" lvl="1" indent="-342900">
              <a:buFont typeface="+mj-lt"/>
              <a:buAutoNum type="arabicPeriod"/>
            </a:pPr>
            <a:r>
              <a:rPr lang="en-US" dirty="0">
                <a:sym typeface="Symbol" panose="05050102010706020507" pitchFamily="18" charset="2"/>
              </a:rPr>
              <a:t>Nothing else :  nothing not described in (1) or (2) is in PEI</a:t>
            </a:r>
            <a:endParaRPr lang="en-US" dirty="0"/>
          </a:p>
        </p:txBody>
      </p:sp>
      <p:sp>
        <p:nvSpPr>
          <p:cNvPr id="4" name="Footer Placeholder 3">
            <a:extLst>
              <a:ext uri="{FF2B5EF4-FFF2-40B4-BE49-F238E27FC236}">
                <a16:creationId xmlns:a16="http://schemas.microsoft.com/office/drawing/2014/main" id="{5A8F58B4-DF97-4EEA-93CB-E2DD3D0A0FB8}"/>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D769A64A-9765-4965-BDAF-A35A8382925A}"/>
              </a:ext>
            </a:extLst>
          </p:cNvPr>
          <p:cNvSpPr>
            <a:spLocks noGrp="1"/>
          </p:cNvSpPr>
          <p:nvPr>
            <p:ph type="sldNum" sz="quarter" idx="12"/>
          </p:nvPr>
        </p:nvSpPr>
        <p:spPr/>
        <p:txBody>
          <a:bodyPr/>
          <a:lstStyle/>
          <a:p>
            <a:fld id="{BAA72AFD-CEE0-4046-9853-91F53F3F97D9}" type="slidenum">
              <a:rPr lang="en-US" smtClean="0"/>
              <a:t>21</a:t>
            </a:fld>
            <a:endParaRPr lang="en-US"/>
          </a:p>
        </p:txBody>
      </p:sp>
    </p:spTree>
    <p:extLst>
      <p:ext uri="{BB962C8B-B14F-4D97-AF65-F5344CB8AC3E}">
        <p14:creationId xmlns:p14="http://schemas.microsoft.com/office/powerpoint/2010/main" val="36674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D8DB-4963-40FC-BA48-C6D24E79E813}"/>
              </a:ext>
            </a:extLst>
          </p:cNvPr>
          <p:cNvSpPr>
            <a:spLocks noGrp="1"/>
          </p:cNvSpPr>
          <p:nvPr>
            <p:ph type="title"/>
          </p:nvPr>
        </p:nvSpPr>
        <p:spPr/>
        <p:txBody>
          <a:bodyPr/>
          <a:lstStyle/>
          <a:p>
            <a:r>
              <a:rPr lang="en-US" dirty="0"/>
              <a:t>Recursive Definitions:  Example 2</a:t>
            </a:r>
          </a:p>
        </p:txBody>
      </p:sp>
      <p:sp>
        <p:nvSpPr>
          <p:cNvPr id="3" name="Content Placeholder 2">
            <a:extLst>
              <a:ext uri="{FF2B5EF4-FFF2-40B4-BE49-F238E27FC236}">
                <a16:creationId xmlns:a16="http://schemas.microsoft.com/office/drawing/2014/main" id="{71AB23B7-0937-4888-ADD8-60E39524C2AE}"/>
              </a:ext>
            </a:extLst>
          </p:cNvPr>
          <p:cNvSpPr>
            <a:spLocks noGrp="1"/>
          </p:cNvSpPr>
          <p:nvPr>
            <p:ph idx="1"/>
          </p:nvPr>
        </p:nvSpPr>
        <p:spPr/>
        <p:txBody>
          <a:bodyPr/>
          <a:lstStyle/>
          <a:p>
            <a:r>
              <a:rPr lang="en-US" dirty="0"/>
              <a:t>Consider a language, INT, the language containing all integers</a:t>
            </a:r>
          </a:p>
          <a:p>
            <a:r>
              <a:rPr lang="en-US" dirty="0"/>
              <a:t>INT = { …, -3, -2, -1, 0, 1, 2, 3, … }</a:t>
            </a:r>
          </a:p>
          <a:p>
            <a:r>
              <a:rPr lang="en-US" dirty="0"/>
              <a:t>Recursive definition</a:t>
            </a:r>
          </a:p>
          <a:p>
            <a:pPr marL="617220" lvl="1" indent="-342900">
              <a:buFont typeface="+mj-lt"/>
              <a:buAutoNum type="arabicPeriod"/>
            </a:pPr>
            <a:r>
              <a:rPr lang="en-US" dirty="0"/>
              <a:t>Base case:  0 is in INT</a:t>
            </a:r>
          </a:p>
          <a:p>
            <a:pPr marL="617220" lvl="1" indent="-342900">
              <a:buFont typeface="+mj-lt"/>
              <a:buAutoNum type="arabicPeriod"/>
            </a:pPr>
            <a:r>
              <a:rPr lang="en-US" dirty="0"/>
              <a:t>Recursive step:  If x is in INT, then x-1 and x-2 are in INT</a:t>
            </a:r>
          </a:p>
          <a:p>
            <a:pPr marL="617220" lvl="1" indent="-342900">
              <a:buFont typeface="+mj-lt"/>
              <a:buAutoNum type="arabicPeriod"/>
            </a:pPr>
            <a:r>
              <a:rPr lang="en-US" dirty="0"/>
              <a:t>Nothing else:  Nothing but the generated strings (words) above in (1) and (2) are in INT</a:t>
            </a:r>
          </a:p>
        </p:txBody>
      </p:sp>
      <p:sp>
        <p:nvSpPr>
          <p:cNvPr id="4" name="Footer Placeholder 3">
            <a:extLst>
              <a:ext uri="{FF2B5EF4-FFF2-40B4-BE49-F238E27FC236}">
                <a16:creationId xmlns:a16="http://schemas.microsoft.com/office/drawing/2014/main" id="{8E7F7C23-7130-443D-9754-DD66296A1E8C}"/>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15AD95FB-4D03-4CD8-B631-B4C6DC5BC610}"/>
              </a:ext>
            </a:extLst>
          </p:cNvPr>
          <p:cNvSpPr>
            <a:spLocks noGrp="1"/>
          </p:cNvSpPr>
          <p:nvPr>
            <p:ph type="sldNum" sz="quarter" idx="12"/>
          </p:nvPr>
        </p:nvSpPr>
        <p:spPr/>
        <p:txBody>
          <a:bodyPr/>
          <a:lstStyle/>
          <a:p>
            <a:fld id="{BAA72AFD-CEE0-4046-9853-91F53F3F97D9}" type="slidenum">
              <a:rPr lang="en-US" smtClean="0"/>
              <a:t>22</a:t>
            </a:fld>
            <a:endParaRPr lang="en-US"/>
          </a:p>
        </p:txBody>
      </p:sp>
    </p:spTree>
    <p:extLst>
      <p:ext uri="{BB962C8B-B14F-4D97-AF65-F5344CB8AC3E}">
        <p14:creationId xmlns:p14="http://schemas.microsoft.com/office/powerpoint/2010/main" val="91974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D967-4DBC-4DC0-A8D8-30AD668BF7A5}"/>
              </a:ext>
            </a:extLst>
          </p:cNvPr>
          <p:cNvSpPr>
            <a:spLocks noGrp="1"/>
          </p:cNvSpPr>
          <p:nvPr>
            <p:ph type="title"/>
          </p:nvPr>
        </p:nvSpPr>
        <p:spPr/>
        <p:txBody>
          <a:bodyPr/>
          <a:lstStyle/>
          <a:p>
            <a:r>
              <a:rPr lang="en-US" dirty="0"/>
              <a:t>Recursive Definitions:  Example 3</a:t>
            </a:r>
          </a:p>
        </p:txBody>
      </p:sp>
      <p:sp>
        <p:nvSpPr>
          <p:cNvPr id="3" name="Content Placeholder 2">
            <a:extLst>
              <a:ext uri="{FF2B5EF4-FFF2-40B4-BE49-F238E27FC236}">
                <a16:creationId xmlns:a16="http://schemas.microsoft.com/office/drawing/2014/main" id="{985174D7-DF31-4C9A-953C-FDE5CEFAF02C}"/>
              </a:ext>
            </a:extLst>
          </p:cNvPr>
          <p:cNvSpPr>
            <a:spLocks noGrp="1"/>
          </p:cNvSpPr>
          <p:nvPr>
            <p:ph idx="1"/>
          </p:nvPr>
        </p:nvSpPr>
        <p:spPr/>
        <p:txBody>
          <a:bodyPr/>
          <a:lstStyle/>
          <a:p>
            <a:r>
              <a:rPr lang="en-US" dirty="0"/>
              <a:t>Consider a language HALF over {a, b} where the number of a’s is half the number of b’s</a:t>
            </a:r>
          </a:p>
          <a:p>
            <a:r>
              <a:rPr lang="en-US" dirty="0"/>
              <a:t>Description:</a:t>
            </a:r>
          </a:p>
          <a:p>
            <a:pPr lvl="1"/>
            <a:r>
              <a:rPr lang="en-US" dirty="0"/>
              <a:t>HALF = { a</a:t>
            </a:r>
            <a:r>
              <a:rPr lang="en-US" baseline="30000" dirty="0"/>
              <a:t>n</a:t>
            </a:r>
            <a:r>
              <a:rPr lang="en-US" dirty="0"/>
              <a:t>b</a:t>
            </a:r>
            <a:r>
              <a:rPr lang="en-US" baseline="30000" dirty="0"/>
              <a:t>2n</a:t>
            </a:r>
            <a:r>
              <a:rPr lang="en-US" dirty="0"/>
              <a:t> : n ≥ 0 }</a:t>
            </a:r>
          </a:p>
          <a:p>
            <a:pPr marL="274320" lvl="1" indent="0">
              <a:buNone/>
            </a:pPr>
            <a:r>
              <a:rPr lang="en-US" dirty="0"/>
              <a:t>             = {λ, </a:t>
            </a:r>
            <a:r>
              <a:rPr lang="en-US" dirty="0" err="1"/>
              <a:t>abb</a:t>
            </a:r>
            <a:r>
              <a:rPr lang="en-US" dirty="0"/>
              <a:t>, </a:t>
            </a:r>
            <a:r>
              <a:rPr lang="en-US" dirty="0" err="1"/>
              <a:t>aabbbb</a:t>
            </a:r>
            <a:r>
              <a:rPr lang="en-US" dirty="0"/>
              <a:t>, </a:t>
            </a:r>
            <a:r>
              <a:rPr lang="en-US" dirty="0" err="1"/>
              <a:t>aaabbbbbb</a:t>
            </a:r>
            <a:r>
              <a:rPr lang="en-US" dirty="0"/>
              <a:t>, … }</a:t>
            </a:r>
            <a:br>
              <a:rPr lang="en-US" dirty="0"/>
            </a:br>
            <a:r>
              <a:rPr lang="en-US" dirty="0"/>
              <a:t>             = {λ, ab</a:t>
            </a:r>
            <a:r>
              <a:rPr lang="en-US" baseline="30000" dirty="0"/>
              <a:t>2</a:t>
            </a:r>
            <a:r>
              <a:rPr lang="en-US" dirty="0"/>
              <a:t>, a</a:t>
            </a:r>
            <a:r>
              <a:rPr lang="en-US" baseline="30000" dirty="0"/>
              <a:t>2</a:t>
            </a:r>
            <a:r>
              <a:rPr lang="en-US" dirty="0"/>
              <a:t>b</a:t>
            </a:r>
            <a:r>
              <a:rPr lang="en-US" baseline="30000" dirty="0"/>
              <a:t>4</a:t>
            </a:r>
            <a:r>
              <a:rPr lang="en-US" dirty="0"/>
              <a:t>, a</a:t>
            </a:r>
            <a:r>
              <a:rPr lang="en-US" baseline="30000" dirty="0"/>
              <a:t>3</a:t>
            </a:r>
            <a:r>
              <a:rPr lang="en-US" dirty="0"/>
              <a:t>b</a:t>
            </a:r>
            <a:r>
              <a:rPr lang="en-US" baseline="30000" dirty="0"/>
              <a:t>6</a:t>
            </a:r>
            <a:r>
              <a:rPr lang="en-US" dirty="0"/>
              <a:t>, … }</a:t>
            </a:r>
          </a:p>
          <a:p>
            <a:r>
              <a:rPr lang="en-US" dirty="0"/>
              <a:t>Recursive definition:</a:t>
            </a:r>
          </a:p>
          <a:p>
            <a:pPr marL="617220" lvl="1" indent="-342900">
              <a:buFont typeface="+mj-lt"/>
              <a:buAutoNum type="arabicPeriod"/>
            </a:pPr>
            <a:r>
              <a:rPr lang="en-US" dirty="0"/>
              <a:t>λ is in HALF</a:t>
            </a:r>
          </a:p>
          <a:p>
            <a:pPr marL="617220" lvl="1" indent="-342900">
              <a:buFont typeface="+mj-lt"/>
              <a:buAutoNum type="arabicPeriod"/>
            </a:pPr>
            <a:r>
              <a:rPr lang="en-US" dirty="0"/>
              <a:t>If x is in HALF, then so is </a:t>
            </a:r>
            <a:r>
              <a:rPr lang="en-US" dirty="0" err="1"/>
              <a:t>axbb</a:t>
            </a:r>
            <a:endParaRPr lang="en-US" dirty="0"/>
          </a:p>
          <a:p>
            <a:pPr marL="617220" lvl="1" indent="-342900">
              <a:buFont typeface="+mj-lt"/>
              <a:buAutoNum type="arabicPeriod"/>
            </a:pPr>
            <a:r>
              <a:rPr lang="en-US" dirty="0"/>
              <a:t>Nothing else is in HALF</a:t>
            </a:r>
          </a:p>
        </p:txBody>
      </p:sp>
      <p:sp>
        <p:nvSpPr>
          <p:cNvPr id="4" name="Footer Placeholder 3">
            <a:extLst>
              <a:ext uri="{FF2B5EF4-FFF2-40B4-BE49-F238E27FC236}">
                <a16:creationId xmlns:a16="http://schemas.microsoft.com/office/drawing/2014/main" id="{398F8ED4-DA3B-4A72-AB64-7060EC1E4E7D}"/>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A924E70B-6A53-4CEF-B323-6B0A90787B07}"/>
              </a:ext>
            </a:extLst>
          </p:cNvPr>
          <p:cNvSpPr>
            <a:spLocks noGrp="1"/>
          </p:cNvSpPr>
          <p:nvPr>
            <p:ph type="sldNum" sz="quarter" idx="12"/>
          </p:nvPr>
        </p:nvSpPr>
        <p:spPr/>
        <p:txBody>
          <a:bodyPr/>
          <a:lstStyle/>
          <a:p>
            <a:fld id="{BAA72AFD-CEE0-4046-9853-91F53F3F97D9}" type="slidenum">
              <a:rPr lang="en-US" smtClean="0"/>
              <a:t>23</a:t>
            </a:fld>
            <a:endParaRPr lang="en-US"/>
          </a:p>
        </p:txBody>
      </p:sp>
    </p:spTree>
    <p:extLst>
      <p:ext uri="{BB962C8B-B14F-4D97-AF65-F5344CB8AC3E}">
        <p14:creationId xmlns:p14="http://schemas.microsoft.com/office/powerpoint/2010/main" val="309813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1CEE-EC28-4FEB-ACC0-EBFE2C31D5AC}"/>
              </a:ext>
            </a:extLst>
          </p:cNvPr>
          <p:cNvSpPr>
            <a:spLocks noGrp="1"/>
          </p:cNvSpPr>
          <p:nvPr>
            <p:ph type="title"/>
          </p:nvPr>
        </p:nvSpPr>
        <p:spPr/>
        <p:txBody>
          <a:bodyPr/>
          <a:lstStyle/>
          <a:p>
            <a:r>
              <a:rPr lang="en-US" dirty="0"/>
              <a:t>Recursive Definitions:  Exercise 1</a:t>
            </a:r>
          </a:p>
        </p:txBody>
      </p:sp>
      <p:sp>
        <p:nvSpPr>
          <p:cNvPr id="3" name="Content Placeholder 2">
            <a:extLst>
              <a:ext uri="{FF2B5EF4-FFF2-40B4-BE49-F238E27FC236}">
                <a16:creationId xmlns:a16="http://schemas.microsoft.com/office/drawing/2014/main" id="{2790E198-519F-4E44-BD81-36A62EF2C40A}"/>
              </a:ext>
            </a:extLst>
          </p:cNvPr>
          <p:cNvSpPr>
            <a:spLocks noGrp="1"/>
          </p:cNvSpPr>
          <p:nvPr>
            <p:ph idx="1"/>
          </p:nvPr>
        </p:nvSpPr>
        <p:spPr/>
        <p:txBody>
          <a:bodyPr/>
          <a:lstStyle/>
          <a:p>
            <a:r>
              <a:rPr lang="en-US" dirty="0"/>
              <a:t>Given the alphabet Σ = {a, b}:</a:t>
            </a:r>
          </a:p>
          <a:p>
            <a:r>
              <a:rPr lang="en-US" dirty="0"/>
              <a:t>The language L = All strings over Σ where the number of a’s is equal to the number of b’s = {</a:t>
            </a:r>
            <a:r>
              <a:rPr lang="el-GR" dirty="0"/>
              <a:t>λ</a:t>
            </a:r>
            <a:r>
              <a:rPr lang="en-US" dirty="0"/>
              <a:t>, ab, </a:t>
            </a:r>
            <a:r>
              <a:rPr lang="en-US" dirty="0" err="1"/>
              <a:t>ba</a:t>
            </a:r>
            <a:r>
              <a:rPr lang="en-US" dirty="0"/>
              <a:t>, </a:t>
            </a:r>
            <a:r>
              <a:rPr lang="en-US" dirty="0" err="1"/>
              <a:t>abba</a:t>
            </a:r>
            <a:r>
              <a:rPr lang="en-US" dirty="0"/>
              <a:t>, </a:t>
            </a:r>
            <a:r>
              <a:rPr lang="en-US" dirty="0" err="1"/>
              <a:t>baab</a:t>
            </a:r>
            <a:r>
              <a:rPr lang="en-US" dirty="0"/>
              <a:t>, baba, </a:t>
            </a:r>
            <a:r>
              <a:rPr lang="en-US" dirty="0" err="1"/>
              <a:t>abab</a:t>
            </a:r>
            <a:r>
              <a:rPr lang="en-US" dirty="0"/>
              <a:t>, </a:t>
            </a:r>
            <a:r>
              <a:rPr lang="en-US" dirty="0" err="1"/>
              <a:t>aabb</a:t>
            </a:r>
            <a:r>
              <a:rPr lang="en-US" dirty="0"/>
              <a:t>, </a:t>
            </a:r>
            <a:r>
              <a:rPr lang="en-US" dirty="0" err="1"/>
              <a:t>bbabaa</a:t>
            </a:r>
            <a:r>
              <a:rPr lang="en-US" dirty="0"/>
              <a:t>, … }</a:t>
            </a:r>
          </a:p>
          <a:p>
            <a:r>
              <a:rPr lang="en-US" b="1" dirty="0"/>
              <a:t>Exercise:  Give the recursive definition of the above</a:t>
            </a:r>
          </a:p>
        </p:txBody>
      </p:sp>
      <p:sp>
        <p:nvSpPr>
          <p:cNvPr id="4" name="Footer Placeholder 3">
            <a:extLst>
              <a:ext uri="{FF2B5EF4-FFF2-40B4-BE49-F238E27FC236}">
                <a16:creationId xmlns:a16="http://schemas.microsoft.com/office/drawing/2014/main" id="{757E6EF8-ABB6-4C51-957A-035DA526C88E}"/>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B30D6D93-207B-414B-9086-706CF5B0104A}"/>
              </a:ext>
            </a:extLst>
          </p:cNvPr>
          <p:cNvSpPr>
            <a:spLocks noGrp="1"/>
          </p:cNvSpPr>
          <p:nvPr>
            <p:ph type="sldNum" sz="quarter" idx="12"/>
          </p:nvPr>
        </p:nvSpPr>
        <p:spPr/>
        <p:txBody>
          <a:bodyPr/>
          <a:lstStyle/>
          <a:p>
            <a:fld id="{BAA72AFD-CEE0-4046-9853-91F53F3F97D9}" type="slidenum">
              <a:rPr lang="en-US" smtClean="0"/>
              <a:t>24</a:t>
            </a:fld>
            <a:endParaRPr lang="en-US"/>
          </a:p>
        </p:txBody>
      </p:sp>
    </p:spTree>
    <p:extLst>
      <p:ext uri="{BB962C8B-B14F-4D97-AF65-F5344CB8AC3E}">
        <p14:creationId xmlns:p14="http://schemas.microsoft.com/office/powerpoint/2010/main" val="105959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1CEE-EC28-4FEB-ACC0-EBFE2C31D5AC}"/>
              </a:ext>
            </a:extLst>
          </p:cNvPr>
          <p:cNvSpPr>
            <a:spLocks noGrp="1"/>
          </p:cNvSpPr>
          <p:nvPr>
            <p:ph type="title"/>
          </p:nvPr>
        </p:nvSpPr>
        <p:spPr/>
        <p:txBody>
          <a:bodyPr/>
          <a:lstStyle/>
          <a:p>
            <a:r>
              <a:rPr lang="en-US" dirty="0"/>
              <a:t>Recursive Definitions:  E1 Solution</a:t>
            </a:r>
          </a:p>
        </p:txBody>
      </p:sp>
      <p:sp>
        <p:nvSpPr>
          <p:cNvPr id="3" name="Content Placeholder 2">
            <a:extLst>
              <a:ext uri="{FF2B5EF4-FFF2-40B4-BE49-F238E27FC236}">
                <a16:creationId xmlns:a16="http://schemas.microsoft.com/office/drawing/2014/main" id="{2790E198-519F-4E44-BD81-36A62EF2C40A}"/>
              </a:ext>
            </a:extLst>
          </p:cNvPr>
          <p:cNvSpPr>
            <a:spLocks noGrp="1"/>
          </p:cNvSpPr>
          <p:nvPr>
            <p:ph idx="1"/>
          </p:nvPr>
        </p:nvSpPr>
        <p:spPr/>
        <p:txBody>
          <a:bodyPr/>
          <a:lstStyle/>
          <a:p>
            <a:r>
              <a:rPr lang="en-US" dirty="0"/>
              <a:t>Given the alphabet Σ = {a, b}:</a:t>
            </a:r>
          </a:p>
          <a:p>
            <a:r>
              <a:rPr lang="en-US" dirty="0"/>
              <a:t>The language L = All strings over Σ where the number of a’s is equal to the number of b’s = {</a:t>
            </a:r>
            <a:r>
              <a:rPr lang="el-GR" dirty="0"/>
              <a:t>λ</a:t>
            </a:r>
            <a:r>
              <a:rPr lang="en-US" dirty="0"/>
              <a:t>, ab, </a:t>
            </a:r>
            <a:r>
              <a:rPr lang="en-US" dirty="0" err="1"/>
              <a:t>ba</a:t>
            </a:r>
            <a:r>
              <a:rPr lang="en-US" dirty="0"/>
              <a:t>, </a:t>
            </a:r>
            <a:r>
              <a:rPr lang="en-US" dirty="0" err="1"/>
              <a:t>abba</a:t>
            </a:r>
            <a:r>
              <a:rPr lang="en-US" dirty="0"/>
              <a:t>, </a:t>
            </a:r>
            <a:r>
              <a:rPr lang="en-US" dirty="0" err="1"/>
              <a:t>baab</a:t>
            </a:r>
            <a:r>
              <a:rPr lang="en-US" dirty="0"/>
              <a:t>, baba, </a:t>
            </a:r>
            <a:r>
              <a:rPr lang="en-US" dirty="0" err="1"/>
              <a:t>abab</a:t>
            </a:r>
            <a:r>
              <a:rPr lang="en-US" dirty="0"/>
              <a:t>, </a:t>
            </a:r>
            <a:r>
              <a:rPr lang="en-US" dirty="0" err="1"/>
              <a:t>aabb</a:t>
            </a:r>
            <a:r>
              <a:rPr lang="en-US" dirty="0"/>
              <a:t>, </a:t>
            </a:r>
            <a:r>
              <a:rPr lang="en-US" dirty="0" err="1"/>
              <a:t>bbabaa</a:t>
            </a:r>
            <a:r>
              <a:rPr lang="en-US" dirty="0"/>
              <a:t>, … }</a:t>
            </a:r>
          </a:p>
          <a:p>
            <a:r>
              <a:rPr lang="en-US" b="1" dirty="0"/>
              <a:t>Recursive definition:</a:t>
            </a:r>
          </a:p>
          <a:p>
            <a:pPr marL="617220" lvl="1" indent="-342900">
              <a:buFont typeface="+mj-lt"/>
              <a:buAutoNum type="arabicPeriod"/>
            </a:pPr>
            <a:r>
              <a:rPr lang="el-GR" dirty="0"/>
              <a:t>λ</a:t>
            </a:r>
            <a:r>
              <a:rPr lang="en-US" dirty="0"/>
              <a:t> is in L</a:t>
            </a:r>
          </a:p>
          <a:p>
            <a:pPr marL="617220" lvl="1" indent="-342900">
              <a:buFont typeface="+mj-lt"/>
              <a:buAutoNum type="arabicPeriod"/>
            </a:pPr>
            <a:r>
              <a:rPr lang="en-US" dirty="0"/>
              <a:t>If x is in L, </a:t>
            </a:r>
            <a:r>
              <a:rPr lang="en-US" dirty="0" err="1"/>
              <a:t>axb</a:t>
            </a:r>
            <a:r>
              <a:rPr lang="en-US" dirty="0"/>
              <a:t>, </a:t>
            </a:r>
            <a:r>
              <a:rPr lang="en-US" dirty="0" err="1"/>
              <a:t>bxa</a:t>
            </a:r>
            <a:r>
              <a:rPr lang="en-US" dirty="0"/>
              <a:t>, </a:t>
            </a:r>
            <a:r>
              <a:rPr lang="en-US" dirty="0" err="1"/>
              <a:t>xab</a:t>
            </a:r>
            <a:r>
              <a:rPr lang="en-US" dirty="0"/>
              <a:t>, </a:t>
            </a:r>
            <a:r>
              <a:rPr lang="en-US" dirty="0" err="1"/>
              <a:t>xba</a:t>
            </a:r>
            <a:r>
              <a:rPr lang="en-US" dirty="0"/>
              <a:t>, </a:t>
            </a:r>
            <a:r>
              <a:rPr lang="en-US" dirty="0" err="1"/>
              <a:t>abx</a:t>
            </a:r>
            <a:r>
              <a:rPr lang="en-US" dirty="0"/>
              <a:t>, and </a:t>
            </a:r>
            <a:r>
              <a:rPr lang="en-US" dirty="0" err="1"/>
              <a:t>bax</a:t>
            </a:r>
            <a:r>
              <a:rPr lang="en-US" dirty="0"/>
              <a:t> are in L</a:t>
            </a:r>
          </a:p>
          <a:p>
            <a:pPr marL="617220" lvl="1" indent="-342900">
              <a:buFont typeface="+mj-lt"/>
              <a:buAutoNum type="arabicPeriod"/>
            </a:pPr>
            <a:r>
              <a:rPr lang="en-US" dirty="0"/>
              <a:t>Nothing else is in L</a:t>
            </a:r>
          </a:p>
        </p:txBody>
      </p:sp>
      <p:sp>
        <p:nvSpPr>
          <p:cNvPr id="4" name="Footer Placeholder 3">
            <a:extLst>
              <a:ext uri="{FF2B5EF4-FFF2-40B4-BE49-F238E27FC236}">
                <a16:creationId xmlns:a16="http://schemas.microsoft.com/office/drawing/2014/main" id="{757E6EF8-ABB6-4C51-957A-035DA526C88E}"/>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B30D6D93-207B-414B-9086-706CF5B0104A}"/>
              </a:ext>
            </a:extLst>
          </p:cNvPr>
          <p:cNvSpPr>
            <a:spLocks noGrp="1"/>
          </p:cNvSpPr>
          <p:nvPr>
            <p:ph type="sldNum" sz="quarter" idx="12"/>
          </p:nvPr>
        </p:nvSpPr>
        <p:spPr/>
        <p:txBody>
          <a:bodyPr/>
          <a:lstStyle/>
          <a:p>
            <a:fld id="{BAA72AFD-CEE0-4046-9853-91F53F3F97D9}" type="slidenum">
              <a:rPr lang="en-US" smtClean="0"/>
              <a:t>25</a:t>
            </a:fld>
            <a:endParaRPr lang="en-US"/>
          </a:p>
        </p:txBody>
      </p:sp>
    </p:spTree>
    <p:extLst>
      <p:ext uri="{BB962C8B-B14F-4D97-AF65-F5344CB8AC3E}">
        <p14:creationId xmlns:p14="http://schemas.microsoft.com/office/powerpoint/2010/main" val="540993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918A-FCA3-45C7-83F2-465748340C1A}"/>
              </a:ext>
            </a:extLst>
          </p:cNvPr>
          <p:cNvSpPr>
            <a:spLocks noGrp="1"/>
          </p:cNvSpPr>
          <p:nvPr>
            <p:ph type="title"/>
          </p:nvPr>
        </p:nvSpPr>
        <p:spPr/>
        <p:txBody>
          <a:bodyPr>
            <a:normAutofit fontScale="90000"/>
          </a:bodyPr>
          <a:lstStyle/>
          <a:p>
            <a:r>
              <a:rPr lang="en-US" dirty="0"/>
              <a:t>Regular Expressions and Languages</a:t>
            </a:r>
          </a:p>
        </p:txBody>
      </p:sp>
      <p:sp>
        <p:nvSpPr>
          <p:cNvPr id="3" name="Content Placeholder 2">
            <a:extLst>
              <a:ext uri="{FF2B5EF4-FFF2-40B4-BE49-F238E27FC236}">
                <a16:creationId xmlns:a16="http://schemas.microsoft.com/office/drawing/2014/main" id="{90B64092-2072-441A-B830-BFDE5C2F2068}"/>
              </a:ext>
            </a:extLst>
          </p:cNvPr>
          <p:cNvSpPr>
            <a:spLocks noGrp="1"/>
          </p:cNvSpPr>
          <p:nvPr>
            <p:ph idx="1"/>
          </p:nvPr>
        </p:nvSpPr>
        <p:spPr/>
        <p:txBody>
          <a:bodyPr/>
          <a:lstStyle/>
          <a:p>
            <a:r>
              <a:rPr lang="en-US" dirty="0"/>
              <a:t>A </a:t>
            </a:r>
            <a:r>
              <a:rPr lang="en-US" b="1" dirty="0"/>
              <a:t>regular expression </a:t>
            </a:r>
            <a:r>
              <a:rPr lang="en-US" dirty="0"/>
              <a:t>is a special type of recursive definition</a:t>
            </a:r>
          </a:p>
          <a:p>
            <a:pPr marL="617220" lvl="1" indent="-342900">
              <a:buFont typeface="+mj-lt"/>
              <a:buAutoNum type="arabicPeriod"/>
            </a:pPr>
            <a:r>
              <a:rPr lang="en-US" dirty="0"/>
              <a:t>Base Case: </a:t>
            </a:r>
            <a:r>
              <a:rPr lang="el-GR" dirty="0"/>
              <a:t>λ</a:t>
            </a:r>
            <a:r>
              <a:rPr lang="en-US" dirty="0"/>
              <a:t> and any element of </a:t>
            </a:r>
            <a:r>
              <a:rPr lang="el-GR" dirty="0"/>
              <a:t>Σ</a:t>
            </a:r>
            <a:r>
              <a:rPr lang="en-US" dirty="0"/>
              <a:t> is a regular expression</a:t>
            </a:r>
          </a:p>
          <a:p>
            <a:pPr marL="617220" lvl="1" indent="-342900">
              <a:buFont typeface="+mj-lt"/>
              <a:buAutoNum type="arabicPeriod"/>
            </a:pPr>
            <a:r>
              <a:rPr lang="en-US" dirty="0"/>
              <a:t>Recursive Step:  If r</a:t>
            </a:r>
            <a:r>
              <a:rPr lang="en-US" baseline="-25000" dirty="0"/>
              <a:t>1</a:t>
            </a:r>
            <a:r>
              <a:rPr lang="en-US" dirty="0"/>
              <a:t> and r</a:t>
            </a:r>
            <a:r>
              <a:rPr lang="en-US" baseline="-25000" dirty="0"/>
              <a:t>2</a:t>
            </a:r>
            <a:r>
              <a:rPr lang="en-US" dirty="0"/>
              <a:t> are regular expressions, then so are:</a:t>
            </a:r>
          </a:p>
          <a:p>
            <a:pPr lvl="2"/>
            <a:r>
              <a:rPr lang="en-US" dirty="0"/>
              <a:t>(r</a:t>
            </a:r>
            <a:r>
              <a:rPr lang="en-US" baseline="-25000" dirty="0"/>
              <a:t>1</a:t>
            </a:r>
            <a:r>
              <a:rPr lang="en-US" dirty="0"/>
              <a:t>)</a:t>
            </a:r>
          </a:p>
          <a:p>
            <a:pPr lvl="2"/>
            <a:r>
              <a:rPr lang="en-US" dirty="0"/>
              <a:t>r</a:t>
            </a:r>
            <a:r>
              <a:rPr lang="en-US" baseline="-25000" dirty="0"/>
              <a:t>1</a:t>
            </a:r>
            <a:r>
              <a:rPr lang="en-US" dirty="0"/>
              <a:t>r</a:t>
            </a:r>
            <a:r>
              <a:rPr lang="en-US" baseline="-25000" dirty="0"/>
              <a:t>2</a:t>
            </a:r>
            <a:endParaRPr lang="en-US" dirty="0"/>
          </a:p>
          <a:p>
            <a:pPr lvl="2"/>
            <a:r>
              <a:rPr lang="en-US" dirty="0"/>
              <a:t>r</a:t>
            </a:r>
            <a:r>
              <a:rPr lang="en-US" baseline="-25000" dirty="0"/>
              <a:t>1</a:t>
            </a:r>
            <a:r>
              <a:rPr lang="en-US" dirty="0"/>
              <a:t> + r</a:t>
            </a:r>
            <a:r>
              <a:rPr lang="en-US" baseline="-25000" dirty="0"/>
              <a:t>2</a:t>
            </a:r>
            <a:r>
              <a:rPr lang="en-US" dirty="0"/>
              <a:t>            </a:t>
            </a:r>
            <a:r>
              <a:rPr lang="en-US" dirty="0">
                <a:sym typeface="Wingdings" panose="05000000000000000000" pitchFamily="2" charset="2"/>
              </a:rPr>
              <a:t> + is the OR operator</a:t>
            </a:r>
          </a:p>
          <a:p>
            <a:pPr lvl="2"/>
            <a:r>
              <a:rPr lang="en-US" dirty="0">
                <a:sym typeface="Wingdings" panose="05000000000000000000" pitchFamily="2" charset="2"/>
              </a:rPr>
              <a:t>r</a:t>
            </a:r>
            <a:r>
              <a:rPr lang="en-US" baseline="-25000" dirty="0">
                <a:sym typeface="Wingdings" panose="05000000000000000000" pitchFamily="2" charset="2"/>
              </a:rPr>
              <a:t>1</a:t>
            </a:r>
            <a:r>
              <a:rPr lang="en-US" dirty="0">
                <a:sym typeface="Wingdings" panose="05000000000000000000" pitchFamily="2" charset="2"/>
              </a:rPr>
              <a:t>*</a:t>
            </a:r>
            <a:endParaRPr lang="en-US" dirty="0"/>
          </a:p>
          <a:p>
            <a:pPr marL="617220" lvl="1" indent="-342900">
              <a:buFont typeface="+mj-lt"/>
              <a:buAutoNum type="arabicPeriod"/>
            </a:pPr>
            <a:r>
              <a:rPr lang="en-US" dirty="0"/>
              <a:t>Nothing else:  Nothing except that which is in (1) and (2) is a regular expression</a:t>
            </a:r>
          </a:p>
          <a:p>
            <a:r>
              <a:rPr lang="en-US" dirty="0"/>
              <a:t>Any language that can be described by a regular expression is a </a:t>
            </a:r>
            <a:r>
              <a:rPr lang="en-US" b="1" dirty="0"/>
              <a:t>regular language</a:t>
            </a:r>
            <a:endParaRPr lang="en-US" dirty="0"/>
          </a:p>
          <a:p>
            <a:endParaRPr lang="en-US" dirty="0"/>
          </a:p>
        </p:txBody>
      </p:sp>
      <p:sp>
        <p:nvSpPr>
          <p:cNvPr id="4" name="Footer Placeholder 3">
            <a:extLst>
              <a:ext uri="{FF2B5EF4-FFF2-40B4-BE49-F238E27FC236}">
                <a16:creationId xmlns:a16="http://schemas.microsoft.com/office/drawing/2014/main" id="{CEAAD9D6-D4FE-4AD0-8C59-1AD96B2D0AE3}"/>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7E8395A0-E854-4814-84BD-05646AB15CC3}"/>
              </a:ext>
            </a:extLst>
          </p:cNvPr>
          <p:cNvSpPr>
            <a:spLocks noGrp="1"/>
          </p:cNvSpPr>
          <p:nvPr>
            <p:ph type="sldNum" sz="quarter" idx="12"/>
          </p:nvPr>
        </p:nvSpPr>
        <p:spPr/>
        <p:txBody>
          <a:bodyPr/>
          <a:lstStyle/>
          <a:p>
            <a:fld id="{BAA72AFD-CEE0-4046-9853-91F53F3F97D9}" type="slidenum">
              <a:rPr lang="en-US" smtClean="0"/>
              <a:t>26</a:t>
            </a:fld>
            <a:endParaRPr lang="en-US"/>
          </a:p>
        </p:txBody>
      </p:sp>
    </p:spTree>
    <p:extLst>
      <p:ext uri="{BB962C8B-B14F-4D97-AF65-F5344CB8AC3E}">
        <p14:creationId xmlns:p14="http://schemas.microsoft.com/office/powerpoint/2010/main" val="160191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BFFA-9A3A-4922-ACCC-C1F1644DEEA3}"/>
              </a:ext>
            </a:extLst>
          </p:cNvPr>
          <p:cNvSpPr>
            <a:spLocks noGrp="1"/>
          </p:cNvSpPr>
          <p:nvPr>
            <p:ph type="title"/>
          </p:nvPr>
        </p:nvSpPr>
        <p:spPr/>
        <p:txBody>
          <a:bodyPr>
            <a:normAutofit/>
          </a:bodyPr>
          <a:lstStyle/>
          <a:p>
            <a:r>
              <a:rPr lang="en-US" dirty="0"/>
              <a:t>Regular Expressions</a:t>
            </a:r>
          </a:p>
        </p:txBody>
      </p:sp>
      <p:sp>
        <p:nvSpPr>
          <p:cNvPr id="3" name="Content Placeholder 2">
            <a:extLst>
              <a:ext uri="{FF2B5EF4-FFF2-40B4-BE49-F238E27FC236}">
                <a16:creationId xmlns:a16="http://schemas.microsoft.com/office/drawing/2014/main" id="{022EC830-48CA-44BD-BB87-9226D0B03C4D}"/>
              </a:ext>
            </a:extLst>
          </p:cNvPr>
          <p:cNvSpPr>
            <a:spLocks noGrp="1"/>
          </p:cNvSpPr>
          <p:nvPr>
            <p:ph idx="1"/>
          </p:nvPr>
        </p:nvSpPr>
        <p:spPr/>
        <p:txBody>
          <a:bodyPr>
            <a:normAutofit lnSpcReduction="10000"/>
          </a:bodyPr>
          <a:lstStyle/>
          <a:p>
            <a:r>
              <a:rPr lang="en-US" dirty="0"/>
              <a:t>Another useful definition (functionally equivalent to the earlier definition) is as follows:</a:t>
            </a:r>
          </a:p>
          <a:p>
            <a:r>
              <a:rPr lang="en-US" dirty="0"/>
              <a:t>Each of the following is a regular expression over an alphabet </a:t>
            </a:r>
            <a:r>
              <a:rPr lang="el-GR" dirty="0"/>
              <a:t>Σ</a:t>
            </a:r>
            <a:r>
              <a:rPr lang="en-US" dirty="0"/>
              <a:t>:</a:t>
            </a:r>
          </a:p>
          <a:p>
            <a:pPr marL="617220" lvl="1" indent="-342900">
              <a:buFont typeface="+mj-lt"/>
              <a:buAutoNum type="arabicPeriod"/>
            </a:pPr>
            <a:r>
              <a:rPr lang="en-US" dirty="0"/>
              <a:t>The symbol λ (empty string) and the pair “( )” (empty expression) are regular expressions</a:t>
            </a:r>
          </a:p>
          <a:p>
            <a:pPr marL="617220" lvl="1" indent="-342900">
              <a:buFont typeface="+mj-lt"/>
              <a:buAutoNum type="arabicPeriod"/>
            </a:pPr>
            <a:r>
              <a:rPr lang="en-US" dirty="0"/>
              <a:t>Each letter (symbol) in </a:t>
            </a:r>
            <a:r>
              <a:rPr lang="el-GR" dirty="0"/>
              <a:t>Σ</a:t>
            </a:r>
            <a:r>
              <a:rPr lang="en-US" dirty="0"/>
              <a:t> is a regular expression</a:t>
            </a:r>
          </a:p>
          <a:p>
            <a:pPr marL="617220" lvl="1" indent="-342900">
              <a:buFont typeface="+mj-lt"/>
              <a:buAutoNum type="arabicPeriod"/>
            </a:pPr>
            <a:r>
              <a:rPr lang="en-US" dirty="0"/>
              <a:t>If r is a regular expression, then (r*) is a regular expression</a:t>
            </a:r>
          </a:p>
          <a:p>
            <a:pPr lvl="2"/>
            <a:r>
              <a:rPr lang="en-US" dirty="0"/>
              <a:t>Kleene star can be performed on a set of strings, OR symbols</a:t>
            </a:r>
          </a:p>
          <a:p>
            <a:pPr marL="617220" lvl="1" indent="-342900">
              <a:buFont typeface="+mj-lt"/>
              <a:buAutoNum type="arabicPeriod"/>
            </a:pPr>
            <a:r>
              <a:rPr lang="en-US" dirty="0"/>
              <a:t>If r</a:t>
            </a:r>
            <a:r>
              <a:rPr lang="en-US" baseline="-25000" dirty="0"/>
              <a:t>1</a:t>
            </a:r>
            <a:r>
              <a:rPr lang="en-US" dirty="0"/>
              <a:t> and r</a:t>
            </a:r>
            <a:r>
              <a:rPr lang="en-US" baseline="-25000" dirty="0"/>
              <a:t>2</a:t>
            </a:r>
            <a:r>
              <a:rPr lang="en-US" dirty="0"/>
              <a:t> are regular expressions, then (r</a:t>
            </a:r>
            <a:r>
              <a:rPr lang="en-US" baseline="-25000" dirty="0"/>
              <a:t>1</a:t>
            </a:r>
            <a:r>
              <a:rPr lang="en-US" dirty="0"/>
              <a:t> + r</a:t>
            </a:r>
            <a:r>
              <a:rPr lang="en-US" baseline="-25000" dirty="0"/>
              <a:t>2</a:t>
            </a:r>
            <a:r>
              <a:rPr lang="en-US" dirty="0"/>
              <a:t>) is a regular expression</a:t>
            </a:r>
          </a:p>
          <a:p>
            <a:pPr lvl="2"/>
            <a:r>
              <a:rPr lang="en-US" dirty="0"/>
              <a:t>+ indicates “OR” in this context</a:t>
            </a:r>
          </a:p>
          <a:p>
            <a:pPr marL="617220" lvl="1" indent="-342900">
              <a:buFont typeface="+mj-lt"/>
              <a:buAutoNum type="arabicPeriod"/>
            </a:pPr>
            <a:r>
              <a:rPr lang="en-US" dirty="0"/>
              <a:t>If r</a:t>
            </a:r>
            <a:r>
              <a:rPr lang="en-US" baseline="-25000" dirty="0"/>
              <a:t>1</a:t>
            </a:r>
            <a:r>
              <a:rPr lang="en-US" dirty="0"/>
              <a:t> and r</a:t>
            </a:r>
            <a:r>
              <a:rPr lang="en-US" baseline="-25000" dirty="0"/>
              <a:t>2</a:t>
            </a:r>
            <a:r>
              <a:rPr lang="en-US" dirty="0"/>
              <a:t> are regular expressions, then (r</a:t>
            </a:r>
            <a:r>
              <a:rPr lang="en-US" baseline="-25000" dirty="0"/>
              <a:t>1</a:t>
            </a:r>
            <a:r>
              <a:rPr lang="en-US" dirty="0"/>
              <a:t>r</a:t>
            </a:r>
            <a:r>
              <a:rPr lang="en-US" baseline="-25000" dirty="0"/>
              <a:t>2</a:t>
            </a:r>
            <a:r>
              <a:rPr lang="en-US" dirty="0"/>
              <a:t>) is a regular expression</a:t>
            </a:r>
          </a:p>
          <a:p>
            <a:pPr marL="274320" lvl="1" indent="0">
              <a:buNone/>
            </a:pPr>
            <a:endParaRPr lang="en-US" dirty="0"/>
          </a:p>
          <a:p>
            <a:pPr marL="274320" lvl="1" indent="0">
              <a:buNone/>
            </a:pPr>
            <a:r>
              <a:rPr lang="en-US" dirty="0"/>
              <a:t>All other regular expressions are formed using the above rules, and that all regular expressions are special strings (words) that use the letters of </a:t>
            </a:r>
            <a:r>
              <a:rPr lang="el-GR" dirty="0"/>
              <a:t>Σ</a:t>
            </a:r>
            <a:r>
              <a:rPr lang="en-US" dirty="0"/>
              <a:t> and the five symbols:</a:t>
            </a:r>
          </a:p>
          <a:p>
            <a:pPr marL="274320" lvl="1" indent="0" algn="ctr">
              <a:buNone/>
            </a:pPr>
            <a:r>
              <a:rPr lang="en-US" dirty="0"/>
              <a:t>(    )       *      +       λ</a:t>
            </a: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D9CA58DC-8FF8-4F6C-9ED1-B7F85134C4DC}"/>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28847103-B08F-4D3E-9508-D10B059264E8}"/>
              </a:ext>
            </a:extLst>
          </p:cNvPr>
          <p:cNvSpPr>
            <a:spLocks noGrp="1"/>
          </p:cNvSpPr>
          <p:nvPr>
            <p:ph type="sldNum" sz="quarter" idx="12"/>
          </p:nvPr>
        </p:nvSpPr>
        <p:spPr/>
        <p:txBody>
          <a:bodyPr/>
          <a:lstStyle/>
          <a:p>
            <a:fld id="{BAA72AFD-CEE0-4046-9853-91F53F3F97D9}" type="slidenum">
              <a:rPr lang="en-US" smtClean="0"/>
              <a:t>27</a:t>
            </a:fld>
            <a:endParaRPr lang="en-US"/>
          </a:p>
        </p:txBody>
      </p:sp>
    </p:spTree>
    <p:extLst>
      <p:ext uri="{BB962C8B-B14F-4D97-AF65-F5344CB8AC3E}">
        <p14:creationId xmlns:p14="http://schemas.microsoft.com/office/powerpoint/2010/main" val="179381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E7E8-29FC-406A-81F7-52B4E9682539}"/>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2DBE1E69-7EB2-407F-9DFE-B1E80772D8D9}"/>
              </a:ext>
            </a:extLst>
          </p:cNvPr>
          <p:cNvSpPr>
            <a:spLocks noGrp="1"/>
          </p:cNvSpPr>
          <p:nvPr>
            <p:ph idx="1"/>
          </p:nvPr>
        </p:nvSpPr>
        <p:spPr/>
        <p:txBody>
          <a:bodyPr/>
          <a:lstStyle/>
          <a:p>
            <a:r>
              <a:rPr lang="en-US" dirty="0"/>
              <a:t>Again, the + sign indicates the OR operation</a:t>
            </a:r>
          </a:p>
          <a:p>
            <a:r>
              <a:rPr lang="en-US" dirty="0"/>
              <a:t>So, if the expression is s</a:t>
            </a:r>
            <a:r>
              <a:rPr lang="en-US" baseline="-25000" dirty="0"/>
              <a:t>1</a:t>
            </a:r>
            <a:r>
              <a:rPr lang="en-US" dirty="0"/>
              <a:t> + s</a:t>
            </a:r>
            <a:r>
              <a:rPr lang="en-US" baseline="-25000" dirty="0"/>
              <a:t>2</a:t>
            </a:r>
            <a:r>
              <a:rPr lang="en-US" dirty="0"/>
              <a:t>, this means use s</a:t>
            </a:r>
            <a:r>
              <a:rPr lang="en-US" baseline="-25000" dirty="0"/>
              <a:t>1</a:t>
            </a:r>
            <a:r>
              <a:rPr lang="en-US" dirty="0"/>
              <a:t> or s</a:t>
            </a:r>
            <a:r>
              <a:rPr lang="en-US" baseline="-25000" dirty="0"/>
              <a:t>2</a:t>
            </a:r>
            <a:endParaRPr lang="en-US" dirty="0"/>
          </a:p>
          <a:p>
            <a:r>
              <a:rPr lang="en-US" dirty="0"/>
              <a:t>Example:</a:t>
            </a:r>
          </a:p>
          <a:p>
            <a:pPr lvl="1"/>
            <a:r>
              <a:rPr lang="en-US" dirty="0" err="1"/>
              <a:t>abba</a:t>
            </a:r>
            <a:r>
              <a:rPr lang="en-US" dirty="0"/>
              <a:t> + ab + bb describes the set {</a:t>
            </a:r>
            <a:r>
              <a:rPr lang="en-US" dirty="0" err="1"/>
              <a:t>abba</a:t>
            </a:r>
            <a:r>
              <a:rPr lang="en-US" dirty="0"/>
              <a:t>, ab, bb}</a:t>
            </a:r>
          </a:p>
          <a:p>
            <a:endParaRPr lang="en-US" dirty="0"/>
          </a:p>
          <a:p>
            <a:r>
              <a:rPr lang="en-US" dirty="0"/>
              <a:t>Example:</a:t>
            </a:r>
          </a:p>
          <a:p>
            <a:pPr lvl="1"/>
            <a:r>
              <a:rPr lang="en-US" dirty="0"/>
              <a:t>(a + b)(a + b) = {aa, ab, </a:t>
            </a:r>
            <a:r>
              <a:rPr lang="en-US" dirty="0" err="1"/>
              <a:t>ba</a:t>
            </a:r>
            <a:r>
              <a:rPr lang="en-US" dirty="0"/>
              <a:t>, bb}</a:t>
            </a:r>
          </a:p>
          <a:p>
            <a:pPr lvl="2"/>
            <a:r>
              <a:rPr lang="en-US" dirty="0"/>
              <a:t>since we choose a or b from the first (a + b), and then a or b from the second</a:t>
            </a:r>
          </a:p>
          <a:p>
            <a:pPr marL="0" indent="0">
              <a:buNone/>
            </a:pPr>
            <a:endParaRPr lang="en-US" dirty="0"/>
          </a:p>
        </p:txBody>
      </p:sp>
      <p:sp>
        <p:nvSpPr>
          <p:cNvPr id="4" name="Footer Placeholder 3">
            <a:extLst>
              <a:ext uri="{FF2B5EF4-FFF2-40B4-BE49-F238E27FC236}">
                <a16:creationId xmlns:a16="http://schemas.microsoft.com/office/drawing/2014/main" id="{40B4F2B8-0B5D-4B74-879B-BFFB935AB214}"/>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A4CA5C78-38A3-4035-BD6E-3C568D44A69F}"/>
              </a:ext>
            </a:extLst>
          </p:cNvPr>
          <p:cNvSpPr>
            <a:spLocks noGrp="1"/>
          </p:cNvSpPr>
          <p:nvPr>
            <p:ph type="sldNum" sz="quarter" idx="12"/>
          </p:nvPr>
        </p:nvSpPr>
        <p:spPr/>
        <p:txBody>
          <a:bodyPr/>
          <a:lstStyle/>
          <a:p>
            <a:fld id="{BAA72AFD-CEE0-4046-9853-91F53F3F97D9}" type="slidenum">
              <a:rPr lang="en-US" smtClean="0"/>
              <a:t>28</a:t>
            </a:fld>
            <a:endParaRPr lang="en-US"/>
          </a:p>
        </p:txBody>
      </p:sp>
    </p:spTree>
    <p:extLst>
      <p:ext uri="{BB962C8B-B14F-4D97-AF65-F5344CB8AC3E}">
        <p14:creationId xmlns:p14="http://schemas.microsoft.com/office/powerpoint/2010/main" val="204043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2A96-91FF-46A6-BB42-2A926497E4F1}"/>
              </a:ext>
            </a:extLst>
          </p:cNvPr>
          <p:cNvSpPr>
            <a:spLocks noGrp="1"/>
          </p:cNvSpPr>
          <p:nvPr>
            <p:ph type="title"/>
          </p:nvPr>
        </p:nvSpPr>
        <p:spPr/>
        <p:txBody>
          <a:bodyPr>
            <a:normAutofit fontScale="90000"/>
          </a:bodyPr>
          <a:lstStyle/>
          <a:p>
            <a:r>
              <a:rPr lang="en-US" dirty="0"/>
              <a:t>Regular Expressions: Exercise Set 1</a:t>
            </a:r>
          </a:p>
        </p:txBody>
      </p:sp>
      <p:sp>
        <p:nvSpPr>
          <p:cNvPr id="3" name="Content Placeholder 2">
            <a:extLst>
              <a:ext uri="{FF2B5EF4-FFF2-40B4-BE49-F238E27FC236}">
                <a16:creationId xmlns:a16="http://schemas.microsoft.com/office/drawing/2014/main" id="{7CD6C9D9-FCF9-49DA-83D5-CCA162E32D87}"/>
              </a:ext>
            </a:extLst>
          </p:cNvPr>
          <p:cNvSpPr>
            <a:spLocks noGrp="1"/>
          </p:cNvSpPr>
          <p:nvPr>
            <p:ph idx="1"/>
          </p:nvPr>
        </p:nvSpPr>
        <p:spPr/>
        <p:txBody>
          <a:bodyPr>
            <a:normAutofit/>
          </a:bodyPr>
          <a:lstStyle/>
          <a:p>
            <a:r>
              <a:rPr lang="en-US" dirty="0"/>
              <a:t>It’s important to know how to</a:t>
            </a:r>
          </a:p>
          <a:p>
            <a:pPr lvl="1"/>
            <a:r>
              <a:rPr lang="en-US" dirty="0"/>
              <a:t>Describe a regular expression in English</a:t>
            </a:r>
          </a:p>
          <a:p>
            <a:pPr lvl="1"/>
            <a:r>
              <a:rPr lang="en-US" dirty="0"/>
              <a:t>Come up with a regular expression, given an English description</a:t>
            </a:r>
          </a:p>
          <a:p>
            <a:r>
              <a:rPr lang="en-US" dirty="0"/>
              <a:t>Try to do the following:</a:t>
            </a:r>
          </a:p>
          <a:p>
            <a:r>
              <a:rPr lang="en-US" dirty="0"/>
              <a:t>Ex. 1:  What does the regular expression (a + b)* mean?</a:t>
            </a:r>
          </a:p>
          <a:p>
            <a:r>
              <a:rPr lang="en-US" dirty="0"/>
              <a:t>Ex. 2:  What does the regular expression ( (a + b)(a + b) )* mean?</a:t>
            </a:r>
          </a:p>
          <a:p>
            <a:r>
              <a:rPr lang="en-US" dirty="0"/>
              <a:t>Ex. 3:   Give the regular expression for all strings on {a, b} of at least length 1</a:t>
            </a:r>
          </a:p>
          <a:p>
            <a:r>
              <a:rPr lang="en-US" dirty="0"/>
              <a:t>Ex. 4:   Give the regular expression for all strings where b is the second letter</a:t>
            </a:r>
          </a:p>
        </p:txBody>
      </p:sp>
      <p:sp>
        <p:nvSpPr>
          <p:cNvPr id="4" name="Footer Placeholder 3">
            <a:extLst>
              <a:ext uri="{FF2B5EF4-FFF2-40B4-BE49-F238E27FC236}">
                <a16:creationId xmlns:a16="http://schemas.microsoft.com/office/drawing/2014/main" id="{5AB878FF-4D80-436A-87E0-1AA3A93D250B}"/>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01ABB3F1-7332-4D0A-8FD2-8562D44B8FC0}"/>
              </a:ext>
            </a:extLst>
          </p:cNvPr>
          <p:cNvSpPr>
            <a:spLocks noGrp="1"/>
          </p:cNvSpPr>
          <p:nvPr>
            <p:ph type="sldNum" sz="quarter" idx="12"/>
          </p:nvPr>
        </p:nvSpPr>
        <p:spPr/>
        <p:txBody>
          <a:bodyPr/>
          <a:lstStyle/>
          <a:p>
            <a:fld id="{BAA72AFD-CEE0-4046-9853-91F53F3F97D9}" type="slidenum">
              <a:rPr lang="en-US" smtClean="0"/>
              <a:t>29</a:t>
            </a:fld>
            <a:endParaRPr lang="en-US"/>
          </a:p>
        </p:txBody>
      </p:sp>
    </p:spTree>
    <p:extLst>
      <p:ext uri="{BB962C8B-B14F-4D97-AF65-F5344CB8AC3E}">
        <p14:creationId xmlns:p14="http://schemas.microsoft.com/office/powerpoint/2010/main" val="399730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79C2-DDB3-445D-9326-A13619263FDF}"/>
              </a:ext>
            </a:extLst>
          </p:cNvPr>
          <p:cNvSpPr>
            <a:spLocks noGrp="1"/>
          </p:cNvSpPr>
          <p:nvPr>
            <p:ph type="title"/>
          </p:nvPr>
        </p:nvSpPr>
        <p:spPr/>
        <p:txBody>
          <a:bodyPr/>
          <a:lstStyle/>
          <a:p>
            <a:pPr algn="ctr"/>
            <a:r>
              <a:rPr lang="en-US" dirty="0"/>
              <a:t>Lecture 2 Contents</a:t>
            </a:r>
          </a:p>
        </p:txBody>
      </p:sp>
      <p:sp>
        <p:nvSpPr>
          <p:cNvPr id="3" name="Content Placeholder 2">
            <a:extLst>
              <a:ext uri="{FF2B5EF4-FFF2-40B4-BE49-F238E27FC236}">
                <a16:creationId xmlns:a16="http://schemas.microsoft.com/office/drawing/2014/main" id="{DAE1535A-7E66-4BFD-B8F3-D11845754823}"/>
              </a:ext>
            </a:extLst>
          </p:cNvPr>
          <p:cNvSpPr>
            <a:spLocks noGrp="1"/>
          </p:cNvSpPr>
          <p:nvPr>
            <p:ph idx="1"/>
          </p:nvPr>
        </p:nvSpPr>
        <p:spPr>
          <a:xfrm>
            <a:off x="1066800" y="2103120"/>
            <a:ext cx="10058400" cy="3931920"/>
          </a:xfrm>
        </p:spPr>
        <p:txBody>
          <a:bodyPr/>
          <a:lstStyle/>
          <a:p>
            <a:r>
              <a:rPr lang="en-US" dirty="0"/>
              <a:t>Formal Language Prerequisites</a:t>
            </a:r>
          </a:p>
          <a:p>
            <a:r>
              <a:rPr lang="en-US" dirty="0"/>
              <a:t>Methods for Modeling Languages</a:t>
            </a:r>
          </a:p>
          <a:p>
            <a:r>
              <a:rPr lang="en-US" dirty="0"/>
              <a:t>Recursive Definitions and Regular Languages</a:t>
            </a:r>
          </a:p>
          <a:p>
            <a:r>
              <a:rPr lang="en-US" dirty="0"/>
              <a:t>Finite Automata (FA)</a:t>
            </a:r>
          </a:p>
          <a:p>
            <a:r>
              <a:rPr lang="en-US" dirty="0"/>
              <a:t>Transition Graphs (TG)</a:t>
            </a:r>
          </a:p>
        </p:txBody>
      </p:sp>
      <p:sp>
        <p:nvSpPr>
          <p:cNvPr id="4" name="Footer Placeholder 3">
            <a:extLst>
              <a:ext uri="{FF2B5EF4-FFF2-40B4-BE49-F238E27FC236}">
                <a16:creationId xmlns:a16="http://schemas.microsoft.com/office/drawing/2014/main" id="{AF1E7590-3A8C-4191-B8EA-B81CF36FE4F9}"/>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E4AC1223-4295-40A7-8D48-00D031C0E496}"/>
              </a:ext>
            </a:extLst>
          </p:cNvPr>
          <p:cNvSpPr>
            <a:spLocks noGrp="1"/>
          </p:cNvSpPr>
          <p:nvPr>
            <p:ph type="sldNum" sz="quarter" idx="12"/>
          </p:nvPr>
        </p:nvSpPr>
        <p:spPr/>
        <p:txBody>
          <a:bodyPr/>
          <a:lstStyle/>
          <a:p>
            <a:fld id="{BAA72AFD-CEE0-4046-9853-91F53F3F97D9}" type="slidenum">
              <a:rPr lang="en-US" smtClean="0"/>
              <a:t>3</a:t>
            </a:fld>
            <a:endParaRPr lang="en-US"/>
          </a:p>
        </p:txBody>
      </p:sp>
    </p:spTree>
    <p:extLst>
      <p:ext uri="{BB962C8B-B14F-4D97-AF65-F5344CB8AC3E}">
        <p14:creationId xmlns:p14="http://schemas.microsoft.com/office/powerpoint/2010/main" val="111319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2A96-91FF-46A6-BB42-2A926497E4F1}"/>
              </a:ext>
            </a:extLst>
          </p:cNvPr>
          <p:cNvSpPr>
            <a:spLocks noGrp="1"/>
          </p:cNvSpPr>
          <p:nvPr>
            <p:ph type="title"/>
          </p:nvPr>
        </p:nvSpPr>
        <p:spPr/>
        <p:txBody>
          <a:bodyPr>
            <a:normAutofit fontScale="90000"/>
          </a:bodyPr>
          <a:lstStyle/>
          <a:p>
            <a:r>
              <a:rPr lang="en-US" dirty="0"/>
              <a:t>Regular Expressions: Exercise Set 1</a:t>
            </a:r>
          </a:p>
        </p:txBody>
      </p:sp>
      <p:sp>
        <p:nvSpPr>
          <p:cNvPr id="3" name="Content Placeholder 2">
            <a:extLst>
              <a:ext uri="{FF2B5EF4-FFF2-40B4-BE49-F238E27FC236}">
                <a16:creationId xmlns:a16="http://schemas.microsoft.com/office/drawing/2014/main" id="{7CD6C9D9-FCF9-49DA-83D5-CCA162E32D87}"/>
              </a:ext>
            </a:extLst>
          </p:cNvPr>
          <p:cNvSpPr>
            <a:spLocks noGrp="1"/>
          </p:cNvSpPr>
          <p:nvPr>
            <p:ph idx="1"/>
          </p:nvPr>
        </p:nvSpPr>
        <p:spPr/>
        <p:txBody>
          <a:bodyPr>
            <a:normAutofit lnSpcReduction="10000"/>
          </a:bodyPr>
          <a:lstStyle/>
          <a:p>
            <a:r>
              <a:rPr lang="en-US" dirty="0"/>
              <a:t>It’s important to know how to</a:t>
            </a:r>
          </a:p>
          <a:p>
            <a:pPr lvl="1"/>
            <a:r>
              <a:rPr lang="en-US" dirty="0"/>
              <a:t>Describe a regular expression in English</a:t>
            </a:r>
          </a:p>
          <a:p>
            <a:pPr lvl="1"/>
            <a:r>
              <a:rPr lang="en-US" dirty="0"/>
              <a:t>Come up with a regular expression, given an English description</a:t>
            </a:r>
          </a:p>
          <a:p>
            <a:r>
              <a:rPr lang="en-US" dirty="0"/>
              <a:t>Ex. 1:  What does the regular expression (a + b)* mean?</a:t>
            </a:r>
          </a:p>
          <a:p>
            <a:pPr lvl="1"/>
            <a:r>
              <a:rPr lang="en-US" dirty="0"/>
              <a:t>All strings with any number of a’s and b’s in them, including 0 or either, yielding λ, the empty string</a:t>
            </a:r>
          </a:p>
          <a:p>
            <a:r>
              <a:rPr lang="en-US" dirty="0"/>
              <a:t>Ex. 2:  What does the regular expression ( (a + b)(a + b) )* mean?</a:t>
            </a:r>
          </a:p>
          <a:p>
            <a:pPr lvl="1"/>
            <a:r>
              <a:rPr lang="en-US" dirty="0"/>
              <a:t>All strings with even length</a:t>
            </a:r>
          </a:p>
          <a:p>
            <a:r>
              <a:rPr lang="en-US" dirty="0"/>
              <a:t>Ex. 3:   Give the regular expression for all strings on {a, b} of at least length 1</a:t>
            </a:r>
          </a:p>
          <a:p>
            <a:pPr lvl="1"/>
            <a:r>
              <a:rPr lang="en-US" dirty="0"/>
              <a:t>(a + b)(a + b)*            </a:t>
            </a:r>
          </a:p>
          <a:p>
            <a:r>
              <a:rPr lang="en-US" dirty="0"/>
              <a:t>Ex. 4:   Give the regular expression for all strings where b is the second letter</a:t>
            </a:r>
          </a:p>
          <a:p>
            <a:pPr lvl="1"/>
            <a:r>
              <a:rPr lang="en-US" dirty="0"/>
              <a:t>(a + b)b(</a:t>
            </a:r>
            <a:r>
              <a:rPr lang="en-US" dirty="0" err="1"/>
              <a:t>a+b</a:t>
            </a:r>
            <a:r>
              <a:rPr lang="en-US" dirty="0"/>
              <a:t>)*</a:t>
            </a:r>
          </a:p>
        </p:txBody>
      </p:sp>
      <p:sp>
        <p:nvSpPr>
          <p:cNvPr id="4" name="Footer Placeholder 3">
            <a:extLst>
              <a:ext uri="{FF2B5EF4-FFF2-40B4-BE49-F238E27FC236}">
                <a16:creationId xmlns:a16="http://schemas.microsoft.com/office/drawing/2014/main" id="{5AB878FF-4D80-436A-87E0-1AA3A93D250B}"/>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01ABB3F1-7332-4D0A-8FD2-8562D44B8FC0}"/>
              </a:ext>
            </a:extLst>
          </p:cNvPr>
          <p:cNvSpPr>
            <a:spLocks noGrp="1"/>
          </p:cNvSpPr>
          <p:nvPr>
            <p:ph type="sldNum" sz="quarter" idx="12"/>
          </p:nvPr>
        </p:nvSpPr>
        <p:spPr/>
        <p:txBody>
          <a:bodyPr/>
          <a:lstStyle/>
          <a:p>
            <a:fld id="{BAA72AFD-CEE0-4046-9853-91F53F3F97D9}" type="slidenum">
              <a:rPr lang="en-US" smtClean="0"/>
              <a:t>30</a:t>
            </a:fld>
            <a:endParaRPr lang="en-US"/>
          </a:p>
        </p:txBody>
      </p:sp>
    </p:spTree>
    <p:extLst>
      <p:ext uri="{BB962C8B-B14F-4D97-AF65-F5344CB8AC3E}">
        <p14:creationId xmlns:p14="http://schemas.microsoft.com/office/powerpoint/2010/main" val="956868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B78E-EE74-4032-8BC1-0943F8FF4ED7}"/>
              </a:ext>
            </a:extLst>
          </p:cNvPr>
          <p:cNvSpPr>
            <a:spLocks noGrp="1"/>
          </p:cNvSpPr>
          <p:nvPr>
            <p:ph type="title"/>
          </p:nvPr>
        </p:nvSpPr>
        <p:spPr/>
        <p:txBody>
          <a:bodyPr>
            <a:normAutofit fontScale="90000"/>
          </a:bodyPr>
          <a:lstStyle/>
          <a:p>
            <a:r>
              <a:rPr lang="en-US" dirty="0"/>
              <a:t>Regular Expressions: Exercise Set 2</a:t>
            </a:r>
          </a:p>
        </p:txBody>
      </p:sp>
      <p:sp>
        <p:nvSpPr>
          <p:cNvPr id="3" name="Content Placeholder 2">
            <a:extLst>
              <a:ext uri="{FF2B5EF4-FFF2-40B4-BE49-F238E27FC236}">
                <a16:creationId xmlns:a16="http://schemas.microsoft.com/office/drawing/2014/main" id="{092083B9-4E50-49EA-A52F-93734DFF6145}"/>
              </a:ext>
            </a:extLst>
          </p:cNvPr>
          <p:cNvSpPr>
            <a:spLocks noGrp="1"/>
          </p:cNvSpPr>
          <p:nvPr>
            <p:ph idx="1"/>
          </p:nvPr>
        </p:nvSpPr>
        <p:spPr/>
        <p:txBody>
          <a:bodyPr/>
          <a:lstStyle/>
          <a:p>
            <a:r>
              <a:rPr lang="en-US" dirty="0"/>
              <a:t>Consider the language L, defined over the alphabet </a:t>
            </a:r>
            <a:r>
              <a:rPr lang="el-GR" dirty="0"/>
              <a:t>Σ</a:t>
            </a:r>
            <a:r>
              <a:rPr lang="en-US" dirty="0"/>
              <a:t> = {a, b}</a:t>
            </a:r>
          </a:p>
          <a:p>
            <a:r>
              <a:rPr lang="en-US" dirty="0"/>
              <a:t>Ex. 1:  Give a regular expression to generate words having at least one a</a:t>
            </a:r>
          </a:p>
          <a:p>
            <a:r>
              <a:rPr lang="en-US" dirty="0"/>
              <a:t>Ex. 2:  Give a regular expression to generate words having at least one a, followed by at least one b</a:t>
            </a:r>
          </a:p>
          <a:p>
            <a:r>
              <a:rPr lang="en-US" dirty="0"/>
              <a:t>Ex. 3:  Give a regular expression to generate words </a:t>
            </a:r>
            <a:r>
              <a:rPr lang="en-US" i="1" dirty="0"/>
              <a:t>not containing</a:t>
            </a:r>
            <a:r>
              <a:rPr lang="en-US" dirty="0"/>
              <a:t> aa </a:t>
            </a:r>
          </a:p>
        </p:txBody>
      </p:sp>
      <p:sp>
        <p:nvSpPr>
          <p:cNvPr id="4" name="Footer Placeholder 3">
            <a:extLst>
              <a:ext uri="{FF2B5EF4-FFF2-40B4-BE49-F238E27FC236}">
                <a16:creationId xmlns:a16="http://schemas.microsoft.com/office/drawing/2014/main" id="{5A83AA01-C4FE-4E47-937C-234C4A00FAC9}"/>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C4AF5FAF-C081-4393-ABCE-5CAAEB9EFED0}"/>
              </a:ext>
            </a:extLst>
          </p:cNvPr>
          <p:cNvSpPr>
            <a:spLocks noGrp="1"/>
          </p:cNvSpPr>
          <p:nvPr>
            <p:ph type="sldNum" sz="quarter" idx="12"/>
          </p:nvPr>
        </p:nvSpPr>
        <p:spPr/>
        <p:txBody>
          <a:bodyPr/>
          <a:lstStyle/>
          <a:p>
            <a:fld id="{BAA72AFD-CEE0-4046-9853-91F53F3F97D9}" type="slidenum">
              <a:rPr lang="en-US" smtClean="0"/>
              <a:t>31</a:t>
            </a:fld>
            <a:endParaRPr lang="en-US"/>
          </a:p>
        </p:txBody>
      </p:sp>
    </p:spTree>
    <p:extLst>
      <p:ext uri="{BB962C8B-B14F-4D97-AF65-F5344CB8AC3E}">
        <p14:creationId xmlns:p14="http://schemas.microsoft.com/office/powerpoint/2010/main" val="1739114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B78E-EE74-4032-8BC1-0943F8FF4ED7}"/>
              </a:ext>
            </a:extLst>
          </p:cNvPr>
          <p:cNvSpPr>
            <a:spLocks noGrp="1"/>
          </p:cNvSpPr>
          <p:nvPr>
            <p:ph type="title"/>
          </p:nvPr>
        </p:nvSpPr>
        <p:spPr/>
        <p:txBody>
          <a:bodyPr>
            <a:normAutofit fontScale="90000"/>
          </a:bodyPr>
          <a:lstStyle/>
          <a:p>
            <a:r>
              <a:rPr lang="en-US" dirty="0"/>
              <a:t>Regular Expressions: Exercise Set 2</a:t>
            </a:r>
          </a:p>
        </p:txBody>
      </p:sp>
      <p:sp>
        <p:nvSpPr>
          <p:cNvPr id="3" name="Content Placeholder 2">
            <a:extLst>
              <a:ext uri="{FF2B5EF4-FFF2-40B4-BE49-F238E27FC236}">
                <a16:creationId xmlns:a16="http://schemas.microsoft.com/office/drawing/2014/main" id="{092083B9-4E50-49EA-A52F-93734DFF6145}"/>
              </a:ext>
            </a:extLst>
          </p:cNvPr>
          <p:cNvSpPr>
            <a:spLocks noGrp="1"/>
          </p:cNvSpPr>
          <p:nvPr>
            <p:ph idx="1"/>
          </p:nvPr>
        </p:nvSpPr>
        <p:spPr/>
        <p:txBody>
          <a:bodyPr/>
          <a:lstStyle/>
          <a:p>
            <a:r>
              <a:rPr lang="en-US" dirty="0"/>
              <a:t>Consider the language L, defined over the alphabet </a:t>
            </a:r>
            <a:r>
              <a:rPr lang="el-GR" dirty="0"/>
              <a:t>Σ</a:t>
            </a:r>
            <a:r>
              <a:rPr lang="en-US" dirty="0"/>
              <a:t> = {a, b}</a:t>
            </a:r>
          </a:p>
          <a:p>
            <a:r>
              <a:rPr lang="en-US" dirty="0"/>
              <a:t>Ex. 1:  Give a regular expression to generate words having at least one a</a:t>
            </a:r>
          </a:p>
          <a:p>
            <a:pPr lvl="1"/>
            <a:r>
              <a:rPr lang="en-US" dirty="0"/>
              <a:t>(</a:t>
            </a:r>
            <a:r>
              <a:rPr lang="en-US" dirty="0" err="1"/>
              <a:t>a+b</a:t>
            </a:r>
            <a:r>
              <a:rPr lang="en-US" dirty="0"/>
              <a:t>)*a(</a:t>
            </a:r>
            <a:r>
              <a:rPr lang="en-US" dirty="0" err="1"/>
              <a:t>a+b</a:t>
            </a:r>
            <a:r>
              <a:rPr lang="en-US" dirty="0"/>
              <a:t>)*</a:t>
            </a:r>
          </a:p>
          <a:p>
            <a:r>
              <a:rPr lang="en-US" dirty="0"/>
              <a:t>Ex. 2:  Give a regular expression to generate words having at least one a, followed by at least one b</a:t>
            </a:r>
          </a:p>
          <a:p>
            <a:pPr lvl="1"/>
            <a:r>
              <a:rPr lang="en-US" dirty="0"/>
              <a:t>(</a:t>
            </a:r>
            <a:r>
              <a:rPr lang="en-US" dirty="0" err="1"/>
              <a:t>a+b</a:t>
            </a:r>
            <a:r>
              <a:rPr lang="en-US" dirty="0"/>
              <a:t>)*a(</a:t>
            </a:r>
            <a:r>
              <a:rPr lang="en-US" dirty="0" err="1"/>
              <a:t>a+b</a:t>
            </a:r>
            <a:r>
              <a:rPr lang="en-US" dirty="0"/>
              <a:t>)*b</a:t>
            </a:r>
          </a:p>
          <a:p>
            <a:r>
              <a:rPr lang="en-US" dirty="0"/>
              <a:t>Ex. 3:  Give a regular expression to generate words </a:t>
            </a:r>
            <a:r>
              <a:rPr lang="en-US" i="1" dirty="0"/>
              <a:t>not containing</a:t>
            </a:r>
            <a:r>
              <a:rPr lang="en-US" dirty="0"/>
              <a:t> aa </a:t>
            </a:r>
          </a:p>
          <a:p>
            <a:pPr lvl="1"/>
            <a:r>
              <a:rPr lang="el-GR" dirty="0"/>
              <a:t>λ</a:t>
            </a:r>
            <a:r>
              <a:rPr lang="en-US" dirty="0"/>
              <a:t> + a + b + (ab + bb + </a:t>
            </a:r>
            <a:r>
              <a:rPr lang="en-US" dirty="0" err="1"/>
              <a:t>ba</a:t>
            </a:r>
            <a:r>
              <a:rPr lang="en-US" dirty="0"/>
              <a:t>)*</a:t>
            </a:r>
          </a:p>
          <a:p>
            <a:pPr lvl="1"/>
            <a:r>
              <a:rPr lang="en-US" dirty="0"/>
              <a:t>Also, the same:</a:t>
            </a:r>
          </a:p>
          <a:p>
            <a:pPr lvl="1"/>
            <a:r>
              <a:rPr lang="el-GR" dirty="0"/>
              <a:t>λ</a:t>
            </a:r>
            <a:r>
              <a:rPr lang="en-US" dirty="0"/>
              <a:t> + a + b + (b + ab)* + (b + </a:t>
            </a:r>
            <a:r>
              <a:rPr lang="en-US" dirty="0" err="1"/>
              <a:t>ba</a:t>
            </a:r>
            <a:r>
              <a:rPr lang="en-US" dirty="0"/>
              <a:t>)*</a:t>
            </a:r>
          </a:p>
        </p:txBody>
      </p:sp>
      <p:sp>
        <p:nvSpPr>
          <p:cNvPr id="4" name="Footer Placeholder 3">
            <a:extLst>
              <a:ext uri="{FF2B5EF4-FFF2-40B4-BE49-F238E27FC236}">
                <a16:creationId xmlns:a16="http://schemas.microsoft.com/office/drawing/2014/main" id="{5A83AA01-C4FE-4E47-937C-234C4A00FAC9}"/>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C4AF5FAF-C081-4393-ABCE-5CAAEB9EFED0}"/>
              </a:ext>
            </a:extLst>
          </p:cNvPr>
          <p:cNvSpPr>
            <a:spLocks noGrp="1"/>
          </p:cNvSpPr>
          <p:nvPr>
            <p:ph type="sldNum" sz="quarter" idx="12"/>
          </p:nvPr>
        </p:nvSpPr>
        <p:spPr/>
        <p:txBody>
          <a:bodyPr/>
          <a:lstStyle/>
          <a:p>
            <a:fld id="{BAA72AFD-CEE0-4046-9853-91F53F3F97D9}" type="slidenum">
              <a:rPr lang="en-US" smtClean="0"/>
              <a:t>32</a:t>
            </a:fld>
            <a:endParaRPr lang="en-US"/>
          </a:p>
        </p:txBody>
      </p:sp>
    </p:spTree>
    <p:extLst>
      <p:ext uri="{BB962C8B-B14F-4D97-AF65-F5344CB8AC3E}">
        <p14:creationId xmlns:p14="http://schemas.microsoft.com/office/powerpoint/2010/main" val="2725292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2F0143-B925-4B88-8C3D-3834B3ED1491}"/>
              </a:ext>
            </a:extLst>
          </p:cNvPr>
          <p:cNvSpPr>
            <a:spLocks noGrp="1"/>
          </p:cNvSpPr>
          <p:nvPr>
            <p:ph type="title"/>
          </p:nvPr>
        </p:nvSpPr>
        <p:spPr/>
        <p:txBody>
          <a:bodyPr/>
          <a:lstStyle/>
          <a:p>
            <a:r>
              <a:rPr lang="en-US" sz="6000" dirty="0"/>
              <a:t>Finite Automata</a:t>
            </a:r>
          </a:p>
        </p:txBody>
      </p:sp>
      <p:sp>
        <p:nvSpPr>
          <p:cNvPr id="7" name="Text Placeholder 6">
            <a:extLst>
              <a:ext uri="{FF2B5EF4-FFF2-40B4-BE49-F238E27FC236}">
                <a16:creationId xmlns:a16="http://schemas.microsoft.com/office/drawing/2014/main" id="{D6489500-5CA8-4EA3-A109-A9C57F151F2D}"/>
              </a:ext>
            </a:extLst>
          </p:cNvPr>
          <p:cNvSpPr>
            <a:spLocks noGrp="1"/>
          </p:cNvSpPr>
          <p:nvPr>
            <p:ph type="body" idx="1"/>
          </p:nvPr>
        </p:nvSpPr>
        <p:spPr/>
        <p:txBody>
          <a:bodyPr/>
          <a:lstStyle/>
          <a:p>
            <a:r>
              <a:rPr lang="en-US" dirty="0"/>
              <a:t>Abstract machines representing language</a:t>
            </a:r>
          </a:p>
        </p:txBody>
      </p:sp>
      <p:sp>
        <p:nvSpPr>
          <p:cNvPr id="4" name="Footer Placeholder 3">
            <a:extLst>
              <a:ext uri="{FF2B5EF4-FFF2-40B4-BE49-F238E27FC236}">
                <a16:creationId xmlns:a16="http://schemas.microsoft.com/office/drawing/2014/main" id="{B1DF2516-D2C6-42FC-94D0-40AFC9A8CC46}"/>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AFE1F350-EC1B-4B32-B39E-F27DBD45539C}"/>
              </a:ext>
            </a:extLst>
          </p:cNvPr>
          <p:cNvSpPr>
            <a:spLocks noGrp="1"/>
          </p:cNvSpPr>
          <p:nvPr>
            <p:ph type="sldNum" sz="quarter" idx="12"/>
          </p:nvPr>
        </p:nvSpPr>
        <p:spPr/>
        <p:txBody>
          <a:bodyPr/>
          <a:lstStyle/>
          <a:p>
            <a:fld id="{BAA72AFD-CEE0-4046-9853-91F53F3F97D9}" type="slidenum">
              <a:rPr lang="en-US" smtClean="0"/>
              <a:t>33</a:t>
            </a:fld>
            <a:endParaRPr lang="en-US"/>
          </a:p>
        </p:txBody>
      </p:sp>
    </p:spTree>
    <p:extLst>
      <p:ext uri="{BB962C8B-B14F-4D97-AF65-F5344CB8AC3E}">
        <p14:creationId xmlns:p14="http://schemas.microsoft.com/office/powerpoint/2010/main" val="690998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E994-0B94-4EBF-885A-4E6B17C0EF10}"/>
              </a:ext>
            </a:extLst>
          </p:cNvPr>
          <p:cNvSpPr>
            <a:spLocks noGrp="1"/>
          </p:cNvSpPr>
          <p:nvPr>
            <p:ph type="title"/>
          </p:nvPr>
        </p:nvSpPr>
        <p:spPr/>
        <p:txBody>
          <a:bodyPr/>
          <a:lstStyle/>
          <a:p>
            <a:r>
              <a:rPr lang="en-US" dirty="0"/>
              <a:t>Finite Automata</a:t>
            </a:r>
          </a:p>
        </p:txBody>
      </p:sp>
      <p:sp>
        <p:nvSpPr>
          <p:cNvPr id="3" name="Content Placeholder 2">
            <a:extLst>
              <a:ext uri="{FF2B5EF4-FFF2-40B4-BE49-F238E27FC236}">
                <a16:creationId xmlns:a16="http://schemas.microsoft.com/office/drawing/2014/main" id="{B60AB2C8-D3CD-47D7-80E4-D2FA620FD09A}"/>
              </a:ext>
            </a:extLst>
          </p:cNvPr>
          <p:cNvSpPr>
            <a:spLocks noGrp="1"/>
          </p:cNvSpPr>
          <p:nvPr>
            <p:ph idx="1"/>
          </p:nvPr>
        </p:nvSpPr>
        <p:spPr/>
        <p:txBody>
          <a:bodyPr/>
          <a:lstStyle/>
          <a:p>
            <a:r>
              <a:rPr lang="en-US" dirty="0"/>
              <a:t>Another way to model languages is through the use of </a:t>
            </a:r>
            <a:r>
              <a:rPr lang="en-US" b="1" dirty="0"/>
              <a:t>finite automata</a:t>
            </a:r>
            <a:r>
              <a:rPr lang="en-US" dirty="0"/>
              <a:t>, which can be viewed as machines constructed for each language</a:t>
            </a:r>
          </a:p>
          <a:p>
            <a:pPr lvl="1"/>
            <a:r>
              <a:rPr lang="en-US" dirty="0"/>
              <a:t>Plural:  finite automat</a:t>
            </a:r>
            <a:r>
              <a:rPr lang="en-US" b="1" dirty="0">
                <a:solidFill>
                  <a:srgbClr val="00B0F0"/>
                </a:solidFill>
              </a:rPr>
              <a:t>a</a:t>
            </a:r>
          </a:p>
          <a:p>
            <a:pPr lvl="1"/>
            <a:r>
              <a:rPr lang="en-US" dirty="0"/>
              <a:t>Singular:  finite automa</a:t>
            </a:r>
            <a:r>
              <a:rPr lang="en-US" b="1" dirty="0">
                <a:solidFill>
                  <a:srgbClr val="00B0F0"/>
                </a:solidFill>
              </a:rPr>
              <a:t>ton</a:t>
            </a:r>
          </a:p>
          <a:p>
            <a:r>
              <a:rPr lang="en-US" dirty="0"/>
              <a:t>A finite automaton takes a string as input, and gives output of “yes” or “no”, indicating whether the input string is part of the language</a:t>
            </a:r>
          </a:p>
        </p:txBody>
      </p:sp>
      <p:sp>
        <p:nvSpPr>
          <p:cNvPr id="4" name="Footer Placeholder 3">
            <a:extLst>
              <a:ext uri="{FF2B5EF4-FFF2-40B4-BE49-F238E27FC236}">
                <a16:creationId xmlns:a16="http://schemas.microsoft.com/office/drawing/2014/main" id="{5AA3A6F4-0629-496F-8A03-FC3747BF2C70}"/>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9334C1FB-7FD2-465A-A1E6-EE34113F7EA7}"/>
              </a:ext>
            </a:extLst>
          </p:cNvPr>
          <p:cNvSpPr>
            <a:spLocks noGrp="1"/>
          </p:cNvSpPr>
          <p:nvPr>
            <p:ph type="sldNum" sz="quarter" idx="12"/>
          </p:nvPr>
        </p:nvSpPr>
        <p:spPr/>
        <p:txBody>
          <a:bodyPr/>
          <a:lstStyle/>
          <a:p>
            <a:fld id="{BAA72AFD-CEE0-4046-9853-91F53F3F97D9}" type="slidenum">
              <a:rPr lang="en-US" smtClean="0"/>
              <a:t>34</a:t>
            </a:fld>
            <a:endParaRPr lang="en-US"/>
          </a:p>
        </p:txBody>
      </p:sp>
    </p:spTree>
    <p:extLst>
      <p:ext uri="{BB962C8B-B14F-4D97-AF65-F5344CB8AC3E}">
        <p14:creationId xmlns:p14="http://schemas.microsoft.com/office/powerpoint/2010/main" val="1313797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B596-35E2-4C6D-9090-855750A6D19A}"/>
              </a:ext>
            </a:extLst>
          </p:cNvPr>
          <p:cNvSpPr>
            <a:spLocks noGrp="1"/>
          </p:cNvSpPr>
          <p:nvPr>
            <p:ph type="title"/>
          </p:nvPr>
        </p:nvSpPr>
        <p:spPr/>
        <p:txBody>
          <a:bodyPr/>
          <a:lstStyle/>
          <a:p>
            <a:r>
              <a:rPr lang="en-US" dirty="0"/>
              <a:t>Finite Automata (Definition 1)</a:t>
            </a:r>
          </a:p>
        </p:txBody>
      </p:sp>
      <p:sp>
        <p:nvSpPr>
          <p:cNvPr id="3" name="Content Placeholder 2">
            <a:extLst>
              <a:ext uri="{FF2B5EF4-FFF2-40B4-BE49-F238E27FC236}">
                <a16:creationId xmlns:a16="http://schemas.microsoft.com/office/drawing/2014/main" id="{76AF2307-D187-4466-98D6-66EDC5B93302}"/>
              </a:ext>
            </a:extLst>
          </p:cNvPr>
          <p:cNvSpPr>
            <a:spLocks noGrp="1"/>
          </p:cNvSpPr>
          <p:nvPr>
            <p:ph idx="1"/>
          </p:nvPr>
        </p:nvSpPr>
        <p:spPr/>
        <p:txBody>
          <a:bodyPr/>
          <a:lstStyle/>
          <a:p>
            <a:r>
              <a:rPr lang="en-US" dirty="0"/>
              <a:t>Definition 1:  A finite automaton consists of three things:</a:t>
            </a:r>
          </a:p>
          <a:p>
            <a:pPr marL="617220" lvl="1" indent="-342900">
              <a:buFont typeface="+mj-lt"/>
              <a:buAutoNum type="arabicPeriod"/>
            </a:pPr>
            <a:r>
              <a:rPr lang="en-US" dirty="0"/>
              <a:t>A finite number of states (denoted </a:t>
            </a:r>
            <a:r>
              <a:rPr lang="el-GR" dirty="0"/>
              <a:t>σ</a:t>
            </a:r>
            <a:r>
              <a:rPr lang="en-US" dirty="0"/>
              <a:t>), one of which is denoted the start state (typically </a:t>
            </a:r>
            <a:r>
              <a:rPr lang="el-GR" dirty="0"/>
              <a:t>σ</a:t>
            </a:r>
            <a:r>
              <a:rPr lang="en-US" baseline="-25000" dirty="0"/>
              <a:t>0</a:t>
            </a:r>
            <a:r>
              <a:rPr lang="en-US" dirty="0"/>
              <a:t>), and some (or none) of which are designated as the </a:t>
            </a:r>
            <a:r>
              <a:rPr lang="en-US" b="1" dirty="0"/>
              <a:t>final </a:t>
            </a:r>
            <a:r>
              <a:rPr lang="en-US" dirty="0"/>
              <a:t>or </a:t>
            </a:r>
            <a:r>
              <a:rPr lang="en-US" b="1" dirty="0"/>
              <a:t>accept</a:t>
            </a:r>
            <a:r>
              <a:rPr lang="en-US" dirty="0"/>
              <a:t> state(s.)</a:t>
            </a:r>
          </a:p>
          <a:p>
            <a:pPr marL="617220" lvl="1" indent="-342900">
              <a:buFont typeface="+mj-lt"/>
              <a:buAutoNum type="arabicPeriod"/>
            </a:pPr>
            <a:r>
              <a:rPr lang="en-US" dirty="0"/>
              <a:t>A finite alphabet (denoted </a:t>
            </a:r>
            <a:r>
              <a:rPr lang="el-GR" dirty="0"/>
              <a:t>Σ</a:t>
            </a:r>
            <a:r>
              <a:rPr lang="en-US" dirty="0"/>
              <a:t>) of possible input letters (symbols.)</a:t>
            </a:r>
          </a:p>
          <a:p>
            <a:pPr lvl="2"/>
            <a:r>
              <a:rPr lang="en-US" dirty="0"/>
              <a:t>We will typically use </a:t>
            </a:r>
            <a:r>
              <a:rPr lang="el-GR" dirty="0"/>
              <a:t>Σ</a:t>
            </a:r>
            <a:r>
              <a:rPr lang="en-US" dirty="0"/>
              <a:t>= {a, b} for the sake of simplicity</a:t>
            </a:r>
          </a:p>
          <a:p>
            <a:pPr marL="617220" lvl="1" indent="-342900">
              <a:buFont typeface="+mj-lt"/>
              <a:buAutoNum type="arabicPeriod"/>
            </a:pPr>
            <a:r>
              <a:rPr lang="en-US" dirty="0"/>
              <a:t>A finite set of rules or transitions, T, that uniquely map every state and every letter into another state, in other words, T : </a:t>
            </a:r>
            <a:r>
              <a:rPr lang="el-GR" dirty="0"/>
              <a:t>σ</a:t>
            </a:r>
            <a:r>
              <a:rPr lang="en-US" dirty="0"/>
              <a:t> × </a:t>
            </a:r>
            <a:r>
              <a:rPr lang="el-GR" dirty="0"/>
              <a:t>Σ</a:t>
            </a:r>
            <a:r>
              <a:rPr lang="en-US" dirty="0"/>
              <a:t> </a:t>
            </a:r>
            <a:r>
              <a:rPr lang="en-US" dirty="0">
                <a:sym typeface="Wingdings" panose="05000000000000000000" pitchFamily="2" charset="2"/>
              </a:rPr>
              <a:t> </a:t>
            </a:r>
            <a:r>
              <a:rPr lang="el-GR" dirty="0"/>
              <a:t>σ</a:t>
            </a:r>
            <a:endParaRPr lang="en-US" dirty="0"/>
          </a:p>
          <a:p>
            <a:pPr marL="0" indent="0">
              <a:buNone/>
            </a:pPr>
            <a:endParaRPr lang="en-US" dirty="0"/>
          </a:p>
          <a:p>
            <a:pPr marL="0" indent="0">
              <a:buNone/>
            </a:pPr>
            <a:endParaRPr lang="en-US" dirty="0"/>
          </a:p>
          <a:p>
            <a:pPr marL="0" indent="0">
              <a:buNone/>
            </a:pPr>
            <a:r>
              <a:rPr lang="en-US" dirty="0"/>
              <a:t>This is the primary definition used in the course pack by B.S. </a:t>
            </a:r>
            <a:r>
              <a:rPr lang="en-US" dirty="0" err="1"/>
              <a:t>Elenbogen</a:t>
            </a:r>
            <a:r>
              <a:rPr lang="en-US" dirty="0"/>
              <a:t> &amp; J.P. Baugh</a:t>
            </a:r>
          </a:p>
          <a:p>
            <a:pPr marL="617220" lvl="1" indent="-342900">
              <a:buFont typeface="+mj-lt"/>
              <a:buAutoNum type="arabicPeriod"/>
            </a:pPr>
            <a:endParaRPr lang="en-US" dirty="0"/>
          </a:p>
        </p:txBody>
      </p:sp>
      <p:sp>
        <p:nvSpPr>
          <p:cNvPr id="4" name="Footer Placeholder 3">
            <a:extLst>
              <a:ext uri="{FF2B5EF4-FFF2-40B4-BE49-F238E27FC236}">
                <a16:creationId xmlns:a16="http://schemas.microsoft.com/office/drawing/2014/main" id="{860E9922-FBE2-4980-BAA3-A6A78222B661}"/>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21CD3DE2-AFE2-4CDA-988F-E7F87E559ED2}"/>
              </a:ext>
            </a:extLst>
          </p:cNvPr>
          <p:cNvSpPr>
            <a:spLocks noGrp="1"/>
          </p:cNvSpPr>
          <p:nvPr>
            <p:ph type="sldNum" sz="quarter" idx="12"/>
          </p:nvPr>
        </p:nvSpPr>
        <p:spPr/>
        <p:txBody>
          <a:bodyPr/>
          <a:lstStyle/>
          <a:p>
            <a:fld id="{BAA72AFD-CEE0-4046-9853-91F53F3F97D9}" type="slidenum">
              <a:rPr lang="en-US" smtClean="0"/>
              <a:t>35</a:t>
            </a:fld>
            <a:endParaRPr lang="en-US"/>
          </a:p>
        </p:txBody>
      </p:sp>
    </p:spTree>
    <p:extLst>
      <p:ext uri="{BB962C8B-B14F-4D97-AF65-F5344CB8AC3E}">
        <p14:creationId xmlns:p14="http://schemas.microsoft.com/office/powerpoint/2010/main" val="1887205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83F-D22B-4B8D-97F8-53CBA73B7074}"/>
              </a:ext>
            </a:extLst>
          </p:cNvPr>
          <p:cNvSpPr>
            <a:spLocks noGrp="1"/>
          </p:cNvSpPr>
          <p:nvPr>
            <p:ph type="title"/>
          </p:nvPr>
        </p:nvSpPr>
        <p:spPr/>
        <p:txBody>
          <a:bodyPr/>
          <a:lstStyle/>
          <a:p>
            <a:r>
              <a:rPr lang="en-US" dirty="0"/>
              <a:t>Finite Automata (Definition 2)</a:t>
            </a:r>
          </a:p>
        </p:txBody>
      </p:sp>
      <p:sp>
        <p:nvSpPr>
          <p:cNvPr id="3" name="Content Placeholder 2">
            <a:extLst>
              <a:ext uri="{FF2B5EF4-FFF2-40B4-BE49-F238E27FC236}">
                <a16:creationId xmlns:a16="http://schemas.microsoft.com/office/drawing/2014/main" id="{2B6EBBFA-C366-498D-9390-8BA4FF15E9BB}"/>
              </a:ext>
            </a:extLst>
          </p:cNvPr>
          <p:cNvSpPr>
            <a:spLocks noGrp="1"/>
          </p:cNvSpPr>
          <p:nvPr>
            <p:ph idx="1"/>
          </p:nvPr>
        </p:nvSpPr>
        <p:spPr>
          <a:xfrm>
            <a:off x="1066800" y="1863634"/>
            <a:ext cx="10058400" cy="4171406"/>
          </a:xfrm>
        </p:spPr>
        <p:txBody>
          <a:bodyPr>
            <a:normAutofit/>
          </a:bodyPr>
          <a:lstStyle/>
          <a:p>
            <a:r>
              <a:rPr lang="en-US" dirty="0"/>
              <a:t>A slightly more verbose definition is extremely useful</a:t>
            </a:r>
          </a:p>
          <a:p>
            <a:r>
              <a:rPr lang="en-US" dirty="0"/>
              <a:t>A </a:t>
            </a:r>
            <a:r>
              <a:rPr lang="en-US" b="1" dirty="0"/>
              <a:t>finite automaton </a:t>
            </a:r>
            <a:r>
              <a:rPr lang="en-US" dirty="0"/>
              <a:t>A consists of the following:</a:t>
            </a:r>
          </a:p>
          <a:p>
            <a:pPr lvl="1"/>
            <a:r>
              <a:rPr lang="en-US" dirty="0"/>
              <a:t>A finite set I of input symbols</a:t>
            </a:r>
          </a:p>
          <a:p>
            <a:pPr lvl="1"/>
            <a:r>
              <a:rPr lang="en-US" dirty="0"/>
              <a:t>A finite set O of output symbols</a:t>
            </a:r>
          </a:p>
          <a:p>
            <a:pPr lvl="1"/>
            <a:r>
              <a:rPr lang="en-US" dirty="0"/>
              <a:t>A finite set S of states</a:t>
            </a:r>
          </a:p>
          <a:p>
            <a:pPr lvl="1"/>
            <a:r>
              <a:rPr lang="en-US" dirty="0"/>
              <a:t>A next-state function f from S × I into S</a:t>
            </a:r>
          </a:p>
          <a:p>
            <a:pPr lvl="1"/>
            <a:r>
              <a:rPr lang="en-US" dirty="0"/>
              <a:t>An output function g from S × I into O</a:t>
            </a:r>
          </a:p>
          <a:p>
            <a:pPr lvl="1"/>
            <a:r>
              <a:rPr lang="en-US" dirty="0"/>
              <a:t>An initial state, </a:t>
            </a:r>
            <a:r>
              <a:rPr lang="el-GR" dirty="0"/>
              <a:t>σ</a:t>
            </a:r>
            <a:r>
              <a:rPr lang="en-US" baseline="-25000" dirty="0"/>
              <a:t>0</a:t>
            </a:r>
            <a:endParaRPr lang="en-US" dirty="0"/>
          </a:p>
          <a:p>
            <a:r>
              <a:rPr lang="en-US" dirty="0"/>
              <a:t>So, we can say that A = (I, O, S, f, g, </a:t>
            </a:r>
            <a:r>
              <a:rPr lang="el-GR" dirty="0"/>
              <a:t>σ</a:t>
            </a:r>
            <a:r>
              <a:rPr lang="en-US" baseline="-25000" dirty="0"/>
              <a:t>0</a:t>
            </a:r>
            <a:r>
              <a:rPr lang="en-US" dirty="0"/>
              <a:t>)</a:t>
            </a:r>
          </a:p>
          <a:p>
            <a:pPr lvl="1"/>
            <a:r>
              <a:rPr lang="en-US" dirty="0"/>
              <a:t>That is, a finite automaton consists and requires all of those things mentioned above</a:t>
            </a:r>
          </a:p>
          <a:p>
            <a:pPr marL="0" indent="0">
              <a:buNone/>
            </a:pPr>
            <a:endParaRPr lang="en-US" dirty="0"/>
          </a:p>
          <a:p>
            <a:pPr marL="0" indent="0">
              <a:buNone/>
            </a:pPr>
            <a:r>
              <a:rPr lang="en-US" dirty="0"/>
              <a:t>This is the definition used by R. </a:t>
            </a:r>
            <a:r>
              <a:rPr lang="en-US" dirty="0" err="1"/>
              <a:t>Johnsonbaugh</a:t>
            </a:r>
            <a:endParaRPr lang="en-US" dirty="0"/>
          </a:p>
        </p:txBody>
      </p:sp>
      <p:sp>
        <p:nvSpPr>
          <p:cNvPr id="4" name="Footer Placeholder 3">
            <a:extLst>
              <a:ext uri="{FF2B5EF4-FFF2-40B4-BE49-F238E27FC236}">
                <a16:creationId xmlns:a16="http://schemas.microsoft.com/office/drawing/2014/main" id="{9F4444E8-3402-48FE-9E6B-FB86F3E1E988}"/>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FA7FC7A5-428F-43D1-8EE9-0C7945FA2A5E}"/>
              </a:ext>
            </a:extLst>
          </p:cNvPr>
          <p:cNvSpPr>
            <a:spLocks noGrp="1"/>
          </p:cNvSpPr>
          <p:nvPr>
            <p:ph type="sldNum" sz="quarter" idx="12"/>
          </p:nvPr>
        </p:nvSpPr>
        <p:spPr/>
        <p:txBody>
          <a:bodyPr/>
          <a:lstStyle/>
          <a:p>
            <a:fld id="{BAA72AFD-CEE0-4046-9853-91F53F3F97D9}" type="slidenum">
              <a:rPr lang="en-US" smtClean="0"/>
              <a:t>36</a:t>
            </a:fld>
            <a:endParaRPr lang="en-US"/>
          </a:p>
        </p:txBody>
      </p:sp>
    </p:spTree>
    <p:extLst>
      <p:ext uri="{BB962C8B-B14F-4D97-AF65-F5344CB8AC3E}">
        <p14:creationId xmlns:p14="http://schemas.microsoft.com/office/powerpoint/2010/main" val="606265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8A8E-6EB5-458D-988F-D8A6947DBD49}"/>
              </a:ext>
            </a:extLst>
          </p:cNvPr>
          <p:cNvSpPr>
            <a:spLocks noGrp="1"/>
          </p:cNvSpPr>
          <p:nvPr>
            <p:ph type="title"/>
          </p:nvPr>
        </p:nvSpPr>
        <p:spPr/>
        <p:txBody>
          <a:bodyPr/>
          <a:lstStyle/>
          <a:p>
            <a:r>
              <a:rPr lang="en-US" dirty="0"/>
              <a:t>Finite Automata: Table</a:t>
            </a:r>
          </a:p>
        </p:txBody>
      </p:sp>
      <p:sp>
        <p:nvSpPr>
          <p:cNvPr id="3" name="Content Placeholder 2">
            <a:extLst>
              <a:ext uri="{FF2B5EF4-FFF2-40B4-BE49-F238E27FC236}">
                <a16:creationId xmlns:a16="http://schemas.microsoft.com/office/drawing/2014/main" id="{BB1E6E49-0343-40B8-8F42-5741D0CCCC54}"/>
              </a:ext>
            </a:extLst>
          </p:cNvPr>
          <p:cNvSpPr>
            <a:spLocks noGrp="1"/>
          </p:cNvSpPr>
          <p:nvPr>
            <p:ph idx="1"/>
          </p:nvPr>
        </p:nvSpPr>
        <p:spPr>
          <a:xfrm>
            <a:off x="1066800" y="1663337"/>
            <a:ext cx="10058400" cy="4371703"/>
          </a:xfrm>
        </p:spPr>
        <p:txBody>
          <a:bodyPr/>
          <a:lstStyle/>
          <a:p>
            <a:r>
              <a:rPr lang="en-US" dirty="0"/>
              <a:t>One way of defining a finite automaton (FA) is using a table</a:t>
            </a:r>
          </a:p>
          <a:p>
            <a:r>
              <a:rPr lang="en-US" dirty="0"/>
              <a:t>The following is a type of question you might be asked on a quiz or test</a:t>
            </a:r>
          </a:p>
          <a:p>
            <a:r>
              <a:rPr lang="en-US" dirty="0"/>
              <a:t>Example:  Let I = {a, b}, O = {0, 1}, S = {</a:t>
            </a:r>
            <a:r>
              <a:rPr lang="el-GR" dirty="0"/>
              <a:t>σ</a:t>
            </a:r>
            <a:r>
              <a:rPr lang="en-US" baseline="-25000" dirty="0"/>
              <a:t>0</a:t>
            </a:r>
            <a:r>
              <a:rPr lang="en-US" dirty="0"/>
              <a:t>, </a:t>
            </a:r>
            <a:r>
              <a:rPr lang="el-GR" dirty="0"/>
              <a:t>σ</a:t>
            </a:r>
            <a:r>
              <a:rPr lang="en-US" baseline="-25000" dirty="0"/>
              <a:t>1</a:t>
            </a:r>
            <a:r>
              <a:rPr lang="en-US" dirty="0"/>
              <a:t>}  //assume 0 is NO, 1 is YES</a:t>
            </a:r>
          </a:p>
          <a:p>
            <a:r>
              <a:rPr lang="en-US" dirty="0"/>
              <a:t>Define the pair of functions f: S × I </a:t>
            </a:r>
            <a:r>
              <a:rPr lang="en-US" dirty="0">
                <a:sym typeface="Wingdings" panose="05000000000000000000" pitchFamily="2" charset="2"/>
              </a:rPr>
              <a:t> S and g: S </a:t>
            </a:r>
            <a:r>
              <a:rPr lang="en-US" dirty="0"/>
              <a:t>× I </a:t>
            </a:r>
            <a:r>
              <a:rPr lang="en-US" dirty="0">
                <a:sym typeface="Wingdings" panose="05000000000000000000" pitchFamily="2" charset="2"/>
              </a:rPr>
              <a:t> O by the rules given in the following table</a:t>
            </a:r>
          </a:p>
          <a:p>
            <a:pPr lvl="1"/>
            <a:r>
              <a:rPr lang="en-US" dirty="0">
                <a:sym typeface="Wingdings" panose="05000000000000000000" pitchFamily="2" charset="2"/>
              </a:rPr>
              <a:t>Remember:  f defines “what state do I go to next”, and g defines what the output is</a:t>
            </a:r>
            <a:endParaRPr lang="en-US" dirty="0"/>
          </a:p>
          <a:p>
            <a:endParaRPr lang="en-US" dirty="0"/>
          </a:p>
        </p:txBody>
      </p:sp>
      <p:sp>
        <p:nvSpPr>
          <p:cNvPr id="4" name="Footer Placeholder 3">
            <a:extLst>
              <a:ext uri="{FF2B5EF4-FFF2-40B4-BE49-F238E27FC236}">
                <a16:creationId xmlns:a16="http://schemas.microsoft.com/office/drawing/2014/main" id="{ACFCBF85-F7DE-4FD7-9B4D-0300A2BCE80C}"/>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1DC6ED07-90C7-4C8D-AD17-B7AA13E77E43}"/>
              </a:ext>
            </a:extLst>
          </p:cNvPr>
          <p:cNvSpPr>
            <a:spLocks noGrp="1"/>
          </p:cNvSpPr>
          <p:nvPr>
            <p:ph type="sldNum" sz="quarter" idx="12"/>
          </p:nvPr>
        </p:nvSpPr>
        <p:spPr/>
        <p:txBody>
          <a:bodyPr/>
          <a:lstStyle/>
          <a:p>
            <a:fld id="{BAA72AFD-CEE0-4046-9853-91F53F3F97D9}" type="slidenum">
              <a:rPr lang="en-US" smtClean="0"/>
              <a:t>37</a:t>
            </a:fld>
            <a:endParaRPr lang="en-US"/>
          </a:p>
        </p:txBody>
      </p:sp>
      <p:graphicFrame>
        <p:nvGraphicFramePr>
          <p:cNvPr id="6" name="Table 5">
            <a:extLst>
              <a:ext uri="{FF2B5EF4-FFF2-40B4-BE49-F238E27FC236}">
                <a16:creationId xmlns:a16="http://schemas.microsoft.com/office/drawing/2014/main" id="{848DC9E9-A23D-4CB6-8ABA-C55055277233}"/>
              </a:ext>
            </a:extLst>
          </p:cNvPr>
          <p:cNvGraphicFramePr>
            <a:graphicFrameLocks noGrp="1"/>
          </p:cNvGraphicFramePr>
          <p:nvPr>
            <p:extLst>
              <p:ext uri="{D42A27DB-BD31-4B8C-83A1-F6EECF244321}">
                <p14:modId xmlns:p14="http://schemas.microsoft.com/office/powerpoint/2010/main" val="709677638"/>
              </p:ext>
            </p:extLst>
          </p:nvPr>
        </p:nvGraphicFramePr>
        <p:xfrm>
          <a:off x="1066800" y="4040777"/>
          <a:ext cx="8128002" cy="18542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1572521407"/>
                    </a:ext>
                  </a:extLst>
                </a:gridCol>
                <a:gridCol w="1354667">
                  <a:extLst>
                    <a:ext uri="{9D8B030D-6E8A-4147-A177-3AD203B41FA5}">
                      <a16:colId xmlns:a16="http://schemas.microsoft.com/office/drawing/2014/main" val="75658216"/>
                    </a:ext>
                  </a:extLst>
                </a:gridCol>
                <a:gridCol w="1354667">
                  <a:extLst>
                    <a:ext uri="{9D8B030D-6E8A-4147-A177-3AD203B41FA5}">
                      <a16:colId xmlns:a16="http://schemas.microsoft.com/office/drawing/2014/main" val="4180052062"/>
                    </a:ext>
                  </a:extLst>
                </a:gridCol>
                <a:gridCol w="1354667">
                  <a:extLst>
                    <a:ext uri="{9D8B030D-6E8A-4147-A177-3AD203B41FA5}">
                      <a16:colId xmlns:a16="http://schemas.microsoft.com/office/drawing/2014/main" val="2830883560"/>
                    </a:ext>
                  </a:extLst>
                </a:gridCol>
                <a:gridCol w="1354667">
                  <a:extLst>
                    <a:ext uri="{9D8B030D-6E8A-4147-A177-3AD203B41FA5}">
                      <a16:colId xmlns:a16="http://schemas.microsoft.com/office/drawing/2014/main" val="780307639"/>
                    </a:ext>
                  </a:extLst>
                </a:gridCol>
                <a:gridCol w="1354667">
                  <a:extLst>
                    <a:ext uri="{9D8B030D-6E8A-4147-A177-3AD203B41FA5}">
                      <a16:colId xmlns:a16="http://schemas.microsoft.com/office/drawing/2014/main" val="1048504571"/>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f</a:t>
                      </a:r>
                    </a:p>
                  </a:txBody>
                  <a:tcPr>
                    <a:solidFill>
                      <a:schemeClr val="accent1">
                        <a:lumMod val="50000"/>
                      </a:schemeClr>
                    </a:solidFill>
                  </a:tcPr>
                </a:tc>
                <a:tc hMerge="1">
                  <a:txBody>
                    <a:bodyPr/>
                    <a:lstStyle/>
                    <a:p>
                      <a:endParaRPr lang="en-US" dirty="0"/>
                    </a:p>
                  </a:txBody>
                  <a:tcPr/>
                </a:tc>
                <a:tc gridSpan="2">
                  <a:txBody>
                    <a:bodyPr/>
                    <a:lstStyle/>
                    <a:p>
                      <a:pPr algn="ctr"/>
                      <a:r>
                        <a:rPr lang="en-US" dirty="0"/>
                        <a:t>g</a:t>
                      </a:r>
                    </a:p>
                  </a:txBody>
                  <a:tcPr>
                    <a:solidFill>
                      <a:schemeClr val="accent1">
                        <a:lumMod val="50000"/>
                      </a:schemeClr>
                    </a:solidFill>
                  </a:tcPr>
                </a:tc>
                <a:tc hMerge="1">
                  <a:txBody>
                    <a:bodyPr/>
                    <a:lstStyle/>
                    <a:p>
                      <a:endParaRPr lang="en-US" dirty="0"/>
                    </a:p>
                  </a:txBody>
                  <a:tcPr/>
                </a:tc>
                <a:extLst>
                  <a:ext uri="{0D108BD9-81ED-4DB2-BD59-A6C34878D82A}">
                    <a16:rowId xmlns:a16="http://schemas.microsoft.com/office/drawing/2014/main" val="2859602506"/>
                  </a:ext>
                </a:extLst>
              </a:tr>
              <a:tr h="370840">
                <a:tc>
                  <a:txBody>
                    <a:bodyPr/>
                    <a:lstStyle/>
                    <a:p>
                      <a:endParaRPr lang="en-US" dirty="0"/>
                    </a:p>
                  </a:txBody>
                  <a:tcPr/>
                </a:tc>
                <a:tc>
                  <a:txBody>
                    <a:bodyPr/>
                    <a:lstStyle/>
                    <a:p>
                      <a:r>
                        <a:rPr lang="en-US" dirty="0"/>
                        <a:t>I (input): </a:t>
                      </a:r>
                    </a:p>
                  </a:txBody>
                  <a:tcPr/>
                </a:tc>
                <a:tc>
                  <a:txBody>
                    <a:bodyPr/>
                    <a:lstStyle/>
                    <a:p>
                      <a:pPr algn="ctr"/>
                      <a:r>
                        <a:rPr lang="en-US" dirty="0"/>
                        <a:t>a</a:t>
                      </a:r>
                    </a:p>
                  </a:txBody>
                  <a:tcPr/>
                </a:tc>
                <a:tc>
                  <a:txBody>
                    <a:bodyPr/>
                    <a:lstStyle/>
                    <a:p>
                      <a:pPr algn="ctr"/>
                      <a:r>
                        <a:rPr lang="en-US" dirty="0"/>
                        <a:t>b </a:t>
                      </a:r>
                    </a:p>
                  </a:txBody>
                  <a:tcPr/>
                </a:tc>
                <a:tc>
                  <a:txBody>
                    <a:bodyPr/>
                    <a:lstStyle/>
                    <a:p>
                      <a:pPr algn="ctr"/>
                      <a:r>
                        <a:rPr lang="en-US" dirty="0"/>
                        <a:t>a</a:t>
                      </a:r>
                    </a:p>
                  </a:txBody>
                  <a:tcPr/>
                </a:tc>
                <a:tc>
                  <a:txBody>
                    <a:bodyPr/>
                    <a:lstStyle/>
                    <a:p>
                      <a:pPr algn="ctr"/>
                      <a:r>
                        <a:rPr lang="en-US" dirty="0"/>
                        <a:t>b </a:t>
                      </a:r>
                    </a:p>
                  </a:txBody>
                  <a:tcPr/>
                </a:tc>
                <a:extLst>
                  <a:ext uri="{0D108BD9-81ED-4DB2-BD59-A6C34878D82A}">
                    <a16:rowId xmlns:a16="http://schemas.microsoft.com/office/drawing/2014/main" val="3987943757"/>
                  </a:ext>
                </a:extLst>
              </a:tr>
              <a:tr h="370840">
                <a:tc>
                  <a:txBody>
                    <a:bodyPr/>
                    <a:lstStyle/>
                    <a:p>
                      <a:r>
                        <a:rPr lang="en-US" dirty="0"/>
                        <a:t>S</a:t>
                      </a:r>
                    </a:p>
                  </a:txBody>
                  <a:tcPr/>
                </a:tc>
                <a:tc>
                  <a:txBody>
                    <a:bodyPr/>
                    <a:lstStyle/>
                    <a:p>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114341161"/>
                  </a:ext>
                </a:extLst>
              </a:tr>
              <a:tr h="370840">
                <a:tc>
                  <a:txBody>
                    <a:bodyPr/>
                    <a:lstStyle/>
                    <a:p>
                      <a:r>
                        <a:rPr lang="el-GR" dirty="0"/>
                        <a:t>σ</a:t>
                      </a:r>
                      <a:r>
                        <a:rPr lang="en-US" baseline="-25000" dirty="0"/>
                        <a:t>0</a:t>
                      </a:r>
                      <a:endParaRPr lang="en-US" dirty="0"/>
                    </a:p>
                  </a:txBody>
                  <a:tcPr/>
                </a:tc>
                <a:tc>
                  <a:txBody>
                    <a:bodyPr/>
                    <a:lstStyle/>
                    <a:p>
                      <a:endParaRPr lang="en-US"/>
                    </a:p>
                  </a:txBody>
                  <a:tcPr/>
                </a:tc>
                <a:tc>
                  <a:txBody>
                    <a:bodyPr/>
                    <a:lstStyle/>
                    <a:p>
                      <a:pPr algn="ctr"/>
                      <a:r>
                        <a:rPr lang="el-GR" dirty="0"/>
                        <a:t>σ</a:t>
                      </a:r>
                      <a:r>
                        <a:rPr lang="en-US" baseline="-25000" dirty="0"/>
                        <a:t>0</a:t>
                      </a:r>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917051258"/>
                  </a:ext>
                </a:extLst>
              </a:tr>
              <a:tr h="370840">
                <a:tc>
                  <a:txBody>
                    <a:bodyPr/>
                    <a:lstStyle/>
                    <a:p>
                      <a:r>
                        <a:rPr lang="el-GR" dirty="0"/>
                        <a:t>σ</a:t>
                      </a:r>
                      <a:r>
                        <a:rPr lang="en-US" baseline="-25000" dirty="0"/>
                        <a:t>1</a:t>
                      </a:r>
                      <a:endParaRPr lang="en-US" dirty="0"/>
                    </a:p>
                  </a:txBody>
                  <a:tcPr/>
                </a:tc>
                <a:tc>
                  <a:txBody>
                    <a:bodyPr/>
                    <a:lstStyle/>
                    <a:p>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97640237"/>
                  </a:ext>
                </a:extLst>
              </a:tr>
            </a:tbl>
          </a:graphicData>
        </a:graphic>
      </p:graphicFrame>
    </p:spTree>
    <p:extLst>
      <p:ext uri="{BB962C8B-B14F-4D97-AF65-F5344CB8AC3E}">
        <p14:creationId xmlns:p14="http://schemas.microsoft.com/office/powerpoint/2010/main" val="4081843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8A8E-6EB5-458D-988F-D8A6947DBD49}"/>
              </a:ext>
            </a:extLst>
          </p:cNvPr>
          <p:cNvSpPr>
            <a:spLocks noGrp="1"/>
          </p:cNvSpPr>
          <p:nvPr>
            <p:ph type="title"/>
          </p:nvPr>
        </p:nvSpPr>
        <p:spPr/>
        <p:txBody>
          <a:bodyPr/>
          <a:lstStyle/>
          <a:p>
            <a:r>
              <a:rPr lang="en-US" dirty="0"/>
              <a:t>Finite Automata: Table</a:t>
            </a:r>
          </a:p>
        </p:txBody>
      </p:sp>
      <p:sp>
        <p:nvSpPr>
          <p:cNvPr id="3" name="Content Placeholder 2">
            <a:extLst>
              <a:ext uri="{FF2B5EF4-FFF2-40B4-BE49-F238E27FC236}">
                <a16:creationId xmlns:a16="http://schemas.microsoft.com/office/drawing/2014/main" id="{BB1E6E49-0343-40B8-8F42-5741D0CCCC54}"/>
              </a:ext>
            </a:extLst>
          </p:cNvPr>
          <p:cNvSpPr>
            <a:spLocks noGrp="1"/>
          </p:cNvSpPr>
          <p:nvPr>
            <p:ph idx="1"/>
          </p:nvPr>
        </p:nvSpPr>
        <p:spPr>
          <a:xfrm>
            <a:off x="1066800" y="1663337"/>
            <a:ext cx="10058400" cy="4371703"/>
          </a:xfrm>
        </p:spPr>
        <p:txBody>
          <a:bodyPr>
            <a:normAutofit/>
          </a:bodyPr>
          <a:lstStyle/>
          <a:p>
            <a:r>
              <a:rPr lang="en-US" dirty="0"/>
              <a:t>Given the table, we can find the next-state function f, and the output function g</a:t>
            </a:r>
            <a:br>
              <a:rPr lang="en-US" dirty="0"/>
            </a:br>
            <a:br>
              <a:rPr lang="en-US" dirty="0"/>
            </a:br>
            <a:br>
              <a:rPr lang="en-US" dirty="0"/>
            </a:br>
            <a:br>
              <a:rPr lang="en-US" dirty="0"/>
            </a:br>
            <a:br>
              <a:rPr lang="en-US" dirty="0"/>
            </a:br>
            <a:br>
              <a:rPr lang="en-US" dirty="0"/>
            </a:br>
            <a:br>
              <a:rPr lang="en-US" dirty="0"/>
            </a:br>
            <a:endParaRPr lang="en-US" dirty="0"/>
          </a:p>
          <a:p>
            <a:pPr marL="0" indent="0">
              <a:buNone/>
            </a:pPr>
            <a:endParaRPr lang="en-US" dirty="0"/>
          </a:p>
          <a:p>
            <a:pPr marL="0" indent="0">
              <a:buNone/>
            </a:pPr>
            <a:r>
              <a:rPr lang="en-US" dirty="0"/>
              <a:t>f(</a:t>
            </a:r>
            <a:r>
              <a:rPr lang="el-GR" dirty="0"/>
              <a:t>σ</a:t>
            </a:r>
            <a:r>
              <a:rPr lang="en-US" baseline="-25000" dirty="0"/>
              <a:t>0</a:t>
            </a:r>
            <a:r>
              <a:rPr lang="en-US" dirty="0"/>
              <a:t>, a) = </a:t>
            </a:r>
            <a:r>
              <a:rPr lang="el-GR" dirty="0"/>
              <a:t>σ</a:t>
            </a:r>
            <a:r>
              <a:rPr lang="en-US" baseline="-25000" dirty="0"/>
              <a:t>0		</a:t>
            </a:r>
            <a:r>
              <a:rPr lang="en-US" dirty="0"/>
              <a:t>g(</a:t>
            </a:r>
            <a:r>
              <a:rPr lang="el-GR" dirty="0"/>
              <a:t>σ</a:t>
            </a:r>
            <a:r>
              <a:rPr lang="en-US" baseline="-25000" dirty="0"/>
              <a:t>0</a:t>
            </a:r>
            <a:r>
              <a:rPr lang="en-US" dirty="0"/>
              <a:t>, a) = 0</a:t>
            </a:r>
          </a:p>
          <a:p>
            <a:pPr marL="0" indent="0">
              <a:buNone/>
            </a:pPr>
            <a:r>
              <a:rPr lang="en-US" dirty="0"/>
              <a:t>f(</a:t>
            </a:r>
            <a:r>
              <a:rPr lang="el-GR" dirty="0"/>
              <a:t>σ</a:t>
            </a:r>
            <a:r>
              <a:rPr lang="en-US" baseline="-25000" dirty="0"/>
              <a:t>0</a:t>
            </a:r>
            <a:r>
              <a:rPr lang="en-US" dirty="0"/>
              <a:t>, b) = </a:t>
            </a:r>
            <a:r>
              <a:rPr lang="el-GR" dirty="0"/>
              <a:t>σ</a:t>
            </a:r>
            <a:r>
              <a:rPr lang="en-US" baseline="-25000" dirty="0"/>
              <a:t>1		</a:t>
            </a:r>
            <a:r>
              <a:rPr lang="en-US" dirty="0"/>
              <a:t>g(</a:t>
            </a:r>
            <a:r>
              <a:rPr lang="el-GR" dirty="0"/>
              <a:t>σ</a:t>
            </a:r>
            <a:r>
              <a:rPr lang="en-US" baseline="-25000" dirty="0"/>
              <a:t>0</a:t>
            </a:r>
            <a:r>
              <a:rPr lang="en-US" dirty="0"/>
              <a:t>, b) = 1</a:t>
            </a:r>
            <a:r>
              <a:rPr lang="en-US" baseline="-25000" dirty="0"/>
              <a:t>		</a:t>
            </a:r>
            <a:endParaRPr lang="en-US" dirty="0"/>
          </a:p>
          <a:p>
            <a:pPr marL="0" indent="0">
              <a:buNone/>
            </a:pPr>
            <a:r>
              <a:rPr lang="en-US" dirty="0"/>
              <a:t>f(</a:t>
            </a:r>
            <a:r>
              <a:rPr lang="el-GR" dirty="0"/>
              <a:t>σ</a:t>
            </a:r>
            <a:r>
              <a:rPr lang="en-US" baseline="-25000" dirty="0"/>
              <a:t>1</a:t>
            </a:r>
            <a:r>
              <a:rPr lang="en-US" dirty="0"/>
              <a:t>, a) = </a:t>
            </a:r>
            <a:r>
              <a:rPr lang="el-GR" dirty="0"/>
              <a:t>σ</a:t>
            </a:r>
            <a:r>
              <a:rPr lang="en-US" baseline="-25000" dirty="0"/>
              <a:t>1		</a:t>
            </a:r>
            <a:r>
              <a:rPr lang="en-US" dirty="0"/>
              <a:t>g(</a:t>
            </a:r>
            <a:r>
              <a:rPr lang="el-GR" dirty="0"/>
              <a:t>σ</a:t>
            </a:r>
            <a:r>
              <a:rPr lang="en-US" baseline="-25000" dirty="0"/>
              <a:t>1</a:t>
            </a:r>
            <a:r>
              <a:rPr lang="en-US" dirty="0"/>
              <a:t>, a) = 1</a:t>
            </a:r>
            <a:endParaRPr lang="en-US" baseline="-25000" dirty="0"/>
          </a:p>
          <a:p>
            <a:pPr marL="0" indent="0">
              <a:buNone/>
            </a:pPr>
            <a:r>
              <a:rPr lang="en-US" dirty="0"/>
              <a:t>f(</a:t>
            </a:r>
            <a:r>
              <a:rPr lang="el-GR" dirty="0"/>
              <a:t>σ</a:t>
            </a:r>
            <a:r>
              <a:rPr lang="en-US" baseline="-25000" dirty="0"/>
              <a:t>1</a:t>
            </a:r>
            <a:r>
              <a:rPr lang="en-US" dirty="0"/>
              <a:t>, b) = </a:t>
            </a:r>
            <a:r>
              <a:rPr lang="el-GR" dirty="0"/>
              <a:t>σ</a:t>
            </a:r>
            <a:r>
              <a:rPr lang="en-US" baseline="-25000" dirty="0"/>
              <a:t>1		</a:t>
            </a:r>
            <a:r>
              <a:rPr lang="en-US" dirty="0"/>
              <a:t>g(</a:t>
            </a:r>
            <a:r>
              <a:rPr lang="el-GR" dirty="0"/>
              <a:t>σ</a:t>
            </a:r>
            <a:r>
              <a:rPr lang="en-US" baseline="-25000" dirty="0"/>
              <a:t>1</a:t>
            </a:r>
            <a:r>
              <a:rPr lang="en-US" dirty="0"/>
              <a:t>, b) = 1</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CFCBF85-F7DE-4FD7-9B4D-0300A2BCE80C}"/>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1DC6ED07-90C7-4C8D-AD17-B7AA13E77E43}"/>
              </a:ext>
            </a:extLst>
          </p:cNvPr>
          <p:cNvSpPr>
            <a:spLocks noGrp="1"/>
          </p:cNvSpPr>
          <p:nvPr>
            <p:ph type="sldNum" sz="quarter" idx="12"/>
          </p:nvPr>
        </p:nvSpPr>
        <p:spPr/>
        <p:txBody>
          <a:bodyPr/>
          <a:lstStyle/>
          <a:p>
            <a:fld id="{BAA72AFD-CEE0-4046-9853-91F53F3F97D9}" type="slidenum">
              <a:rPr lang="en-US" smtClean="0"/>
              <a:t>38</a:t>
            </a:fld>
            <a:endParaRPr lang="en-US"/>
          </a:p>
        </p:txBody>
      </p:sp>
      <p:graphicFrame>
        <p:nvGraphicFramePr>
          <p:cNvPr id="6" name="Table 5">
            <a:extLst>
              <a:ext uri="{FF2B5EF4-FFF2-40B4-BE49-F238E27FC236}">
                <a16:creationId xmlns:a16="http://schemas.microsoft.com/office/drawing/2014/main" id="{848DC9E9-A23D-4CB6-8ABA-C55055277233}"/>
              </a:ext>
            </a:extLst>
          </p:cNvPr>
          <p:cNvGraphicFramePr>
            <a:graphicFrameLocks noGrp="1"/>
          </p:cNvGraphicFramePr>
          <p:nvPr>
            <p:extLst>
              <p:ext uri="{D42A27DB-BD31-4B8C-83A1-F6EECF244321}">
                <p14:modId xmlns:p14="http://schemas.microsoft.com/office/powerpoint/2010/main" val="1199779554"/>
              </p:ext>
            </p:extLst>
          </p:nvPr>
        </p:nvGraphicFramePr>
        <p:xfrm>
          <a:off x="2031999" y="2107837"/>
          <a:ext cx="8128002" cy="18542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1572521407"/>
                    </a:ext>
                  </a:extLst>
                </a:gridCol>
                <a:gridCol w="1354667">
                  <a:extLst>
                    <a:ext uri="{9D8B030D-6E8A-4147-A177-3AD203B41FA5}">
                      <a16:colId xmlns:a16="http://schemas.microsoft.com/office/drawing/2014/main" val="75658216"/>
                    </a:ext>
                  </a:extLst>
                </a:gridCol>
                <a:gridCol w="1354667">
                  <a:extLst>
                    <a:ext uri="{9D8B030D-6E8A-4147-A177-3AD203B41FA5}">
                      <a16:colId xmlns:a16="http://schemas.microsoft.com/office/drawing/2014/main" val="4180052062"/>
                    </a:ext>
                  </a:extLst>
                </a:gridCol>
                <a:gridCol w="1354667">
                  <a:extLst>
                    <a:ext uri="{9D8B030D-6E8A-4147-A177-3AD203B41FA5}">
                      <a16:colId xmlns:a16="http://schemas.microsoft.com/office/drawing/2014/main" val="2830883560"/>
                    </a:ext>
                  </a:extLst>
                </a:gridCol>
                <a:gridCol w="1354667">
                  <a:extLst>
                    <a:ext uri="{9D8B030D-6E8A-4147-A177-3AD203B41FA5}">
                      <a16:colId xmlns:a16="http://schemas.microsoft.com/office/drawing/2014/main" val="780307639"/>
                    </a:ext>
                  </a:extLst>
                </a:gridCol>
                <a:gridCol w="1354667">
                  <a:extLst>
                    <a:ext uri="{9D8B030D-6E8A-4147-A177-3AD203B41FA5}">
                      <a16:colId xmlns:a16="http://schemas.microsoft.com/office/drawing/2014/main" val="1048504571"/>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f</a:t>
                      </a:r>
                    </a:p>
                  </a:txBody>
                  <a:tcPr>
                    <a:solidFill>
                      <a:schemeClr val="accent1">
                        <a:lumMod val="50000"/>
                      </a:schemeClr>
                    </a:solidFill>
                  </a:tcPr>
                </a:tc>
                <a:tc hMerge="1">
                  <a:txBody>
                    <a:bodyPr/>
                    <a:lstStyle/>
                    <a:p>
                      <a:endParaRPr lang="en-US" dirty="0"/>
                    </a:p>
                  </a:txBody>
                  <a:tcPr/>
                </a:tc>
                <a:tc gridSpan="2">
                  <a:txBody>
                    <a:bodyPr/>
                    <a:lstStyle/>
                    <a:p>
                      <a:pPr algn="ctr"/>
                      <a:r>
                        <a:rPr lang="en-US" dirty="0"/>
                        <a:t>g</a:t>
                      </a:r>
                    </a:p>
                  </a:txBody>
                  <a:tcPr>
                    <a:solidFill>
                      <a:schemeClr val="accent1">
                        <a:lumMod val="50000"/>
                      </a:schemeClr>
                    </a:solidFill>
                  </a:tcPr>
                </a:tc>
                <a:tc hMerge="1">
                  <a:txBody>
                    <a:bodyPr/>
                    <a:lstStyle/>
                    <a:p>
                      <a:endParaRPr lang="en-US" dirty="0"/>
                    </a:p>
                  </a:txBody>
                  <a:tcPr/>
                </a:tc>
                <a:extLst>
                  <a:ext uri="{0D108BD9-81ED-4DB2-BD59-A6C34878D82A}">
                    <a16:rowId xmlns:a16="http://schemas.microsoft.com/office/drawing/2014/main" val="2859602506"/>
                  </a:ext>
                </a:extLst>
              </a:tr>
              <a:tr h="370840">
                <a:tc>
                  <a:txBody>
                    <a:bodyPr/>
                    <a:lstStyle/>
                    <a:p>
                      <a:endParaRPr lang="en-US" dirty="0"/>
                    </a:p>
                  </a:txBody>
                  <a:tcPr/>
                </a:tc>
                <a:tc>
                  <a:txBody>
                    <a:bodyPr/>
                    <a:lstStyle/>
                    <a:p>
                      <a:r>
                        <a:rPr lang="en-US" dirty="0"/>
                        <a:t>I (input): </a:t>
                      </a:r>
                    </a:p>
                  </a:txBody>
                  <a:tcPr/>
                </a:tc>
                <a:tc>
                  <a:txBody>
                    <a:bodyPr/>
                    <a:lstStyle/>
                    <a:p>
                      <a:pPr algn="ctr"/>
                      <a:r>
                        <a:rPr lang="en-US" dirty="0"/>
                        <a:t>a</a:t>
                      </a:r>
                    </a:p>
                  </a:txBody>
                  <a:tcPr/>
                </a:tc>
                <a:tc>
                  <a:txBody>
                    <a:bodyPr/>
                    <a:lstStyle/>
                    <a:p>
                      <a:pPr algn="ctr"/>
                      <a:r>
                        <a:rPr lang="en-US" dirty="0"/>
                        <a:t>b </a:t>
                      </a:r>
                    </a:p>
                  </a:txBody>
                  <a:tcPr/>
                </a:tc>
                <a:tc>
                  <a:txBody>
                    <a:bodyPr/>
                    <a:lstStyle/>
                    <a:p>
                      <a:pPr algn="ctr"/>
                      <a:r>
                        <a:rPr lang="en-US" dirty="0"/>
                        <a:t>a</a:t>
                      </a:r>
                    </a:p>
                  </a:txBody>
                  <a:tcPr/>
                </a:tc>
                <a:tc>
                  <a:txBody>
                    <a:bodyPr/>
                    <a:lstStyle/>
                    <a:p>
                      <a:pPr algn="ctr"/>
                      <a:r>
                        <a:rPr lang="en-US" dirty="0"/>
                        <a:t>b </a:t>
                      </a:r>
                    </a:p>
                  </a:txBody>
                  <a:tcPr/>
                </a:tc>
                <a:extLst>
                  <a:ext uri="{0D108BD9-81ED-4DB2-BD59-A6C34878D82A}">
                    <a16:rowId xmlns:a16="http://schemas.microsoft.com/office/drawing/2014/main" val="3987943757"/>
                  </a:ext>
                </a:extLst>
              </a:tr>
              <a:tr h="370840">
                <a:tc>
                  <a:txBody>
                    <a:bodyPr/>
                    <a:lstStyle/>
                    <a:p>
                      <a:r>
                        <a:rPr lang="en-US" dirty="0"/>
                        <a:t>S</a:t>
                      </a:r>
                    </a:p>
                  </a:txBody>
                  <a:tcPr/>
                </a:tc>
                <a:tc>
                  <a:txBody>
                    <a:bodyPr/>
                    <a:lstStyle/>
                    <a:p>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114341161"/>
                  </a:ext>
                </a:extLst>
              </a:tr>
              <a:tr h="370840">
                <a:tc>
                  <a:txBody>
                    <a:bodyPr/>
                    <a:lstStyle/>
                    <a:p>
                      <a:r>
                        <a:rPr lang="el-GR" dirty="0"/>
                        <a:t>σ</a:t>
                      </a:r>
                      <a:r>
                        <a:rPr lang="en-US" baseline="-25000" dirty="0"/>
                        <a:t>0</a:t>
                      </a:r>
                      <a:endParaRPr lang="en-US" dirty="0"/>
                    </a:p>
                  </a:txBody>
                  <a:tcPr/>
                </a:tc>
                <a:tc>
                  <a:txBody>
                    <a:bodyPr/>
                    <a:lstStyle/>
                    <a:p>
                      <a:endParaRPr lang="en-US"/>
                    </a:p>
                  </a:txBody>
                  <a:tcPr/>
                </a:tc>
                <a:tc>
                  <a:txBody>
                    <a:bodyPr/>
                    <a:lstStyle/>
                    <a:p>
                      <a:pPr algn="ctr"/>
                      <a:r>
                        <a:rPr lang="el-GR" dirty="0"/>
                        <a:t>σ</a:t>
                      </a:r>
                      <a:r>
                        <a:rPr lang="en-US" baseline="-25000" dirty="0"/>
                        <a:t>0</a:t>
                      </a:r>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917051258"/>
                  </a:ext>
                </a:extLst>
              </a:tr>
              <a:tr h="370840">
                <a:tc>
                  <a:txBody>
                    <a:bodyPr/>
                    <a:lstStyle/>
                    <a:p>
                      <a:r>
                        <a:rPr lang="el-GR" dirty="0"/>
                        <a:t>σ</a:t>
                      </a:r>
                      <a:r>
                        <a:rPr lang="en-US" baseline="-25000" dirty="0"/>
                        <a:t>1</a:t>
                      </a:r>
                      <a:endParaRPr lang="en-US" dirty="0"/>
                    </a:p>
                  </a:txBody>
                  <a:tcPr/>
                </a:tc>
                <a:tc>
                  <a:txBody>
                    <a:bodyPr/>
                    <a:lstStyle/>
                    <a:p>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97640237"/>
                  </a:ext>
                </a:extLst>
              </a:tr>
            </a:tbl>
          </a:graphicData>
        </a:graphic>
      </p:graphicFrame>
    </p:spTree>
    <p:extLst>
      <p:ext uri="{BB962C8B-B14F-4D97-AF65-F5344CB8AC3E}">
        <p14:creationId xmlns:p14="http://schemas.microsoft.com/office/powerpoint/2010/main" val="3981101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FDC7-853D-4FF5-8C0C-144A1A571707}"/>
              </a:ext>
            </a:extLst>
          </p:cNvPr>
          <p:cNvSpPr>
            <a:spLocks noGrp="1"/>
          </p:cNvSpPr>
          <p:nvPr>
            <p:ph type="title"/>
          </p:nvPr>
        </p:nvSpPr>
        <p:spPr/>
        <p:txBody>
          <a:bodyPr>
            <a:normAutofit fontScale="90000"/>
          </a:bodyPr>
          <a:lstStyle/>
          <a:p>
            <a:r>
              <a:rPr lang="en-US" dirty="0"/>
              <a:t>Finite Automata:  Transition Diagrams</a:t>
            </a:r>
          </a:p>
        </p:txBody>
      </p:sp>
      <p:sp>
        <p:nvSpPr>
          <p:cNvPr id="3" name="Content Placeholder 2">
            <a:extLst>
              <a:ext uri="{FF2B5EF4-FFF2-40B4-BE49-F238E27FC236}">
                <a16:creationId xmlns:a16="http://schemas.microsoft.com/office/drawing/2014/main" id="{E67C8BA3-A478-4A4A-A041-B7A98E8BF952}"/>
              </a:ext>
            </a:extLst>
          </p:cNvPr>
          <p:cNvSpPr>
            <a:spLocks noGrp="1"/>
          </p:cNvSpPr>
          <p:nvPr>
            <p:ph idx="1"/>
          </p:nvPr>
        </p:nvSpPr>
        <p:spPr/>
        <p:txBody>
          <a:bodyPr/>
          <a:lstStyle/>
          <a:p>
            <a:r>
              <a:rPr lang="en-US" dirty="0"/>
              <a:t>Another very popular way of defining FA is with </a:t>
            </a:r>
            <a:r>
              <a:rPr lang="en-US" b="1" dirty="0"/>
              <a:t>transition diagrams</a:t>
            </a:r>
            <a:r>
              <a:rPr lang="en-US" dirty="0"/>
              <a:t> </a:t>
            </a:r>
          </a:p>
          <a:p>
            <a:r>
              <a:rPr lang="en-US" dirty="0"/>
              <a:t>The initial state is indicated with the triangle</a:t>
            </a:r>
          </a:p>
          <a:p>
            <a:r>
              <a:rPr lang="en-US" dirty="0"/>
              <a:t>The final (accept) state is indicated with a double circle</a:t>
            </a:r>
          </a:p>
          <a:p>
            <a:r>
              <a:rPr lang="en-US" dirty="0"/>
              <a:t>This (and other) diagrams are created using JFLAP (jflap.org)</a:t>
            </a:r>
          </a:p>
        </p:txBody>
      </p:sp>
      <p:sp>
        <p:nvSpPr>
          <p:cNvPr id="4" name="Footer Placeholder 3">
            <a:extLst>
              <a:ext uri="{FF2B5EF4-FFF2-40B4-BE49-F238E27FC236}">
                <a16:creationId xmlns:a16="http://schemas.microsoft.com/office/drawing/2014/main" id="{19F962EC-F200-4832-AA7E-1B7C1E12AE73}"/>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9CC9DCF7-1BFF-45A1-AE1F-C393712CF644}"/>
              </a:ext>
            </a:extLst>
          </p:cNvPr>
          <p:cNvSpPr>
            <a:spLocks noGrp="1"/>
          </p:cNvSpPr>
          <p:nvPr>
            <p:ph type="sldNum" sz="quarter" idx="12"/>
          </p:nvPr>
        </p:nvSpPr>
        <p:spPr/>
        <p:txBody>
          <a:bodyPr/>
          <a:lstStyle/>
          <a:p>
            <a:fld id="{BAA72AFD-CEE0-4046-9853-91F53F3F97D9}" type="slidenum">
              <a:rPr lang="en-US" smtClean="0"/>
              <a:t>39</a:t>
            </a:fld>
            <a:endParaRPr lang="en-US"/>
          </a:p>
        </p:txBody>
      </p:sp>
      <p:pic>
        <p:nvPicPr>
          <p:cNvPr id="6" name="Picture 4">
            <a:extLst>
              <a:ext uri="{FF2B5EF4-FFF2-40B4-BE49-F238E27FC236}">
                <a16:creationId xmlns:a16="http://schemas.microsoft.com/office/drawing/2014/main" id="{C517A900-5A62-43FC-A5C4-72BD3E571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66" t="29091" r="17334" b="38182"/>
          <a:stretch>
            <a:fillRect/>
          </a:stretch>
        </p:blipFill>
        <p:spPr bwMode="auto">
          <a:xfrm>
            <a:off x="5275211" y="3744685"/>
            <a:ext cx="5512530" cy="183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89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DE0DB9-F4AA-4B24-A81F-16DFADCCF08A}"/>
              </a:ext>
            </a:extLst>
          </p:cNvPr>
          <p:cNvSpPr>
            <a:spLocks noGrp="1"/>
          </p:cNvSpPr>
          <p:nvPr>
            <p:ph type="title"/>
          </p:nvPr>
        </p:nvSpPr>
        <p:spPr/>
        <p:txBody>
          <a:bodyPr/>
          <a:lstStyle/>
          <a:p>
            <a:r>
              <a:rPr lang="en-US" sz="6000" dirty="0"/>
              <a:t>Formal Language Prerequisites</a:t>
            </a:r>
          </a:p>
        </p:txBody>
      </p:sp>
      <p:sp>
        <p:nvSpPr>
          <p:cNvPr id="7" name="Text Placeholder 6">
            <a:extLst>
              <a:ext uri="{FF2B5EF4-FFF2-40B4-BE49-F238E27FC236}">
                <a16:creationId xmlns:a16="http://schemas.microsoft.com/office/drawing/2014/main" id="{37A7954E-ED6A-4DF3-BB41-E4D34AAFF84F}"/>
              </a:ext>
            </a:extLst>
          </p:cNvPr>
          <p:cNvSpPr>
            <a:spLocks noGrp="1"/>
          </p:cNvSpPr>
          <p:nvPr>
            <p:ph type="body" idx="1"/>
          </p:nvPr>
        </p:nvSpPr>
        <p:spPr/>
        <p:txBody>
          <a:bodyPr/>
          <a:lstStyle/>
          <a:p>
            <a:r>
              <a:rPr lang="en-US" dirty="0"/>
              <a:t>Fundamental constructs</a:t>
            </a:r>
          </a:p>
        </p:txBody>
      </p:sp>
      <p:sp>
        <p:nvSpPr>
          <p:cNvPr id="4" name="Footer Placeholder 3">
            <a:extLst>
              <a:ext uri="{FF2B5EF4-FFF2-40B4-BE49-F238E27FC236}">
                <a16:creationId xmlns:a16="http://schemas.microsoft.com/office/drawing/2014/main" id="{6561B38D-5A53-4F2D-BB72-E9D7BD15A0B7}"/>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44442CBB-D44D-4EBB-8AA2-248FE1CBE5A5}"/>
              </a:ext>
            </a:extLst>
          </p:cNvPr>
          <p:cNvSpPr>
            <a:spLocks noGrp="1"/>
          </p:cNvSpPr>
          <p:nvPr>
            <p:ph type="sldNum" sz="quarter" idx="12"/>
          </p:nvPr>
        </p:nvSpPr>
        <p:spPr/>
        <p:txBody>
          <a:bodyPr/>
          <a:lstStyle/>
          <a:p>
            <a:fld id="{BAA72AFD-CEE0-4046-9853-91F53F3F97D9}" type="slidenum">
              <a:rPr lang="en-US" smtClean="0"/>
              <a:t>4</a:t>
            </a:fld>
            <a:endParaRPr lang="en-US"/>
          </a:p>
        </p:txBody>
      </p:sp>
    </p:spTree>
    <p:extLst>
      <p:ext uri="{BB962C8B-B14F-4D97-AF65-F5344CB8AC3E}">
        <p14:creationId xmlns:p14="http://schemas.microsoft.com/office/powerpoint/2010/main" val="2967872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4526-7295-4B53-B3F8-9D1AA98882BD}"/>
              </a:ext>
            </a:extLst>
          </p:cNvPr>
          <p:cNvSpPr>
            <a:spLocks noGrp="1"/>
          </p:cNvSpPr>
          <p:nvPr>
            <p:ph type="title"/>
          </p:nvPr>
        </p:nvSpPr>
        <p:spPr/>
        <p:txBody>
          <a:bodyPr>
            <a:normAutofit fontScale="90000"/>
          </a:bodyPr>
          <a:lstStyle/>
          <a:p>
            <a:r>
              <a:rPr lang="en-US" dirty="0"/>
              <a:t>Finite Automata:  Transition Diagrams</a:t>
            </a:r>
          </a:p>
        </p:txBody>
      </p:sp>
      <p:sp>
        <p:nvSpPr>
          <p:cNvPr id="3" name="Content Placeholder 2">
            <a:extLst>
              <a:ext uri="{FF2B5EF4-FFF2-40B4-BE49-F238E27FC236}">
                <a16:creationId xmlns:a16="http://schemas.microsoft.com/office/drawing/2014/main" id="{A81FBDC5-E50E-4E96-8EA2-6067189B301A}"/>
              </a:ext>
            </a:extLst>
          </p:cNvPr>
          <p:cNvSpPr>
            <a:spLocks noGrp="1"/>
          </p:cNvSpPr>
          <p:nvPr>
            <p:ph idx="1"/>
          </p:nvPr>
        </p:nvSpPr>
        <p:spPr>
          <a:xfrm>
            <a:off x="1145177" y="4110446"/>
            <a:ext cx="10058400" cy="1567543"/>
          </a:xfrm>
        </p:spPr>
        <p:txBody>
          <a:bodyPr>
            <a:normAutofit/>
          </a:bodyPr>
          <a:lstStyle/>
          <a:p>
            <a:r>
              <a:rPr lang="en-US" dirty="0"/>
              <a:t>Using our table from earlier, we can construct a finite automaton for the language</a:t>
            </a:r>
          </a:p>
          <a:p>
            <a:r>
              <a:rPr lang="en-US" dirty="0"/>
              <a:t>The initial state is indicated with the triangle</a:t>
            </a:r>
          </a:p>
          <a:p>
            <a:r>
              <a:rPr lang="en-US" dirty="0"/>
              <a:t>The final (accept) state is indicated with a double circle</a:t>
            </a:r>
          </a:p>
          <a:p>
            <a:r>
              <a:rPr lang="en-US" dirty="0"/>
              <a:t>This (and other) diagrams are created using JFLAP (jflap.org)</a:t>
            </a:r>
          </a:p>
        </p:txBody>
      </p:sp>
      <p:sp>
        <p:nvSpPr>
          <p:cNvPr id="4" name="Footer Placeholder 3">
            <a:extLst>
              <a:ext uri="{FF2B5EF4-FFF2-40B4-BE49-F238E27FC236}">
                <a16:creationId xmlns:a16="http://schemas.microsoft.com/office/drawing/2014/main" id="{71BA4B25-8C6E-4BA9-A03C-6042E4F192A1}"/>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0C6F323F-DD36-4A28-9136-BDC0FC90975A}"/>
              </a:ext>
            </a:extLst>
          </p:cNvPr>
          <p:cNvSpPr>
            <a:spLocks noGrp="1"/>
          </p:cNvSpPr>
          <p:nvPr>
            <p:ph type="sldNum" sz="quarter" idx="12"/>
          </p:nvPr>
        </p:nvSpPr>
        <p:spPr/>
        <p:txBody>
          <a:bodyPr/>
          <a:lstStyle/>
          <a:p>
            <a:fld id="{BAA72AFD-CEE0-4046-9853-91F53F3F97D9}" type="slidenum">
              <a:rPr lang="en-US" smtClean="0"/>
              <a:t>40</a:t>
            </a:fld>
            <a:endParaRPr lang="en-US"/>
          </a:p>
        </p:txBody>
      </p:sp>
      <p:graphicFrame>
        <p:nvGraphicFramePr>
          <p:cNvPr id="6" name="Table 5">
            <a:extLst>
              <a:ext uri="{FF2B5EF4-FFF2-40B4-BE49-F238E27FC236}">
                <a16:creationId xmlns:a16="http://schemas.microsoft.com/office/drawing/2014/main" id="{5C970D8C-90F1-462C-AB79-EF4D6F98EA87}"/>
              </a:ext>
            </a:extLst>
          </p:cNvPr>
          <p:cNvGraphicFramePr>
            <a:graphicFrameLocks noGrp="1"/>
          </p:cNvGraphicFramePr>
          <p:nvPr>
            <p:extLst>
              <p:ext uri="{D42A27DB-BD31-4B8C-83A1-F6EECF244321}">
                <p14:modId xmlns:p14="http://schemas.microsoft.com/office/powerpoint/2010/main" val="1105908011"/>
              </p:ext>
            </p:extLst>
          </p:nvPr>
        </p:nvGraphicFramePr>
        <p:xfrm>
          <a:off x="7872396" y="1748051"/>
          <a:ext cx="3565843" cy="1854200"/>
        </p:xfrm>
        <a:graphic>
          <a:graphicData uri="http://schemas.openxmlformats.org/drawingml/2006/table">
            <a:tbl>
              <a:tblPr firstRow="1" bandRow="1">
                <a:tableStyleId>{5940675A-B579-460E-94D1-54222C63F5DA}</a:tableStyleId>
              </a:tblPr>
              <a:tblGrid>
                <a:gridCol w="494030">
                  <a:extLst>
                    <a:ext uri="{9D8B030D-6E8A-4147-A177-3AD203B41FA5}">
                      <a16:colId xmlns:a16="http://schemas.microsoft.com/office/drawing/2014/main" val="1572521407"/>
                    </a:ext>
                  </a:extLst>
                </a:gridCol>
                <a:gridCol w="1216343">
                  <a:extLst>
                    <a:ext uri="{9D8B030D-6E8A-4147-A177-3AD203B41FA5}">
                      <a16:colId xmlns:a16="http://schemas.microsoft.com/office/drawing/2014/main" val="75658216"/>
                    </a:ext>
                  </a:extLst>
                </a:gridCol>
                <a:gridCol w="494030">
                  <a:extLst>
                    <a:ext uri="{9D8B030D-6E8A-4147-A177-3AD203B41FA5}">
                      <a16:colId xmlns:a16="http://schemas.microsoft.com/office/drawing/2014/main" val="4180052062"/>
                    </a:ext>
                  </a:extLst>
                </a:gridCol>
                <a:gridCol w="494030">
                  <a:extLst>
                    <a:ext uri="{9D8B030D-6E8A-4147-A177-3AD203B41FA5}">
                      <a16:colId xmlns:a16="http://schemas.microsoft.com/office/drawing/2014/main" val="2830883560"/>
                    </a:ext>
                  </a:extLst>
                </a:gridCol>
                <a:gridCol w="401955">
                  <a:extLst>
                    <a:ext uri="{9D8B030D-6E8A-4147-A177-3AD203B41FA5}">
                      <a16:colId xmlns:a16="http://schemas.microsoft.com/office/drawing/2014/main" val="780307639"/>
                    </a:ext>
                  </a:extLst>
                </a:gridCol>
                <a:gridCol w="465455">
                  <a:extLst>
                    <a:ext uri="{9D8B030D-6E8A-4147-A177-3AD203B41FA5}">
                      <a16:colId xmlns:a16="http://schemas.microsoft.com/office/drawing/2014/main" val="1048504571"/>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f</a:t>
                      </a:r>
                    </a:p>
                  </a:txBody>
                  <a:tcPr>
                    <a:solidFill>
                      <a:schemeClr val="accent1">
                        <a:lumMod val="50000"/>
                      </a:schemeClr>
                    </a:solidFill>
                  </a:tcPr>
                </a:tc>
                <a:tc hMerge="1">
                  <a:txBody>
                    <a:bodyPr/>
                    <a:lstStyle/>
                    <a:p>
                      <a:endParaRPr lang="en-US" dirty="0"/>
                    </a:p>
                  </a:txBody>
                  <a:tcPr/>
                </a:tc>
                <a:tc gridSpan="2">
                  <a:txBody>
                    <a:bodyPr/>
                    <a:lstStyle/>
                    <a:p>
                      <a:pPr algn="ctr"/>
                      <a:r>
                        <a:rPr lang="en-US" dirty="0"/>
                        <a:t>g</a:t>
                      </a:r>
                    </a:p>
                  </a:txBody>
                  <a:tcPr>
                    <a:solidFill>
                      <a:schemeClr val="accent1">
                        <a:lumMod val="50000"/>
                      </a:schemeClr>
                    </a:solidFill>
                  </a:tcPr>
                </a:tc>
                <a:tc hMerge="1">
                  <a:txBody>
                    <a:bodyPr/>
                    <a:lstStyle/>
                    <a:p>
                      <a:endParaRPr lang="en-US" dirty="0"/>
                    </a:p>
                  </a:txBody>
                  <a:tcPr/>
                </a:tc>
                <a:extLst>
                  <a:ext uri="{0D108BD9-81ED-4DB2-BD59-A6C34878D82A}">
                    <a16:rowId xmlns:a16="http://schemas.microsoft.com/office/drawing/2014/main" val="2859602506"/>
                  </a:ext>
                </a:extLst>
              </a:tr>
              <a:tr h="370840">
                <a:tc>
                  <a:txBody>
                    <a:bodyPr/>
                    <a:lstStyle/>
                    <a:p>
                      <a:endParaRPr lang="en-US" dirty="0"/>
                    </a:p>
                  </a:txBody>
                  <a:tcPr/>
                </a:tc>
                <a:tc>
                  <a:txBody>
                    <a:bodyPr/>
                    <a:lstStyle/>
                    <a:p>
                      <a:r>
                        <a:rPr lang="en-US" dirty="0"/>
                        <a:t>I (input): </a:t>
                      </a:r>
                    </a:p>
                  </a:txBody>
                  <a:tcPr/>
                </a:tc>
                <a:tc>
                  <a:txBody>
                    <a:bodyPr/>
                    <a:lstStyle/>
                    <a:p>
                      <a:pPr algn="ctr"/>
                      <a:r>
                        <a:rPr lang="en-US" dirty="0"/>
                        <a:t>a</a:t>
                      </a:r>
                    </a:p>
                  </a:txBody>
                  <a:tcPr/>
                </a:tc>
                <a:tc>
                  <a:txBody>
                    <a:bodyPr/>
                    <a:lstStyle/>
                    <a:p>
                      <a:pPr algn="ctr"/>
                      <a:r>
                        <a:rPr lang="en-US" dirty="0"/>
                        <a:t>b </a:t>
                      </a:r>
                    </a:p>
                  </a:txBody>
                  <a:tcPr/>
                </a:tc>
                <a:tc>
                  <a:txBody>
                    <a:bodyPr/>
                    <a:lstStyle/>
                    <a:p>
                      <a:pPr algn="ctr"/>
                      <a:r>
                        <a:rPr lang="en-US" dirty="0"/>
                        <a:t>a</a:t>
                      </a:r>
                    </a:p>
                  </a:txBody>
                  <a:tcPr/>
                </a:tc>
                <a:tc>
                  <a:txBody>
                    <a:bodyPr/>
                    <a:lstStyle/>
                    <a:p>
                      <a:pPr algn="ctr"/>
                      <a:r>
                        <a:rPr lang="en-US" dirty="0"/>
                        <a:t>b </a:t>
                      </a:r>
                    </a:p>
                  </a:txBody>
                  <a:tcPr/>
                </a:tc>
                <a:extLst>
                  <a:ext uri="{0D108BD9-81ED-4DB2-BD59-A6C34878D82A}">
                    <a16:rowId xmlns:a16="http://schemas.microsoft.com/office/drawing/2014/main" val="3987943757"/>
                  </a:ext>
                </a:extLst>
              </a:tr>
              <a:tr h="370840">
                <a:tc>
                  <a:txBody>
                    <a:bodyPr/>
                    <a:lstStyle/>
                    <a:p>
                      <a:r>
                        <a:rPr lang="en-US" dirty="0"/>
                        <a:t>S</a:t>
                      </a:r>
                    </a:p>
                  </a:txBody>
                  <a:tcPr/>
                </a:tc>
                <a:tc>
                  <a:txBody>
                    <a:bodyPr/>
                    <a:lstStyle/>
                    <a:p>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114341161"/>
                  </a:ext>
                </a:extLst>
              </a:tr>
              <a:tr h="370840">
                <a:tc>
                  <a:txBody>
                    <a:bodyPr/>
                    <a:lstStyle/>
                    <a:p>
                      <a:r>
                        <a:rPr lang="el-GR" dirty="0"/>
                        <a:t>σ</a:t>
                      </a:r>
                      <a:r>
                        <a:rPr lang="en-US" baseline="-25000" dirty="0"/>
                        <a:t>0</a:t>
                      </a:r>
                      <a:endParaRPr lang="en-US" dirty="0"/>
                    </a:p>
                  </a:txBody>
                  <a:tcPr/>
                </a:tc>
                <a:tc>
                  <a:txBody>
                    <a:bodyPr/>
                    <a:lstStyle/>
                    <a:p>
                      <a:endParaRPr lang="en-US"/>
                    </a:p>
                  </a:txBody>
                  <a:tcPr/>
                </a:tc>
                <a:tc>
                  <a:txBody>
                    <a:bodyPr/>
                    <a:lstStyle/>
                    <a:p>
                      <a:pPr algn="ctr"/>
                      <a:r>
                        <a:rPr lang="el-GR" dirty="0"/>
                        <a:t>σ</a:t>
                      </a:r>
                      <a:r>
                        <a:rPr lang="en-US" baseline="-25000" dirty="0"/>
                        <a:t>0</a:t>
                      </a:r>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917051258"/>
                  </a:ext>
                </a:extLst>
              </a:tr>
              <a:tr h="370840">
                <a:tc>
                  <a:txBody>
                    <a:bodyPr/>
                    <a:lstStyle/>
                    <a:p>
                      <a:r>
                        <a:rPr lang="el-GR" dirty="0"/>
                        <a:t>σ</a:t>
                      </a:r>
                      <a:r>
                        <a:rPr lang="en-US" baseline="-25000" dirty="0"/>
                        <a:t>1</a:t>
                      </a:r>
                      <a:endParaRPr lang="en-US" dirty="0"/>
                    </a:p>
                  </a:txBody>
                  <a:tcPr/>
                </a:tc>
                <a:tc>
                  <a:txBody>
                    <a:bodyPr/>
                    <a:lstStyle/>
                    <a:p>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l-GR" dirty="0"/>
                        <a:t>σ</a:t>
                      </a:r>
                      <a:r>
                        <a:rPr lang="en-US" baseline="-25000" dirty="0"/>
                        <a:t>1</a:t>
                      </a: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97640237"/>
                  </a:ext>
                </a:extLst>
              </a:tr>
            </a:tbl>
          </a:graphicData>
        </a:graphic>
      </p:graphicFrame>
      <p:pic>
        <p:nvPicPr>
          <p:cNvPr id="7" name="Picture 6">
            <a:extLst>
              <a:ext uri="{FF2B5EF4-FFF2-40B4-BE49-F238E27FC236}">
                <a16:creationId xmlns:a16="http://schemas.microsoft.com/office/drawing/2014/main" id="{DCBD30FB-0658-4B16-A177-4593329EE06F}"/>
              </a:ext>
            </a:extLst>
          </p:cNvPr>
          <p:cNvPicPr>
            <a:picLocks noChangeAspect="1"/>
          </p:cNvPicPr>
          <p:nvPr/>
        </p:nvPicPr>
        <p:blipFill>
          <a:blip r:embed="rId2"/>
          <a:stretch>
            <a:fillRect/>
          </a:stretch>
        </p:blipFill>
        <p:spPr>
          <a:xfrm>
            <a:off x="1284600" y="1748052"/>
            <a:ext cx="3708398" cy="1854199"/>
          </a:xfrm>
          <a:prstGeom prst="rect">
            <a:avLst/>
          </a:prstGeom>
        </p:spPr>
      </p:pic>
    </p:spTree>
    <p:extLst>
      <p:ext uri="{BB962C8B-B14F-4D97-AF65-F5344CB8AC3E}">
        <p14:creationId xmlns:p14="http://schemas.microsoft.com/office/powerpoint/2010/main" val="1708293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0ABE-6ABC-48CA-AD8A-CA7E956E7FB5}"/>
              </a:ext>
            </a:extLst>
          </p:cNvPr>
          <p:cNvSpPr>
            <a:spLocks noGrp="1"/>
          </p:cNvSpPr>
          <p:nvPr>
            <p:ph type="title"/>
          </p:nvPr>
        </p:nvSpPr>
        <p:spPr/>
        <p:txBody>
          <a:bodyPr/>
          <a:lstStyle/>
          <a:p>
            <a:r>
              <a:rPr lang="en-US" dirty="0"/>
              <a:t>Acceptance</a:t>
            </a:r>
          </a:p>
        </p:txBody>
      </p:sp>
      <p:sp>
        <p:nvSpPr>
          <p:cNvPr id="3" name="Content Placeholder 2">
            <a:extLst>
              <a:ext uri="{FF2B5EF4-FFF2-40B4-BE49-F238E27FC236}">
                <a16:creationId xmlns:a16="http://schemas.microsoft.com/office/drawing/2014/main" id="{501547AE-57BD-48B7-BD61-CAEDACB245EA}"/>
              </a:ext>
            </a:extLst>
          </p:cNvPr>
          <p:cNvSpPr>
            <a:spLocks noGrp="1"/>
          </p:cNvSpPr>
          <p:nvPr>
            <p:ph idx="1"/>
          </p:nvPr>
        </p:nvSpPr>
        <p:spPr/>
        <p:txBody>
          <a:bodyPr/>
          <a:lstStyle/>
          <a:p>
            <a:r>
              <a:rPr lang="en-US" altLang="en-US" dirty="0"/>
              <a:t>A word or string is accepted if the </a:t>
            </a:r>
            <a:r>
              <a:rPr lang="en-US" altLang="en-US"/>
              <a:t>finite automaton </a:t>
            </a:r>
            <a:r>
              <a:rPr lang="en-US" altLang="en-US" dirty="0"/>
              <a:t>is in an accepting state at the end of the word. </a:t>
            </a:r>
          </a:p>
          <a:p>
            <a:r>
              <a:rPr lang="en-US" altLang="en-US" dirty="0"/>
              <a:t>The word is rejected otherwise. </a:t>
            </a:r>
          </a:p>
          <a:p>
            <a:r>
              <a:rPr lang="en-US" altLang="en-US" dirty="0"/>
              <a:t>Note there must be 2 arrows leaving each state, one for a and one for b. </a:t>
            </a:r>
          </a:p>
          <a:p>
            <a:r>
              <a:rPr lang="en-US" altLang="en-US" dirty="0"/>
              <a:t>Note that there can be more than 1 accept state but only 1 start state. </a:t>
            </a:r>
          </a:p>
          <a:p>
            <a:pPr marL="0" indent="0">
              <a:buNone/>
            </a:pPr>
            <a:endParaRPr lang="en-US" dirty="0"/>
          </a:p>
        </p:txBody>
      </p:sp>
      <p:sp>
        <p:nvSpPr>
          <p:cNvPr id="4" name="Footer Placeholder 3">
            <a:extLst>
              <a:ext uri="{FF2B5EF4-FFF2-40B4-BE49-F238E27FC236}">
                <a16:creationId xmlns:a16="http://schemas.microsoft.com/office/drawing/2014/main" id="{D4CC1926-ACF5-4B1A-AC6E-A06030E4DEB2}"/>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52B98E44-CEA5-429D-A6EF-C7F629C8AF54}"/>
              </a:ext>
            </a:extLst>
          </p:cNvPr>
          <p:cNvSpPr>
            <a:spLocks noGrp="1"/>
          </p:cNvSpPr>
          <p:nvPr>
            <p:ph type="sldNum" sz="quarter" idx="12"/>
          </p:nvPr>
        </p:nvSpPr>
        <p:spPr/>
        <p:txBody>
          <a:bodyPr/>
          <a:lstStyle/>
          <a:p>
            <a:fld id="{BAA72AFD-CEE0-4046-9853-91F53F3F97D9}" type="slidenum">
              <a:rPr lang="en-US" smtClean="0"/>
              <a:t>41</a:t>
            </a:fld>
            <a:endParaRPr lang="en-US"/>
          </a:p>
        </p:txBody>
      </p:sp>
    </p:spTree>
    <p:extLst>
      <p:ext uri="{BB962C8B-B14F-4D97-AF65-F5344CB8AC3E}">
        <p14:creationId xmlns:p14="http://schemas.microsoft.com/office/powerpoint/2010/main" val="3201954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8860-22B9-4077-9DB5-F37E38204E67}"/>
              </a:ext>
            </a:extLst>
          </p:cNvPr>
          <p:cNvSpPr>
            <a:spLocks noGrp="1"/>
          </p:cNvSpPr>
          <p:nvPr>
            <p:ph type="title"/>
          </p:nvPr>
        </p:nvSpPr>
        <p:spPr/>
        <p:txBody>
          <a:bodyPr/>
          <a:lstStyle/>
          <a:p>
            <a:r>
              <a:rPr lang="en-US" dirty="0"/>
              <a:t>Finite Automata:  Example 1</a:t>
            </a:r>
          </a:p>
        </p:txBody>
      </p:sp>
      <p:sp>
        <p:nvSpPr>
          <p:cNvPr id="3" name="Content Placeholder 2">
            <a:extLst>
              <a:ext uri="{FF2B5EF4-FFF2-40B4-BE49-F238E27FC236}">
                <a16:creationId xmlns:a16="http://schemas.microsoft.com/office/drawing/2014/main" id="{A65C9F5D-3FCD-4D71-A0CC-8A2C0D94FB70}"/>
              </a:ext>
            </a:extLst>
          </p:cNvPr>
          <p:cNvSpPr>
            <a:spLocks noGrp="1"/>
          </p:cNvSpPr>
          <p:nvPr>
            <p:ph idx="1"/>
          </p:nvPr>
        </p:nvSpPr>
        <p:spPr>
          <a:xfrm>
            <a:off x="1066800" y="2103119"/>
            <a:ext cx="10058400" cy="4111415"/>
          </a:xfrm>
        </p:spPr>
        <p:txBody>
          <a:bodyPr>
            <a:normAutofit/>
          </a:bodyPr>
          <a:lstStyle/>
          <a:p>
            <a:r>
              <a:rPr lang="en-US" dirty="0"/>
              <a:t>Assuming the alphabet </a:t>
            </a:r>
            <a:r>
              <a:rPr lang="el-GR" dirty="0"/>
              <a:t>Σ</a:t>
            </a:r>
            <a:r>
              <a:rPr lang="en-US" dirty="0"/>
              <a:t> = {a, b}, define a FA for a language L = { second letter is b }</a:t>
            </a:r>
          </a:p>
          <a:p>
            <a:pPr lvl="1"/>
            <a:r>
              <a:rPr lang="en-US" dirty="0"/>
              <a:t>We can use techniques from before, or a FA to describe this language</a:t>
            </a:r>
          </a:p>
          <a:p>
            <a:pPr lvl="1"/>
            <a:r>
              <a:rPr lang="en-US" dirty="0"/>
              <a:t>We are tasked of course, with ultimately finding the FA for this language, so we can dive right in</a:t>
            </a:r>
          </a:p>
          <a:p>
            <a:r>
              <a:rPr lang="en-US" dirty="0"/>
              <a:t>The first letter doesn’t matter (a or b is fine)</a:t>
            </a:r>
          </a:p>
          <a:p>
            <a:r>
              <a:rPr lang="en-US" dirty="0"/>
              <a:t>The second letter </a:t>
            </a:r>
            <a:r>
              <a:rPr lang="en-US" i="1" dirty="0"/>
              <a:t>does</a:t>
            </a:r>
            <a:r>
              <a:rPr lang="en-US" dirty="0"/>
              <a:t> matter</a:t>
            </a:r>
          </a:p>
          <a:p>
            <a:pPr lvl="1"/>
            <a:r>
              <a:rPr lang="en-US" dirty="0"/>
              <a:t>If it’s an a, we are never going to accept the</a:t>
            </a:r>
            <a:br>
              <a:rPr lang="en-US" dirty="0"/>
            </a:br>
            <a:r>
              <a:rPr lang="en-US" dirty="0"/>
              <a:t>string since the language requires second letter</a:t>
            </a:r>
            <a:br>
              <a:rPr lang="en-US" dirty="0"/>
            </a:br>
            <a:r>
              <a:rPr lang="en-US" dirty="0"/>
              <a:t>be the letter “b”</a:t>
            </a:r>
          </a:p>
          <a:p>
            <a:pPr lvl="1"/>
            <a:r>
              <a:rPr lang="en-US" dirty="0"/>
              <a:t>If it’s a b, we are in the accept state, so no matter</a:t>
            </a:r>
            <a:br>
              <a:rPr lang="en-US" dirty="0"/>
            </a:br>
            <a:r>
              <a:rPr lang="en-US" dirty="0"/>
              <a:t>what the subsequent letters are, we accept the</a:t>
            </a:r>
            <a:br>
              <a:rPr lang="en-US" dirty="0"/>
            </a:br>
            <a:r>
              <a:rPr lang="en-US" dirty="0"/>
              <a:t>string</a:t>
            </a:r>
          </a:p>
          <a:p>
            <a:r>
              <a:rPr lang="en-US" dirty="0"/>
              <a:t>Note:  the text notes below the states are for </a:t>
            </a:r>
            <a:br>
              <a:rPr lang="en-US" dirty="0"/>
            </a:br>
            <a:r>
              <a:rPr lang="en-US" dirty="0"/>
              <a:t>clarification and are not part of the FA</a:t>
            </a:r>
          </a:p>
          <a:p>
            <a:endParaRPr lang="en-US" dirty="0"/>
          </a:p>
        </p:txBody>
      </p:sp>
      <p:sp>
        <p:nvSpPr>
          <p:cNvPr id="4" name="Footer Placeholder 3">
            <a:extLst>
              <a:ext uri="{FF2B5EF4-FFF2-40B4-BE49-F238E27FC236}">
                <a16:creationId xmlns:a16="http://schemas.microsoft.com/office/drawing/2014/main" id="{273BFF4C-5EC2-4BB9-BCA8-B7E1E3C81617}"/>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093E5E74-A8D4-4EF9-ACE0-6FF243FFCA3E}"/>
              </a:ext>
            </a:extLst>
          </p:cNvPr>
          <p:cNvSpPr>
            <a:spLocks noGrp="1"/>
          </p:cNvSpPr>
          <p:nvPr>
            <p:ph type="sldNum" sz="quarter" idx="12"/>
          </p:nvPr>
        </p:nvSpPr>
        <p:spPr/>
        <p:txBody>
          <a:bodyPr/>
          <a:lstStyle/>
          <a:p>
            <a:fld id="{BAA72AFD-CEE0-4046-9853-91F53F3F97D9}" type="slidenum">
              <a:rPr lang="en-US" smtClean="0"/>
              <a:t>42</a:t>
            </a:fld>
            <a:endParaRPr lang="en-US"/>
          </a:p>
        </p:txBody>
      </p:sp>
      <p:pic>
        <p:nvPicPr>
          <p:cNvPr id="6" name="Picture 5">
            <a:extLst>
              <a:ext uri="{FF2B5EF4-FFF2-40B4-BE49-F238E27FC236}">
                <a16:creationId xmlns:a16="http://schemas.microsoft.com/office/drawing/2014/main" id="{EB45F33C-4A81-4C4C-BF40-81F21FD95AC5}"/>
              </a:ext>
            </a:extLst>
          </p:cNvPr>
          <p:cNvPicPr>
            <a:picLocks noChangeAspect="1"/>
          </p:cNvPicPr>
          <p:nvPr/>
        </p:nvPicPr>
        <p:blipFill>
          <a:blip r:embed="rId2"/>
          <a:stretch>
            <a:fillRect/>
          </a:stretch>
        </p:blipFill>
        <p:spPr>
          <a:xfrm>
            <a:off x="6856751" y="3307443"/>
            <a:ext cx="4305460" cy="2694939"/>
          </a:xfrm>
          <a:prstGeom prst="rect">
            <a:avLst/>
          </a:prstGeom>
        </p:spPr>
      </p:pic>
    </p:spTree>
    <p:extLst>
      <p:ext uri="{BB962C8B-B14F-4D97-AF65-F5344CB8AC3E}">
        <p14:creationId xmlns:p14="http://schemas.microsoft.com/office/powerpoint/2010/main" val="980332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EE3B-B0F8-4EA7-9A4B-DC329CFEACCA}"/>
              </a:ext>
            </a:extLst>
          </p:cNvPr>
          <p:cNvSpPr>
            <a:spLocks noGrp="1"/>
          </p:cNvSpPr>
          <p:nvPr>
            <p:ph type="title"/>
          </p:nvPr>
        </p:nvSpPr>
        <p:spPr/>
        <p:txBody>
          <a:bodyPr/>
          <a:lstStyle/>
          <a:p>
            <a:r>
              <a:rPr lang="en-US" dirty="0"/>
              <a:t>Finite Automata:  Example 2</a:t>
            </a:r>
          </a:p>
        </p:txBody>
      </p:sp>
      <p:sp>
        <p:nvSpPr>
          <p:cNvPr id="3" name="Content Placeholder 2">
            <a:extLst>
              <a:ext uri="{FF2B5EF4-FFF2-40B4-BE49-F238E27FC236}">
                <a16:creationId xmlns:a16="http://schemas.microsoft.com/office/drawing/2014/main" id="{1628C3C2-FC8B-4F26-A4F6-CE94616C0862}"/>
              </a:ext>
            </a:extLst>
          </p:cNvPr>
          <p:cNvSpPr>
            <a:spLocks noGrp="1"/>
          </p:cNvSpPr>
          <p:nvPr>
            <p:ph idx="1"/>
          </p:nvPr>
        </p:nvSpPr>
        <p:spPr/>
        <p:txBody>
          <a:bodyPr/>
          <a:lstStyle/>
          <a:p>
            <a:r>
              <a:rPr lang="en-US" dirty="0"/>
              <a:t>Build a FA over </a:t>
            </a:r>
            <a:r>
              <a:rPr lang="el-GR" dirty="0"/>
              <a:t>Σ</a:t>
            </a:r>
            <a:r>
              <a:rPr lang="en-US" dirty="0"/>
              <a:t> = {a, b}, L = { starts with substring aba}</a:t>
            </a:r>
          </a:p>
          <a:p>
            <a:r>
              <a:rPr lang="en-US" dirty="0"/>
              <a:t>Examples:  {aba, </a:t>
            </a:r>
            <a:r>
              <a:rPr lang="en-US" dirty="0" err="1"/>
              <a:t>abaa</a:t>
            </a:r>
            <a:r>
              <a:rPr lang="en-US" dirty="0"/>
              <a:t>, </a:t>
            </a:r>
            <a:r>
              <a:rPr lang="en-US" dirty="0" err="1"/>
              <a:t>abab</a:t>
            </a:r>
            <a:r>
              <a:rPr lang="en-US" dirty="0"/>
              <a:t>, </a:t>
            </a:r>
            <a:r>
              <a:rPr lang="en-US" dirty="0" err="1"/>
              <a:t>ababb</a:t>
            </a:r>
            <a:r>
              <a:rPr lang="en-US" dirty="0"/>
              <a:t>, …}</a:t>
            </a:r>
          </a:p>
          <a:p>
            <a:pPr lvl="1"/>
            <a:r>
              <a:rPr lang="en-US" dirty="0"/>
              <a:t>Notice that q2 is a dead end / fail state</a:t>
            </a:r>
          </a:p>
          <a:p>
            <a:pPr lvl="1"/>
            <a:r>
              <a:rPr lang="en-US" dirty="0"/>
              <a:t>q1 and q3 are used as intermediary states</a:t>
            </a:r>
            <a:br>
              <a:rPr lang="en-US" dirty="0"/>
            </a:br>
            <a:r>
              <a:rPr lang="en-US" dirty="0"/>
              <a:t>on the way to acceptance state of q4</a:t>
            </a:r>
          </a:p>
          <a:p>
            <a:endParaRPr lang="en-US" dirty="0"/>
          </a:p>
        </p:txBody>
      </p:sp>
      <p:sp>
        <p:nvSpPr>
          <p:cNvPr id="4" name="Footer Placeholder 3">
            <a:extLst>
              <a:ext uri="{FF2B5EF4-FFF2-40B4-BE49-F238E27FC236}">
                <a16:creationId xmlns:a16="http://schemas.microsoft.com/office/drawing/2014/main" id="{903FC3BE-BE23-4A61-BCA3-D71FE32BE5CD}"/>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635FA358-9883-442C-A0ED-B9BF60372693}"/>
              </a:ext>
            </a:extLst>
          </p:cNvPr>
          <p:cNvSpPr>
            <a:spLocks noGrp="1"/>
          </p:cNvSpPr>
          <p:nvPr>
            <p:ph type="sldNum" sz="quarter" idx="12"/>
          </p:nvPr>
        </p:nvSpPr>
        <p:spPr/>
        <p:txBody>
          <a:bodyPr/>
          <a:lstStyle/>
          <a:p>
            <a:fld id="{BAA72AFD-CEE0-4046-9853-91F53F3F97D9}" type="slidenum">
              <a:rPr lang="en-US" smtClean="0"/>
              <a:t>43</a:t>
            </a:fld>
            <a:endParaRPr lang="en-US"/>
          </a:p>
        </p:txBody>
      </p:sp>
      <p:pic>
        <p:nvPicPr>
          <p:cNvPr id="8" name="Picture 7">
            <a:extLst>
              <a:ext uri="{FF2B5EF4-FFF2-40B4-BE49-F238E27FC236}">
                <a16:creationId xmlns:a16="http://schemas.microsoft.com/office/drawing/2014/main" id="{BEA5EA97-9E81-4A4B-A08C-3591DAFBCB20}"/>
              </a:ext>
            </a:extLst>
          </p:cNvPr>
          <p:cNvPicPr>
            <a:picLocks noChangeAspect="1"/>
          </p:cNvPicPr>
          <p:nvPr/>
        </p:nvPicPr>
        <p:blipFill>
          <a:blip r:embed="rId2"/>
          <a:stretch>
            <a:fillRect/>
          </a:stretch>
        </p:blipFill>
        <p:spPr>
          <a:xfrm>
            <a:off x="6617693" y="2640271"/>
            <a:ext cx="4783128" cy="2602289"/>
          </a:xfrm>
          <a:prstGeom prst="rect">
            <a:avLst/>
          </a:prstGeom>
        </p:spPr>
      </p:pic>
    </p:spTree>
    <p:extLst>
      <p:ext uri="{BB962C8B-B14F-4D97-AF65-F5344CB8AC3E}">
        <p14:creationId xmlns:p14="http://schemas.microsoft.com/office/powerpoint/2010/main" val="1169210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8C3B-D72B-4A1A-9F50-85063A5B00FC}"/>
              </a:ext>
            </a:extLst>
          </p:cNvPr>
          <p:cNvSpPr>
            <a:spLocks noGrp="1"/>
          </p:cNvSpPr>
          <p:nvPr>
            <p:ph type="title"/>
          </p:nvPr>
        </p:nvSpPr>
        <p:spPr/>
        <p:txBody>
          <a:bodyPr/>
          <a:lstStyle/>
          <a:p>
            <a:r>
              <a:rPr lang="en-US" dirty="0"/>
              <a:t>Finite Automata:  Example 3</a:t>
            </a:r>
          </a:p>
        </p:txBody>
      </p:sp>
      <p:sp>
        <p:nvSpPr>
          <p:cNvPr id="3" name="Content Placeholder 2">
            <a:extLst>
              <a:ext uri="{FF2B5EF4-FFF2-40B4-BE49-F238E27FC236}">
                <a16:creationId xmlns:a16="http://schemas.microsoft.com/office/drawing/2014/main" id="{6468CC2C-A502-4F84-9198-3F516FE6817D}"/>
              </a:ext>
            </a:extLst>
          </p:cNvPr>
          <p:cNvSpPr>
            <a:spLocks noGrp="1"/>
          </p:cNvSpPr>
          <p:nvPr>
            <p:ph idx="1"/>
          </p:nvPr>
        </p:nvSpPr>
        <p:spPr/>
        <p:txBody>
          <a:bodyPr>
            <a:normAutofit lnSpcReduction="10000"/>
          </a:bodyPr>
          <a:lstStyle/>
          <a:p>
            <a:r>
              <a:rPr lang="en-US" dirty="0"/>
              <a:t>Build a FA over {a, b}, L = { </a:t>
            </a:r>
            <a:r>
              <a:rPr lang="en-US" i="1" dirty="0"/>
              <a:t>contains</a:t>
            </a:r>
            <a:r>
              <a:rPr lang="en-US" dirty="0"/>
              <a:t> the substring aba}</a:t>
            </a:r>
          </a:p>
          <a:p>
            <a:r>
              <a:rPr lang="en-US" dirty="0"/>
              <a:t>This one is a little more complex</a:t>
            </a:r>
          </a:p>
          <a:p>
            <a:r>
              <a:rPr lang="en-US" dirty="0"/>
              <a:t>The aba can occur anywhere in the string</a:t>
            </a:r>
          </a:p>
          <a:p>
            <a:r>
              <a:rPr lang="en-US" dirty="0"/>
              <a:t>If we start with b, we cycle in q0</a:t>
            </a:r>
          </a:p>
          <a:p>
            <a:r>
              <a:rPr lang="en-US" dirty="0"/>
              <a:t>We only “move toward” acceptance when</a:t>
            </a:r>
            <a:br>
              <a:rPr lang="en-US" dirty="0"/>
            </a:br>
            <a:r>
              <a:rPr lang="en-US" dirty="0"/>
              <a:t>the initial a is encountered, moving us to q1</a:t>
            </a:r>
          </a:p>
          <a:p>
            <a:r>
              <a:rPr lang="en-US" dirty="0"/>
              <a:t>From q1, more a’s keep us in this state</a:t>
            </a:r>
          </a:p>
          <a:p>
            <a:r>
              <a:rPr lang="en-US" dirty="0"/>
              <a:t>From q1, if b is encountered, we’re closer to our goal (we’re at ab) </a:t>
            </a:r>
            <a:r>
              <a:rPr lang="en-US" dirty="0">
                <a:sym typeface="Wingdings" panose="05000000000000000000" pitchFamily="2" charset="2"/>
              </a:rPr>
              <a:t> q3</a:t>
            </a:r>
            <a:endParaRPr lang="en-US" dirty="0"/>
          </a:p>
          <a:p>
            <a:r>
              <a:rPr lang="en-US" dirty="0"/>
              <a:t>Now, if b is encountered while in q3, we must start over (go back to q0)</a:t>
            </a:r>
          </a:p>
          <a:p>
            <a:r>
              <a:rPr lang="en-US" dirty="0"/>
              <a:t>But, if we’re in q3 and an a is encountered, we’ve met our goal</a:t>
            </a:r>
          </a:p>
          <a:p>
            <a:r>
              <a:rPr lang="en-US" dirty="0"/>
              <a:t>Subsequent letters while in q4 don’t matter</a:t>
            </a:r>
          </a:p>
          <a:p>
            <a:endParaRPr lang="en-US" dirty="0"/>
          </a:p>
        </p:txBody>
      </p:sp>
      <p:sp>
        <p:nvSpPr>
          <p:cNvPr id="4" name="Footer Placeholder 3">
            <a:extLst>
              <a:ext uri="{FF2B5EF4-FFF2-40B4-BE49-F238E27FC236}">
                <a16:creationId xmlns:a16="http://schemas.microsoft.com/office/drawing/2014/main" id="{FB609A2F-F374-40E2-90D1-B83783E87D8C}"/>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A815AE55-9850-4616-AF7A-09D1A9E5F0B7}"/>
              </a:ext>
            </a:extLst>
          </p:cNvPr>
          <p:cNvSpPr>
            <a:spLocks noGrp="1"/>
          </p:cNvSpPr>
          <p:nvPr>
            <p:ph type="sldNum" sz="quarter" idx="12"/>
          </p:nvPr>
        </p:nvSpPr>
        <p:spPr/>
        <p:txBody>
          <a:bodyPr/>
          <a:lstStyle/>
          <a:p>
            <a:fld id="{BAA72AFD-CEE0-4046-9853-91F53F3F97D9}" type="slidenum">
              <a:rPr lang="en-US" smtClean="0"/>
              <a:t>44</a:t>
            </a:fld>
            <a:endParaRPr lang="en-US"/>
          </a:p>
        </p:txBody>
      </p:sp>
      <p:pic>
        <p:nvPicPr>
          <p:cNvPr id="6" name="Picture 5">
            <a:extLst>
              <a:ext uri="{FF2B5EF4-FFF2-40B4-BE49-F238E27FC236}">
                <a16:creationId xmlns:a16="http://schemas.microsoft.com/office/drawing/2014/main" id="{C7FE1660-9977-4756-8F82-101BF9347743}"/>
              </a:ext>
            </a:extLst>
          </p:cNvPr>
          <p:cNvPicPr>
            <a:picLocks noChangeAspect="1"/>
          </p:cNvPicPr>
          <p:nvPr/>
        </p:nvPicPr>
        <p:blipFill>
          <a:blip r:embed="rId2"/>
          <a:stretch>
            <a:fillRect/>
          </a:stretch>
        </p:blipFill>
        <p:spPr>
          <a:xfrm>
            <a:off x="6563803" y="2438401"/>
            <a:ext cx="5083869" cy="1933302"/>
          </a:xfrm>
          <a:prstGeom prst="rect">
            <a:avLst/>
          </a:prstGeom>
        </p:spPr>
      </p:pic>
    </p:spTree>
    <p:extLst>
      <p:ext uri="{BB962C8B-B14F-4D97-AF65-F5344CB8AC3E}">
        <p14:creationId xmlns:p14="http://schemas.microsoft.com/office/powerpoint/2010/main" val="3193637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EFA7-56FB-4E41-97D7-0BD59FE1B381}"/>
              </a:ext>
            </a:extLst>
          </p:cNvPr>
          <p:cNvSpPr>
            <a:spLocks noGrp="1"/>
          </p:cNvSpPr>
          <p:nvPr>
            <p:ph type="title"/>
          </p:nvPr>
        </p:nvSpPr>
        <p:spPr/>
        <p:txBody>
          <a:bodyPr/>
          <a:lstStyle/>
          <a:p>
            <a:r>
              <a:rPr lang="en-US" dirty="0"/>
              <a:t>Finite Automata:  Example 4</a:t>
            </a:r>
          </a:p>
        </p:txBody>
      </p:sp>
      <p:sp>
        <p:nvSpPr>
          <p:cNvPr id="3" name="Content Placeholder 2">
            <a:extLst>
              <a:ext uri="{FF2B5EF4-FFF2-40B4-BE49-F238E27FC236}">
                <a16:creationId xmlns:a16="http://schemas.microsoft.com/office/drawing/2014/main" id="{C09971ED-54FF-4C5B-A91E-9C4FD80F11C8}"/>
              </a:ext>
            </a:extLst>
          </p:cNvPr>
          <p:cNvSpPr>
            <a:spLocks noGrp="1"/>
          </p:cNvSpPr>
          <p:nvPr>
            <p:ph idx="1"/>
          </p:nvPr>
        </p:nvSpPr>
        <p:spPr/>
        <p:txBody>
          <a:bodyPr/>
          <a:lstStyle/>
          <a:p>
            <a:r>
              <a:rPr lang="en-US" dirty="0"/>
              <a:t>Build a FA over {a, b} to represent the language L = {</a:t>
            </a:r>
            <a:r>
              <a:rPr lang="en-US" i="1" dirty="0"/>
              <a:t>ends with </a:t>
            </a:r>
            <a:r>
              <a:rPr lang="en-US" dirty="0"/>
              <a:t>aba}</a:t>
            </a:r>
          </a:p>
          <a:p>
            <a:r>
              <a:rPr lang="en-US" dirty="0"/>
              <a:t>Even more complex</a:t>
            </a:r>
          </a:p>
          <a:p>
            <a:r>
              <a:rPr lang="en-US" dirty="0"/>
              <a:t>Remember:  Each state </a:t>
            </a:r>
            <a:r>
              <a:rPr lang="en-US" i="1" dirty="0"/>
              <a:t>must</a:t>
            </a:r>
            <a:r>
              <a:rPr lang="en-US" dirty="0"/>
              <a:t> consider what happens</a:t>
            </a:r>
            <a:br>
              <a:rPr lang="en-US" dirty="0"/>
            </a:br>
            <a:r>
              <a:rPr lang="en-US" dirty="0"/>
              <a:t>if any letter is encountered</a:t>
            </a:r>
          </a:p>
          <a:p>
            <a:pPr lvl="1"/>
            <a:r>
              <a:rPr lang="en-US" dirty="0"/>
              <a:t>For each state, we must consider what “brought us here”</a:t>
            </a:r>
          </a:p>
          <a:p>
            <a:pPr lvl="1"/>
            <a:r>
              <a:rPr lang="en-US" dirty="0"/>
              <a:t>E.g., If you’re in q4, an aba got you there… but if you</a:t>
            </a:r>
            <a:br>
              <a:rPr lang="en-US" dirty="0"/>
            </a:br>
            <a:r>
              <a:rPr lang="en-US" dirty="0"/>
              <a:t>encounter any other letter, we leave the state:</a:t>
            </a:r>
          </a:p>
          <a:p>
            <a:pPr lvl="2"/>
            <a:r>
              <a:rPr lang="en-US" dirty="0"/>
              <a:t>If in q4, and we see another a, we have to go back to q1, because that state is the state we encounter when at least one a in a row is encountered (with no b’s directly in front)</a:t>
            </a:r>
          </a:p>
          <a:p>
            <a:pPr lvl="2"/>
            <a:r>
              <a:rPr lang="en-US" dirty="0"/>
              <a:t>If in q4, and we see the letter b, we must go back to q3, which is okay, because an “a” got us to q4, and with “b” encountered, we have “ab”, so in q3, another a will get us back to q4 (because “aba”)</a:t>
            </a:r>
          </a:p>
        </p:txBody>
      </p:sp>
      <p:sp>
        <p:nvSpPr>
          <p:cNvPr id="4" name="Footer Placeholder 3">
            <a:extLst>
              <a:ext uri="{FF2B5EF4-FFF2-40B4-BE49-F238E27FC236}">
                <a16:creationId xmlns:a16="http://schemas.microsoft.com/office/drawing/2014/main" id="{5D80285F-806E-4272-B230-2B2A903412AA}"/>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3C6B422B-3B50-4101-B0E3-8F3A5E0BC3CD}"/>
              </a:ext>
            </a:extLst>
          </p:cNvPr>
          <p:cNvSpPr>
            <a:spLocks noGrp="1"/>
          </p:cNvSpPr>
          <p:nvPr>
            <p:ph type="sldNum" sz="quarter" idx="12"/>
          </p:nvPr>
        </p:nvSpPr>
        <p:spPr/>
        <p:txBody>
          <a:bodyPr/>
          <a:lstStyle/>
          <a:p>
            <a:fld id="{BAA72AFD-CEE0-4046-9853-91F53F3F97D9}" type="slidenum">
              <a:rPr lang="en-US" smtClean="0"/>
              <a:t>45</a:t>
            </a:fld>
            <a:endParaRPr lang="en-US"/>
          </a:p>
        </p:txBody>
      </p:sp>
      <p:pic>
        <p:nvPicPr>
          <p:cNvPr id="6" name="Picture 5">
            <a:extLst>
              <a:ext uri="{FF2B5EF4-FFF2-40B4-BE49-F238E27FC236}">
                <a16:creationId xmlns:a16="http://schemas.microsoft.com/office/drawing/2014/main" id="{BE320130-81EA-4897-9861-F1B8DC795DDE}"/>
              </a:ext>
            </a:extLst>
          </p:cNvPr>
          <p:cNvPicPr>
            <a:picLocks noChangeAspect="1"/>
          </p:cNvPicPr>
          <p:nvPr/>
        </p:nvPicPr>
        <p:blipFill>
          <a:blip r:embed="rId2"/>
          <a:stretch>
            <a:fillRect/>
          </a:stretch>
        </p:blipFill>
        <p:spPr>
          <a:xfrm>
            <a:off x="7432737" y="2582250"/>
            <a:ext cx="4112786" cy="1693500"/>
          </a:xfrm>
          <a:prstGeom prst="rect">
            <a:avLst/>
          </a:prstGeom>
        </p:spPr>
      </p:pic>
    </p:spTree>
    <p:extLst>
      <p:ext uri="{BB962C8B-B14F-4D97-AF65-F5344CB8AC3E}">
        <p14:creationId xmlns:p14="http://schemas.microsoft.com/office/powerpoint/2010/main" val="232538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AC0F-AA4A-490E-99C6-CE945A179C4B}"/>
              </a:ext>
            </a:extLst>
          </p:cNvPr>
          <p:cNvSpPr>
            <a:spLocks noGrp="1"/>
          </p:cNvSpPr>
          <p:nvPr>
            <p:ph type="title"/>
          </p:nvPr>
        </p:nvSpPr>
        <p:spPr/>
        <p:txBody>
          <a:bodyPr/>
          <a:lstStyle/>
          <a:p>
            <a:r>
              <a:rPr lang="en-US" dirty="0"/>
              <a:t>Finite Automata:  Example 5</a:t>
            </a:r>
          </a:p>
        </p:txBody>
      </p:sp>
      <p:sp>
        <p:nvSpPr>
          <p:cNvPr id="3" name="Content Placeholder 2">
            <a:extLst>
              <a:ext uri="{FF2B5EF4-FFF2-40B4-BE49-F238E27FC236}">
                <a16:creationId xmlns:a16="http://schemas.microsoft.com/office/drawing/2014/main" id="{CB8908D0-16AE-4E86-A91F-F60CFB16B995}"/>
              </a:ext>
            </a:extLst>
          </p:cNvPr>
          <p:cNvSpPr>
            <a:spLocks noGrp="1"/>
          </p:cNvSpPr>
          <p:nvPr>
            <p:ph idx="1"/>
          </p:nvPr>
        </p:nvSpPr>
        <p:spPr/>
        <p:txBody>
          <a:bodyPr/>
          <a:lstStyle/>
          <a:p>
            <a:r>
              <a:rPr lang="en-US"/>
              <a:t>Build a </a:t>
            </a:r>
            <a:r>
              <a:rPr lang="en-US" dirty="0"/>
              <a:t>FA over {a, b} for a language L = { strings with even number of a’s }</a:t>
            </a:r>
          </a:p>
          <a:p>
            <a:r>
              <a:rPr lang="en-US" dirty="0"/>
              <a:t>We assume no a’s = 0 a’s, so 0 is defined as even,</a:t>
            </a:r>
            <a:br>
              <a:rPr lang="en-US" dirty="0"/>
            </a:br>
            <a:r>
              <a:rPr lang="en-US" dirty="0"/>
              <a:t>so in this case, the initial state q0 is an acceptance state too</a:t>
            </a:r>
          </a:p>
          <a:p>
            <a:r>
              <a:rPr lang="en-US" dirty="0"/>
              <a:t>Any time we are in q0 and see an a, we move to q1</a:t>
            </a:r>
          </a:p>
          <a:p>
            <a:r>
              <a:rPr lang="en-US" dirty="0"/>
              <a:t>While in q1, if we see an a, we move back to q0</a:t>
            </a:r>
          </a:p>
        </p:txBody>
      </p:sp>
      <p:sp>
        <p:nvSpPr>
          <p:cNvPr id="4" name="Footer Placeholder 3">
            <a:extLst>
              <a:ext uri="{FF2B5EF4-FFF2-40B4-BE49-F238E27FC236}">
                <a16:creationId xmlns:a16="http://schemas.microsoft.com/office/drawing/2014/main" id="{CBB8A9C9-843D-44FF-A30B-5584D068448A}"/>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62A3C58B-04F3-4BA2-BF5C-7CBC16E06276}"/>
              </a:ext>
            </a:extLst>
          </p:cNvPr>
          <p:cNvSpPr>
            <a:spLocks noGrp="1"/>
          </p:cNvSpPr>
          <p:nvPr>
            <p:ph type="sldNum" sz="quarter" idx="12"/>
          </p:nvPr>
        </p:nvSpPr>
        <p:spPr/>
        <p:txBody>
          <a:bodyPr/>
          <a:lstStyle/>
          <a:p>
            <a:fld id="{BAA72AFD-CEE0-4046-9853-91F53F3F97D9}" type="slidenum">
              <a:rPr lang="en-US" smtClean="0"/>
              <a:t>46</a:t>
            </a:fld>
            <a:endParaRPr lang="en-US"/>
          </a:p>
        </p:txBody>
      </p:sp>
      <p:pic>
        <p:nvPicPr>
          <p:cNvPr id="6" name="Picture 5">
            <a:extLst>
              <a:ext uri="{FF2B5EF4-FFF2-40B4-BE49-F238E27FC236}">
                <a16:creationId xmlns:a16="http://schemas.microsoft.com/office/drawing/2014/main" id="{037228F3-7994-40F0-B203-05719B801F40}"/>
              </a:ext>
            </a:extLst>
          </p:cNvPr>
          <p:cNvPicPr>
            <a:picLocks noChangeAspect="1"/>
          </p:cNvPicPr>
          <p:nvPr/>
        </p:nvPicPr>
        <p:blipFill>
          <a:blip r:embed="rId2"/>
          <a:stretch>
            <a:fillRect/>
          </a:stretch>
        </p:blipFill>
        <p:spPr>
          <a:xfrm>
            <a:off x="8168399" y="2625555"/>
            <a:ext cx="2911656" cy="1757034"/>
          </a:xfrm>
          <a:prstGeom prst="rect">
            <a:avLst/>
          </a:prstGeom>
        </p:spPr>
      </p:pic>
    </p:spTree>
    <p:extLst>
      <p:ext uri="{BB962C8B-B14F-4D97-AF65-F5344CB8AC3E}">
        <p14:creationId xmlns:p14="http://schemas.microsoft.com/office/powerpoint/2010/main" val="327349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6D39-289E-4A67-995A-7DBD9D351371}"/>
              </a:ext>
            </a:extLst>
          </p:cNvPr>
          <p:cNvSpPr>
            <a:spLocks noGrp="1"/>
          </p:cNvSpPr>
          <p:nvPr>
            <p:ph type="title"/>
          </p:nvPr>
        </p:nvSpPr>
        <p:spPr/>
        <p:txBody>
          <a:bodyPr/>
          <a:lstStyle/>
          <a:p>
            <a:r>
              <a:rPr lang="en-US" dirty="0"/>
              <a:t>Transition Graphs (TGs)</a:t>
            </a:r>
          </a:p>
        </p:txBody>
      </p:sp>
      <p:sp>
        <p:nvSpPr>
          <p:cNvPr id="3" name="Content Placeholder 2">
            <a:extLst>
              <a:ext uri="{FF2B5EF4-FFF2-40B4-BE49-F238E27FC236}">
                <a16:creationId xmlns:a16="http://schemas.microsoft.com/office/drawing/2014/main" id="{5F93430B-6CB3-4DF9-B175-D3E78B72FE03}"/>
              </a:ext>
            </a:extLst>
          </p:cNvPr>
          <p:cNvSpPr>
            <a:spLocks noGrp="1"/>
          </p:cNvSpPr>
          <p:nvPr>
            <p:ph idx="1"/>
          </p:nvPr>
        </p:nvSpPr>
        <p:spPr/>
        <p:txBody>
          <a:bodyPr/>
          <a:lstStyle/>
          <a:p>
            <a:r>
              <a:rPr lang="en-US" dirty="0"/>
              <a:t>A </a:t>
            </a:r>
            <a:r>
              <a:rPr lang="en-US" b="1" dirty="0"/>
              <a:t>transition graph </a:t>
            </a:r>
            <a:r>
              <a:rPr lang="en-US" dirty="0"/>
              <a:t>relaxes the requirements on the FA</a:t>
            </a:r>
          </a:p>
          <a:p>
            <a:pPr lvl="1"/>
            <a:r>
              <a:rPr lang="en-US" dirty="0"/>
              <a:t>Allows multiple start states</a:t>
            </a:r>
          </a:p>
          <a:p>
            <a:pPr lvl="1"/>
            <a:r>
              <a:rPr lang="en-US" dirty="0"/>
              <a:t>Allows words or even the empty string, </a:t>
            </a:r>
            <a:r>
              <a:rPr lang="el-GR" dirty="0"/>
              <a:t>λ</a:t>
            </a:r>
            <a:r>
              <a:rPr lang="en-US" dirty="0"/>
              <a:t> on an edge </a:t>
            </a:r>
          </a:p>
          <a:p>
            <a:pPr lvl="1"/>
            <a:r>
              <a:rPr lang="en-US" dirty="0"/>
              <a:t>Allows 0 or 1 or any number of edges from a state</a:t>
            </a:r>
          </a:p>
          <a:p>
            <a:r>
              <a:rPr lang="en-US" dirty="0"/>
              <a:t>We now have non-determinism</a:t>
            </a:r>
          </a:p>
          <a:p>
            <a:r>
              <a:rPr lang="en-US" dirty="0"/>
              <a:t>Therefore, the machine can crash!</a:t>
            </a:r>
          </a:p>
          <a:p>
            <a:r>
              <a:rPr lang="en-US" dirty="0"/>
              <a:t>We accept a word if there is some path that accepts it</a:t>
            </a:r>
          </a:p>
          <a:p>
            <a:pPr lvl="1"/>
            <a:r>
              <a:rPr lang="en-US"/>
              <a:t>Either </a:t>
            </a:r>
            <a:r>
              <a:rPr lang="en-US" dirty="0"/>
              <a:t>ending in a non-accept state, or crashing mean the word isn’t in the language</a:t>
            </a:r>
          </a:p>
          <a:p>
            <a:r>
              <a:rPr lang="en-US" dirty="0"/>
              <a:t>Sometimes, one path might crash or end in non-accept, but another (from the </a:t>
            </a:r>
            <a:r>
              <a:rPr lang="en-US" i="1" dirty="0"/>
              <a:t>same word</a:t>
            </a:r>
            <a:r>
              <a:rPr lang="en-US" dirty="0"/>
              <a:t> might end in accept)</a:t>
            </a:r>
          </a:p>
          <a:p>
            <a:pPr lvl="1"/>
            <a:r>
              <a:rPr lang="en-US" dirty="0"/>
              <a:t>if this happens, we </a:t>
            </a:r>
            <a:r>
              <a:rPr lang="en-US" b="1" dirty="0"/>
              <a:t>accept the word</a:t>
            </a:r>
            <a:r>
              <a:rPr lang="en-US" dirty="0"/>
              <a:t> since there’s at least one path that accepts it</a:t>
            </a:r>
          </a:p>
        </p:txBody>
      </p:sp>
      <p:sp>
        <p:nvSpPr>
          <p:cNvPr id="4" name="Footer Placeholder 3">
            <a:extLst>
              <a:ext uri="{FF2B5EF4-FFF2-40B4-BE49-F238E27FC236}">
                <a16:creationId xmlns:a16="http://schemas.microsoft.com/office/drawing/2014/main" id="{52FAA22E-91BD-484E-AC56-A8C260DFE840}"/>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4CB858BC-D531-446F-B9C5-E330FAF9E7A8}"/>
              </a:ext>
            </a:extLst>
          </p:cNvPr>
          <p:cNvSpPr>
            <a:spLocks noGrp="1"/>
          </p:cNvSpPr>
          <p:nvPr>
            <p:ph type="sldNum" sz="quarter" idx="12"/>
          </p:nvPr>
        </p:nvSpPr>
        <p:spPr/>
        <p:txBody>
          <a:bodyPr/>
          <a:lstStyle/>
          <a:p>
            <a:fld id="{BAA72AFD-CEE0-4046-9853-91F53F3F97D9}" type="slidenum">
              <a:rPr lang="en-US" smtClean="0"/>
              <a:t>47</a:t>
            </a:fld>
            <a:endParaRPr lang="en-US"/>
          </a:p>
        </p:txBody>
      </p:sp>
    </p:spTree>
    <p:extLst>
      <p:ext uri="{BB962C8B-B14F-4D97-AF65-F5344CB8AC3E}">
        <p14:creationId xmlns:p14="http://schemas.microsoft.com/office/powerpoint/2010/main" val="1402921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FA4A-41FA-458F-8241-99BBA376DE68}"/>
              </a:ext>
            </a:extLst>
          </p:cNvPr>
          <p:cNvSpPr>
            <a:spLocks noGrp="1"/>
          </p:cNvSpPr>
          <p:nvPr>
            <p:ph type="title"/>
          </p:nvPr>
        </p:nvSpPr>
        <p:spPr/>
        <p:txBody>
          <a:bodyPr/>
          <a:lstStyle/>
          <a:p>
            <a:r>
              <a:rPr lang="en-US" dirty="0"/>
              <a:t>Transition Graphs:  Example 1</a:t>
            </a:r>
          </a:p>
        </p:txBody>
      </p:sp>
      <p:sp>
        <p:nvSpPr>
          <p:cNvPr id="3" name="Content Placeholder 2">
            <a:extLst>
              <a:ext uri="{FF2B5EF4-FFF2-40B4-BE49-F238E27FC236}">
                <a16:creationId xmlns:a16="http://schemas.microsoft.com/office/drawing/2014/main" id="{4FAA3FC5-E262-4C64-8A6C-9727FBF8E0DA}"/>
              </a:ext>
            </a:extLst>
          </p:cNvPr>
          <p:cNvSpPr>
            <a:spLocks noGrp="1"/>
          </p:cNvSpPr>
          <p:nvPr>
            <p:ph idx="1"/>
          </p:nvPr>
        </p:nvSpPr>
        <p:spPr/>
        <p:txBody>
          <a:bodyPr/>
          <a:lstStyle/>
          <a:p>
            <a:r>
              <a:rPr lang="en-US" dirty="0"/>
              <a:t>The language of this TG, L = { baa }   </a:t>
            </a:r>
          </a:p>
          <a:p>
            <a:pPr lvl="1"/>
            <a:r>
              <a:rPr lang="en-US" dirty="0"/>
              <a:t>Only accepts the string “baa”</a:t>
            </a:r>
          </a:p>
          <a:p>
            <a:pPr lvl="1"/>
            <a:r>
              <a:rPr lang="en-US" dirty="0"/>
              <a:t>Note there is more than one path for baa</a:t>
            </a:r>
          </a:p>
          <a:p>
            <a:pPr lvl="1"/>
            <a:r>
              <a:rPr lang="en-US" dirty="0"/>
              <a:t>E.g., q3</a:t>
            </a:r>
            <a:r>
              <a:rPr lang="en-US" dirty="0">
                <a:sym typeface="Wingdings" panose="05000000000000000000" pitchFamily="2" charset="2"/>
              </a:rPr>
              <a:t>q2q2 (non-accept)</a:t>
            </a:r>
          </a:p>
          <a:p>
            <a:pPr lvl="1"/>
            <a:r>
              <a:rPr lang="en-US" dirty="0">
                <a:sym typeface="Wingdings" panose="05000000000000000000" pitchFamily="2" charset="2"/>
              </a:rPr>
              <a:t>E.g., q0q1 (accept)</a:t>
            </a:r>
            <a:r>
              <a:rPr lang="en-US" dirty="0"/>
              <a:t> </a:t>
            </a:r>
          </a:p>
          <a:p>
            <a:endParaRPr lang="en-US" dirty="0"/>
          </a:p>
        </p:txBody>
      </p:sp>
      <p:sp>
        <p:nvSpPr>
          <p:cNvPr id="4" name="Footer Placeholder 3">
            <a:extLst>
              <a:ext uri="{FF2B5EF4-FFF2-40B4-BE49-F238E27FC236}">
                <a16:creationId xmlns:a16="http://schemas.microsoft.com/office/drawing/2014/main" id="{2B2E532B-4A89-45D2-A02C-83167C6DC4F8}"/>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99ACE747-0535-4B5E-A513-A21E43442EA1}"/>
              </a:ext>
            </a:extLst>
          </p:cNvPr>
          <p:cNvSpPr>
            <a:spLocks noGrp="1"/>
          </p:cNvSpPr>
          <p:nvPr>
            <p:ph type="sldNum" sz="quarter" idx="12"/>
          </p:nvPr>
        </p:nvSpPr>
        <p:spPr/>
        <p:txBody>
          <a:bodyPr/>
          <a:lstStyle/>
          <a:p>
            <a:fld id="{BAA72AFD-CEE0-4046-9853-91F53F3F97D9}" type="slidenum">
              <a:rPr lang="en-US" smtClean="0"/>
              <a:t>48</a:t>
            </a:fld>
            <a:endParaRPr lang="en-US"/>
          </a:p>
        </p:txBody>
      </p:sp>
      <p:pic>
        <p:nvPicPr>
          <p:cNvPr id="8" name="Picture 7">
            <a:extLst>
              <a:ext uri="{FF2B5EF4-FFF2-40B4-BE49-F238E27FC236}">
                <a16:creationId xmlns:a16="http://schemas.microsoft.com/office/drawing/2014/main" id="{430C2EF9-1CF7-4F19-8ED6-A23C3386F8FE}"/>
              </a:ext>
            </a:extLst>
          </p:cNvPr>
          <p:cNvPicPr>
            <a:picLocks noChangeAspect="1"/>
          </p:cNvPicPr>
          <p:nvPr/>
        </p:nvPicPr>
        <p:blipFill>
          <a:blip r:embed="rId2"/>
          <a:stretch>
            <a:fillRect/>
          </a:stretch>
        </p:blipFill>
        <p:spPr>
          <a:xfrm>
            <a:off x="6771200" y="2193689"/>
            <a:ext cx="4571429" cy="2771429"/>
          </a:xfrm>
          <a:prstGeom prst="rect">
            <a:avLst/>
          </a:prstGeom>
        </p:spPr>
      </p:pic>
    </p:spTree>
    <p:extLst>
      <p:ext uri="{BB962C8B-B14F-4D97-AF65-F5344CB8AC3E}">
        <p14:creationId xmlns:p14="http://schemas.microsoft.com/office/powerpoint/2010/main" val="969811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4944-FE81-4F6C-A304-114BBD3493CC}"/>
              </a:ext>
            </a:extLst>
          </p:cNvPr>
          <p:cNvSpPr>
            <a:spLocks noGrp="1"/>
          </p:cNvSpPr>
          <p:nvPr>
            <p:ph type="title"/>
          </p:nvPr>
        </p:nvSpPr>
        <p:spPr/>
        <p:txBody>
          <a:bodyPr/>
          <a:lstStyle/>
          <a:p>
            <a:r>
              <a:rPr lang="en-US" dirty="0"/>
              <a:t>Transition Graphs:  Example 2</a:t>
            </a:r>
          </a:p>
        </p:txBody>
      </p:sp>
      <p:sp>
        <p:nvSpPr>
          <p:cNvPr id="3" name="Content Placeholder 2">
            <a:extLst>
              <a:ext uri="{FF2B5EF4-FFF2-40B4-BE49-F238E27FC236}">
                <a16:creationId xmlns:a16="http://schemas.microsoft.com/office/drawing/2014/main" id="{6AEA13E7-F5BC-4209-AB73-9C0689AAF5EA}"/>
              </a:ext>
            </a:extLst>
          </p:cNvPr>
          <p:cNvSpPr>
            <a:spLocks noGrp="1"/>
          </p:cNvSpPr>
          <p:nvPr>
            <p:ph idx="1"/>
          </p:nvPr>
        </p:nvSpPr>
        <p:spPr/>
        <p:txBody>
          <a:bodyPr/>
          <a:lstStyle/>
          <a:p>
            <a:r>
              <a:rPr lang="en-US" dirty="0"/>
              <a:t>Are the following accepted by the TG?</a:t>
            </a:r>
          </a:p>
          <a:p>
            <a:pPr>
              <a:lnSpc>
                <a:spcPct val="90000"/>
              </a:lnSpc>
            </a:pPr>
            <a:r>
              <a:rPr lang="en-US" altLang="en-US" dirty="0">
                <a:latin typeface="Symbol" panose="05050102010706020507" pitchFamily="18" charset="2"/>
              </a:rPr>
              <a:t>l</a:t>
            </a:r>
            <a:endParaRPr lang="en-US" altLang="en-US" dirty="0">
              <a:solidFill>
                <a:srgbClr val="FF0000"/>
              </a:solidFill>
            </a:endParaRPr>
          </a:p>
          <a:p>
            <a:pPr>
              <a:lnSpc>
                <a:spcPct val="90000"/>
              </a:lnSpc>
            </a:pPr>
            <a:r>
              <a:rPr lang="en-US" altLang="en-US" dirty="0"/>
              <a:t>a</a:t>
            </a:r>
            <a:endParaRPr lang="en-US" altLang="en-US" dirty="0">
              <a:solidFill>
                <a:srgbClr val="FF0000"/>
              </a:solidFill>
            </a:endParaRPr>
          </a:p>
          <a:p>
            <a:pPr>
              <a:lnSpc>
                <a:spcPct val="90000"/>
              </a:lnSpc>
            </a:pPr>
            <a:r>
              <a:rPr lang="en-US" altLang="en-US" dirty="0"/>
              <a:t>b</a:t>
            </a:r>
            <a:endParaRPr lang="en-US" altLang="en-US" dirty="0">
              <a:solidFill>
                <a:srgbClr val="FF0000"/>
              </a:solidFill>
            </a:endParaRPr>
          </a:p>
          <a:p>
            <a:pPr>
              <a:lnSpc>
                <a:spcPct val="90000"/>
              </a:lnSpc>
            </a:pPr>
            <a:r>
              <a:rPr lang="en-US" altLang="en-US" dirty="0"/>
              <a:t>aa</a:t>
            </a:r>
            <a:endParaRPr lang="en-US" altLang="en-US" dirty="0">
              <a:solidFill>
                <a:srgbClr val="FF0000"/>
              </a:solidFill>
            </a:endParaRPr>
          </a:p>
          <a:p>
            <a:pPr>
              <a:lnSpc>
                <a:spcPct val="90000"/>
              </a:lnSpc>
            </a:pPr>
            <a:r>
              <a:rPr lang="en-US" altLang="en-US" dirty="0"/>
              <a:t>ab</a:t>
            </a:r>
            <a:endParaRPr lang="en-US" altLang="en-US" dirty="0">
              <a:solidFill>
                <a:srgbClr val="FF0000"/>
              </a:solidFill>
            </a:endParaRPr>
          </a:p>
          <a:p>
            <a:pPr>
              <a:lnSpc>
                <a:spcPct val="90000"/>
              </a:lnSpc>
            </a:pPr>
            <a:r>
              <a:rPr lang="en-US" altLang="en-US" dirty="0"/>
              <a:t>aba</a:t>
            </a:r>
          </a:p>
          <a:p>
            <a:pPr>
              <a:lnSpc>
                <a:spcPct val="90000"/>
              </a:lnSpc>
            </a:pPr>
            <a:r>
              <a:rPr lang="en-US" altLang="en-US" dirty="0" err="1"/>
              <a:t>abba</a:t>
            </a:r>
            <a:endParaRPr lang="en-US" altLang="en-US" dirty="0">
              <a:solidFill>
                <a:srgbClr val="FF0000"/>
              </a:solidFill>
            </a:endParaRPr>
          </a:p>
          <a:p>
            <a:pPr>
              <a:lnSpc>
                <a:spcPct val="90000"/>
              </a:lnSpc>
            </a:pPr>
            <a:r>
              <a:rPr lang="en-US" altLang="en-US" dirty="0" err="1"/>
              <a:t>bab</a:t>
            </a:r>
            <a:endParaRPr lang="en-US" altLang="en-US" dirty="0">
              <a:solidFill>
                <a:srgbClr val="FF6600"/>
              </a:solidFill>
            </a:endParaRPr>
          </a:p>
          <a:p>
            <a:endParaRPr lang="en-US" dirty="0"/>
          </a:p>
        </p:txBody>
      </p:sp>
      <p:sp>
        <p:nvSpPr>
          <p:cNvPr id="4" name="Footer Placeholder 3">
            <a:extLst>
              <a:ext uri="{FF2B5EF4-FFF2-40B4-BE49-F238E27FC236}">
                <a16:creationId xmlns:a16="http://schemas.microsoft.com/office/drawing/2014/main" id="{5563912A-DA09-4441-892D-5DF1BDFE5ABD}"/>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65399A45-1632-422B-9DBC-0A68EE3FDA89}"/>
              </a:ext>
            </a:extLst>
          </p:cNvPr>
          <p:cNvSpPr>
            <a:spLocks noGrp="1"/>
          </p:cNvSpPr>
          <p:nvPr>
            <p:ph type="sldNum" sz="quarter" idx="12"/>
          </p:nvPr>
        </p:nvSpPr>
        <p:spPr/>
        <p:txBody>
          <a:bodyPr/>
          <a:lstStyle/>
          <a:p>
            <a:fld id="{BAA72AFD-CEE0-4046-9853-91F53F3F97D9}" type="slidenum">
              <a:rPr lang="en-US" smtClean="0"/>
              <a:t>49</a:t>
            </a:fld>
            <a:endParaRPr lang="en-US"/>
          </a:p>
        </p:txBody>
      </p:sp>
      <p:pic>
        <p:nvPicPr>
          <p:cNvPr id="6" name="Picture 5">
            <a:extLst>
              <a:ext uri="{FF2B5EF4-FFF2-40B4-BE49-F238E27FC236}">
                <a16:creationId xmlns:a16="http://schemas.microsoft.com/office/drawing/2014/main" id="{36E68098-A92D-492D-855F-3C005C35E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66" t="32727" r="36000" b="20000"/>
          <a:stretch>
            <a:fillRect/>
          </a:stretch>
        </p:blipFill>
        <p:spPr bwMode="auto">
          <a:xfrm>
            <a:off x="6328954" y="2014194"/>
            <a:ext cx="4922520" cy="319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52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0857FE-4F0A-4432-A053-EC40F6FA88F3}"/>
                  </a:ext>
                </a:extLst>
              </p:cNvPr>
              <p:cNvSpPr>
                <a:spLocks noGrp="1"/>
              </p:cNvSpPr>
              <p:nvPr>
                <p:ph idx="1"/>
              </p:nvPr>
            </p:nvSpPr>
            <p:spPr/>
            <p:txBody>
              <a:bodyPr/>
              <a:lstStyle/>
              <a:p>
                <a:r>
                  <a:rPr lang="en-US" dirty="0"/>
                  <a:t>Hopefully, you remember Set Theory from CIS 275</a:t>
                </a:r>
              </a:p>
              <a:p>
                <a:r>
                  <a:rPr lang="en-US" dirty="0"/>
                  <a:t>A </a:t>
                </a:r>
                <a:r>
                  <a:rPr lang="en-US" b="1" dirty="0"/>
                  <a:t>set</a:t>
                </a:r>
                <a:r>
                  <a:rPr lang="en-US" dirty="0"/>
                  <a:t> is typically viewed as a collection of </a:t>
                </a:r>
                <a:r>
                  <a:rPr lang="en-US" b="1" dirty="0"/>
                  <a:t>elements</a:t>
                </a:r>
              </a:p>
              <a:p>
                <a:r>
                  <a:rPr lang="en-US" dirty="0"/>
                  <a:t>Sets are usually designated as uppercase letters, such as “the set S”</a:t>
                </a:r>
              </a:p>
              <a:p>
                <a:r>
                  <a:rPr lang="en-US" dirty="0"/>
                  <a:t>Sets cannot have duplicates</a:t>
                </a:r>
              </a:p>
              <a:p>
                <a:pPr lvl="1"/>
                <a:r>
                  <a:rPr lang="en-US" dirty="0"/>
                  <a:t>Multisets, or “Bags” can</a:t>
                </a:r>
              </a:p>
              <a:p>
                <a:r>
                  <a:rPr lang="en-US" dirty="0"/>
                  <a:t>Recall that a </a:t>
                </a:r>
                <a:r>
                  <a:rPr lang="en-US" b="1" dirty="0"/>
                  <a:t>union </a:t>
                </a:r>
                <a:r>
                  <a:rPr lang="en-US" dirty="0"/>
                  <a:t>of two sets, S and T, denoted 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 is the set of all elements from both S and T</a:t>
                </a:r>
              </a:p>
              <a:p>
                <a:pPr lvl="1"/>
                <a:r>
                  <a:rPr lang="en-US" dirty="0"/>
                  <a:t>E.g., if S = {a, b, c, d} and T = {d, e, f, g}, then S ⋃ T = {a, b, c, d, e, f, g}  </a:t>
                </a:r>
              </a:p>
              <a:p>
                <a:pPr lvl="1"/>
                <a:r>
                  <a:rPr lang="en-US" dirty="0"/>
                  <a:t>Notice that the “d”, while in both sets, is not duplicated</a:t>
                </a:r>
              </a:p>
            </p:txBody>
          </p:sp>
        </mc:Choice>
        <mc:Fallback xmlns="">
          <p:sp>
            <p:nvSpPr>
              <p:cNvPr id="3" name="Content Placeholder 2">
                <a:extLst>
                  <a:ext uri="{FF2B5EF4-FFF2-40B4-BE49-F238E27FC236}">
                    <a16:creationId xmlns:a16="http://schemas.microsoft.com/office/drawing/2014/main" id="{CE0857FE-4F0A-4432-A053-EC40F6FA88F3}"/>
                  </a:ext>
                </a:extLst>
              </p:cNvPr>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062B13D-39E2-4DE0-A264-F62B8CBA2D82}"/>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D553005E-E649-43E4-B8A4-5F3388A6383E}"/>
              </a:ext>
            </a:extLst>
          </p:cNvPr>
          <p:cNvSpPr>
            <a:spLocks noGrp="1"/>
          </p:cNvSpPr>
          <p:nvPr>
            <p:ph type="sldNum" sz="quarter" idx="12"/>
          </p:nvPr>
        </p:nvSpPr>
        <p:spPr/>
        <p:txBody>
          <a:bodyPr/>
          <a:lstStyle/>
          <a:p>
            <a:fld id="{BAA72AFD-CEE0-4046-9853-91F53F3F97D9}" type="slidenum">
              <a:rPr lang="en-US" smtClean="0"/>
              <a:t>5</a:t>
            </a:fld>
            <a:endParaRPr lang="en-US"/>
          </a:p>
        </p:txBody>
      </p:sp>
      <p:pic>
        <p:nvPicPr>
          <p:cNvPr id="1026" name="Picture 2" descr="Image result for xkcd computer science">
            <a:extLst>
              <a:ext uri="{FF2B5EF4-FFF2-40B4-BE49-F238E27FC236}">
                <a16:creationId xmlns:a16="http://schemas.microsoft.com/office/drawing/2014/main" id="{4B442448-DCE0-454B-94A5-D9BD022A3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225" y="418675"/>
            <a:ext cx="5514975" cy="1504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62E1C1-A367-417E-B815-FAABF7398945}"/>
              </a:ext>
            </a:extLst>
          </p:cNvPr>
          <p:cNvSpPr txBox="1"/>
          <p:nvPr/>
        </p:nvSpPr>
        <p:spPr>
          <a:xfrm>
            <a:off x="10348535" y="1859484"/>
            <a:ext cx="862737" cy="307777"/>
          </a:xfrm>
          <a:prstGeom prst="rect">
            <a:avLst/>
          </a:prstGeom>
          <a:noFill/>
        </p:spPr>
        <p:txBody>
          <a:bodyPr wrap="none" rtlCol="0">
            <a:spAutoFit/>
          </a:bodyPr>
          <a:lstStyle/>
          <a:p>
            <a:r>
              <a:rPr lang="en-US" sz="1400" dirty="0"/>
              <a:t>© XKCD</a:t>
            </a:r>
          </a:p>
        </p:txBody>
      </p:sp>
    </p:spTree>
    <p:extLst>
      <p:ext uri="{BB962C8B-B14F-4D97-AF65-F5344CB8AC3E}">
        <p14:creationId xmlns:p14="http://schemas.microsoft.com/office/powerpoint/2010/main" val="3890579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4944-FE81-4F6C-A304-114BBD3493CC}"/>
              </a:ext>
            </a:extLst>
          </p:cNvPr>
          <p:cNvSpPr>
            <a:spLocks noGrp="1"/>
          </p:cNvSpPr>
          <p:nvPr>
            <p:ph type="title"/>
          </p:nvPr>
        </p:nvSpPr>
        <p:spPr/>
        <p:txBody>
          <a:bodyPr/>
          <a:lstStyle/>
          <a:p>
            <a:r>
              <a:rPr lang="en-US" dirty="0"/>
              <a:t>Transition Graphs:  Example 2</a:t>
            </a:r>
          </a:p>
        </p:txBody>
      </p:sp>
      <p:sp>
        <p:nvSpPr>
          <p:cNvPr id="3" name="Content Placeholder 2">
            <a:extLst>
              <a:ext uri="{FF2B5EF4-FFF2-40B4-BE49-F238E27FC236}">
                <a16:creationId xmlns:a16="http://schemas.microsoft.com/office/drawing/2014/main" id="{6AEA13E7-F5BC-4209-AB73-9C0689AAF5EA}"/>
              </a:ext>
            </a:extLst>
          </p:cNvPr>
          <p:cNvSpPr>
            <a:spLocks noGrp="1"/>
          </p:cNvSpPr>
          <p:nvPr>
            <p:ph idx="1"/>
          </p:nvPr>
        </p:nvSpPr>
        <p:spPr/>
        <p:txBody>
          <a:bodyPr/>
          <a:lstStyle/>
          <a:p>
            <a:r>
              <a:rPr lang="en-US" dirty="0"/>
              <a:t>Are the following accepted by the TG?</a:t>
            </a:r>
          </a:p>
          <a:p>
            <a:pPr>
              <a:lnSpc>
                <a:spcPct val="90000"/>
              </a:lnSpc>
            </a:pPr>
            <a:r>
              <a:rPr lang="en-US" altLang="en-US" dirty="0">
                <a:latin typeface="Symbol" panose="05050102010706020507" pitchFamily="18" charset="2"/>
              </a:rPr>
              <a:t>l </a:t>
            </a:r>
            <a:r>
              <a:rPr lang="en-US" altLang="en-US" dirty="0">
                <a:solidFill>
                  <a:srgbClr val="FF0000"/>
                </a:solidFill>
              </a:rPr>
              <a:t>no  </a:t>
            </a:r>
          </a:p>
          <a:p>
            <a:pPr>
              <a:lnSpc>
                <a:spcPct val="90000"/>
              </a:lnSpc>
            </a:pPr>
            <a:r>
              <a:rPr lang="en-US" altLang="en-US" dirty="0"/>
              <a:t>a </a:t>
            </a:r>
            <a:r>
              <a:rPr lang="en-US" altLang="en-US" dirty="0">
                <a:solidFill>
                  <a:srgbClr val="FF0000"/>
                </a:solidFill>
              </a:rPr>
              <a:t>no</a:t>
            </a:r>
          </a:p>
          <a:p>
            <a:pPr>
              <a:lnSpc>
                <a:spcPct val="90000"/>
              </a:lnSpc>
            </a:pPr>
            <a:r>
              <a:rPr lang="en-US" altLang="en-US" dirty="0"/>
              <a:t>b </a:t>
            </a:r>
            <a:r>
              <a:rPr lang="en-US" altLang="en-US" dirty="0">
                <a:solidFill>
                  <a:srgbClr val="FF0000"/>
                </a:solidFill>
              </a:rPr>
              <a:t>yes</a:t>
            </a:r>
          </a:p>
          <a:p>
            <a:pPr>
              <a:lnSpc>
                <a:spcPct val="90000"/>
              </a:lnSpc>
            </a:pPr>
            <a:r>
              <a:rPr lang="en-US" altLang="en-US" dirty="0"/>
              <a:t>aa </a:t>
            </a:r>
            <a:r>
              <a:rPr lang="en-US" altLang="en-US" dirty="0">
                <a:solidFill>
                  <a:srgbClr val="FF0000"/>
                </a:solidFill>
              </a:rPr>
              <a:t>yes</a:t>
            </a:r>
          </a:p>
          <a:p>
            <a:pPr>
              <a:lnSpc>
                <a:spcPct val="90000"/>
              </a:lnSpc>
            </a:pPr>
            <a:r>
              <a:rPr lang="en-US" altLang="en-US" dirty="0"/>
              <a:t>ab </a:t>
            </a:r>
            <a:r>
              <a:rPr lang="en-US" altLang="en-US" dirty="0">
                <a:solidFill>
                  <a:srgbClr val="FF0000"/>
                </a:solidFill>
              </a:rPr>
              <a:t>yes</a:t>
            </a:r>
          </a:p>
          <a:p>
            <a:pPr>
              <a:lnSpc>
                <a:spcPct val="90000"/>
              </a:lnSpc>
            </a:pPr>
            <a:r>
              <a:rPr lang="en-US" altLang="en-US" dirty="0"/>
              <a:t>aba </a:t>
            </a:r>
            <a:r>
              <a:rPr lang="en-US" altLang="en-US" dirty="0">
                <a:solidFill>
                  <a:srgbClr val="FF0000"/>
                </a:solidFill>
              </a:rPr>
              <a:t>yes</a:t>
            </a:r>
          </a:p>
          <a:p>
            <a:pPr>
              <a:lnSpc>
                <a:spcPct val="90000"/>
              </a:lnSpc>
            </a:pPr>
            <a:r>
              <a:rPr lang="en-US" altLang="en-US" dirty="0" err="1"/>
              <a:t>abba</a:t>
            </a:r>
            <a:r>
              <a:rPr lang="en-US" altLang="en-US" dirty="0"/>
              <a:t> </a:t>
            </a:r>
            <a:r>
              <a:rPr lang="en-US" altLang="en-US" dirty="0">
                <a:solidFill>
                  <a:srgbClr val="FF0000"/>
                </a:solidFill>
              </a:rPr>
              <a:t>yes</a:t>
            </a:r>
          </a:p>
          <a:p>
            <a:pPr>
              <a:lnSpc>
                <a:spcPct val="90000"/>
              </a:lnSpc>
            </a:pPr>
            <a:r>
              <a:rPr lang="en-US" altLang="en-US" dirty="0" err="1"/>
              <a:t>bab</a:t>
            </a:r>
            <a:r>
              <a:rPr lang="en-US" altLang="en-US" dirty="0"/>
              <a:t> </a:t>
            </a:r>
            <a:r>
              <a:rPr lang="en-US" altLang="en-US" dirty="0">
                <a:solidFill>
                  <a:srgbClr val="FF0000"/>
                </a:solidFill>
              </a:rPr>
              <a:t>no  (crashes)</a:t>
            </a:r>
          </a:p>
          <a:p>
            <a:endParaRPr lang="en-US" dirty="0"/>
          </a:p>
        </p:txBody>
      </p:sp>
      <p:sp>
        <p:nvSpPr>
          <p:cNvPr id="4" name="Footer Placeholder 3">
            <a:extLst>
              <a:ext uri="{FF2B5EF4-FFF2-40B4-BE49-F238E27FC236}">
                <a16:creationId xmlns:a16="http://schemas.microsoft.com/office/drawing/2014/main" id="{5563912A-DA09-4441-892D-5DF1BDFE5ABD}"/>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65399A45-1632-422B-9DBC-0A68EE3FDA89}"/>
              </a:ext>
            </a:extLst>
          </p:cNvPr>
          <p:cNvSpPr>
            <a:spLocks noGrp="1"/>
          </p:cNvSpPr>
          <p:nvPr>
            <p:ph type="sldNum" sz="quarter" idx="12"/>
          </p:nvPr>
        </p:nvSpPr>
        <p:spPr/>
        <p:txBody>
          <a:bodyPr/>
          <a:lstStyle/>
          <a:p>
            <a:fld id="{BAA72AFD-CEE0-4046-9853-91F53F3F97D9}" type="slidenum">
              <a:rPr lang="en-US" smtClean="0"/>
              <a:t>50</a:t>
            </a:fld>
            <a:endParaRPr lang="en-US"/>
          </a:p>
        </p:txBody>
      </p:sp>
      <p:pic>
        <p:nvPicPr>
          <p:cNvPr id="6" name="Picture 5">
            <a:extLst>
              <a:ext uri="{FF2B5EF4-FFF2-40B4-BE49-F238E27FC236}">
                <a16:creationId xmlns:a16="http://schemas.microsoft.com/office/drawing/2014/main" id="{36E68098-A92D-492D-855F-3C005C35E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66" t="32727" r="36000" b="20000"/>
          <a:stretch>
            <a:fillRect/>
          </a:stretch>
        </p:blipFill>
        <p:spPr bwMode="auto">
          <a:xfrm>
            <a:off x="6328954" y="2014194"/>
            <a:ext cx="4922520" cy="319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16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499B-E96F-4E6B-8767-1B3F311C43A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E86E181-4B69-473E-A354-CC4CE8E9340E}"/>
              </a:ext>
            </a:extLst>
          </p:cNvPr>
          <p:cNvSpPr>
            <a:spLocks noGrp="1"/>
          </p:cNvSpPr>
          <p:nvPr>
            <p:ph idx="1"/>
          </p:nvPr>
        </p:nvSpPr>
        <p:spPr/>
        <p:txBody>
          <a:bodyPr/>
          <a:lstStyle/>
          <a:p>
            <a:r>
              <a:rPr lang="en-US" dirty="0"/>
              <a:t>Questions?</a:t>
            </a:r>
          </a:p>
          <a:p>
            <a:r>
              <a:rPr lang="en-US" dirty="0"/>
              <a:t>Comments?</a:t>
            </a:r>
          </a:p>
          <a:p>
            <a:r>
              <a:rPr lang="en-US" dirty="0"/>
              <a:t>Remarks?</a:t>
            </a:r>
          </a:p>
        </p:txBody>
      </p:sp>
      <p:sp>
        <p:nvSpPr>
          <p:cNvPr id="4" name="Footer Placeholder 3">
            <a:extLst>
              <a:ext uri="{FF2B5EF4-FFF2-40B4-BE49-F238E27FC236}">
                <a16:creationId xmlns:a16="http://schemas.microsoft.com/office/drawing/2014/main" id="{D47E2D59-BA24-45A7-8453-817B88D23465}"/>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9FBD215E-8F1D-44CD-9E10-C8A93BA901C7}"/>
              </a:ext>
            </a:extLst>
          </p:cNvPr>
          <p:cNvSpPr>
            <a:spLocks noGrp="1"/>
          </p:cNvSpPr>
          <p:nvPr>
            <p:ph type="sldNum" sz="quarter" idx="12"/>
          </p:nvPr>
        </p:nvSpPr>
        <p:spPr/>
        <p:txBody>
          <a:bodyPr/>
          <a:lstStyle/>
          <a:p>
            <a:fld id="{BAA72AFD-CEE0-4046-9853-91F53F3F97D9}" type="slidenum">
              <a:rPr lang="en-US" smtClean="0"/>
              <a:t>51</a:t>
            </a:fld>
            <a:endParaRPr lang="en-US"/>
          </a:p>
        </p:txBody>
      </p:sp>
    </p:spTree>
    <p:extLst>
      <p:ext uri="{BB962C8B-B14F-4D97-AF65-F5344CB8AC3E}">
        <p14:creationId xmlns:p14="http://schemas.microsoft.com/office/powerpoint/2010/main" val="412016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7213-39DA-4526-836F-F5507A29180B}"/>
              </a:ext>
            </a:extLst>
          </p:cNvPr>
          <p:cNvSpPr>
            <a:spLocks noGrp="1"/>
          </p:cNvSpPr>
          <p:nvPr>
            <p:ph type="title"/>
          </p:nvPr>
        </p:nvSpPr>
        <p:spPr/>
        <p:txBody>
          <a:bodyPr/>
          <a:lstStyle/>
          <a:p>
            <a:r>
              <a:rPr lang="en-US" dirty="0"/>
              <a:t>Alphabets</a:t>
            </a:r>
          </a:p>
        </p:txBody>
      </p:sp>
      <p:sp>
        <p:nvSpPr>
          <p:cNvPr id="3" name="Content Placeholder 2">
            <a:extLst>
              <a:ext uri="{FF2B5EF4-FFF2-40B4-BE49-F238E27FC236}">
                <a16:creationId xmlns:a16="http://schemas.microsoft.com/office/drawing/2014/main" id="{E16FF53E-9378-4EF4-B233-28B14DFAB29E}"/>
              </a:ext>
            </a:extLst>
          </p:cNvPr>
          <p:cNvSpPr>
            <a:spLocks noGrp="1"/>
          </p:cNvSpPr>
          <p:nvPr>
            <p:ph idx="1"/>
          </p:nvPr>
        </p:nvSpPr>
        <p:spPr/>
        <p:txBody>
          <a:bodyPr/>
          <a:lstStyle/>
          <a:p>
            <a:r>
              <a:rPr lang="en-US" dirty="0"/>
              <a:t>In formal language theory, an </a:t>
            </a:r>
            <a:r>
              <a:rPr lang="en-US" b="1" dirty="0"/>
              <a:t>alphabet</a:t>
            </a:r>
            <a:r>
              <a:rPr lang="en-US" dirty="0"/>
              <a:t> (typically designated by the Greek letter </a:t>
            </a:r>
            <a:r>
              <a:rPr lang="en-US" i="1" dirty="0"/>
              <a:t>sigma,</a:t>
            </a:r>
            <a:r>
              <a:rPr lang="en-US" dirty="0"/>
              <a:t> </a:t>
            </a:r>
            <a:r>
              <a:rPr lang="el-GR" sz="2000" dirty="0"/>
              <a:t>Σ</a:t>
            </a:r>
            <a:r>
              <a:rPr lang="en-US" dirty="0"/>
              <a:t>)</a:t>
            </a:r>
          </a:p>
          <a:p>
            <a:pPr lvl="1"/>
            <a:r>
              <a:rPr lang="en-US" dirty="0"/>
              <a:t>is a </a:t>
            </a:r>
            <a:r>
              <a:rPr lang="en-US" b="1" dirty="0"/>
              <a:t>set</a:t>
            </a:r>
          </a:p>
          <a:p>
            <a:pPr lvl="1"/>
            <a:r>
              <a:rPr lang="en-US" dirty="0"/>
              <a:t>The elements of the alphabet are </a:t>
            </a:r>
            <a:r>
              <a:rPr lang="en-US" b="1" dirty="0"/>
              <a:t>letters</a:t>
            </a:r>
            <a:r>
              <a:rPr lang="en-US" dirty="0"/>
              <a:t> (symbols)</a:t>
            </a:r>
          </a:p>
          <a:p>
            <a:r>
              <a:rPr lang="en-US" dirty="0"/>
              <a:t>For example, the following are different alphabets:</a:t>
            </a:r>
          </a:p>
          <a:p>
            <a:pPr lvl="1"/>
            <a:r>
              <a:rPr lang="el-GR" dirty="0"/>
              <a:t>Σ</a:t>
            </a:r>
            <a:r>
              <a:rPr lang="en-US" dirty="0"/>
              <a:t> = {a, b}        </a:t>
            </a:r>
            <a:r>
              <a:rPr lang="en-US" dirty="0">
                <a:sym typeface="Wingdings" panose="05000000000000000000" pitchFamily="2" charset="2"/>
              </a:rPr>
              <a:t> alphabet of only the letters a and b</a:t>
            </a:r>
            <a:endParaRPr lang="en-US" dirty="0"/>
          </a:p>
          <a:p>
            <a:pPr lvl="1"/>
            <a:r>
              <a:rPr lang="el-GR" dirty="0"/>
              <a:t>Σ</a:t>
            </a:r>
            <a:r>
              <a:rPr lang="en-US" dirty="0"/>
              <a:t> = {0, 1}         </a:t>
            </a:r>
            <a:r>
              <a:rPr lang="en-US" dirty="0">
                <a:sym typeface="Wingdings" panose="05000000000000000000" pitchFamily="2" charset="2"/>
              </a:rPr>
              <a:t> binary number alphabet</a:t>
            </a:r>
          </a:p>
          <a:p>
            <a:pPr lvl="1"/>
            <a:r>
              <a:rPr lang="el-GR" dirty="0"/>
              <a:t>Σ</a:t>
            </a:r>
            <a:r>
              <a:rPr lang="en-US" dirty="0">
                <a:sym typeface="Wingdings" panose="05000000000000000000" pitchFamily="2" charset="2"/>
              </a:rPr>
              <a:t> = {x, y, z}       alphabet of the letters x, y, z</a:t>
            </a:r>
            <a:endParaRPr lang="en-US" dirty="0"/>
          </a:p>
          <a:p>
            <a:endParaRPr lang="en-US" dirty="0"/>
          </a:p>
        </p:txBody>
      </p:sp>
      <p:sp>
        <p:nvSpPr>
          <p:cNvPr id="4" name="Footer Placeholder 3">
            <a:extLst>
              <a:ext uri="{FF2B5EF4-FFF2-40B4-BE49-F238E27FC236}">
                <a16:creationId xmlns:a16="http://schemas.microsoft.com/office/drawing/2014/main" id="{0059AD52-D937-48F2-A78A-9F11FC06035D}"/>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5B2E91E8-3D66-456B-9792-BDA9DA8046C9}"/>
              </a:ext>
            </a:extLst>
          </p:cNvPr>
          <p:cNvSpPr>
            <a:spLocks noGrp="1"/>
          </p:cNvSpPr>
          <p:nvPr>
            <p:ph type="sldNum" sz="quarter" idx="12"/>
          </p:nvPr>
        </p:nvSpPr>
        <p:spPr/>
        <p:txBody>
          <a:bodyPr/>
          <a:lstStyle/>
          <a:p>
            <a:fld id="{BAA72AFD-CEE0-4046-9853-91F53F3F97D9}" type="slidenum">
              <a:rPr lang="en-US" smtClean="0"/>
              <a:t>6</a:t>
            </a:fld>
            <a:endParaRPr lang="en-US"/>
          </a:p>
        </p:txBody>
      </p:sp>
    </p:spTree>
    <p:extLst>
      <p:ext uri="{BB962C8B-B14F-4D97-AF65-F5344CB8AC3E}">
        <p14:creationId xmlns:p14="http://schemas.microsoft.com/office/powerpoint/2010/main" val="69126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814-62AD-4142-9DAC-6F63A6AC49F8}"/>
              </a:ext>
            </a:extLst>
          </p:cNvPr>
          <p:cNvSpPr>
            <a:spLocks noGrp="1"/>
          </p:cNvSpPr>
          <p:nvPr>
            <p:ph type="title"/>
          </p:nvPr>
        </p:nvSpPr>
        <p:spPr/>
        <p:txBody>
          <a:bodyPr/>
          <a:lstStyle/>
          <a:p>
            <a:r>
              <a:rPr lang="en-US" dirty="0"/>
              <a:t>Strings and Words</a:t>
            </a:r>
          </a:p>
        </p:txBody>
      </p:sp>
      <p:sp>
        <p:nvSpPr>
          <p:cNvPr id="3" name="Content Placeholder 2">
            <a:extLst>
              <a:ext uri="{FF2B5EF4-FFF2-40B4-BE49-F238E27FC236}">
                <a16:creationId xmlns:a16="http://schemas.microsoft.com/office/drawing/2014/main" id="{27EE8CD4-CD47-4320-963B-389971CA1970}"/>
              </a:ext>
            </a:extLst>
          </p:cNvPr>
          <p:cNvSpPr>
            <a:spLocks noGrp="1"/>
          </p:cNvSpPr>
          <p:nvPr>
            <p:ph idx="1"/>
          </p:nvPr>
        </p:nvSpPr>
        <p:spPr/>
        <p:txBody>
          <a:bodyPr/>
          <a:lstStyle/>
          <a:p>
            <a:r>
              <a:rPr lang="en-US" dirty="0"/>
              <a:t>A </a:t>
            </a:r>
            <a:r>
              <a:rPr lang="en-US" b="1" dirty="0"/>
              <a:t>string </a:t>
            </a:r>
            <a:r>
              <a:rPr lang="en-US" dirty="0"/>
              <a:t>or </a:t>
            </a:r>
            <a:r>
              <a:rPr lang="en-US" b="1" dirty="0"/>
              <a:t>word </a:t>
            </a:r>
            <a:r>
              <a:rPr lang="en-US" dirty="0"/>
              <a:t>is a collection of letters from an alphabet, concatenated together</a:t>
            </a:r>
          </a:p>
          <a:p>
            <a:r>
              <a:rPr lang="en-US" dirty="0"/>
              <a:t>For example, the following are strings from the alphabet </a:t>
            </a:r>
            <a:r>
              <a:rPr lang="el-GR" dirty="0"/>
              <a:t>Σ</a:t>
            </a:r>
            <a:r>
              <a:rPr lang="en-US" dirty="0"/>
              <a:t> = {a, b}</a:t>
            </a:r>
          </a:p>
          <a:p>
            <a:pPr lvl="1"/>
            <a:r>
              <a:rPr lang="en-US" dirty="0" err="1"/>
              <a:t>abbaa</a:t>
            </a:r>
            <a:endParaRPr lang="en-US" dirty="0"/>
          </a:p>
          <a:p>
            <a:pPr lvl="1"/>
            <a:r>
              <a:rPr lang="en-US" dirty="0" err="1"/>
              <a:t>abaab</a:t>
            </a:r>
            <a:endParaRPr lang="en-US" dirty="0"/>
          </a:p>
          <a:p>
            <a:pPr lvl="1"/>
            <a:r>
              <a:rPr lang="en-US" dirty="0" err="1"/>
              <a:t>bbb</a:t>
            </a:r>
            <a:endParaRPr lang="en-US" dirty="0"/>
          </a:p>
          <a:p>
            <a:pPr lvl="1"/>
            <a:r>
              <a:rPr lang="en-US" dirty="0" err="1"/>
              <a:t>aaa</a:t>
            </a:r>
            <a:endParaRPr lang="en-US" dirty="0"/>
          </a:p>
          <a:p>
            <a:r>
              <a:rPr lang="en-US" dirty="0"/>
              <a:t>An </a:t>
            </a:r>
            <a:r>
              <a:rPr lang="en-US" b="1" dirty="0"/>
              <a:t>empty string, </a:t>
            </a:r>
            <a:r>
              <a:rPr lang="en-US" dirty="0"/>
              <a:t>denoted by the Greek letter </a:t>
            </a:r>
            <a:r>
              <a:rPr lang="en-US" i="1" dirty="0"/>
              <a:t>lambda</a:t>
            </a:r>
            <a:r>
              <a:rPr lang="en-US" dirty="0"/>
              <a:t>, </a:t>
            </a:r>
            <a:r>
              <a:rPr lang="el-GR" b="1" dirty="0"/>
              <a:t>λ</a:t>
            </a:r>
            <a:r>
              <a:rPr lang="en-US" dirty="0"/>
              <a:t> , is a string with no letters, and which takes no space</a:t>
            </a:r>
          </a:p>
          <a:p>
            <a:pPr lvl="1"/>
            <a:r>
              <a:rPr lang="en-US" dirty="0"/>
              <a:t>Generally, the empty string is not considered part of any alphabet</a:t>
            </a:r>
          </a:p>
          <a:p>
            <a:pPr lvl="1"/>
            <a:r>
              <a:rPr lang="en-US" dirty="0"/>
              <a:t>ab</a:t>
            </a:r>
            <a:r>
              <a:rPr lang="el-GR" dirty="0"/>
              <a:t>λ</a:t>
            </a:r>
            <a:r>
              <a:rPr lang="en-US" dirty="0" err="1"/>
              <a:t>ba</a:t>
            </a:r>
            <a:r>
              <a:rPr lang="en-US" dirty="0"/>
              <a:t> = </a:t>
            </a:r>
            <a:r>
              <a:rPr lang="en-US" dirty="0" err="1"/>
              <a:t>abba</a:t>
            </a:r>
            <a:endParaRPr lang="en-US" dirty="0"/>
          </a:p>
          <a:p>
            <a:pPr lvl="1"/>
            <a:r>
              <a:rPr lang="en-US" dirty="0"/>
              <a:t>In fact, putting any empty string anywhere in the above string doesn’t change it, as implicitly, there is an empty string between each letter in the string, that is:  a</a:t>
            </a:r>
            <a:r>
              <a:rPr lang="el-GR" dirty="0">
                <a:solidFill>
                  <a:srgbClr val="00B0F0"/>
                </a:solidFill>
              </a:rPr>
              <a:t>λ</a:t>
            </a:r>
            <a:r>
              <a:rPr lang="en-US" dirty="0"/>
              <a:t>b</a:t>
            </a:r>
            <a:r>
              <a:rPr lang="el-GR" dirty="0">
                <a:solidFill>
                  <a:srgbClr val="00B0F0"/>
                </a:solidFill>
              </a:rPr>
              <a:t>λ</a:t>
            </a:r>
            <a:r>
              <a:rPr lang="en-US" dirty="0"/>
              <a:t>b</a:t>
            </a:r>
            <a:r>
              <a:rPr lang="el-GR" dirty="0">
                <a:solidFill>
                  <a:srgbClr val="00B0F0"/>
                </a:solidFill>
              </a:rPr>
              <a:t>λ</a:t>
            </a:r>
            <a:r>
              <a:rPr lang="en-US" dirty="0"/>
              <a:t>a</a:t>
            </a:r>
          </a:p>
        </p:txBody>
      </p:sp>
      <p:sp>
        <p:nvSpPr>
          <p:cNvPr id="4" name="Footer Placeholder 3">
            <a:extLst>
              <a:ext uri="{FF2B5EF4-FFF2-40B4-BE49-F238E27FC236}">
                <a16:creationId xmlns:a16="http://schemas.microsoft.com/office/drawing/2014/main" id="{FF89B68D-E1AF-4BE6-9686-3F09FFF6F2EF}"/>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943F5BBA-EEBB-4801-86D4-9AB0B10138DC}"/>
              </a:ext>
            </a:extLst>
          </p:cNvPr>
          <p:cNvSpPr>
            <a:spLocks noGrp="1"/>
          </p:cNvSpPr>
          <p:nvPr>
            <p:ph type="sldNum" sz="quarter" idx="12"/>
          </p:nvPr>
        </p:nvSpPr>
        <p:spPr/>
        <p:txBody>
          <a:bodyPr/>
          <a:lstStyle/>
          <a:p>
            <a:fld id="{BAA72AFD-CEE0-4046-9853-91F53F3F97D9}" type="slidenum">
              <a:rPr lang="en-US" smtClean="0"/>
              <a:t>7</a:t>
            </a:fld>
            <a:endParaRPr lang="en-US"/>
          </a:p>
        </p:txBody>
      </p:sp>
    </p:spTree>
    <p:extLst>
      <p:ext uri="{BB962C8B-B14F-4D97-AF65-F5344CB8AC3E}">
        <p14:creationId xmlns:p14="http://schemas.microsoft.com/office/powerpoint/2010/main" val="159686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A998-0EC4-48F3-808A-EC0046949AAF}"/>
              </a:ext>
            </a:extLst>
          </p:cNvPr>
          <p:cNvSpPr>
            <a:spLocks noGrp="1"/>
          </p:cNvSpPr>
          <p:nvPr>
            <p:ph type="title"/>
          </p:nvPr>
        </p:nvSpPr>
        <p:spPr/>
        <p:txBody>
          <a:bodyPr/>
          <a:lstStyle/>
          <a:p>
            <a:r>
              <a:rPr lang="en-US" dirty="0"/>
              <a:t>Strings and Words</a:t>
            </a:r>
          </a:p>
        </p:txBody>
      </p:sp>
      <p:sp>
        <p:nvSpPr>
          <p:cNvPr id="3" name="Content Placeholder 2">
            <a:extLst>
              <a:ext uri="{FF2B5EF4-FFF2-40B4-BE49-F238E27FC236}">
                <a16:creationId xmlns:a16="http://schemas.microsoft.com/office/drawing/2014/main" id="{B25F4FE9-205D-4384-8CB6-140536A60095}"/>
              </a:ext>
            </a:extLst>
          </p:cNvPr>
          <p:cNvSpPr>
            <a:spLocks noGrp="1"/>
          </p:cNvSpPr>
          <p:nvPr>
            <p:ph idx="1"/>
          </p:nvPr>
        </p:nvSpPr>
        <p:spPr/>
        <p:txBody>
          <a:bodyPr/>
          <a:lstStyle/>
          <a:p>
            <a:r>
              <a:rPr lang="en-US" dirty="0"/>
              <a:t>As a shortcut, we use the exponential notation to indicate multiples of letters in a string</a:t>
            </a:r>
          </a:p>
          <a:p>
            <a:r>
              <a:rPr lang="en-US" dirty="0"/>
              <a:t>E.g.,</a:t>
            </a:r>
          </a:p>
          <a:p>
            <a:pPr lvl="1"/>
            <a:r>
              <a:rPr lang="en-US" sz="2400" dirty="0">
                <a:solidFill>
                  <a:srgbClr val="00B0F0"/>
                </a:solidFill>
              </a:rPr>
              <a:t>a</a:t>
            </a:r>
            <a:r>
              <a:rPr lang="en-US" sz="2400" baseline="30000" dirty="0">
                <a:solidFill>
                  <a:srgbClr val="00B0F0"/>
                </a:solidFill>
              </a:rPr>
              <a:t>2</a:t>
            </a:r>
            <a:r>
              <a:rPr lang="en-US" sz="2400" dirty="0">
                <a:solidFill>
                  <a:srgbClr val="FFC000"/>
                </a:solidFill>
              </a:rPr>
              <a:t>b</a:t>
            </a:r>
            <a:r>
              <a:rPr lang="en-US" sz="2400" baseline="30000" dirty="0">
                <a:solidFill>
                  <a:srgbClr val="FFC000"/>
                </a:solidFill>
              </a:rPr>
              <a:t>3</a:t>
            </a:r>
            <a:r>
              <a:rPr lang="en-US" sz="2400" dirty="0"/>
              <a:t> = </a:t>
            </a:r>
            <a:r>
              <a:rPr lang="en-US" sz="2400" dirty="0" err="1">
                <a:solidFill>
                  <a:srgbClr val="00B0F0"/>
                </a:solidFill>
              </a:rPr>
              <a:t>aa</a:t>
            </a:r>
            <a:r>
              <a:rPr lang="en-US" sz="2400" dirty="0" err="1">
                <a:solidFill>
                  <a:srgbClr val="FFC000"/>
                </a:solidFill>
              </a:rPr>
              <a:t>bbb</a:t>
            </a:r>
            <a:endParaRPr lang="en-US" sz="2400" dirty="0">
              <a:solidFill>
                <a:srgbClr val="FFC000"/>
              </a:solidFill>
            </a:endParaRPr>
          </a:p>
          <a:p>
            <a:pPr lvl="1"/>
            <a:r>
              <a:rPr lang="en-US" sz="2400" dirty="0">
                <a:solidFill>
                  <a:srgbClr val="FFC000"/>
                </a:solidFill>
              </a:rPr>
              <a:t>b</a:t>
            </a:r>
            <a:r>
              <a:rPr lang="en-US" sz="2400" dirty="0">
                <a:solidFill>
                  <a:srgbClr val="00B0F0"/>
                </a:solidFill>
              </a:rPr>
              <a:t>a</a:t>
            </a:r>
            <a:r>
              <a:rPr lang="en-US" sz="2400" baseline="30000" dirty="0">
                <a:solidFill>
                  <a:srgbClr val="00B0F0"/>
                </a:solidFill>
              </a:rPr>
              <a:t>2</a:t>
            </a:r>
            <a:r>
              <a:rPr lang="en-US" sz="2400" dirty="0">
                <a:solidFill>
                  <a:srgbClr val="FFC000"/>
                </a:solidFill>
              </a:rPr>
              <a:t>b</a:t>
            </a:r>
            <a:r>
              <a:rPr lang="en-US" sz="2400" baseline="30000" dirty="0">
                <a:solidFill>
                  <a:srgbClr val="FFC000"/>
                </a:solidFill>
              </a:rPr>
              <a:t>2</a:t>
            </a:r>
            <a:r>
              <a:rPr lang="en-US" sz="2400" dirty="0">
                <a:solidFill>
                  <a:srgbClr val="00B0F0"/>
                </a:solidFill>
              </a:rPr>
              <a:t>a</a:t>
            </a:r>
            <a:r>
              <a:rPr lang="en-US" sz="2400" dirty="0"/>
              <a:t> = </a:t>
            </a:r>
            <a:r>
              <a:rPr lang="en-US" sz="2400" dirty="0" err="1">
                <a:solidFill>
                  <a:srgbClr val="FFC000"/>
                </a:solidFill>
              </a:rPr>
              <a:t>b</a:t>
            </a:r>
            <a:r>
              <a:rPr lang="en-US" sz="2400" dirty="0" err="1">
                <a:solidFill>
                  <a:srgbClr val="00B0F0"/>
                </a:solidFill>
              </a:rPr>
              <a:t>aa</a:t>
            </a:r>
            <a:r>
              <a:rPr lang="en-US" sz="2400" dirty="0" err="1">
                <a:solidFill>
                  <a:srgbClr val="FFC000"/>
                </a:solidFill>
              </a:rPr>
              <a:t>bb</a:t>
            </a:r>
            <a:r>
              <a:rPr lang="en-US" sz="2400" dirty="0" err="1">
                <a:solidFill>
                  <a:srgbClr val="00B0F0"/>
                </a:solidFill>
              </a:rPr>
              <a:t>a</a:t>
            </a:r>
            <a:endParaRPr lang="en-US" sz="2400" dirty="0">
              <a:solidFill>
                <a:srgbClr val="00B0F0"/>
              </a:solidFill>
            </a:endParaRPr>
          </a:p>
          <a:p>
            <a:r>
              <a:rPr lang="en-US" dirty="0"/>
              <a:t>We say that the letters are </a:t>
            </a:r>
            <a:r>
              <a:rPr lang="en-US" b="1" dirty="0"/>
              <a:t>concatenated</a:t>
            </a:r>
            <a:endParaRPr lang="en-US" dirty="0"/>
          </a:p>
        </p:txBody>
      </p:sp>
      <p:sp>
        <p:nvSpPr>
          <p:cNvPr id="4" name="Footer Placeholder 3">
            <a:extLst>
              <a:ext uri="{FF2B5EF4-FFF2-40B4-BE49-F238E27FC236}">
                <a16:creationId xmlns:a16="http://schemas.microsoft.com/office/drawing/2014/main" id="{F8C8E3F9-4D35-47E6-A476-958EC7106997}"/>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32807B06-8321-4FC5-A917-6F9BE2F7FB9D}"/>
              </a:ext>
            </a:extLst>
          </p:cNvPr>
          <p:cNvSpPr>
            <a:spLocks noGrp="1"/>
          </p:cNvSpPr>
          <p:nvPr>
            <p:ph type="sldNum" sz="quarter" idx="12"/>
          </p:nvPr>
        </p:nvSpPr>
        <p:spPr/>
        <p:txBody>
          <a:bodyPr/>
          <a:lstStyle/>
          <a:p>
            <a:fld id="{BAA72AFD-CEE0-4046-9853-91F53F3F97D9}" type="slidenum">
              <a:rPr lang="en-US" smtClean="0"/>
              <a:t>8</a:t>
            </a:fld>
            <a:endParaRPr lang="en-US"/>
          </a:p>
        </p:txBody>
      </p:sp>
    </p:spTree>
    <p:extLst>
      <p:ext uri="{BB962C8B-B14F-4D97-AF65-F5344CB8AC3E}">
        <p14:creationId xmlns:p14="http://schemas.microsoft.com/office/powerpoint/2010/main" val="188382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9774-C193-4E87-A607-F64B6E3A0670}"/>
              </a:ext>
            </a:extLst>
          </p:cNvPr>
          <p:cNvSpPr>
            <a:spLocks noGrp="1"/>
          </p:cNvSpPr>
          <p:nvPr>
            <p:ph type="title"/>
          </p:nvPr>
        </p:nvSpPr>
        <p:spPr/>
        <p:txBody>
          <a:bodyPr/>
          <a:lstStyle/>
          <a:p>
            <a:r>
              <a:rPr lang="en-US" dirty="0"/>
              <a:t>Cardinality</a:t>
            </a:r>
          </a:p>
        </p:txBody>
      </p:sp>
      <p:sp>
        <p:nvSpPr>
          <p:cNvPr id="3" name="Content Placeholder 2">
            <a:extLst>
              <a:ext uri="{FF2B5EF4-FFF2-40B4-BE49-F238E27FC236}">
                <a16:creationId xmlns:a16="http://schemas.microsoft.com/office/drawing/2014/main" id="{EADA386A-5EDF-44DA-AE9F-0833B4FCF7F3}"/>
              </a:ext>
            </a:extLst>
          </p:cNvPr>
          <p:cNvSpPr>
            <a:spLocks noGrp="1"/>
          </p:cNvSpPr>
          <p:nvPr>
            <p:ph idx="1"/>
          </p:nvPr>
        </p:nvSpPr>
        <p:spPr/>
        <p:txBody>
          <a:bodyPr/>
          <a:lstStyle/>
          <a:p>
            <a:r>
              <a:rPr lang="en-US" dirty="0"/>
              <a:t>The </a:t>
            </a:r>
            <a:r>
              <a:rPr lang="en-US" b="1" dirty="0"/>
              <a:t>cardinality </a:t>
            </a:r>
            <a:r>
              <a:rPr lang="en-US" dirty="0"/>
              <a:t>of a string (also, word) </a:t>
            </a:r>
            <a:r>
              <a:rPr lang="en-US" b="1" dirty="0"/>
              <a:t>w</a:t>
            </a:r>
            <a:r>
              <a:rPr lang="en-US" dirty="0"/>
              <a:t>, denoted |w| is the number of letters in the string</a:t>
            </a:r>
          </a:p>
          <a:p>
            <a:r>
              <a:rPr lang="en-US" dirty="0"/>
              <a:t>The cardinality is also called the </a:t>
            </a:r>
            <a:r>
              <a:rPr lang="en-US" b="1" dirty="0"/>
              <a:t>length </a:t>
            </a:r>
            <a:r>
              <a:rPr lang="en-US" dirty="0"/>
              <a:t>or the </a:t>
            </a:r>
            <a:r>
              <a:rPr lang="en-US" b="1" dirty="0"/>
              <a:t>size </a:t>
            </a:r>
            <a:r>
              <a:rPr lang="en-US" dirty="0"/>
              <a:t>of the string</a:t>
            </a:r>
          </a:p>
          <a:p>
            <a:r>
              <a:rPr lang="en-US" dirty="0"/>
              <a:t>For example:</a:t>
            </a:r>
          </a:p>
          <a:p>
            <a:r>
              <a:rPr lang="en-US" dirty="0"/>
              <a:t>w</a:t>
            </a:r>
            <a:r>
              <a:rPr lang="en-US" baseline="-25000" dirty="0"/>
              <a:t>1</a:t>
            </a:r>
            <a:r>
              <a:rPr lang="en-US" dirty="0"/>
              <a:t> = </a:t>
            </a:r>
            <a:r>
              <a:rPr lang="en-US" dirty="0" err="1"/>
              <a:t>abbab</a:t>
            </a:r>
            <a:r>
              <a:rPr lang="en-US" dirty="0"/>
              <a:t>, so |w</a:t>
            </a:r>
            <a:r>
              <a:rPr lang="en-US" baseline="-25000" dirty="0"/>
              <a:t>1</a:t>
            </a:r>
            <a:r>
              <a:rPr lang="en-US" dirty="0"/>
              <a:t>| = 5</a:t>
            </a:r>
          </a:p>
          <a:p>
            <a:r>
              <a:rPr lang="en-US" dirty="0"/>
              <a:t>w</a:t>
            </a:r>
            <a:r>
              <a:rPr lang="en-US" baseline="-25000" dirty="0"/>
              <a:t>2</a:t>
            </a:r>
            <a:r>
              <a:rPr lang="en-US" dirty="0"/>
              <a:t> = b</a:t>
            </a:r>
            <a:r>
              <a:rPr lang="en-US" baseline="30000" dirty="0"/>
              <a:t>2</a:t>
            </a:r>
            <a:r>
              <a:rPr lang="en-US" dirty="0"/>
              <a:t>a</a:t>
            </a:r>
            <a:r>
              <a:rPr lang="en-US" baseline="30000" dirty="0"/>
              <a:t>3</a:t>
            </a:r>
            <a:r>
              <a:rPr lang="en-US" dirty="0"/>
              <a:t>b</a:t>
            </a:r>
            <a:r>
              <a:rPr lang="en-US" baseline="30000" dirty="0"/>
              <a:t>4</a:t>
            </a:r>
            <a:r>
              <a:rPr lang="en-US" dirty="0"/>
              <a:t>a, so |w</a:t>
            </a:r>
            <a:r>
              <a:rPr lang="en-US" baseline="-25000" dirty="0"/>
              <a:t>2</a:t>
            </a:r>
            <a:r>
              <a:rPr lang="en-US" dirty="0"/>
              <a:t>| = 10</a:t>
            </a:r>
          </a:p>
          <a:p>
            <a:pPr marL="0" indent="0">
              <a:buNone/>
            </a:pPr>
            <a:endParaRPr lang="en-US" dirty="0"/>
          </a:p>
        </p:txBody>
      </p:sp>
      <p:sp>
        <p:nvSpPr>
          <p:cNvPr id="4" name="Footer Placeholder 3">
            <a:extLst>
              <a:ext uri="{FF2B5EF4-FFF2-40B4-BE49-F238E27FC236}">
                <a16:creationId xmlns:a16="http://schemas.microsoft.com/office/drawing/2014/main" id="{9444000F-BFD7-4D46-A900-F899FEB9E8E0}"/>
              </a:ext>
            </a:extLst>
          </p:cNvPr>
          <p:cNvSpPr>
            <a:spLocks noGrp="1"/>
          </p:cNvSpPr>
          <p:nvPr>
            <p:ph type="ftr" sz="quarter" idx="11"/>
          </p:nvPr>
        </p:nvSpPr>
        <p:spPr/>
        <p:txBody>
          <a:bodyPr/>
          <a:lstStyle/>
          <a:p>
            <a:r>
              <a:rPr lang="en-US"/>
              <a:t>John P. Baugh, Ph.D. - University of Michigan - Dearborn [ CIS 306 - Winter 2021 ]</a:t>
            </a:r>
          </a:p>
        </p:txBody>
      </p:sp>
      <p:sp>
        <p:nvSpPr>
          <p:cNvPr id="5" name="Slide Number Placeholder 4">
            <a:extLst>
              <a:ext uri="{FF2B5EF4-FFF2-40B4-BE49-F238E27FC236}">
                <a16:creationId xmlns:a16="http://schemas.microsoft.com/office/drawing/2014/main" id="{D28930E5-B0D9-4A7F-9970-8CFA46484E11}"/>
              </a:ext>
            </a:extLst>
          </p:cNvPr>
          <p:cNvSpPr>
            <a:spLocks noGrp="1"/>
          </p:cNvSpPr>
          <p:nvPr>
            <p:ph type="sldNum" sz="quarter" idx="12"/>
          </p:nvPr>
        </p:nvSpPr>
        <p:spPr/>
        <p:txBody>
          <a:bodyPr/>
          <a:lstStyle/>
          <a:p>
            <a:fld id="{BAA72AFD-CEE0-4046-9853-91F53F3F97D9}" type="slidenum">
              <a:rPr lang="en-US" smtClean="0"/>
              <a:t>9</a:t>
            </a:fld>
            <a:endParaRPr lang="en-US"/>
          </a:p>
        </p:txBody>
      </p:sp>
    </p:spTree>
    <p:extLst>
      <p:ext uri="{BB962C8B-B14F-4D97-AF65-F5344CB8AC3E}">
        <p14:creationId xmlns:p14="http://schemas.microsoft.com/office/powerpoint/2010/main" val="1851391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3860</TotalTime>
  <Words>5692</Words>
  <Application>Microsoft Office PowerPoint</Application>
  <PresentationFormat>Widescreen</PresentationFormat>
  <Paragraphs>530</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 Math</vt:lpstr>
      <vt:lpstr>Century Gothic</vt:lpstr>
      <vt:lpstr>Symbol</vt:lpstr>
      <vt:lpstr>Savon</vt:lpstr>
      <vt:lpstr>Automata and Regular Languages  Lecture 2</vt:lpstr>
      <vt:lpstr>Introduction</vt:lpstr>
      <vt:lpstr>Lecture 2 Contents</vt:lpstr>
      <vt:lpstr>Formal Language Prerequisites</vt:lpstr>
      <vt:lpstr>PowerPoint Presentation</vt:lpstr>
      <vt:lpstr>Alphabets</vt:lpstr>
      <vt:lpstr>Strings and Words</vt:lpstr>
      <vt:lpstr>Strings and Words</vt:lpstr>
      <vt:lpstr>Cardinality</vt:lpstr>
      <vt:lpstr>Reverse of a String</vt:lpstr>
      <vt:lpstr>Languages</vt:lpstr>
      <vt:lpstr>Languages : Concatenation</vt:lpstr>
      <vt:lpstr>Languages : Powers</vt:lpstr>
      <vt:lpstr>Kleene Closure (Kleene Star)</vt:lpstr>
      <vt:lpstr>Kleene Closure (Kleene Star)</vt:lpstr>
      <vt:lpstr>Bonus:  Kleene Plus</vt:lpstr>
      <vt:lpstr>Methods for modeling languages</vt:lpstr>
      <vt:lpstr>Methods of Modeling Languages</vt:lpstr>
      <vt:lpstr>Modeling by Description </vt:lpstr>
      <vt:lpstr>Recursive Definitions</vt:lpstr>
      <vt:lpstr>Recursive Definition: Example 1</vt:lpstr>
      <vt:lpstr>Recursive Definitions:  Example 2</vt:lpstr>
      <vt:lpstr>Recursive Definitions:  Example 3</vt:lpstr>
      <vt:lpstr>Recursive Definitions:  Exercise 1</vt:lpstr>
      <vt:lpstr>Recursive Definitions:  E1 Solution</vt:lpstr>
      <vt:lpstr>Regular Expressions and Languages</vt:lpstr>
      <vt:lpstr>Regular Expressions</vt:lpstr>
      <vt:lpstr>Regular Expressions</vt:lpstr>
      <vt:lpstr>Regular Expressions: Exercise Set 1</vt:lpstr>
      <vt:lpstr>Regular Expressions: Exercise Set 1</vt:lpstr>
      <vt:lpstr>Regular Expressions: Exercise Set 2</vt:lpstr>
      <vt:lpstr>Regular Expressions: Exercise Set 2</vt:lpstr>
      <vt:lpstr>Finite Automata</vt:lpstr>
      <vt:lpstr>Finite Automata</vt:lpstr>
      <vt:lpstr>Finite Automata (Definition 1)</vt:lpstr>
      <vt:lpstr>Finite Automata (Definition 2)</vt:lpstr>
      <vt:lpstr>Finite Automata: Table</vt:lpstr>
      <vt:lpstr>Finite Automata: Table</vt:lpstr>
      <vt:lpstr>Finite Automata:  Transition Diagrams</vt:lpstr>
      <vt:lpstr>Finite Automata:  Transition Diagrams</vt:lpstr>
      <vt:lpstr>Acceptance</vt:lpstr>
      <vt:lpstr>Finite Automata:  Example 1</vt:lpstr>
      <vt:lpstr>Finite Automata:  Example 2</vt:lpstr>
      <vt:lpstr>Finite Automata:  Example 3</vt:lpstr>
      <vt:lpstr>Finite Automata:  Example 4</vt:lpstr>
      <vt:lpstr>Finite Automata:  Example 5</vt:lpstr>
      <vt:lpstr>Transition Graphs (TGs)</vt:lpstr>
      <vt:lpstr>Transition Graphs:  Example 1</vt:lpstr>
      <vt:lpstr>Transition Graphs:  Example 2</vt:lpstr>
      <vt:lpstr>Transition Graphs:  Example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Baugh</dc:creator>
  <cp:lastModifiedBy>Prof. John</cp:lastModifiedBy>
  <cp:revision>294</cp:revision>
  <dcterms:created xsi:type="dcterms:W3CDTF">2019-01-05T03:27:21Z</dcterms:created>
  <dcterms:modified xsi:type="dcterms:W3CDTF">2021-01-16T02:49:21Z</dcterms:modified>
</cp:coreProperties>
</file>