
<file path=[Content_Types].xml><?xml version="1.0" encoding="utf-8"?>
<Types xmlns="http://schemas.openxmlformats.org/package/2006/content-types">
  <Default Extension="bmp" ContentType="image/bmp"/>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60"/>
  </p:notesMasterIdLst>
  <p:sldIdLst>
    <p:sldId id="256" r:id="rId2"/>
    <p:sldId id="290" r:id="rId3"/>
    <p:sldId id="284" r:id="rId4"/>
    <p:sldId id="292" r:id="rId5"/>
    <p:sldId id="291" r:id="rId6"/>
    <p:sldId id="293" r:id="rId7"/>
    <p:sldId id="294" r:id="rId8"/>
    <p:sldId id="295" r:id="rId9"/>
    <p:sldId id="300" r:id="rId10"/>
    <p:sldId id="298" r:id="rId11"/>
    <p:sldId id="301" r:id="rId12"/>
    <p:sldId id="302" r:id="rId13"/>
    <p:sldId id="299" r:id="rId14"/>
    <p:sldId id="303" r:id="rId15"/>
    <p:sldId id="304" r:id="rId16"/>
    <p:sldId id="305" r:id="rId17"/>
    <p:sldId id="306" r:id="rId18"/>
    <p:sldId id="307" r:id="rId19"/>
    <p:sldId id="308" r:id="rId20"/>
    <p:sldId id="309" r:id="rId21"/>
    <p:sldId id="296" r:id="rId22"/>
    <p:sldId id="311" r:id="rId23"/>
    <p:sldId id="312" r:id="rId24"/>
    <p:sldId id="313" r:id="rId25"/>
    <p:sldId id="314" r:id="rId26"/>
    <p:sldId id="315" r:id="rId27"/>
    <p:sldId id="316" r:id="rId28"/>
    <p:sldId id="317" r:id="rId29"/>
    <p:sldId id="318" r:id="rId30"/>
    <p:sldId id="319" r:id="rId31"/>
    <p:sldId id="320" r:id="rId32"/>
    <p:sldId id="297" r:id="rId33"/>
    <p:sldId id="321" r:id="rId34"/>
    <p:sldId id="322" r:id="rId35"/>
    <p:sldId id="323" r:id="rId36"/>
    <p:sldId id="324" r:id="rId37"/>
    <p:sldId id="325" r:id="rId38"/>
    <p:sldId id="326" r:id="rId39"/>
    <p:sldId id="327" r:id="rId40"/>
    <p:sldId id="328" r:id="rId41"/>
    <p:sldId id="329" r:id="rId42"/>
    <p:sldId id="330" r:id="rId43"/>
    <p:sldId id="331" r:id="rId44"/>
    <p:sldId id="333" r:id="rId45"/>
    <p:sldId id="334" r:id="rId46"/>
    <p:sldId id="335" r:id="rId47"/>
    <p:sldId id="336" r:id="rId48"/>
    <p:sldId id="337" r:id="rId49"/>
    <p:sldId id="338" r:id="rId50"/>
    <p:sldId id="339" r:id="rId51"/>
    <p:sldId id="340" r:id="rId52"/>
    <p:sldId id="341" r:id="rId53"/>
    <p:sldId id="342" r:id="rId54"/>
    <p:sldId id="343" r:id="rId55"/>
    <p:sldId id="344" r:id="rId56"/>
    <p:sldId id="345" r:id="rId57"/>
    <p:sldId id="346" r:id="rId58"/>
    <p:sldId id="28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113" autoAdjust="0"/>
    <p:restoredTop sz="94660"/>
  </p:normalViewPr>
  <p:slideViewPr>
    <p:cSldViewPr snapToGrid="0">
      <p:cViewPr varScale="1">
        <p:scale>
          <a:sx n="114" d="100"/>
          <a:sy n="114" d="100"/>
        </p:scale>
        <p:origin x="98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8AD35C-A84D-4B8E-86F4-039286D56E34}" type="datetimeFigureOut">
              <a:rPr lang="en-US" smtClean="0"/>
              <a:t>1/18/2021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3E1B8-70E6-4703-81F0-714AE33093B1}" type="slidenum">
              <a:rPr lang="en-US" smtClean="0"/>
              <a:t>‹#›</a:t>
            </a:fld>
            <a:endParaRPr lang="en-US"/>
          </a:p>
        </p:txBody>
      </p:sp>
    </p:spTree>
    <p:extLst>
      <p:ext uri="{BB962C8B-B14F-4D97-AF65-F5344CB8AC3E}">
        <p14:creationId xmlns:p14="http://schemas.microsoft.com/office/powerpoint/2010/main" val="576952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bmp"/><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ectangle 15"/>
          <p:cNvSpPr/>
          <p:nvPr/>
        </p:nvSpPr>
        <p:spPr>
          <a:xfrm>
            <a:off x="1" y="0"/>
            <a:ext cx="12192000" cy="6858000"/>
          </a:xfrm>
          <a:prstGeom prst="rect">
            <a:avLst/>
          </a:prstGeom>
          <a:blipFill dpi="0" rotWithShape="1">
            <a:blip r:embed="rId2">
              <a:alphaModFix amt="45000"/>
              <a:duotone>
                <a:schemeClr val="accent2">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11" name="Rectangle 10"/>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2"/>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rgbClr val="FFFFFF"/>
                </a:solidFill>
                <a:latin typeface="+mn-lt"/>
              </a:defRPr>
            </a:lvl1pPr>
          </a:lstStyle>
          <a:p>
            <a:fld id="{C2D91762-261C-4367-A457-6777C89ADE67}" type="datetime1">
              <a:rPr lang="en-US" smtClean="0"/>
              <a:t>1/18/2021</a:t>
            </a:fld>
            <a:endParaRPr lang="en-US"/>
          </a:p>
        </p:txBody>
      </p:sp>
      <p:sp>
        <p:nvSpPr>
          <p:cNvPr id="21" name="Footer Placeholder 20"/>
          <p:cNvSpPr>
            <a:spLocks noGrp="1"/>
          </p:cNvSpPr>
          <p:nvPr>
            <p:ph type="ftr" sz="quarter" idx="11"/>
          </p:nvPr>
        </p:nvSpPr>
        <p:spPr>
          <a:xfrm>
            <a:off x="1453896" y="5212080"/>
            <a:ext cx="5905500" cy="228600"/>
          </a:xfrm>
        </p:spPr>
        <p:txBody>
          <a:bodyPr/>
          <a:lstStyle>
            <a:lvl1pPr algn="l">
              <a:defRPr>
                <a:solidFill>
                  <a:schemeClr val="tx2"/>
                </a:solidFill>
              </a:defRPr>
            </a:lvl1pPr>
          </a:lstStyle>
          <a:p>
            <a:r>
              <a:rPr lang="en-US"/>
              <a:t>John P. Baugh, Ph.D. - University of Michigan - Dearborn [ CIS 306 - Winter 2021 ]</a:t>
            </a:r>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84963609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DB57BE5A-2287-4DF2-8780-F97E7C075664}" type="datetime1">
              <a:rPr lang="en-US" smtClean="0"/>
              <a:t>1/18/2021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29582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0E3B9AA9-759C-4189-AEE4-2452D111D2E7}" type="datetime1">
              <a:rPr lang="en-US" smtClean="0"/>
              <a:t>1/18/2021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3205406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18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solidFill>
                  <a:schemeClr val="tx2"/>
                </a:solidFill>
              </a:defRPr>
            </a:lvl1pPr>
          </a:lstStyle>
          <a:p>
            <a:fld id="{4BD6C0D1-A42A-4DE0-A763-25CE6FB9D636}" type="datetime1">
              <a:rPr lang="en-US" smtClean="0"/>
              <a:t>1/18/2021</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2139388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9" name="Rectangle 18"/>
          <p:cNvSpPr/>
          <p:nvPr/>
        </p:nvSpPr>
        <p:spPr>
          <a:xfrm>
            <a:off x="0" y="0"/>
            <a:ext cx="12192000" cy="6858000"/>
          </a:xfrm>
          <a:prstGeom prst="rect">
            <a:avLst/>
          </a:prstGeom>
          <a:blipFill dpi="0" rotWithShape="1">
            <a:blip r:embed="rId2">
              <a:alphaModFix amt="40000"/>
              <a:duotone>
                <a:schemeClr val="accent3">
                  <a:shade val="45000"/>
                  <a:satMod val="135000"/>
                </a:schemeClr>
                <a:prstClr val="white"/>
              </a:duotone>
            </a:blip>
            <a:srcRect/>
            <a:tile tx="-31750" ty="-120650" sx="100000" sy="100000" flip="xy" algn="tl"/>
          </a:blipFill>
          <a:ln w="19050" cmpd="sng">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tx1"/>
          </a:solidFill>
          <a:ln w="6350" cap="flat" cmpd="sng" algn="ctr">
            <a:solidFill>
              <a:schemeClr val="tx1">
                <a:lumMod val="65000"/>
                <a:lumOff val="35000"/>
              </a:schemeClr>
            </a:solidFill>
            <a:prstDash val="solid"/>
          </a:ln>
          <a:effectLst>
            <a:outerShdw blurRad="63500" algn="ctr" rotWithShape="0">
              <a:prstClr val="black">
                <a:alpha val="40000"/>
              </a:prstClr>
            </a:outerShdw>
            <a:softEdge rad="0"/>
          </a:effectLst>
        </p:spPr>
      </p:sp>
      <p:sp>
        <p:nvSpPr>
          <p:cNvPr id="24" name="Rectangle 23"/>
          <p:cNvSpPr/>
          <p:nvPr/>
        </p:nvSpPr>
        <p:spPr>
          <a:xfrm>
            <a:off x="1447801" y="1411615"/>
            <a:ext cx="9296400" cy="4034770"/>
          </a:xfrm>
          <a:prstGeom prst="rect">
            <a:avLst/>
          </a:prstGeom>
          <a:solidFill>
            <a:schemeClr val="bg2"/>
          </a:solidFill>
          <a:ln w="9525" cap="sq" cmpd="sng" algn="ctr">
            <a:noFill/>
            <a:prstDash val="solid"/>
            <a:miter lim="800000"/>
          </a:ln>
          <a:effectLst/>
        </p:spPr>
      </p:sp>
      <p:sp>
        <p:nvSpPr>
          <p:cNvPr id="30" name="Rectangle 29"/>
          <p:cNvSpPr/>
          <p:nvPr/>
        </p:nvSpPr>
        <p:spPr>
          <a:xfrm>
            <a:off x="5135880" y="1267730"/>
            <a:ext cx="1920240" cy="731520"/>
          </a:xfrm>
          <a:prstGeom prst="rect">
            <a:avLst/>
          </a:prstGeom>
          <a:solidFill>
            <a:schemeClr val="accent1"/>
          </a:solidFill>
          <a:ln>
            <a:noFill/>
          </a:ln>
          <a:effectLst>
            <a:outerShdw blurRad="50800" dist="127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b="0" kern="1200" cap="all" spc="-100" baseline="0" dirty="0">
                <a:solidFill>
                  <a:schemeClr val="tx1"/>
                </a:solidFill>
                <a:effectLst>
                  <a:outerShdw blurRad="38100" dist="12700" dir="2700000" algn="tl" rotWithShape="0">
                    <a:prstClr val="black">
                      <a:alpha val="40000"/>
                    </a:prstClr>
                  </a:outerShdw>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tabLst>
                <a:tab pos="2633663" algn="l"/>
              </a:tabLst>
              <a:defRPr sz="1600">
                <a:solidFill>
                  <a:schemeClr val="tx2"/>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rgbClr val="FFFFFF"/>
                </a:solidFill>
                <a:latin typeface="+mn-lt"/>
                <a:ea typeface="+mn-ea"/>
                <a:cs typeface="+mn-cs"/>
              </a:defRPr>
            </a:lvl1pPr>
          </a:lstStyle>
          <a:p>
            <a:fld id="{1AC27A6D-6C51-42AC-AEEE-17C84B9D0C3B}" type="datetime1">
              <a:rPr lang="en-US" smtClean="0"/>
              <a:t>1/18/2021</a:t>
            </a:fld>
            <a:endParaRPr lang="en-US"/>
          </a:p>
        </p:txBody>
      </p:sp>
      <p:sp>
        <p:nvSpPr>
          <p:cNvPr id="5" name="Footer Placeholder 4"/>
          <p:cNvSpPr>
            <a:spLocks noGrp="1"/>
          </p:cNvSpPr>
          <p:nvPr>
            <p:ph type="ftr" sz="quarter" idx="11"/>
          </p:nvPr>
        </p:nvSpPr>
        <p:spPr>
          <a:xfrm>
            <a:off x="1453896" y="5212080"/>
            <a:ext cx="5907024" cy="228600"/>
          </a:xfrm>
        </p:spPr>
        <p:txBody>
          <a:bodyPr/>
          <a:lstStyle>
            <a:lvl1pPr algn="l">
              <a:defRPr>
                <a:solidFill>
                  <a:schemeClr val="tx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12"/>
          </p:nvPr>
        </p:nvSpPr>
        <p:spPr>
          <a:xfrm>
            <a:off x="8604504" y="5212080"/>
            <a:ext cx="2112264" cy="228600"/>
          </a:xfrm>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56898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lvl1pPr>
              <a:defRPr>
                <a:solidFill>
                  <a:schemeClr val="tx2"/>
                </a:solidFill>
              </a:defRPr>
            </a:lvl1pPr>
          </a:lstStyle>
          <a:p>
            <a:fld id="{C661264F-D23F-47E8-9675-1967C2119FCB}" type="datetime1">
              <a:rPr lang="en-US" smtClean="0"/>
              <a:t>1/18/2021</a:t>
            </a:fld>
            <a:endParaRPr lang="en-US"/>
          </a:p>
        </p:txBody>
      </p:sp>
      <p:sp>
        <p:nvSpPr>
          <p:cNvPr id="6" name="Footer Placeholder 5"/>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806979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800" b="0">
                <a:solidFill>
                  <a:schemeClr val="tx2"/>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lvl1pPr>
              <a:defRPr>
                <a:solidFill>
                  <a:schemeClr val="tx2"/>
                </a:solidFill>
              </a:defRPr>
            </a:lvl1pPr>
          </a:lstStyle>
          <a:p>
            <a:fld id="{C9948490-633E-4F45-A97C-857D595888B4}" type="datetime1">
              <a:rPr lang="en-US" smtClean="0"/>
              <a:t>1/18/2021</a:t>
            </a:fld>
            <a:endParaRPr lang="en-US"/>
          </a:p>
        </p:txBody>
      </p:sp>
      <p:sp>
        <p:nvSpPr>
          <p:cNvPr id="8" name="Footer Placeholder 7"/>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9" name="Slide Number Placeholder 8"/>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2778551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lvl1pPr>
              <a:defRPr>
                <a:solidFill>
                  <a:schemeClr val="tx2"/>
                </a:solidFill>
              </a:defRPr>
            </a:lvl1pPr>
          </a:lstStyle>
          <a:p>
            <a:fld id="{22770510-6118-4840-8A13-760EB49D7C3B}" type="datetime1">
              <a:rPr lang="en-US" smtClean="0"/>
              <a:t>1/18/2021</a:t>
            </a:fld>
            <a:endParaRPr lang="en-US"/>
          </a:p>
        </p:txBody>
      </p:sp>
      <p:sp>
        <p:nvSpPr>
          <p:cNvPr id="4" name="Footer Placeholder 3"/>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5" name="Slide Number Placeholder 4"/>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90041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solidFill>
                  <a:schemeClr val="tx2"/>
                </a:solidFill>
              </a:defRPr>
            </a:lvl1pPr>
          </a:lstStyle>
          <a:p>
            <a:fld id="{1BC71777-2743-4AB8-92D5-16C02A9FD8AA}" type="datetime1">
              <a:rPr lang="en-US" smtClean="0"/>
              <a:t>1/18/2021</a:t>
            </a:fld>
            <a:endParaRPr lang="en-US"/>
          </a:p>
        </p:txBody>
      </p:sp>
      <p:sp>
        <p:nvSpPr>
          <p:cNvPr id="3" name="Footer Placeholder 2"/>
          <p:cNvSpPr>
            <a:spLocks noGrp="1"/>
          </p:cNvSpPr>
          <p:nvPr>
            <p:ph type="ftr" sz="quarter" idx="11"/>
          </p:nvPr>
        </p:nvSpPr>
        <p:spPr/>
        <p:txBody>
          <a:bodyPr/>
          <a:lstStyle>
            <a:lvl1pPr>
              <a:defRPr>
                <a:solidFill>
                  <a:schemeClr val="tx2"/>
                </a:solidFill>
              </a:defRPr>
            </a:lvl1pPr>
          </a:lstStyle>
          <a:p>
            <a:r>
              <a:rPr lang="en-US"/>
              <a:t>John P. Baugh, Ph.D. - University of Michigan - Dearborn [ CIS 306 - Winter 2021 ]</a:t>
            </a:r>
            <a:endParaRPr lang="en-US" dirty="0"/>
          </a:p>
        </p:txBody>
      </p:sp>
      <p:sp>
        <p:nvSpPr>
          <p:cNvPr id="4" name="Slide Number Placeholder 3"/>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1759806109"/>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4" name="Rectangle 13"/>
          <p:cNvSpPr/>
          <p:nvPr/>
        </p:nvSpPr>
        <p:spPr>
          <a:xfrm>
            <a:off x="234693" y="237744"/>
            <a:ext cx="8633081"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16" name="Rectangle 15"/>
          <p:cNvSpPr/>
          <p:nvPr/>
        </p:nvSpPr>
        <p:spPr>
          <a:xfrm>
            <a:off x="371856" y="374904"/>
            <a:ext cx="8353044" cy="6108192"/>
          </a:xfrm>
          <a:prstGeom prst="rect">
            <a:avLst/>
          </a:prstGeom>
          <a:solidFill>
            <a:schemeClr val="bg2"/>
          </a:solidFill>
          <a:ln w="6350" cap="sq" cmpd="sng" algn="ctr">
            <a:noFill/>
            <a:prstDash val="solid"/>
            <a:miter lim="800000"/>
          </a:ln>
          <a:effectLst/>
        </p:spPr>
      </p:sp>
      <p:sp>
        <p:nvSpPr>
          <p:cNvPr id="15" name="Rectangle 14"/>
          <p:cNvSpPr/>
          <p:nvPr/>
        </p:nvSpPr>
        <p:spPr>
          <a:xfrm>
            <a:off x="9020386" y="237744"/>
            <a:ext cx="2926080" cy="63825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chemeClr val="bg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790575" y="704850"/>
            <a:ext cx="7562850" cy="51435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chemeClr val="tx2"/>
                </a:solidFill>
              </a:defRPr>
            </a:lvl1pPr>
          </a:lstStyle>
          <a:p>
            <a:fld id="{0DE0371B-4C1D-418C-866D-4DADC3B4AB61}" type="datetime1">
              <a:rPr lang="en-US" smtClean="0"/>
              <a:t>1/18/2021</a:t>
            </a:fld>
            <a:endParaRPr lang="en-US"/>
          </a:p>
        </p:txBody>
      </p:sp>
      <p:sp>
        <p:nvSpPr>
          <p:cNvPr id="6" name="Footer Placeholder 5"/>
          <p:cNvSpPr>
            <a:spLocks noGrp="1"/>
          </p:cNvSpPr>
          <p:nvPr>
            <p:ph type="ftr" sz="quarter" idx="11"/>
          </p:nvPr>
        </p:nvSpPr>
        <p:spPr>
          <a:xfrm>
            <a:off x="3439158" y="6214535"/>
            <a:ext cx="5184648" cy="256032"/>
          </a:xfrm>
        </p:spPr>
        <p:txBody>
          <a:bodyPr/>
          <a:lstStyle>
            <a:lvl1pPr algn="r">
              <a:defRPr>
                <a:solidFill>
                  <a:schemeClr val="tx2"/>
                </a:solidFill>
              </a:defRPr>
            </a:lvl1pPr>
          </a:lstStyle>
          <a:p>
            <a:r>
              <a:rPr lang="en-US"/>
              <a:t>John P. Baugh, Ph.D. - University of Michigan - Dearborn [ CIS 306 - Winter 2021 ]</a:t>
            </a:r>
            <a:endParaRPr lang="en-US" dirty="0"/>
          </a:p>
        </p:txBody>
      </p:sp>
      <p:sp>
        <p:nvSpPr>
          <p:cNvPr id="7" name="Slide Number Placeholder 6"/>
          <p:cNvSpPr>
            <a:spLocks noGrp="1"/>
          </p:cNvSpPr>
          <p:nvPr>
            <p:ph type="sldNum" sz="quarter" idx="12"/>
          </p:nvPr>
        </p:nvSpPr>
        <p:spPr/>
        <p:txBody>
          <a:bodyPr/>
          <a:lstStyle>
            <a:lvl1pPr>
              <a:defRPr>
                <a:solidFill>
                  <a:schemeClr val="bg2"/>
                </a:solidFill>
              </a:defRPr>
            </a:lvl1pPr>
          </a:lstStyle>
          <a:p>
            <a:fld id="{BAA72AFD-CEE0-4046-9853-91F53F3F97D9}" type="slidenum">
              <a:rPr lang="en-US" smtClean="0"/>
              <a:t>‹#›</a:t>
            </a:fld>
            <a:endParaRPr lang="en-US"/>
          </a:p>
        </p:txBody>
      </p:sp>
      <p:sp>
        <p:nvSpPr>
          <p:cNvPr id="11" name="Rectangle 10"/>
          <p:cNvSpPr/>
          <p:nvPr/>
        </p:nvSpPr>
        <p:spPr>
          <a:xfrm>
            <a:off x="9157546" y="374904"/>
            <a:ext cx="2651760" cy="6108192"/>
          </a:xfrm>
          <a:prstGeom prst="rect">
            <a:avLst/>
          </a:prstGeom>
          <a:noFill/>
          <a:ln w="6350" cap="sq">
            <a:solidFill>
              <a:schemeClr val="tx1">
                <a:lumMod val="65000"/>
                <a:lumOff val="3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322479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tx1"/>
          </a:solidFill>
          <a:ln w="6350" cap="sq">
            <a:solidFill>
              <a:schemeClr val="tx1">
                <a:lumMod val="7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157546" y="374904"/>
            <a:ext cx="2651760" cy="6108192"/>
          </a:xfrm>
          <a:prstGeom prst="rect">
            <a:avLst/>
          </a:prstGeom>
          <a:solidFill>
            <a:schemeClr val="bg2"/>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chemeClr val="tx1"/>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601076" cy="6382512"/>
          </a:xfrm>
          <a:solidFill>
            <a:srgbClr val="808080"/>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9050" dist="6350" dir="2700000" algn="tl" rotWithShape="0">
                    <a:prstClr val="black">
                      <a:alpha val="40000"/>
                    </a:prstClr>
                  </a:outerShdw>
                </a:effectLst>
              </a:defRPr>
            </a:lvl1pPr>
          </a:lstStyle>
          <a:p>
            <a:fld id="{0EF3A515-C2B8-4B97-A11A-76454A65C00E}" type="datetime1">
              <a:rPr lang="en-US" smtClean="0"/>
              <a:t>1/18/2021</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r>
              <a:rPr lang="en-US"/>
              <a:t>John P. Baugh, Ph.D. - University of Michigan - Dearborn [ CIS 306 - Winter 2021 ]</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72296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tx1"/>
          </a:solidFill>
          <a:ln w="6350" cap="flat" cmpd="sng" algn="ctr">
            <a:solidFill>
              <a:schemeClr val="tx1">
                <a:lumMod val="75000"/>
              </a:schemeClr>
            </a:solidFill>
            <a:prstDash val="solid"/>
          </a:ln>
          <a:effectLst>
            <a:softEdge rad="0"/>
          </a:effectLst>
        </p:spPr>
      </p:sp>
      <p:sp>
        <p:nvSpPr>
          <p:cNvPr id="8" name="Rectangle 7"/>
          <p:cNvSpPr/>
          <p:nvPr/>
        </p:nvSpPr>
        <p:spPr>
          <a:xfrm>
            <a:off x="371856" y="374904"/>
            <a:ext cx="11448288" cy="6108192"/>
          </a:xfrm>
          <a:prstGeom prst="rect">
            <a:avLst/>
          </a:prstGeom>
          <a:solidFill>
            <a:schemeClr val="bg2"/>
          </a:solidFill>
          <a:ln w="6350" cap="sq" cmpd="sng" algn="ctr">
            <a:no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89464" y="6214535"/>
            <a:ext cx="2743200" cy="256032"/>
          </a:xfrm>
          <a:prstGeom prst="rect">
            <a:avLst/>
          </a:prstGeom>
        </p:spPr>
        <p:txBody>
          <a:bodyPr vert="horz" lIns="91440" tIns="45720" rIns="91440" bIns="45720" rtlCol="0" anchor="b"/>
          <a:lstStyle>
            <a:lvl1pPr algn="l">
              <a:defRPr sz="1000">
                <a:solidFill>
                  <a:schemeClr val="bg2"/>
                </a:solidFill>
              </a:defRPr>
            </a:lvl1pPr>
          </a:lstStyle>
          <a:p>
            <a:fld id="{E3BD8989-3D41-4764-ACD4-AEEEEB14B60E}" type="datetime1">
              <a:rPr lang="en-US" smtClean="0"/>
              <a:t>1/18/2021</a:t>
            </a:fld>
            <a:endParaRPr lang="en-US"/>
          </a:p>
        </p:txBody>
      </p:sp>
      <p:sp>
        <p:nvSpPr>
          <p:cNvPr id="5" name="Footer Placeholder 4"/>
          <p:cNvSpPr>
            <a:spLocks noGrp="1"/>
          </p:cNvSpPr>
          <p:nvPr>
            <p:ph type="ftr" sz="quarter" idx="3"/>
          </p:nvPr>
        </p:nvSpPr>
        <p:spPr>
          <a:xfrm>
            <a:off x="3489960" y="6214535"/>
            <a:ext cx="5212080" cy="256032"/>
          </a:xfrm>
          <a:prstGeom prst="rect">
            <a:avLst/>
          </a:prstGeom>
        </p:spPr>
        <p:txBody>
          <a:bodyPr vert="horz" lIns="91440" tIns="45720" rIns="91440" bIns="45720" rtlCol="0" anchor="b"/>
          <a:lstStyle>
            <a:lvl1pPr algn="ctr">
              <a:defRPr sz="1000">
                <a:solidFill>
                  <a:schemeClr val="bg2"/>
                </a:solidFill>
              </a:defRPr>
            </a:lvl1pPr>
          </a:lstStyle>
          <a:p>
            <a:r>
              <a:rPr lang="en-US"/>
              <a:t>John P. Baugh, Ph.D. - University of Michigan - Dearborn [ CIS 306 - Winter 2021 ]</a:t>
            </a:r>
            <a:endParaRPr lang="en-US" dirty="0"/>
          </a:p>
        </p:txBody>
      </p:sp>
      <p:sp>
        <p:nvSpPr>
          <p:cNvPr id="6" name="Slide Number Placeholder 5"/>
          <p:cNvSpPr>
            <a:spLocks noGrp="1"/>
          </p:cNvSpPr>
          <p:nvPr>
            <p:ph type="sldNum" sz="quarter" idx="4"/>
          </p:nvPr>
        </p:nvSpPr>
        <p:spPr>
          <a:xfrm>
            <a:off x="10348535" y="6214535"/>
            <a:ext cx="1463040" cy="256032"/>
          </a:xfrm>
          <a:prstGeom prst="rect">
            <a:avLst/>
          </a:prstGeom>
        </p:spPr>
        <p:txBody>
          <a:bodyPr vert="horz" lIns="91440" tIns="45720" rIns="91440" bIns="45720" rtlCol="0" anchor="b"/>
          <a:lstStyle>
            <a:lvl1pPr algn="r">
              <a:defRPr sz="1000">
                <a:solidFill>
                  <a:schemeClr val="bg2"/>
                </a:solidFill>
              </a:defRPr>
            </a:lvl1pPr>
          </a:lstStyle>
          <a:p>
            <a:fld id="{BAA72AFD-CEE0-4046-9853-91F53F3F97D9}" type="slidenum">
              <a:rPr lang="en-US" smtClean="0"/>
              <a:t>‹#›</a:t>
            </a:fld>
            <a:endParaRPr lang="en-US"/>
          </a:p>
        </p:txBody>
      </p:sp>
    </p:spTree>
    <p:extLst>
      <p:ext uri="{BB962C8B-B14F-4D97-AF65-F5344CB8AC3E}">
        <p14:creationId xmlns:p14="http://schemas.microsoft.com/office/powerpoint/2010/main" val="3720991702"/>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lang="en-US" sz="4800" kern="1200" cap="none" spc="0" baseline="0" dirty="0">
          <a:solidFill>
            <a:schemeClr val="tx1"/>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2">
            <a:lumMod val="60000"/>
            <a:lumOff val="40000"/>
          </a:schemeClr>
        </a:buClr>
        <a:buFont typeface="Arial" pitchFamily="34"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6pPr>
      <a:lvl7pPr marL="19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7pPr>
      <a:lvl8pPr marL="22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8pPr>
      <a:lvl9pPr marL="2500000" indent="-228600" algn="l" defTabSz="914400" rtl="0" eaLnBrk="1" latinLnBrk="0" hangingPunct="1">
        <a:lnSpc>
          <a:spcPct val="100000"/>
        </a:lnSpc>
        <a:spcBef>
          <a:spcPts val="500"/>
        </a:spcBef>
        <a:buClr>
          <a:schemeClr val="tx2">
            <a:lumMod val="60000"/>
            <a:lumOff val="40000"/>
          </a:schemeClr>
        </a:buClr>
        <a:buFont typeface="Arial" pitchFamily="34" charset="0"/>
        <a:buChar char="•"/>
        <a:defRPr sz="1400" kern="1200">
          <a:solidFill>
            <a:schemeClr val="bg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emf"/><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5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5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3BAB2-F637-4028-B459-D4D3358A4511}"/>
              </a:ext>
            </a:extLst>
          </p:cNvPr>
          <p:cNvSpPr>
            <a:spLocks noGrp="1"/>
          </p:cNvSpPr>
          <p:nvPr>
            <p:ph type="ctrTitle"/>
          </p:nvPr>
        </p:nvSpPr>
        <p:spPr/>
        <p:txBody>
          <a:bodyPr/>
          <a:lstStyle/>
          <a:p>
            <a:r>
              <a:rPr lang="en-US" sz="4200" dirty="0"/>
              <a:t>Kleene’s Theorem, Non-Regular Languages, and Decidability</a:t>
            </a:r>
            <a:br>
              <a:rPr lang="en-US" sz="6000" dirty="0"/>
            </a:br>
            <a:r>
              <a:rPr lang="en-US" sz="3600" i="1" dirty="0"/>
              <a:t>Lecture 3</a:t>
            </a:r>
            <a:endParaRPr lang="en-US" sz="6000" i="1" dirty="0"/>
          </a:p>
        </p:txBody>
      </p:sp>
      <p:sp>
        <p:nvSpPr>
          <p:cNvPr id="3" name="Subtitle 2">
            <a:extLst>
              <a:ext uri="{FF2B5EF4-FFF2-40B4-BE49-F238E27FC236}">
                <a16:creationId xmlns:a16="http://schemas.microsoft.com/office/drawing/2014/main" id="{B003981F-3909-454A-BE72-68721F9A6E4B}"/>
              </a:ext>
            </a:extLst>
          </p:cNvPr>
          <p:cNvSpPr>
            <a:spLocks noGrp="1"/>
          </p:cNvSpPr>
          <p:nvPr>
            <p:ph type="subTitle" idx="1"/>
          </p:nvPr>
        </p:nvSpPr>
        <p:spPr/>
        <p:txBody>
          <a:bodyPr>
            <a:normAutofit fontScale="92500" lnSpcReduction="20000"/>
          </a:bodyPr>
          <a:lstStyle/>
          <a:p>
            <a:r>
              <a:rPr lang="en-US" dirty="0"/>
              <a:t>John P. Baugh, Ph.D.</a:t>
            </a:r>
            <a:br>
              <a:rPr lang="en-US" dirty="0"/>
            </a:br>
            <a:r>
              <a:rPr lang="en-US" dirty="0"/>
              <a:t>University of Michigan - Dearborn</a:t>
            </a:r>
          </a:p>
        </p:txBody>
      </p:sp>
      <p:sp>
        <p:nvSpPr>
          <p:cNvPr id="5" name="Slide Number Placeholder 4">
            <a:extLst>
              <a:ext uri="{FF2B5EF4-FFF2-40B4-BE49-F238E27FC236}">
                <a16:creationId xmlns:a16="http://schemas.microsoft.com/office/drawing/2014/main" id="{54A7AAF1-1FEA-4483-8F45-6EEB63D95892}"/>
              </a:ext>
            </a:extLst>
          </p:cNvPr>
          <p:cNvSpPr>
            <a:spLocks noGrp="1"/>
          </p:cNvSpPr>
          <p:nvPr>
            <p:ph type="sldNum" sz="quarter" idx="12"/>
          </p:nvPr>
        </p:nvSpPr>
        <p:spPr/>
        <p:txBody>
          <a:bodyPr/>
          <a:lstStyle/>
          <a:p>
            <a:fld id="{BAA72AFD-CEE0-4046-9853-91F53F3F97D9}" type="slidenum">
              <a:rPr lang="en-US" smtClean="0"/>
              <a:t>1</a:t>
            </a:fld>
            <a:endParaRPr lang="en-US"/>
          </a:p>
        </p:txBody>
      </p:sp>
      <p:sp>
        <p:nvSpPr>
          <p:cNvPr id="4" name="Footer Placeholder 3">
            <a:extLst>
              <a:ext uri="{FF2B5EF4-FFF2-40B4-BE49-F238E27FC236}">
                <a16:creationId xmlns:a16="http://schemas.microsoft.com/office/drawing/2014/main" id="{281703FF-DDA6-458E-93F4-4339266114D8}"/>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Tree>
    <p:extLst>
      <p:ext uri="{BB962C8B-B14F-4D97-AF65-F5344CB8AC3E}">
        <p14:creationId xmlns:p14="http://schemas.microsoft.com/office/powerpoint/2010/main" val="1936036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Proof, Part II:   TG =&gt; FA</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What do we do in our FA if in the TG there are multiple start states?</a:t>
            </a:r>
          </a:p>
          <a:p>
            <a:pPr lvl="1"/>
            <a:r>
              <a:rPr lang="en-US" dirty="0"/>
              <a:t>Use a group state as a start state</a:t>
            </a:r>
          </a:p>
          <a:p>
            <a:r>
              <a:rPr lang="en-US" dirty="0"/>
              <a:t>What do we do if there is a </a:t>
            </a:r>
            <a:r>
              <a:rPr lang="el-GR" dirty="0"/>
              <a:t>λ</a:t>
            </a:r>
            <a:r>
              <a:rPr lang="en-US" dirty="0"/>
              <a:t> on an edge in the original TG?</a:t>
            </a:r>
          </a:p>
          <a:p>
            <a:pPr lvl="1"/>
            <a:r>
              <a:rPr lang="en-US" dirty="0"/>
              <a:t>Consider it a choice to move on to the next state  (collapse it!)</a:t>
            </a:r>
            <a:br>
              <a:rPr lang="en-US" dirty="0"/>
            </a:br>
            <a:endParaRPr lang="en-US" dirty="0"/>
          </a:p>
          <a:p>
            <a:endParaRPr lang="en-US" dirty="0"/>
          </a:p>
          <a:p>
            <a:pPr marL="0" indent="0">
              <a:buNone/>
            </a:pPr>
            <a:endParaRPr lang="en-US" dirty="0"/>
          </a:p>
          <a:p>
            <a:r>
              <a:rPr lang="en-US" dirty="0"/>
              <a:t>What if the input would crash the TG?</a:t>
            </a:r>
          </a:p>
          <a:p>
            <a:pPr lvl="1"/>
            <a:r>
              <a:rPr lang="en-US" dirty="0"/>
              <a:t>Since FA expect there to be handling of all input, we can’t just have a “crash”</a:t>
            </a:r>
          </a:p>
          <a:p>
            <a:pPr lvl="1"/>
            <a:r>
              <a:rPr lang="en-US" dirty="0"/>
              <a:t>Therefore, if it would crash a TG, we create a special BH (black hole) state from which nothing can escape (and is a non-accept state, of course)</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10</a:t>
            </a:fld>
            <a:endParaRPr lang="en-US"/>
          </a:p>
        </p:txBody>
      </p:sp>
      <p:sp>
        <p:nvSpPr>
          <p:cNvPr id="6" name="Oval 5">
            <a:extLst>
              <a:ext uri="{FF2B5EF4-FFF2-40B4-BE49-F238E27FC236}">
                <a16:creationId xmlns:a16="http://schemas.microsoft.com/office/drawing/2014/main" id="{766BC156-10A9-4CFE-9978-89AEC4B7DF97}"/>
              </a:ext>
            </a:extLst>
          </p:cNvPr>
          <p:cNvSpPr/>
          <p:nvPr/>
        </p:nvSpPr>
        <p:spPr>
          <a:xfrm>
            <a:off x="1803633" y="3529668"/>
            <a:ext cx="570451" cy="5557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t>0</a:t>
            </a:r>
            <a:endParaRPr lang="en-US" dirty="0"/>
          </a:p>
        </p:txBody>
      </p:sp>
      <p:sp>
        <p:nvSpPr>
          <p:cNvPr id="7" name="Oval 6">
            <a:extLst>
              <a:ext uri="{FF2B5EF4-FFF2-40B4-BE49-F238E27FC236}">
                <a16:creationId xmlns:a16="http://schemas.microsoft.com/office/drawing/2014/main" id="{B304446A-F088-4F01-BC9D-9F36FB8242C5}"/>
              </a:ext>
            </a:extLst>
          </p:cNvPr>
          <p:cNvSpPr/>
          <p:nvPr/>
        </p:nvSpPr>
        <p:spPr>
          <a:xfrm>
            <a:off x="3110917" y="3529668"/>
            <a:ext cx="570451" cy="5557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1</a:t>
            </a:r>
          </a:p>
        </p:txBody>
      </p:sp>
      <p:sp>
        <p:nvSpPr>
          <p:cNvPr id="8" name="Oval 7">
            <a:extLst>
              <a:ext uri="{FF2B5EF4-FFF2-40B4-BE49-F238E27FC236}">
                <a16:creationId xmlns:a16="http://schemas.microsoft.com/office/drawing/2014/main" id="{190320DE-6CE5-48F8-AD43-31949DAB61EF}"/>
              </a:ext>
            </a:extLst>
          </p:cNvPr>
          <p:cNvSpPr/>
          <p:nvPr/>
        </p:nvSpPr>
        <p:spPr>
          <a:xfrm>
            <a:off x="4418201" y="3529668"/>
            <a:ext cx="570451" cy="555771"/>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2</a:t>
            </a:r>
          </a:p>
        </p:txBody>
      </p:sp>
      <p:cxnSp>
        <p:nvCxnSpPr>
          <p:cNvPr id="10" name="Straight Arrow Connector 9">
            <a:extLst>
              <a:ext uri="{FF2B5EF4-FFF2-40B4-BE49-F238E27FC236}">
                <a16:creationId xmlns:a16="http://schemas.microsoft.com/office/drawing/2014/main" id="{11CB7D97-16A3-4DA2-9AE3-0EFFE014D88D}"/>
              </a:ext>
            </a:extLst>
          </p:cNvPr>
          <p:cNvCxnSpPr>
            <a:stCxn id="6" idx="6"/>
            <a:endCxn id="7" idx="2"/>
          </p:cNvCxnSpPr>
          <p:nvPr/>
        </p:nvCxnSpPr>
        <p:spPr>
          <a:xfrm>
            <a:off x="2374084" y="3807554"/>
            <a:ext cx="73683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cxnSp>
        <p:nvCxnSpPr>
          <p:cNvPr id="13" name="Straight Arrow Connector 12">
            <a:extLst>
              <a:ext uri="{FF2B5EF4-FFF2-40B4-BE49-F238E27FC236}">
                <a16:creationId xmlns:a16="http://schemas.microsoft.com/office/drawing/2014/main" id="{81F7EA78-8048-44EB-BF73-2249F8FFE45A}"/>
              </a:ext>
            </a:extLst>
          </p:cNvPr>
          <p:cNvCxnSpPr>
            <a:cxnSpLocks/>
          </p:cNvCxnSpPr>
          <p:nvPr/>
        </p:nvCxnSpPr>
        <p:spPr>
          <a:xfrm>
            <a:off x="3681368" y="3807553"/>
            <a:ext cx="736833" cy="0"/>
          </a:xfrm>
          <a:prstGeom prst="straightConnector1">
            <a:avLst/>
          </a:prstGeom>
          <a:ln>
            <a:tailEnd type="triangle"/>
          </a:ln>
        </p:spPr>
        <p:style>
          <a:lnRef idx="1">
            <a:schemeClr val="accent4"/>
          </a:lnRef>
          <a:fillRef idx="0">
            <a:schemeClr val="accent4"/>
          </a:fillRef>
          <a:effectRef idx="0">
            <a:schemeClr val="accent4"/>
          </a:effectRef>
          <a:fontRef idx="minor">
            <a:schemeClr val="tx1"/>
          </a:fontRef>
        </p:style>
      </p:cxnSp>
      <p:sp>
        <p:nvSpPr>
          <p:cNvPr id="15" name="TextBox 14">
            <a:extLst>
              <a:ext uri="{FF2B5EF4-FFF2-40B4-BE49-F238E27FC236}">
                <a16:creationId xmlns:a16="http://schemas.microsoft.com/office/drawing/2014/main" id="{468FC71F-C058-46AC-B464-FAA3CDFD3B0D}"/>
              </a:ext>
            </a:extLst>
          </p:cNvPr>
          <p:cNvSpPr txBox="1"/>
          <p:nvPr/>
        </p:nvSpPr>
        <p:spPr>
          <a:xfrm>
            <a:off x="2571620" y="3806288"/>
            <a:ext cx="341760"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A423902C-DEE1-40CD-BF43-E5FE3BB151F8}"/>
              </a:ext>
            </a:extLst>
          </p:cNvPr>
          <p:cNvSpPr txBox="1"/>
          <p:nvPr/>
        </p:nvSpPr>
        <p:spPr>
          <a:xfrm>
            <a:off x="3847750" y="3806288"/>
            <a:ext cx="308098" cy="369332"/>
          </a:xfrm>
          <a:prstGeom prst="rect">
            <a:avLst/>
          </a:prstGeom>
          <a:noFill/>
        </p:spPr>
        <p:txBody>
          <a:bodyPr wrap="none" rtlCol="0">
            <a:spAutoFit/>
          </a:bodyPr>
          <a:lstStyle/>
          <a:p>
            <a:r>
              <a:rPr lang="el-GR" dirty="0"/>
              <a:t>λ</a:t>
            </a:r>
            <a:endParaRPr lang="en-US" dirty="0"/>
          </a:p>
        </p:txBody>
      </p:sp>
      <p:sp>
        <p:nvSpPr>
          <p:cNvPr id="17" name="Oval 16">
            <a:extLst>
              <a:ext uri="{FF2B5EF4-FFF2-40B4-BE49-F238E27FC236}">
                <a16:creationId xmlns:a16="http://schemas.microsoft.com/office/drawing/2014/main" id="{0F7C466A-B343-4C90-937F-BEB00F3C0E27}"/>
              </a:ext>
            </a:extLst>
          </p:cNvPr>
          <p:cNvSpPr/>
          <p:nvPr/>
        </p:nvSpPr>
        <p:spPr>
          <a:xfrm>
            <a:off x="6446440" y="3552521"/>
            <a:ext cx="570451" cy="555771"/>
          </a:xfrm>
          <a:prstGeom prst="ellipse">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a:t>0</a:t>
            </a:r>
            <a:endParaRPr lang="en-US" dirty="0"/>
          </a:p>
        </p:txBody>
      </p:sp>
      <p:sp>
        <p:nvSpPr>
          <p:cNvPr id="19" name="Oval 18">
            <a:extLst>
              <a:ext uri="{FF2B5EF4-FFF2-40B4-BE49-F238E27FC236}">
                <a16:creationId xmlns:a16="http://schemas.microsoft.com/office/drawing/2014/main" id="{1787F269-8DB7-45B5-B73E-8CF71B4D67B7}"/>
              </a:ext>
            </a:extLst>
          </p:cNvPr>
          <p:cNvSpPr/>
          <p:nvPr/>
        </p:nvSpPr>
        <p:spPr>
          <a:xfrm>
            <a:off x="8297609" y="3552521"/>
            <a:ext cx="570451" cy="555771"/>
          </a:xfrm>
          <a:prstGeom prst="ellipse">
            <a:avLst/>
          </a:prstGeom>
        </p:spPr>
        <p:style>
          <a:lnRef idx="3">
            <a:schemeClr val="lt1"/>
          </a:lnRef>
          <a:fillRef idx="1">
            <a:schemeClr val="accent6"/>
          </a:fillRef>
          <a:effectRef idx="1">
            <a:schemeClr val="accent6"/>
          </a:effectRef>
          <a:fontRef idx="minor">
            <a:schemeClr val="lt1"/>
          </a:fontRef>
        </p:style>
        <p:txBody>
          <a:bodyPr wrap="none" rtlCol="0" anchor="ctr"/>
          <a:lstStyle/>
          <a:p>
            <a:pPr algn="ctr"/>
            <a:r>
              <a:rPr lang="en-US" dirty="0"/>
              <a:t>1,2</a:t>
            </a:r>
          </a:p>
        </p:txBody>
      </p:sp>
      <p:cxnSp>
        <p:nvCxnSpPr>
          <p:cNvPr id="20" name="Straight Arrow Connector 19">
            <a:extLst>
              <a:ext uri="{FF2B5EF4-FFF2-40B4-BE49-F238E27FC236}">
                <a16:creationId xmlns:a16="http://schemas.microsoft.com/office/drawing/2014/main" id="{C194793E-04EE-4F89-9A55-A499DBDFA569}"/>
              </a:ext>
            </a:extLst>
          </p:cNvPr>
          <p:cNvCxnSpPr>
            <a:cxnSpLocks/>
            <a:stCxn id="17" idx="6"/>
            <a:endCxn id="19" idx="2"/>
          </p:cNvCxnSpPr>
          <p:nvPr/>
        </p:nvCxnSpPr>
        <p:spPr>
          <a:xfrm>
            <a:off x="7016891" y="3830407"/>
            <a:ext cx="1280718" cy="0"/>
          </a:xfrm>
          <a:prstGeom prst="straightConnector1">
            <a:avLst/>
          </a:prstGeom>
          <a:ln>
            <a:tailEnd type="triangle"/>
          </a:ln>
        </p:spPr>
        <p:style>
          <a:lnRef idx="3">
            <a:schemeClr val="lt1"/>
          </a:lnRef>
          <a:fillRef idx="1">
            <a:schemeClr val="accent6"/>
          </a:fillRef>
          <a:effectRef idx="1">
            <a:schemeClr val="accent6"/>
          </a:effectRef>
          <a:fontRef idx="minor">
            <a:schemeClr val="lt1"/>
          </a:fontRef>
        </p:style>
      </p:cxnSp>
      <p:sp>
        <p:nvSpPr>
          <p:cNvPr id="22" name="TextBox 21">
            <a:extLst>
              <a:ext uri="{FF2B5EF4-FFF2-40B4-BE49-F238E27FC236}">
                <a16:creationId xmlns:a16="http://schemas.microsoft.com/office/drawing/2014/main" id="{6C60312D-253E-4020-8CED-C850E13F30F0}"/>
              </a:ext>
            </a:extLst>
          </p:cNvPr>
          <p:cNvSpPr txBox="1"/>
          <p:nvPr/>
        </p:nvSpPr>
        <p:spPr>
          <a:xfrm>
            <a:off x="7486370" y="3830406"/>
            <a:ext cx="341760" cy="369332"/>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a</a:t>
            </a:r>
          </a:p>
        </p:txBody>
      </p:sp>
      <p:sp>
        <p:nvSpPr>
          <p:cNvPr id="25" name="TextBox 24">
            <a:extLst>
              <a:ext uri="{FF2B5EF4-FFF2-40B4-BE49-F238E27FC236}">
                <a16:creationId xmlns:a16="http://schemas.microsoft.com/office/drawing/2014/main" id="{CD41DFDC-9A0E-434E-8375-31D2673FCFC1}"/>
              </a:ext>
            </a:extLst>
          </p:cNvPr>
          <p:cNvSpPr txBox="1"/>
          <p:nvPr/>
        </p:nvSpPr>
        <p:spPr>
          <a:xfrm>
            <a:off x="1221565" y="3529668"/>
            <a:ext cx="548548" cy="369332"/>
          </a:xfrm>
          <a:prstGeom prst="rect">
            <a:avLst/>
          </a:prstGeom>
          <a:noFill/>
        </p:spPr>
        <p:txBody>
          <a:bodyPr wrap="none" rtlCol="0">
            <a:spAutoFit/>
          </a:bodyPr>
          <a:lstStyle/>
          <a:p>
            <a:r>
              <a:rPr lang="en-US" dirty="0"/>
              <a:t>TG:</a:t>
            </a:r>
          </a:p>
        </p:txBody>
      </p:sp>
      <p:sp>
        <p:nvSpPr>
          <p:cNvPr id="26" name="TextBox 25">
            <a:extLst>
              <a:ext uri="{FF2B5EF4-FFF2-40B4-BE49-F238E27FC236}">
                <a16:creationId xmlns:a16="http://schemas.microsoft.com/office/drawing/2014/main" id="{F3645180-84F6-4BAA-9CA6-7E362DCCC2CB}"/>
              </a:ext>
            </a:extLst>
          </p:cNvPr>
          <p:cNvSpPr txBox="1"/>
          <p:nvPr/>
        </p:nvSpPr>
        <p:spPr>
          <a:xfrm>
            <a:off x="5795053" y="3527571"/>
            <a:ext cx="532518" cy="369332"/>
          </a:xfrm>
          <a:prstGeom prst="rect">
            <a:avLst/>
          </a:prstGeom>
          <a:noFill/>
        </p:spPr>
        <p:txBody>
          <a:bodyPr wrap="none" rtlCol="0">
            <a:spAutoFit/>
          </a:bodyPr>
          <a:lstStyle/>
          <a:p>
            <a:r>
              <a:rPr lang="en-US" dirty="0"/>
              <a:t>FA:</a:t>
            </a:r>
          </a:p>
        </p:txBody>
      </p:sp>
      <p:sp>
        <p:nvSpPr>
          <p:cNvPr id="27" name="Speech Bubble: Oval 26">
            <a:extLst>
              <a:ext uri="{FF2B5EF4-FFF2-40B4-BE49-F238E27FC236}">
                <a16:creationId xmlns:a16="http://schemas.microsoft.com/office/drawing/2014/main" id="{BC4A4A07-60BA-411A-8278-7C4CB7A046DD}"/>
              </a:ext>
            </a:extLst>
          </p:cNvPr>
          <p:cNvSpPr/>
          <p:nvPr/>
        </p:nvSpPr>
        <p:spPr>
          <a:xfrm>
            <a:off x="8934275" y="2743200"/>
            <a:ext cx="1342239" cy="889233"/>
          </a:xfrm>
          <a:prstGeom prst="wedgeEllipseCallout">
            <a:avLst>
              <a:gd name="adj1" fmla="val -58333"/>
              <a:gd name="adj2" fmla="val 49292"/>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Group state</a:t>
            </a:r>
          </a:p>
        </p:txBody>
      </p:sp>
    </p:spTree>
    <p:extLst>
      <p:ext uri="{BB962C8B-B14F-4D97-AF65-F5344CB8AC3E}">
        <p14:creationId xmlns:p14="http://schemas.microsoft.com/office/powerpoint/2010/main" val="3036500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Proof, Part II:   TG =&gt; FA</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What if there is a string on an edge in the original TG?</a:t>
            </a:r>
          </a:p>
          <a:p>
            <a:pPr lvl="1"/>
            <a:r>
              <a:rPr lang="en-US" dirty="0"/>
              <a:t>The TG allows strings on edges</a:t>
            </a:r>
          </a:p>
          <a:p>
            <a:pPr lvl="1"/>
            <a:r>
              <a:rPr lang="en-US" dirty="0"/>
              <a:t>FA do not – only individual symbols from the language are allowed</a:t>
            </a:r>
          </a:p>
          <a:p>
            <a:r>
              <a:rPr lang="en-US" dirty="0"/>
              <a:t>We expand the string into intermediate state</a:t>
            </a:r>
          </a:p>
          <a:p>
            <a:pPr lvl="1"/>
            <a:r>
              <a:rPr lang="en-US" dirty="0"/>
              <a:t>The convention used in the book is to use </a:t>
            </a:r>
            <a:r>
              <a:rPr lang="en-US" b="1" dirty="0" err="1"/>
              <a:t>StartState</a:t>
            </a:r>
            <a:r>
              <a:rPr lang="en-US" dirty="0" err="1"/>
              <a:t>.</a:t>
            </a:r>
            <a:r>
              <a:rPr lang="en-US" dirty="0" err="1">
                <a:solidFill>
                  <a:srgbClr val="FF0000"/>
                </a:solidFill>
              </a:rPr>
              <a:t>EndState</a:t>
            </a:r>
            <a:r>
              <a:rPr lang="en-US" dirty="0" err="1">
                <a:solidFill>
                  <a:srgbClr val="FFFF00"/>
                </a:solidFill>
              </a:rPr>
              <a:t>LetterPosition</a:t>
            </a:r>
            <a:endParaRPr lang="en-US" dirty="0">
              <a:solidFill>
                <a:srgbClr val="FFFF00"/>
              </a:solidFill>
            </a:endParaRPr>
          </a:p>
          <a:p>
            <a:pPr lvl="1"/>
            <a:r>
              <a:rPr lang="en-US" dirty="0"/>
              <a:t>Thus, if we’re in state 0, on our way to state 1, and got an “a” (position 1 letter), then the intermediate state is 0.11</a:t>
            </a:r>
          </a:p>
          <a:p>
            <a:pPr lvl="2"/>
            <a:r>
              <a:rPr lang="en-US" dirty="0"/>
              <a:t>Note this only works up to 9 end states and/or letter positions</a:t>
            </a:r>
          </a:p>
          <a:p>
            <a:pPr lvl="2"/>
            <a:r>
              <a:rPr lang="en-US" dirty="0"/>
              <a:t>We could use a different convention, such as </a:t>
            </a:r>
            <a:r>
              <a:rPr lang="en-US" dirty="0" err="1"/>
              <a:t>Start.End.LetterPos</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11</a:t>
            </a:fld>
            <a:endParaRPr lang="en-US"/>
          </a:p>
        </p:txBody>
      </p:sp>
    </p:spTree>
    <p:extLst>
      <p:ext uri="{BB962C8B-B14F-4D97-AF65-F5344CB8AC3E}">
        <p14:creationId xmlns:p14="http://schemas.microsoft.com/office/powerpoint/2010/main" val="276856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Proof, Part II:   TG =&gt; FA</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What if there is a string on an edge in the original TG?</a:t>
            </a:r>
          </a:p>
          <a:p>
            <a:pPr lvl="1"/>
            <a:r>
              <a:rPr lang="en-US" dirty="0"/>
              <a:t>The TG allows strings on edges</a:t>
            </a:r>
          </a:p>
          <a:p>
            <a:pPr lvl="1"/>
            <a:r>
              <a:rPr lang="en-US" dirty="0"/>
              <a:t>FA do not – only individual symbols from the language are allowed</a:t>
            </a:r>
          </a:p>
          <a:p>
            <a:r>
              <a:rPr lang="en-US" dirty="0"/>
              <a:t>Note:  Thus, if input on edge is </a:t>
            </a:r>
            <a:br>
              <a:rPr lang="en-US" dirty="0"/>
            </a:br>
            <a:r>
              <a:rPr lang="en-US" dirty="0" err="1"/>
              <a:t>abba</a:t>
            </a:r>
            <a:r>
              <a:rPr lang="en-US" dirty="0"/>
              <a:t>:</a:t>
            </a:r>
            <a:br>
              <a:rPr lang="en-US" dirty="0"/>
            </a:br>
            <a:r>
              <a:rPr lang="en-US" dirty="0"/>
              <a:t>  a is in position 1</a:t>
            </a:r>
            <a:br>
              <a:rPr lang="en-US" dirty="0"/>
            </a:br>
            <a:r>
              <a:rPr lang="en-US" dirty="0"/>
              <a:t>  b is in position 2</a:t>
            </a:r>
            <a:br>
              <a:rPr lang="en-US" dirty="0"/>
            </a:br>
            <a:r>
              <a:rPr lang="en-US" dirty="0"/>
              <a:t>  b is in position 3</a:t>
            </a:r>
            <a:br>
              <a:rPr lang="en-US" dirty="0"/>
            </a:br>
            <a:r>
              <a:rPr lang="en-US" dirty="0"/>
              <a:t>  (a is in position 4, but it’s the</a:t>
            </a:r>
            <a:br>
              <a:rPr lang="en-US" dirty="0"/>
            </a:br>
            <a:r>
              <a:rPr lang="en-US" dirty="0"/>
              <a:t>  end, and completes the</a:t>
            </a:r>
            <a:br>
              <a:rPr lang="en-US" dirty="0"/>
            </a:br>
            <a:r>
              <a:rPr lang="en-US" dirty="0"/>
              <a:t>  transfer to state 1)</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12</a:t>
            </a:fld>
            <a:endParaRPr lang="en-US"/>
          </a:p>
        </p:txBody>
      </p:sp>
      <p:pic>
        <p:nvPicPr>
          <p:cNvPr id="6" name="Picture 5">
            <a:extLst>
              <a:ext uri="{FF2B5EF4-FFF2-40B4-BE49-F238E27FC236}">
                <a16:creationId xmlns:a16="http://schemas.microsoft.com/office/drawing/2014/main" id="{8D27D013-52DC-471F-88E0-7691F35AA3CA}"/>
              </a:ext>
            </a:extLst>
          </p:cNvPr>
          <p:cNvPicPr>
            <a:picLocks noChangeAspect="1"/>
          </p:cNvPicPr>
          <p:nvPr/>
        </p:nvPicPr>
        <p:blipFill>
          <a:blip r:embed="rId2"/>
          <a:stretch>
            <a:fillRect/>
          </a:stretch>
        </p:blipFill>
        <p:spPr>
          <a:xfrm>
            <a:off x="4766647" y="3429000"/>
            <a:ext cx="4739176" cy="1913600"/>
          </a:xfrm>
          <a:prstGeom prst="rect">
            <a:avLst/>
          </a:prstGeom>
        </p:spPr>
      </p:pic>
    </p:spTree>
    <p:extLst>
      <p:ext uri="{BB962C8B-B14F-4D97-AF65-F5344CB8AC3E}">
        <p14:creationId xmlns:p14="http://schemas.microsoft.com/office/powerpoint/2010/main" val="1481422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TG =&gt; FA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Convert the following Transition Graph into an equivalent Finite Automaton</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13</a:t>
            </a:fld>
            <a:endParaRPr lang="en-US"/>
          </a:p>
        </p:txBody>
      </p:sp>
      <p:pic>
        <p:nvPicPr>
          <p:cNvPr id="9" name="Picture 8">
            <a:extLst>
              <a:ext uri="{FF2B5EF4-FFF2-40B4-BE49-F238E27FC236}">
                <a16:creationId xmlns:a16="http://schemas.microsoft.com/office/drawing/2014/main" id="{AEFC8DBB-077A-4A0B-ADA0-2E7B7968B5DE}"/>
              </a:ext>
            </a:extLst>
          </p:cNvPr>
          <p:cNvPicPr>
            <a:picLocks noChangeAspect="1"/>
          </p:cNvPicPr>
          <p:nvPr/>
        </p:nvPicPr>
        <p:blipFill>
          <a:blip r:embed="rId2"/>
          <a:stretch>
            <a:fillRect/>
          </a:stretch>
        </p:blipFill>
        <p:spPr>
          <a:xfrm>
            <a:off x="2494988" y="2553511"/>
            <a:ext cx="6489622" cy="3175212"/>
          </a:xfrm>
          <a:prstGeom prst="rect">
            <a:avLst/>
          </a:prstGeom>
        </p:spPr>
      </p:pic>
    </p:spTree>
    <p:extLst>
      <p:ext uri="{BB962C8B-B14F-4D97-AF65-F5344CB8AC3E}">
        <p14:creationId xmlns:p14="http://schemas.microsoft.com/office/powerpoint/2010/main" val="4109859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TG =&gt; FA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Technique </a:t>
            </a:r>
            <a:r>
              <a:rPr lang="en-US" b="1" dirty="0"/>
              <a:t>not in the book</a:t>
            </a:r>
            <a:r>
              <a:rPr lang="en-US" dirty="0"/>
              <a:t>, that I find useful:</a:t>
            </a:r>
          </a:p>
          <a:p>
            <a:r>
              <a:rPr lang="en-US" dirty="0"/>
              <a:t>Create an </a:t>
            </a:r>
            <a:r>
              <a:rPr lang="en-US" b="1" dirty="0"/>
              <a:t>intermediary table </a:t>
            </a:r>
            <a:r>
              <a:rPr lang="en-US" dirty="0"/>
              <a:t>to show the current state of affairs of the given TG</a:t>
            </a:r>
          </a:p>
          <a:p>
            <a:pPr lvl="1"/>
            <a:r>
              <a:rPr lang="en-US" dirty="0"/>
              <a:t>► means a start state</a:t>
            </a:r>
          </a:p>
          <a:p>
            <a:pPr lvl="1"/>
            <a:r>
              <a:rPr lang="en-US" dirty="0"/>
              <a:t>+ means an accept state</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14</a:t>
            </a:fld>
            <a:endParaRPr lang="en-US"/>
          </a:p>
        </p:txBody>
      </p:sp>
      <p:pic>
        <p:nvPicPr>
          <p:cNvPr id="9" name="Picture 8">
            <a:extLst>
              <a:ext uri="{FF2B5EF4-FFF2-40B4-BE49-F238E27FC236}">
                <a16:creationId xmlns:a16="http://schemas.microsoft.com/office/drawing/2014/main" id="{AEFC8DBB-077A-4A0B-ADA0-2E7B7968B5DE}"/>
              </a:ext>
            </a:extLst>
          </p:cNvPr>
          <p:cNvPicPr>
            <a:picLocks noChangeAspect="1"/>
          </p:cNvPicPr>
          <p:nvPr/>
        </p:nvPicPr>
        <p:blipFill>
          <a:blip r:embed="rId2"/>
          <a:stretch>
            <a:fillRect/>
          </a:stretch>
        </p:blipFill>
        <p:spPr>
          <a:xfrm>
            <a:off x="7425016" y="512798"/>
            <a:ext cx="3975624" cy="1945175"/>
          </a:xfrm>
          <a:prstGeom prst="rect">
            <a:avLst/>
          </a:prstGeom>
        </p:spPr>
      </p:pic>
      <p:graphicFrame>
        <p:nvGraphicFramePr>
          <p:cNvPr id="6" name="Table 5">
            <a:extLst>
              <a:ext uri="{FF2B5EF4-FFF2-40B4-BE49-F238E27FC236}">
                <a16:creationId xmlns:a16="http://schemas.microsoft.com/office/drawing/2014/main" id="{3D9CC872-7D87-4769-A7B8-F11313F73DB0}"/>
              </a:ext>
            </a:extLst>
          </p:cNvPr>
          <p:cNvGraphicFramePr>
            <a:graphicFrameLocks noGrp="1"/>
          </p:cNvGraphicFramePr>
          <p:nvPr>
            <p:extLst>
              <p:ext uri="{D42A27DB-BD31-4B8C-83A1-F6EECF244321}">
                <p14:modId xmlns:p14="http://schemas.microsoft.com/office/powerpoint/2010/main" val="513302609"/>
              </p:ext>
            </p:extLst>
          </p:nvPr>
        </p:nvGraphicFramePr>
        <p:xfrm>
          <a:off x="3272640" y="3486763"/>
          <a:ext cx="8127999" cy="259588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50348908"/>
                    </a:ext>
                  </a:extLst>
                </a:gridCol>
                <a:gridCol w="2709333">
                  <a:extLst>
                    <a:ext uri="{9D8B030D-6E8A-4147-A177-3AD203B41FA5}">
                      <a16:colId xmlns:a16="http://schemas.microsoft.com/office/drawing/2014/main" val="1956496348"/>
                    </a:ext>
                  </a:extLst>
                </a:gridCol>
                <a:gridCol w="2709333">
                  <a:extLst>
                    <a:ext uri="{9D8B030D-6E8A-4147-A177-3AD203B41FA5}">
                      <a16:colId xmlns:a16="http://schemas.microsoft.com/office/drawing/2014/main" val="4042569905"/>
                    </a:ext>
                  </a:extLst>
                </a:gridCol>
              </a:tblGrid>
              <a:tr h="370840">
                <a:tc>
                  <a:txBody>
                    <a:bodyPr/>
                    <a:lstStyle/>
                    <a:p>
                      <a:pPr algn="ctr"/>
                      <a:r>
                        <a:rPr lang="en-US" dirty="0"/>
                        <a:t>TG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dirty="0"/>
                        <a:t>►0</a:t>
                      </a:r>
                    </a:p>
                  </a:txBody>
                  <a:tcPr/>
                </a:tc>
                <a:tc>
                  <a:txBody>
                    <a:bodyPr/>
                    <a:lstStyle/>
                    <a:p>
                      <a:pPr algn="ctr"/>
                      <a:r>
                        <a:rPr lang="en-US" dirty="0"/>
                        <a:t>Part of the way to 3</a:t>
                      </a:r>
                    </a:p>
                  </a:txBody>
                  <a:tcPr/>
                </a:tc>
                <a:tc>
                  <a:txBody>
                    <a:bodyPr/>
                    <a:lstStyle/>
                    <a:p>
                      <a:pPr algn="ctr"/>
                      <a:r>
                        <a:rPr lang="en-US" dirty="0"/>
                        <a:t>Crash</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algn="ctr"/>
                      <a:r>
                        <a:rPr lang="en-US" dirty="0"/>
                        <a:t>3, 2, 5</a:t>
                      </a:r>
                    </a:p>
                  </a:txBody>
                  <a:tcPr/>
                </a:tc>
                <a:tc>
                  <a:txBody>
                    <a:bodyPr/>
                    <a:lstStyle/>
                    <a:p>
                      <a:pPr algn="ctr"/>
                      <a:r>
                        <a:rPr lang="en-US" dirty="0"/>
                        <a:t>Crash</a:t>
                      </a:r>
                    </a:p>
                  </a:txBody>
                  <a:tcPr/>
                </a:tc>
                <a:extLst>
                  <a:ext uri="{0D108BD9-81ED-4DB2-BD59-A6C34878D82A}">
                    <a16:rowId xmlns:a16="http://schemas.microsoft.com/office/drawing/2014/main" val="497797322"/>
                  </a:ext>
                </a:extLst>
              </a:tr>
              <a:tr h="370840">
                <a:tc>
                  <a:txBody>
                    <a:bodyPr/>
                    <a:lstStyle/>
                    <a:p>
                      <a:pPr algn="ctr"/>
                      <a:r>
                        <a:rPr lang="en-US" dirty="0"/>
                        <a:t>2</a:t>
                      </a:r>
                    </a:p>
                  </a:txBody>
                  <a:tcPr/>
                </a:tc>
                <a:tc>
                  <a:txBody>
                    <a:bodyPr/>
                    <a:lstStyle/>
                    <a:p>
                      <a:pPr algn="ctr"/>
                      <a:r>
                        <a:rPr lang="en-US" dirty="0"/>
                        <a:t>Crash</a:t>
                      </a:r>
                    </a:p>
                  </a:txBody>
                  <a:tcPr/>
                </a:tc>
                <a:tc>
                  <a:txBody>
                    <a:bodyPr/>
                    <a:lstStyle/>
                    <a:p>
                      <a:pPr algn="ctr"/>
                      <a:r>
                        <a:rPr lang="en-US" dirty="0"/>
                        <a:t>4</a:t>
                      </a:r>
                    </a:p>
                  </a:txBody>
                  <a:tcPr/>
                </a:tc>
                <a:extLst>
                  <a:ext uri="{0D108BD9-81ED-4DB2-BD59-A6C34878D82A}">
                    <a16:rowId xmlns:a16="http://schemas.microsoft.com/office/drawing/2014/main" val="1898318472"/>
                  </a:ext>
                </a:extLst>
              </a:tr>
              <a:tr h="370840">
                <a:tc>
                  <a:txBody>
                    <a:bodyPr/>
                    <a:lstStyle/>
                    <a:p>
                      <a:pPr algn="ctr"/>
                      <a:r>
                        <a:rPr lang="en-US" dirty="0"/>
                        <a:t>3</a:t>
                      </a:r>
                    </a:p>
                  </a:txBody>
                  <a:tcPr/>
                </a:tc>
                <a:tc>
                  <a:txBody>
                    <a:bodyPr/>
                    <a:lstStyle/>
                    <a:p>
                      <a:pPr algn="ctr"/>
                      <a:r>
                        <a:rPr lang="en-US" dirty="0"/>
                        <a:t>4 (skipped over </a:t>
                      </a:r>
                      <a:r>
                        <a:rPr lang="el-GR" dirty="0"/>
                        <a:t>λ</a:t>
                      </a:r>
                      <a:r>
                        <a:rPr lang="en-US" dirty="0"/>
                        <a:t>)</a:t>
                      </a:r>
                    </a:p>
                  </a:txBody>
                  <a:tcPr/>
                </a:tc>
                <a:tc>
                  <a:txBody>
                    <a:bodyPr/>
                    <a:lstStyle/>
                    <a:p>
                      <a:pPr algn="ctr"/>
                      <a:r>
                        <a:rPr lang="en-US" dirty="0"/>
                        <a:t>2</a:t>
                      </a:r>
                    </a:p>
                  </a:txBody>
                  <a:tcPr/>
                </a:tc>
                <a:extLst>
                  <a:ext uri="{0D108BD9-81ED-4DB2-BD59-A6C34878D82A}">
                    <a16:rowId xmlns:a16="http://schemas.microsoft.com/office/drawing/2014/main" val="3023522847"/>
                  </a:ext>
                </a:extLst>
              </a:tr>
              <a:tr h="370840">
                <a:tc>
                  <a:txBody>
                    <a:bodyPr/>
                    <a:lstStyle/>
                    <a:p>
                      <a:pPr algn="ctr"/>
                      <a:r>
                        <a:rPr lang="en-US" dirty="0"/>
                        <a:t>+4</a:t>
                      </a:r>
                    </a:p>
                  </a:txBody>
                  <a:tcPr/>
                </a:tc>
                <a:tc>
                  <a:txBody>
                    <a:bodyPr/>
                    <a:lstStyle/>
                    <a:p>
                      <a:pPr algn="ctr"/>
                      <a:r>
                        <a:rPr lang="en-US" dirty="0"/>
                        <a:t>Crash</a:t>
                      </a:r>
                    </a:p>
                  </a:txBody>
                  <a:tcPr/>
                </a:tc>
                <a:tc>
                  <a:txBody>
                    <a:bodyPr/>
                    <a:lstStyle/>
                    <a:p>
                      <a:pPr algn="ctr"/>
                      <a:r>
                        <a:rPr lang="en-US" dirty="0"/>
                        <a:t>Crash</a:t>
                      </a:r>
                    </a:p>
                  </a:txBody>
                  <a:tcPr/>
                </a:tc>
                <a:extLst>
                  <a:ext uri="{0D108BD9-81ED-4DB2-BD59-A6C34878D82A}">
                    <a16:rowId xmlns:a16="http://schemas.microsoft.com/office/drawing/2014/main" val="3760090537"/>
                  </a:ext>
                </a:extLst>
              </a:tr>
              <a:tr h="370840">
                <a:tc>
                  <a:txBody>
                    <a:bodyPr/>
                    <a:lstStyle/>
                    <a:p>
                      <a:pPr algn="ctr"/>
                      <a:r>
                        <a:rPr lang="en-US" dirty="0"/>
                        <a:t>5</a:t>
                      </a:r>
                    </a:p>
                  </a:txBody>
                  <a:tcPr/>
                </a:tc>
                <a:tc>
                  <a:txBody>
                    <a:bodyPr/>
                    <a:lstStyle/>
                    <a:p>
                      <a:pPr algn="ctr"/>
                      <a:r>
                        <a:rPr lang="en-US" dirty="0"/>
                        <a:t>4</a:t>
                      </a:r>
                    </a:p>
                  </a:txBody>
                  <a:tcPr/>
                </a:tc>
                <a:tc>
                  <a:txBody>
                    <a:bodyPr/>
                    <a:lstStyle/>
                    <a:p>
                      <a:pPr algn="ctr"/>
                      <a:r>
                        <a:rPr lang="en-US" dirty="0"/>
                        <a:t>Crash</a:t>
                      </a:r>
                    </a:p>
                  </a:txBody>
                  <a:tcPr/>
                </a:tc>
                <a:extLst>
                  <a:ext uri="{0D108BD9-81ED-4DB2-BD59-A6C34878D82A}">
                    <a16:rowId xmlns:a16="http://schemas.microsoft.com/office/drawing/2014/main" val="2444853936"/>
                  </a:ext>
                </a:extLst>
              </a:tr>
            </a:tbl>
          </a:graphicData>
        </a:graphic>
      </p:graphicFrame>
    </p:spTree>
    <p:extLst>
      <p:ext uri="{BB962C8B-B14F-4D97-AF65-F5344CB8AC3E}">
        <p14:creationId xmlns:p14="http://schemas.microsoft.com/office/powerpoint/2010/main" val="641042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a:xfrm>
            <a:off x="462792" y="427549"/>
            <a:ext cx="10058400" cy="790821"/>
          </a:xfrm>
        </p:spPr>
        <p:txBody>
          <a:bodyPr/>
          <a:lstStyle/>
          <a:p>
            <a:r>
              <a:rPr lang="en-US" dirty="0">
                <a:solidFill>
                  <a:srgbClr val="FFFF00"/>
                </a:solidFill>
              </a:rPr>
              <a:t>TG =&gt; FA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a:xfrm>
            <a:off x="462792" y="1133350"/>
            <a:ext cx="7523527" cy="3931920"/>
          </a:xfrm>
        </p:spPr>
        <p:txBody>
          <a:bodyPr/>
          <a:lstStyle/>
          <a:p>
            <a:r>
              <a:rPr lang="en-US" dirty="0"/>
              <a:t>Now take the TG and use the intermediary table to help create a table for the finite automaton</a:t>
            </a:r>
          </a:p>
          <a:p>
            <a:pPr lvl="1"/>
            <a:r>
              <a:rPr lang="en-US" dirty="0"/>
              <a:t>Note (0, 1) for example is a </a:t>
            </a:r>
            <a:r>
              <a:rPr lang="en-US" b="1" dirty="0"/>
              <a:t>group state</a:t>
            </a:r>
          </a:p>
          <a:p>
            <a:pPr lvl="1"/>
            <a:r>
              <a:rPr lang="en-US" dirty="0"/>
              <a:t>Note also that</a:t>
            </a:r>
            <a:r>
              <a:rPr lang="en-US" b="1" dirty="0"/>
              <a:t> 4 is the accept state</a:t>
            </a:r>
            <a:r>
              <a:rPr lang="en-US" dirty="0"/>
              <a:t>, so wherever it appears, the group or singular state is accept state</a:t>
            </a:r>
          </a:p>
          <a:p>
            <a:pPr lvl="1"/>
            <a:r>
              <a:rPr lang="en-US" dirty="0"/>
              <a:t>0.31 is a transition state (we expanded the ab) so a takes us part way to 3, but not all the way</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15</a:t>
            </a:fld>
            <a:endParaRPr lang="en-US"/>
          </a:p>
        </p:txBody>
      </p:sp>
      <p:pic>
        <p:nvPicPr>
          <p:cNvPr id="9" name="Picture 8">
            <a:extLst>
              <a:ext uri="{FF2B5EF4-FFF2-40B4-BE49-F238E27FC236}">
                <a16:creationId xmlns:a16="http://schemas.microsoft.com/office/drawing/2014/main" id="{AEFC8DBB-077A-4A0B-ADA0-2E7B7968B5DE}"/>
              </a:ext>
            </a:extLst>
          </p:cNvPr>
          <p:cNvPicPr>
            <a:picLocks noChangeAspect="1"/>
          </p:cNvPicPr>
          <p:nvPr/>
        </p:nvPicPr>
        <p:blipFill>
          <a:blip r:embed="rId2"/>
          <a:stretch>
            <a:fillRect/>
          </a:stretch>
        </p:blipFill>
        <p:spPr>
          <a:xfrm>
            <a:off x="8066750" y="512799"/>
            <a:ext cx="3333889" cy="1631190"/>
          </a:xfrm>
          <a:prstGeom prst="rect">
            <a:avLst/>
          </a:prstGeom>
        </p:spPr>
      </p:pic>
      <p:graphicFrame>
        <p:nvGraphicFramePr>
          <p:cNvPr id="6" name="Table 5">
            <a:extLst>
              <a:ext uri="{FF2B5EF4-FFF2-40B4-BE49-F238E27FC236}">
                <a16:creationId xmlns:a16="http://schemas.microsoft.com/office/drawing/2014/main" id="{3D9CC872-7D87-4769-A7B8-F11313F73DB0}"/>
              </a:ext>
            </a:extLst>
          </p:cNvPr>
          <p:cNvGraphicFramePr>
            <a:graphicFrameLocks noGrp="1"/>
          </p:cNvGraphicFramePr>
          <p:nvPr>
            <p:extLst>
              <p:ext uri="{D42A27DB-BD31-4B8C-83A1-F6EECF244321}">
                <p14:modId xmlns:p14="http://schemas.microsoft.com/office/powerpoint/2010/main" val="2340510642"/>
              </p:ext>
            </p:extLst>
          </p:nvPr>
        </p:nvGraphicFramePr>
        <p:xfrm>
          <a:off x="643389" y="3439160"/>
          <a:ext cx="4444365" cy="2595880"/>
        </p:xfrm>
        <a:graphic>
          <a:graphicData uri="http://schemas.openxmlformats.org/drawingml/2006/table">
            <a:tbl>
              <a:tblPr firstRow="1" bandRow="1">
                <a:tableStyleId>{5C22544A-7EE6-4342-B048-85BDC9FD1C3A}</a:tableStyleId>
              </a:tblPr>
              <a:tblGrid>
                <a:gridCol w="1149667">
                  <a:extLst>
                    <a:ext uri="{9D8B030D-6E8A-4147-A177-3AD203B41FA5}">
                      <a16:colId xmlns:a16="http://schemas.microsoft.com/office/drawing/2014/main" val="3450348908"/>
                    </a:ext>
                  </a:extLst>
                </a:gridCol>
                <a:gridCol w="2410143">
                  <a:extLst>
                    <a:ext uri="{9D8B030D-6E8A-4147-A177-3AD203B41FA5}">
                      <a16:colId xmlns:a16="http://schemas.microsoft.com/office/drawing/2014/main" val="1956496348"/>
                    </a:ext>
                  </a:extLst>
                </a:gridCol>
                <a:gridCol w="884555">
                  <a:extLst>
                    <a:ext uri="{9D8B030D-6E8A-4147-A177-3AD203B41FA5}">
                      <a16:colId xmlns:a16="http://schemas.microsoft.com/office/drawing/2014/main" val="4042569905"/>
                    </a:ext>
                  </a:extLst>
                </a:gridCol>
              </a:tblGrid>
              <a:tr h="370840">
                <a:tc>
                  <a:txBody>
                    <a:bodyPr/>
                    <a:lstStyle/>
                    <a:p>
                      <a:pPr algn="ctr"/>
                      <a:r>
                        <a:rPr lang="en-US" dirty="0"/>
                        <a:t>TG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a:t>►0</a:t>
                      </a:r>
                      <a:endParaRPr lang="en-US" dirty="0"/>
                    </a:p>
                  </a:txBody>
                  <a:tcPr/>
                </a:tc>
                <a:tc>
                  <a:txBody>
                    <a:bodyPr/>
                    <a:lstStyle/>
                    <a:p>
                      <a:pPr algn="ctr"/>
                      <a:r>
                        <a:rPr lang="en-US" dirty="0"/>
                        <a:t>Part of the way to 3</a:t>
                      </a:r>
                    </a:p>
                  </a:txBody>
                  <a:tcPr/>
                </a:tc>
                <a:tc>
                  <a:txBody>
                    <a:bodyPr/>
                    <a:lstStyle/>
                    <a:p>
                      <a:pPr algn="ctr"/>
                      <a:r>
                        <a:rPr lang="en-US" dirty="0"/>
                        <a:t>Crash</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algn="ctr"/>
                      <a:r>
                        <a:rPr lang="en-US" dirty="0"/>
                        <a:t>3, 2, 5</a:t>
                      </a:r>
                    </a:p>
                  </a:txBody>
                  <a:tcPr/>
                </a:tc>
                <a:tc>
                  <a:txBody>
                    <a:bodyPr/>
                    <a:lstStyle/>
                    <a:p>
                      <a:pPr algn="ctr"/>
                      <a:r>
                        <a:rPr lang="en-US" dirty="0"/>
                        <a:t>Crash</a:t>
                      </a:r>
                    </a:p>
                  </a:txBody>
                  <a:tcPr/>
                </a:tc>
                <a:extLst>
                  <a:ext uri="{0D108BD9-81ED-4DB2-BD59-A6C34878D82A}">
                    <a16:rowId xmlns:a16="http://schemas.microsoft.com/office/drawing/2014/main" val="497797322"/>
                  </a:ext>
                </a:extLst>
              </a:tr>
              <a:tr h="370840">
                <a:tc>
                  <a:txBody>
                    <a:bodyPr/>
                    <a:lstStyle/>
                    <a:p>
                      <a:pPr algn="ctr"/>
                      <a:r>
                        <a:rPr lang="en-US" dirty="0"/>
                        <a:t>2</a:t>
                      </a:r>
                    </a:p>
                  </a:txBody>
                  <a:tcPr/>
                </a:tc>
                <a:tc>
                  <a:txBody>
                    <a:bodyPr/>
                    <a:lstStyle/>
                    <a:p>
                      <a:pPr algn="ctr"/>
                      <a:r>
                        <a:rPr lang="en-US" dirty="0"/>
                        <a:t>Crash</a:t>
                      </a:r>
                    </a:p>
                  </a:txBody>
                  <a:tcPr/>
                </a:tc>
                <a:tc>
                  <a:txBody>
                    <a:bodyPr/>
                    <a:lstStyle/>
                    <a:p>
                      <a:pPr algn="ctr"/>
                      <a:r>
                        <a:rPr lang="en-US" dirty="0"/>
                        <a:t>4</a:t>
                      </a:r>
                    </a:p>
                  </a:txBody>
                  <a:tcPr/>
                </a:tc>
                <a:extLst>
                  <a:ext uri="{0D108BD9-81ED-4DB2-BD59-A6C34878D82A}">
                    <a16:rowId xmlns:a16="http://schemas.microsoft.com/office/drawing/2014/main" val="1898318472"/>
                  </a:ext>
                </a:extLst>
              </a:tr>
              <a:tr h="370840">
                <a:tc>
                  <a:txBody>
                    <a:bodyPr/>
                    <a:lstStyle/>
                    <a:p>
                      <a:pPr algn="ctr"/>
                      <a:r>
                        <a:rPr lang="en-US" dirty="0"/>
                        <a:t>3</a:t>
                      </a:r>
                    </a:p>
                  </a:txBody>
                  <a:tcPr/>
                </a:tc>
                <a:tc>
                  <a:txBody>
                    <a:bodyPr/>
                    <a:lstStyle/>
                    <a:p>
                      <a:pPr algn="ctr"/>
                      <a:r>
                        <a:rPr lang="en-US" dirty="0"/>
                        <a:t>4 (skipped over </a:t>
                      </a:r>
                      <a:r>
                        <a:rPr lang="el-GR" dirty="0"/>
                        <a:t>λ</a:t>
                      </a:r>
                      <a:r>
                        <a:rPr lang="en-US" dirty="0"/>
                        <a:t>)</a:t>
                      </a:r>
                    </a:p>
                  </a:txBody>
                  <a:tcPr/>
                </a:tc>
                <a:tc>
                  <a:txBody>
                    <a:bodyPr/>
                    <a:lstStyle/>
                    <a:p>
                      <a:pPr algn="ctr"/>
                      <a:r>
                        <a:rPr lang="en-US" dirty="0"/>
                        <a:t>2</a:t>
                      </a:r>
                    </a:p>
                  </a:txBody>
                  <a:tcPr/>
                </a:tc>
                <a:extLst>
                  <a:ext uri="{0D108BD9-81ED-4DB2-BD59-A6C34878D82A}">
                    <a16:rowId xmlns:a16="http://schemas.microsoft.com/office/drawing/2014/main" val="3023522847"/>
                  </a:ext>
                </a:extLst>
              </a:tr>
              <a:tr h="370840">
                <a:tc>
                  <a:txBody>
                    <a:bodyPr/>
                    <a:lstStyle/>
                    <a:p>
                      <a:pPr algn="ctr"/>
                      <a:r>
                        <a:rPr lang="en-US" dirty="0"/>
                        <a:t>+4</a:t>
                      </a:r>
                    </a:p>
                  </a:txBody>
                  <a:tcPr/>
                </a:tc>
                <a:tc>
                  <a:txBody>
                    <a:bodyPr/>
                    <a:lstStyle/>
                    <a:p>
                      <a:pPr algn="ctr"/>
                      <a:r>
                        <a:rPr lang="en-US" dirty="0"/>
                        <a:t>Crash</a:t>
                      </a:r>
                    </a:p>
                  </a:txBody>
                  <a:tcPr/>
                </a:tc>
                <a:tc>
                  <a:txBody>
                    <a:bodyPr/>
                    <a:lstStyle/>
                    <a:p>
                      <a:pPr algn="ctr"/>
                      <a:r>
                        <a:rPr lang="en-US" dirty="0"/>
                        <a:t>Crash</a:t>
                      </a:r>
                    </a:p>
                  </a:txBody>
                  <a:tcPr/>
                </a:tc>
                <a:extLst>
                  <a:ext uri="{0D108BD9-81ED-4DB2-BD59-A6C34878D82A}">
                    <a16:rowId xmlns:a16="http://schemas.microsoft.com/office/drawing/2014/main" val="3760090537"/>
                  </a:ext>
                </a:extLst>
              </a:tr>
              <a:tr h="370840">
                <a:tc>
                  <a:txBody>
                    <a:bodyPr/>
                    <a:lstStyle/>
                    <a:p>
                      <a:pPr algn="ctr"/>
                      <a:r>
                        <a:rPr lang="en-US" dirty="0"/>
                        <a:t>5</a:t>
                      </a:r>
                    </a:p>
                  </a:txBody>
                  <a:tcPr/>
                </a:tc>
                <a:tc>
                  <a:txBody>
                    <a:bodyPr/>
                    <a:lstStyle/>
                    <a:p>
                      <a:pPr algn="ctr"/>
                      <a:r>
                        <a:rPr lang="en-US" dirty="0"/>
                        <a:t>4</a:t>
                      </a:r>
                    </a:p>
                  </a:txBody>
                  <a:tcPr/>
                </a:tc>
                <a:tc>
                  <a:txBody>
                    <a:bodyPr/>
                    <a:lstStyle/>
                    <a:p>
                      <a:pPr algn="ctr"/>
                      <a:r>
                        <a:rPr lang="en-US" dirty="0"/>
                        <a:t>Crash</a:t>
                      </a:r>
                    </a:p>
                  </a:txBody>
                  <a:tcPr/>
                </a:tc>
                <a:extLst>
                  <a:ext uri="{0D108BD9-81ED-4DB2-BD59-A6C34878D82A}">
                    <a16:rowId xmlns:a16="http://schemas.microsoft.com/office/drawing/2014/main" val="2444853936"/>
                  </a:ext>
                </a:extLst>
              </a:tr>
            </a:tbl>
          </a:graphicData>
        </a:graphic>
      </p:graphicFrame>
      <p:graphicFrame>
        <p:nvGraphicFramePr>
          <p:cNvPr id="8" name="Table 7">
            <a:extLst>
              <a:ext uri="{FF2B5EF4-FFF2-40B4-BE49-F238E27FC236}">
                <a16:creationId xmlns:a16="http://schemas.microsoft.com/office/drawing/2014/main" id="{2CB70B3A-C82C-4CD4-8C05-1157F8A14C1B}"/>
              </a:ext>
            </a:extLst>
          </p:cNvPr>
          <p:cNvGraphicFramePr>
            <a:graphicFrameLocks noGrp="1"/>
          </p:cNvGraphicFramePr>
          <p:nvPr>
            <p:extLst>
              <p:ext uri="{D42A27DB-BD31-4B8C-83A1-F6EECF244321}">
                <p14:modId xmlns:p14="http://schemas.microsoft.com/office/powerpoint/2010/main" val="4113235542"/>
              </p:ext>
            </p:extLst>
          </p:nvPr>
        </p:nvGraphicFramePr>
        <p:xfrm>
          <a:off x="6096000" y="3439160"/>
          <a:ext cx="4953953" cy="2595880"/>
        </p:xfrm>
        <a:graphic>
          <a:graphicData uri="http://schemas.openxmlformats.org/drawingml/2006/table">
            <a:tbl>
              <a:tblPr firstRow="1" bandRow="1">
                <a:tableStyleId>{00A15C55-8517-42AA-B614-E9B94910E393}</a:tableStyleId>
              </a:tblPr>
              <a:tblGrid>
                <a:gridCol w="1430655">
                  <a:extLst>
                    <a:ext uri="{9D8B030D-6E8A-4147-A177-3AD203B41FA5}">
                      <a16:colId xmlns:a16="http://schemas.microsoft.com/office/drawing/2014/main" val="3450348908"/>
                    </a:ext>
                  </a:extLst>
                </a:gridCol>
                <a:gridCol w="2410143">
                  <a:extLst>
                    <a:ext uri="{9D8B030D-6E8A-4147-A177-3AD203B41FA5}">
                      <a16:colId xmlns:a16="http://schemas.microsoft.com/office/drawing/2014/main" val="1956496348"/>
                    </a:ext>
                  </a:extLst>
                </a:gridCol>
                <a:gridCol w="1113155">
                  <a:extLst>
                    <a:ext uri="{9D8B030D-6E8A-4147-A177-3AD203B41FA5}">
                      <a16:colId xmlns:a16="http://schemas.microsoft.com/office/drawing/2014/main" val="4042569905"/>
                    </a:ext>
                  </a:extLst>
                </a:gridCol>
              </a:tblGrid>
              <a:tr h="370840">
                <a:tc>
                  <a:txBody>
                    <a:bodyPr/>
                    <a:lstStyle/>
                    <a:p>
                      <a:pPr algn="ctr"/>
                      <a:r>
                        <a:rPr lang="en-US" dirty="0"/>
                        <a:t>FA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dirty="0"/>
                        <a:t>►(0, 1)</a:t>
                      </a:r>
                    </a:p>
                  </a:txBody>
                  <a:tcPr/>
                </a:tc>
                <a:tc>
                  <a:txBody>
                    <a:bodyPr/>
                    <a:lstStyle/>
                    <a:p>
                      <a:pPr algn="ctr"/>
                      <a:r>
                        <a:rPr lang="en-US" dirty="0"/>
                        <a:t>(0.31, 2, 3, 5)</a:t>
                      </a:r>
                    </a:p>
                  </a:txBody>
                  <a:tcPr/>
                </a:tc>
                <a:tc>
                  <a:txBody>
                    <a:bodyPr/>
                    <a:lstStyle/>
                    <a:p>
                      <a:pPr algn="ctr"/>
                      <a:r>
                        <a:rPr lang="en-US" dirty="0"/>
                        <a:t>BH</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(0.31,2,3,5)</a:t>
                      </a:r>
                    </a:p>
                  </a:txBody>
                  <a:tcPr/>
                </a:tc>
                <a:tc>
                  <a:txBody>
                    <a:bodyPr/>
                    <a:lstStyle/>
                    <a:p>
                      <a:pPr algn="ctr"/>
                      <a:r>
                        <a:rPr lang="en-US" b="1" dirty="0"/>
                        <a:t>4</a:t>
                      </a:r>
                    </a:p>
                  </a:txBody>
                  <a:tcPr/>
                </a:tc>
                <a:tc>
                  <a:txBody>
                    <a:bodyPr/>
                    <a:lstStyle/>
                    <a:p>
                      <a:pPr algn="ctr"/>
                      <a:r>
                        <a:rPr lang="en-US" dirty="0"/>
                        <a:t>(2,3,</a:t>
                      </a:r>
                      <a:r>
                        <a:rPr lang="en-US" b="1" dirty="0"/>
                        <a:t>4</a:t>
                      </a:r>
                      <a:r>
                        <a:rPr lang="en-US" dirty="0"/>
                        <a:t>,5)</a:t>
                      </a:r>
                    </a:p>
                  </a:txBody>
                  <a:tcPr/>
                </a:tc>
                <a:extLst>
                  <a:ext uri="{0D108BD9-81ED-4DB2-BD59-A6C34878D82A}">
                    <a16:rowId xmlns:a16="http://schemas.microsoft.com/office/drawing/2014/main" val="497797322"/>
                  </a:ext>
                </a:extLst>
              </a:tr>
              <a:tr h="370840">
                <a:tc>
                  <a:txBody>
                    <a:bodyPr/>
                    <a:lstStyle/>
                    <a:p>
                      <a:pPr algn="ctr"/>
                      <a:r>
                        <a:rPr lang="en-US" dirty="0"/>
                        <a:t>+(2,3,</a:t>
                      </a:r>
                      <a:r>
                        <a:rPr lang="en-US" b="1" dirty="0"/>
                        <a:t>4</a:t>
                      </a:r>
                      <a:r>
                        <a:rPr lang="en-US" dirty="0"/>
                        <a:t>,5)</a:t>
                      </a:r>
                    </a:p>
                  </a:txBody>
                  <a:tcPr/>
                </a:tc>
                <a:tc>
                  <a:txBody>
                    <a:bodyPr/>
                    <a:lstStyle/>
                    <a:p>
                      <a:pPr algn="ctr"/>
                      <a:r>
                        <a:rPr lang="en-US" b="1" dirty="0"/>
                        <a:t>4</a:t>
                      </a:r>
                    </a:p>
                  </a:txBody>
                  <a:tcPr/>
                </a:tc>
                <a:tc>
                  <a:txBody>
                    <a:bodyPr/>
                    <a:lstStyle/>
                    <a:p>
                      <a:pPr algn="ctr"/>
                      <a:r>
                        <a:rPr lang="en-US" dirty="0"/>
                        <a:t>(2, </a:t>
                      </a:r>
                      <a:r>
                        <a:rPr lang="en-US" b="1" dirty="0"/>
                        <a:t>4</a:t>
                      </a:r>
                      <a:r>
                        <a:rPr lang="en-US" b="0" dirty="0"/>
                        <a:t>)</a:t>
                      </a:r>
                      <a:endParaRPr lang="en-US" dirty="0"/>
                    </a:p>
                  </a:txBody>
                  <a:tcPr/>
                </a:tc>
                <a:extLst>
                  <a:ext uri="{0D108BD9-81ED-4DB2-BD59-A6C34878D82A}">
                    <a16:rowId xmlns:a16="http://schemas.microsoft.com/office/drawing/2014/main" val="1898318472"/>
                  </a:ext>
                </a:extLst>
              </a:tr>
              <a:tr h="370840">
                <a:tc>
                  <a:txBody>
                    <a:bodyPr/>
                    <a:lstStyle/>
                    <a:p>
                      <a:pPr algn="ctr"/>
                      <a:r>
                        <a:rPr lang="en-US" dirty="0"/>
                        <a:t>+</a:t>
                      </a:r>
                      <a:r>
                        <a:rPr lang="en-US" b="1" dirty="0"/>
                        <a:t>4</a:t>
                      </a:r>
                      <a:endParaRPr lang="en-US" dirty="0"/>
                    </a:p>
                  </a:txBody>
                  <a:tcPr/>
                </a:tc>
                <a:tc>
                  <a:txBody>
                    <a:bodyPr/>
                    <a:lstStyle/>
                    <a:p>
                      <a:pPr algn="ctr"/>
                      <a:r>
                        <a:rPr lang="en-US" dirty="0"/>
                        <a:t>BH</a:t>
                      </a:r>
                    </a:p>
                  </a:txBody>
                  <a:tcPr/>
                </a:tc>
                <a:tc>
                  <a:txBody>
                    <a:bodyPr/>
                    <a:lstStyle/>
                    <a:p>
                      <a:pPr algn="ctr"/>
                      <a:r>
                        <a:rPr lang="en-US" dirty="0"/>
                        <a:t>BH</a:t>
                      </a:r>
                    </a:p>
                  </a:txBody>
                  <a:tcPr/>
                </a:tc>
                <a:extLst>
                  <a:ext uri="{0D108BD9-81ED-4DB2-BD59-A6C34878D82A}">
                    <a16:rowId xmlns:a16="http://schemas.microsoft.com/office/drawing/2014/main" val="3023522847"/>
                  </a:ext>
                </a:extLst>
              </a:tr>
              <a:tr h="370840">
                <a:tc>
                  <a:txBody>
                    <a:bodyPr/>
                    <a:lstStyle/>
                    <a:p>
                      <a:pPr algn="ctr"/>
                      <a:r>
                        <a:rPr lang="en-US" dirty="0"/>
                        <a:t>+(2, </a:t>
                      </a:r>
                      <a:r>
                        <a:rPr lang="en-US" b="1" dirty="0"/>
                        <a:t>4</a:t>
                      </a:r>
                      <a:r>
                        <a:rPr lang="en-US" b="0" dirty="0"/>
                        <a:t>)</a:t>
                      </a:r>
                      <a:endParaRPr lang="en-US" dirty="0"/>
                    </a:p>
                  </a:txBody>
                  <a:tcPr/>
                </a:tc>
                <a:tc>
                  <a:txBody>
                    <a:bodyPr/>
                    <a:lstStyle/>
                    <a:p>
                      <a:pPr algn="ctr"/>
                      <a:r>
                        <a:rPr lang="en-US" dirty="0"/>
                        <a:t>BH</a:t>
                      </a:r>
                    </a:p>
                  </a:txBody>
                  <a:tcPr/>
                </a:tc>
                <a:tc>
                  <a:txBody>
                    <a:bodyPr/>
                    <a:lstStyle/>
                    <a:p>
                      <a:pPr algn="ctr"/>
                      <a:r>
                        <a:rPr lang="en-US" b="1" dirty="0"/>
                        <a:t>4</a:t>
                      </a:r>
                    </a:p>
                  </a:txBody>
                  <a:tcPr/>
                </a:tc>
                <a:extLst>
                  <a:ext uri="{0D108BD9-81ED-4DB2-BD59-A6C34878D82A}">
                    <a16:rowId xmlns:a16="http://schemas.microsoft.com/office/drawing/2014/main" val="3760090537"/>
                  </a:ext>
                </a:extLst>
              </a:tr>
              <a:tr h="370840">
                <a:tc>
                  <a:txBody>
                    <a:bodyPr/>
                    <a:lstStyle/>
                    <a:p>
                      <a:pPr algn="ctr"/>
                      <a:r>
                        <a:rPr lang="en-US" dirty="0"/>
                        <a:t>BH</a:t>
                      </a:r>
                    </a:p>
                  </a:txBody>
                  <a:tcPr/>
                </a:tc>
                <a:tc>
                  <a:txBody>
                    <a:bodyPr/>
                    <a:lstStyle/>
                    <a:p>
                      <a:pPr algn="ctr"/>
                      <a:r>
                        <a:rPr lang="en-US" dirty="0"/>
                        <a:t>BH</a:t>
                      </a:r>
                    </a:p>
                  </a:txBody>
                  <a:tcPr/>
                </a:tc>
                <a:tc>
                  <a:txBody>
                    <a:bodyPr/>
                    <a:lstStyle/>
                    <a:p>
                      <a:pPr algn="ctr"/>
                      <a:r>
                        <a:rPr lang="en-US" dirty="0"/>
                        <a:t>BH</a:t>
                      </a:r>
                    </a:p>
                  </a:txBody>
                  <a:tcPr/>
                </a:tc>
                <a:extLst>
                  <a:ext uri="{0D108BD9-81ED-4DB2-BD59-A6C34878D82A}">
                    <a16:rowId xmlns:a16="http://schemas.microsoft.com/office/drawing/2014/main" val="2444853936"/>
                  </a:ext>
                </a:extLst>
              </a:tr>
            </a:tbl>
          </a:graphicData>
        </a:graphic>
      </p:graphicFrame>
    </p:spTree>
    <p:extLst>
      <p:ext uri="{BB962C8B-B14F-4D97-AF65-F5344CB8AC3E}">
        <p14:creationId xmlns:p14="http://schemas.microsoft.com/office/powerpoint/2010/main" val="364517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a:xfrm>
            <a:off x="462792" y="427549"/>
            <a:ext cx="10058400" cy="790821"/>
          </a:xfrm>
        </p:spPr>
        <p:txBody>
          <a:bodyPr/>
          <a:lstStyle/>
          <a:p>
            <a:r>
              <a:rPr lang="en-US" dirty="0">
                <a:solidFill>
                  <a:srgbClr val="FFFF00"/>
                </a:solidFill>
              </a:rPr>
              <a:t>TG =&gt; FA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a:xfrm>
            <a:off x="462792" y="1133350"/>
            <a:ext cx="7523527" cy="3931920"/>
          </a:xfrm>
        </p:spPr>
        <p:txBody>
          <a:bodyPr/>
          <a:lstStyle/>
          <a:p>
            <a:r>
              <a:rPr lang="en-US" dirty="0"/>
              <a:t>We can use our FA State Table and create a FA transition diagram if we wish</a:t>
            </a:r>
          </a:p>
          <a:p>
            <a:r>
              <a:rPr lang="en-US" dirty="0"/>
              <a:t>Note that we have shown we can convert a TG to </a:t>
            </a:r>
            <a:br>
              <a:rPr lang="en-US" dirty="0"/>
            </a:br>
            <a:r>
              <a:rPr lang="en-US" dirty="0"/>
              <a:t>a FA</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16</a:t>
            </a:fld>
            <a:endParaRPr lang="en-US"/>
          </a:p>
        </p:txBody>
      </p:sp>
      <p:pic>
        <p:nvPicPr>
          <p:cNvPr id="9" name="Picture 8">
            <a:extLst>
              <a:ext uri="{FF2B5EF4-FFF2-40B4-BE49-F238E27FC236}">
                <a16:creationId xmlns:a16="http://schemas.microsoft.com/office/drawing/2014/main" id="{AEFC8DBB-077A-4A0B-ADA0-2E7B7968B5DE}"/>
              </a:ext>
            </a:extLst>
          </p:cNvPr>
          <p:cNvPicPr>
            <a:picLocks noChangeAspect="1"/>
          </p:cNvPicPr>
          <p:nvPr/>
        </p:nvPicPr>
        <p:blipFill>
          <a:blip r:embed="rId2"/>
          <a:stretch>
            <a:fillRect/>
          </a:stretch>
        </p:blipFill>
        <p:spPr>
          <a:xfrm>
            <a:off x="7150208" y="822959"/>
            <a:ext cx="4250432" cy="2079632"/>
          </a:xfrm>
          <a:prstGeom prst="rect">
            <a:avLst/>
          </a:prstGeom>
        </p:spPr>
      </p:pic>
      <p:graphicFrame>
        <p:nvGraphicFramePr>
          <p:cNvPr id="8" name="Table 7">
            <a:extLst>
              <a:ext uri="{FF2B5EF4-FFF2-40B4-BE49-F238E27FC236}">
                <a16:creationId xmlns:a16="http://schemas.microsoft.com/office/drawing/2014/main" id="{2CB70B3A-C82C-4CD4-8C05-1157F8A14C1B}"/>
              </a:ext>
            </a:extLst>
          </p:cNvPr>
          <p:cNvGraphicFramePr>
            <a:graphicFrameLocks noGrp="1"/>
          </p:cNvGraphicFramePr>
          <p:nvPr>
            <p:extLst>
              <p:ext uri="{D42A27DB-BD31-4B8C-83A1-F6EECF244321}">
                <p14:modId xmlns:p14="http://schemas.microsoft.com/office/powerpoint/2010/main" val="1196365181"/>
              </p:ext>
            </p:extLst>
          </p:nvPr>
        </p:nvGraphicFramePr>
        <p:xfrm>
          <a:off x="701626" y="3444080"/>
          <a:ext cx="4953953" cy="2595880"/>
        </p:xfrm>
        <a:graphic>
          <a:graphicData uri="http://schemas.openxmlformats.org/drawingml/2006/table">
            <a:tbl>
              <a:tblPr firstRow="1" bandRow="1">
                <a:tableStyleId>{00A15C55-8517-42AA-B614-E9B94910E393}</a:tableStyleId>
              </a:tblPr>
              <a:tblGrid>
                <a:gridCol w="1430655">
                  <a:extLst>
                    <a:ext uri="{9D8B030D-6E8A-4147-A177-3AD203B41FA5}">
                      <a16:colId xmlns:a16="http://schemas.microsoft.com/office/drawing/2014/main" val="3450348908"/>
                    </a:ext>
                  </a:extLst>
                </a:gridCol>
                <a:gridCol w="2410143">
                  <a:extLst>
                    <a:ext uri="{9D8B030D-6E8A-4147-A177-3AD203B41FA5}">
                      <a16:colId xmlns:a16="http://schemas.microsoft.com/office/drawing/2014/main" val="1956496348"/>
                    </a:ext>
                  </a:extLst>
                </a:gridCol>
                <a:gridCol w="1113155">
                  <a:extLst>
                    <a:ext uri="{9D8B030D-6E8A-4147-A177-3AD203B41FA5}">
                      <a16:colId xmlns:a16="http://schemas.microsoft.com/office/drawing/2014/main" val="4042569905"/>
                    </a:ext>
                  </a:extLst>
                </a:gridCol>
              </a:tblGrid>
              <a:tr h="370840">
                <a:tc>
                  <a:txBody>
                    <a:bodyPr/>
                    <a:lstStyle/>
                    <a:p>
                      <a:pPr algn="ctr"/>
                      <a:r>
                        <a:rPr lang="en-US" dirty="0"/>
                        <a:t>FA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a:t>►(0, </a:t>
                      </a:r>
                      <a:r>
                        <a:rPr lang="en-US" dirty="0"/>
                        <a:t>1)</a:t>
                      </a:r>
                    </a:p>
                  </a:txBody>
                  <a:tcPr/>
                </a:tc>
                <a:tc>
                  <a:txBody>
                    <a:bodyPr/>
                    <a:lstStyle/>
                    <a:p>
                      <a:pPr algn="ctr"/>
                      <a:r>
                        <a:rPr lang="en-US"/>
                        <a:t>(0.31</a:t>
                      </a:r>
                      <a:r>
                        <a:rPr lang="en-US" dirty="0"/>
                        <a:t>, 2, 3, 5)</a:t>
                      </a:r>
                    </a:p>
                  </a:txBody>
                  <a:tcPr/>
                </a:tc>
                <a:tc>
                  <a:txBody>
                    <a:bodyPr/>
                    <a:lstStyle/>
                    <a:p>
                      <a:pPr algn="ctr"/>
                      <a:r>
                        <a:rPr lang="en-US" dirty="0"/>
                        <a:t>BH</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(0.31,2,3,5</a:t>
                      </a:r>
                      <a:r>
                        <a:rPr lang="en-US" dirty="0"/>
                        <a:t>)</a:t>
                      </a:r>
                    </a:p>
                  </a:txBody>
                  <a:tcPr/>
                </a:tc>
                <a:tc>
                  <a:txBody>
                    <a:bodyPr/>
                    <a:lstStyle/>
                    <a:p>
                      <a:pPr algn="ctr"/>
                      <a:r>
                        <a:rPr lang="en-US" b="1" dirty="0"/>
                        <a:t>4</a:t>
                      </a:r>
                    </a:p>
                  </a:txBody>
                  <a:tcPr/>
                </a:tc>
                <a:tc>
                  <a:txBody>
                    <a:bodyPr/>
                    <a:lstStyle/>
                    <a:p>
                      <a:pPr algn="ctr"/>
                      <a:r>
                        <a:rPr lang="en-US" dirty="0"/>
                        <a:t>(2,3,</a:t>
                      </a:r>
                      <a:r>
                        <a:rPr lang="en-US" b="1" dirty="0"/>
                        <a:t>4</a:t>
                      </a:r>
                      <a:r>
                        <a:rPr lang="en-US" dirty="0"/>
                        <a:t>,5)</a:t>
                      </a:r>
                    </a:p>
                  </a:txBody>
                  <a:tcPr/>
                </a:tc>
                <a:extLst>
                  <a:ext uri="{0D108BD9-81ED-4DB2-BD59-A6C34878D82A}">
                    <a16:rowId xmlns:a16="http://schemas.microsoft.com/office/drawing/2014/main" val="497797322"/>
                  </a:ext>
                </a:extLst>
              </a:tr>
              <a:tr h="370840">
                <a:tc>
                  <a:txBody>
                    <a:bodyPr/>
                    <a:lstStyle/>
                    <a:p>
                      <a:pPr algn="ctr"/>
                      <a:r>
                        <a:rPr lang="en-US" dirty="0"/>
                        <a:t>+(2,3,</a:t>
                      </a:r>
                      <a:r>
                        <a:rPr lang="en-US" b="1" dirty="0"/>
                        <a:t>4</a:t>
                      </a:r>
                      <a:r>
                        <a:rPr lang="en-US" dirty="0"/>
                        <a:t>,5)</a:t>
                      </a:r>
                    </a:p>
                  </a:txBody>
                  <a:tcPr/>
                </a:tc>
                <a:tc>
                  <a:txBody>
                    <a:bodyPr/>
                    <a:lstStyle/>
                    <a:p>
                      <a:pPr algn="ctr"/>
                      <a:r>
                        <a:rPr lang="en-US" b="1" dirty="0"/>
                        <a:t>4</a:t>
                      </a:r>
                    </a:p>
                  </a:txBody>
                  <a:tcPr/>
                </a:tc>
                <a:tc>
                  <a:txBody>
                    <a:bodyPr/>
                    <a:lstStyle/>
                    <a:p>
                      <a:pPr algn="ctr"/>
                      <a:r>
                        <a:rPr lang="en-US" dirty="0"/>
                        <a:t>(2, </a:t>
                      </a:r>
                      <a:r>
                        <a:rPr lang="en-US" b="1" dirty="0"/>
                        <a:t>4</a:t>
                      </a:r>
                      <a:r>
                        <a:rPr lang="en-US" b="0" dirty="0"/>
                        <a:t>)</a:t>
                      </a:r>
                      <a:endParaRPr lang="en-US" dirty="0"/>
                    </a:p>
                  </a:txBody>
                  <a:tcPr/>
                </a:tc>
                <a:extLst>
                  <a:ext uri="{0D108BD9-81ED-4DB2-BD59-A6C34878D82A}">
                    <a16:rowId xmlns:a16="http://schemas.microsoft.com/office/drawing/2014/main" val="1898318472"/>
                  </a:ext>
                </a:extLst>
              </a:tr>
              <a:tr h="370840">
                <a:tc>
                  <a:txBody>
                    <a:bodyPr/>
                    <a:lstStyle/>
                    <a:p>
                      <a:pPr algn="ctr"/>
                      <a:r>
                        <a:rPr lang="en-US" dirty="0"/>
                        <a:t>+</a:t>
                      </a:r>
                      <a:r>
                        <a:rPr lang="en-US" b="1" dirty="0"/>
                        <a:t>4</a:t>
                      </a:r>
                      <a:endParaRPr lang="en-US" dirty="0"/>
                    </a:p>
                  </a:txBody>
                  <a:tcPr/>
                </a:tc>
                <a:tc>
                  <a:txBody>
                    <a:bodyPr/>
                    <a:lstStyle/>
                    <a:p>
                      <a:pPr algn="ctr"/>
                      <a:r>
                        <a:rPr lang="en-US" dirty="0"/>
                        <a:t>BH</a:t>
                      </a:r>
                    </a:p>
                  </a:txBody>
                  <a:tcPr/>
                </a:tc>
                <a:tc>
                  <a:txBody>
                    <a:bodyPr/>
                    <a:lstStyle/>
                    <a:p>
                      <a:pPr algn="ctr"/>
                      <a:r>
                        <a:rPr lang="en-US" dirty="0"/>
                        <a:t>BH</a:t>
                      </a:r>
                    </a:p>
                  </a:txBody>
                  <a:tcPr/>
                </a:tc>
                <a:extLst>
                  <a:ext uri="{0D108BD9-81ED-4DB2-BD59-A6C34878D82A}">
                    <a16:rowId xmlns:a16="http://schemas.microsoft.com/office/drawing/2014/main" val="3023522847"/>
                  </a:ext>
                </a:extLst>
              </a:tr>
              <a:tr h="370840">
                <a:tc>
                  <a:txBody>
                    <a:bodyPr/>
                    <a:lstStyle/>
                    <a:p>
                      <a:pPr algn="ctr"/>
                      <a:r>
                        <a:rPr lang="en-US" dirty="0"/>
                        <a:t>+(2, </a:t>
                      </a:r>
                      <a:r>
                        <a:rPr lang="en-US" b="1" dirty="0"/>
                        <a:t>4</a:t>
                      </a:r>
                      <a:r>
                        <a:rPr lang="en-US" b="0" dirty="0"/>
                        <a:t>)</a:t>
                      </a:r>
                      <a:endParaRPr lang="en-US" dirty="0"/>
                    </a:p>
                  </a:txBody>
                  <a:tcPr/>
                </a:tc>
                <a:tc>
                  <a:txBody>
                    <a:bodyPr/>
                    <a:lstStyle/>
                    <a:p>
                      <a:pPr algn="ctr"/>
                      <a:r>
                        <a:rPr lang="en-US" dirty="0"/>
                        <a:t>BH</a:t>
                      </a:r>
                    </a:p>
                  </a:txBody>
                  <a:tcPr/>
                </a:tc>
                <a:tc>
                  <a:txBody>
                    <a:bodyPr/>
                    <a:lstStyle/>
                    <a:p>
                      <a:pPr algn="ctr"/>
                      <a:r>
                        <a:rPr lang="en-US" b="1" dirty="0"/>
                        <a:t>4</a:t>
                      </a:r>
                    </a:p>
                  </a:txBody>
                  <a:tcPr/>
                </a:tc>
                <a:extLst>
                  <a:ext uri="{0D108BD9-81ED-4DB2-BD59-A6C34878D82A}">
                    <a16:rowId xmlns:a16="http://schemas.microsoft.com/office/drawing/2014/main" val="3760090537"/>
                  </a:ext>
                </a:extLst>
              </a:tr>
              <a:tr h="370840">
                <a:tc>
                  <a:txBody>
                    <a:bodyPr/>
                    <a:lstStyle/>
                    <a:p>
                      <a:pPr algn="ctr"/>
                      <a:r>
                        <a:rPr lang="en-US" dirty="0"/>
                        <a:t>BH</a:t>
                      </a:r>
                    </a:p>
                  </a:txBody>
                  <a:tcPr/>
                </a:tc>
                <a:tc>
                  <a:txBody>
                    <a:bodyPr/>
                    <a:lstStyle/>
                    <a:p>
                      <a:pPr algn="ctr"/>
                      <a:r>
                        <a:rPr lang="en-US" dirty="0"/>
                        <a:t>BH</a:t>
                      </a:r>
                    </a:p>
                  </a:txBody>
                  <a:tcPr/>
                </a:tc>
                <a:tc>
                  <a:txBody>
                    <a:bodyPr/>
                    <a:lstStyle/>
                    <a:p>
                      <a:pPr algn="ctr"/>
                      <a:r>
                        <a:rPr lang="en-US" dirty="0"/>
                        <a:t>BH</a:t>
                      </a:r>
                    </a:p>
                  </a:txBody>
                  <a:tcPr/>
                </a:tc>
                <a:extLst>
                  <a:ext uri="{0D108BD9-81ED-4DB2-BD59-A6C34878D82A}">
                    <a16:rowId xmlns:a16="http://schemas.microsoft.com/office/drawing/2014/main" val="2444853936"/>
                  </a:ext>
                </a:extLst>
              </a:tr>
            </a:tbl>
          </a:graphicData>
        </a:graphic>
      </p:graphicFrame>
      <p:pic>
        <p:nvPicPr>
          <p:cNvPr id="7" name="Picture 6">
            <a:extLst>
              <a:ext uri="{FF2B5EF4-FFF2-40B4-BE49-F238E27FC236}">
                <a16:creationId xmlns:a16="http://schemas.microsoft.com/office/drawing/2014/main" id="{61919CE9-FF9C-4F0B-B3F2-C5EC276A0901}"/>
              </a:ext>
            </a:extLst>
          </p:cNvPr>
          <p:cNvPicPr>
            <a:picLocks noChangeAspect="1"/>
          </p:cNvPicPr>
          <p:nvPr/>
        </p:nvPicPr>
        <p:blipFill>
          <a:blip r:embed="rId3"/>
          <a:stretch>
            <a:fillRect/>
          </a:stretch>
        </p:blipFill>
        <p:spPr>
          <a:xfrm>
            <a:off x="6573414" y="3154795"/>
            <a:ext cx="4424553" cy="2993451"/>
          </a:xfrm>
          <a:prstGeom prst="rect">
            <a:avLst/>
          </a:prstGeom>
        </p:spPr>
      </p:pic>
    </p:spTree>
    <p:extLst>
      <p:ext uri="{BB962C8B-B14F-4D97-AF65-F5344CB8AC3E}">
        <p14:creationId xmlns:p14="http://schemas.microsoft.com/office/powerpoint/2010/main" val="7255214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TG =&gt; FA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Convert the following Transition Graph into an equivalent Finite Automaton</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17</a:t>
            </a:fld>
            <a:endParaRPr lang="en-US"/>
          </a:p>
        </p:txBody>
      </p:sp>
      <p:pic>
        <p:nvPicPr>
          <p:cNvPr id="6" name="Picture 5">
            <a:extLst>
              <a:ext uri="{FF2B5EF4-FFF2-40B4-BE49-F238E27FC236}">
                <a16:creationId xmlns:a16="http://schemas.microsoft.com/office/drawing/2014/main" id="{361EDAFF-3EFB-485F-8C48-1D01A4A94350}"/>
              </a:ext>
            </a:extLst>
          </p:cNvPr>
          <p:cNvPicPr>
            <a:picLocks noChangeAspect="1"/>
          </p:cNvPicPr>
          <p:nvPr/>
        </p:nvPicPr>
        <p:blipFill>
          <a:blip r:embed="rId2"/>
          <a:stretch>
            <a:fillRect/>
          </a:stretch>
        </p:blipFill>
        <p:spPr>
          <a:xfrm>
            <a:off x="1898353" y="2617043"/>
            <a:ext cx="8595035" cy="3179750"/>
          </a:xfrm>
          <a:prstGeom prst="rect">
            <a:avLst/>
          </a:prstGeom>
        </p:spPr>
      </p:pic>
    </p:spTree>
    <p:extLst>
      <p:ext uri="{BB962C8B-B14F-4D97-AF65-F5344CB8AC3E}">
        <p14:creationId xmlns:p14="http://schemas.microsoft.com/office/powerpoint/2010/main" val="1112441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a:xfrm>
            <a:off x="370513" y="556437"/>
            <a:ext cx="10058400" cy="1371600"/>
          </a:xfrm>
        </p:spPr>
        <p:txBody>
          <a:bodyPr/>
          <a:lstStyle/>
          <a:p>
            <a:r>
              <a:rPr lang="en-US" dirty="0">
                <a:solidFill>
                  <a:srgbClr val="FFFF00"/>
                </a:solidFill>
              </a:rPr>
              <a:t>TG =&gt; FA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Create an </a:t>
            </a:r>
            <a:r>
              <a:rPr lang="en-US" b="1" dirty="0"/>
              <a:t>intermediary table </a:t>
            </a:r>
            <a:r>
              <a:rPr lang="en-US" dirty="0"/>
              <a:t>to show the current state of affairs of the given TG</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18</a:t>
            </a:fld>
            <a:endParaRPr lang="en-US"/>
          </a:p>
        </p:txBody>
      </p:sp>
      <p:graphicFrame>
        <p:nvGraphicFramePr>
          <p:cNvPr id="6" name="Table 5">
            <a:extLst>
              <a:ext uri="{FF2B5EF4-FFF2-40B4-BE49-F238E27FC236}">
                <a16:creationId xmlns:a16="http://schemas.microsoft.com/office/drawing/2014/main" id="{3D9CC872-7D87-4769-A7B8-F11313F73DB0}"/>
              </a:ext>
            </a:extLst>
          </p:cNvPr>
          <p:cNvGraphicFramePr>
            <a:graphicFrameLocks noGrp="1"/>
          </p:cNvGraphicFramePr>
          <p:nvPr>
            <p:extLst>
              <p:ext uri="{D42A27DB-BD31-4B8C-83A1-F6EECF244321}">
                <p14:modId xmlns:p14="http://schemas.microsoft.com/office/powerpoint/2010/main" val="2485719153"/>
              </p:ext>
            </p:extLst>
          </p:nvPr>
        </p:nvGraphicFramePr>
        <p:xfrm>
          <a:off x="2032000" y="2771140"/>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450348908"/>
                    </a:ext>
                  </a:extLst>
                </a:gridCol>
                <a:gridCol w="2709333">
                  <a:extLst>
                    <a:ext uri="{9D8B030D-6E8A-4147-A177-3AD203B41FA5}">
                      <a16:colId xmlns:a16="http://schemas.microsoft.com/office/drawing/2014/main" val="1956496348"/>
                    </a:ext>
                  </a:extLst>
                </a:gridCol>
                <a:gridCol w="2709333">
                  <a:extLst>
                    <a:ext uri="{9D8B030D-6E8A-4147-A177-3AD203B41FA5}">
                      <a16:colId xmlns:a16="http://schemas.microsoft.com/office/drawing/2014/main" val="4042569905"/>
                    </a:ext>
                  </a:extLst>
                </a:gridCol>
              </a:tblGrid>
              <a:tr h="370840">
                <a:tc>
                  <a:txBody>
                    <a:bodyPr/>
                    <a:lstStyle/>
                    <a:p>
                      <a:pPr algn="ctr"/>
                      <a:r>
                        <a:rPr lang="en-US" dirty="0"/>
                        <a:t>TG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a:t>►0</a:t>
                      </a:r>
                      <a:endParaRPr lang="en-US" dirty="0"/>
                    </a:p>
                  </a:txBody>
                  <a:tcPr/>
                </a:tc>
                <a:tc>
                  <a:txBody>
                    <a:bodyPr/>
                    <a:lstStyle/>
                    <a:p>
                      <a:pPr algn="ctr"/>
                      <a:r>
                        <a:rPr lang="en-US" dirty="0"/>
                        <a:t>Part of the way to 1</a:t>
                      </a:r>
                    </a:p>
                  </a:txBody>
                  <a:tcPr/>
                </a:tc>
                <a:tc>
                  <a:txBody>
                    <a:bodyPr/>
                    <a:lstStyle/>
                    <a:p>
                      <a:pPr algn="ctr"/>
                      <a:r>
                        <a:rPr lang="en-US" dirty="0"/>
                        <a:t>Part of the way to 2</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algn="ctr"/>
                      <a:r>
                        <a:rPr lang="en-US" dirty="0"/>
                        <a:t>Crash</a:t>
                      </a:r>
                    </a:p>
                  </a:txBody>
                  <a:tcPr/>
                </a:tc>
                <a:tc>
                  <a:txBody>
                    <a:bodyPr/>
                    <a:lstStyle/>
                    <a:p>
                      <a:pPr algn="ctr"/>
                      <a:r>
                        <a:rPr lang="en-US" dirty="0"/>
                        <a:t>3</a:t>
                      </a:r>
                    </a:p>
                  </a:txBody>
                  <a:tcPr/>
                </a:tc>
                <a:extLst>
                  <a:ext uri="{0D108BD9-81ED-4DB2-BD59-A6C34878D82A}">
                    <a16:rowId xmlns:a16="http://schemas.microsoft.com/office/drawing/2014/main" val="497797322"/>
                  </a:ext>
                </a:extLst>
              </a:tr>
              <a:tr h="370840">
                <a:tc>
                  <a:txBody>
                    <a:bodyPr/>
                    <a:lstStyle/>
                    <a:p>
                      <a:pPr algn="ctr"/>
                      <a:r>
                        <a:rPr lang="en-US" dirty="0"/>
                        <a:t>2</a:t>
                      </a:r>
                    </a:p>
                  </a:txBody>
                  <a:tcPr/>
                </a:tc>
                <a:tc>
                  <a:txBody>
                    <a:bodyPr/>
                    <a:lstStyle/>
                    <a:p>
                      <a:pPr algn="ctr"/>
                      <a:r>
                        <a:rPr lang="en-US" dirty="0"/>
                        <a:t>(1,</a:t>
                      </a:r>
                      <a:r>
                        <a:rPr lang="en-US" b="1" dirty="0"/>
                        <a:t>4</a:t>
                      </a:r>
                      <a:r>
                        <a:rPr lang="en-US" dirty="0"/>
                        <a:t>)</a:t>
                      </a:r>
                    </a:p>
                  </a:txBody>
                  <a:tcPr/>
                </a:tc>
                <a:tc>
                  <a:txBody>
                    <a:bodyPr/>
                    <a:lstStyle/>
                    <a:p>
                      <a:pPr algn="ctr"/>
                      <a:r>
                        <a:rPr lang="en-US" dirty="0"/>
                        <a:t>Crash</a:t>
                      </a:r>
                    </a:p>
                  </a:txBody>
                  <a:tcPr/>
                </a:tc>
                <a:extLst>
                  <a:ext uri="{0D108BD9-81ED-4DB2-BD59-A6C34878D82A}">
                    <a16:rowId xmlns:a16="http://schemas.microsoft.com/office/drawing/2014/main" val="1898318472"/>
                  </a:ext>
                </a:extLst>
              </a:tr>
              <a:tr h="370840">
                <a:tc>
                  <a:txBody>
                    <a:bodyPr/>
                    <a:lstStyle/>
                    <a:p>
                      <a:pPr algn="ctr"/>
                      <a:r>
                        <a:rPr lang="en-US" dirty="0"/>
                        <a:t>3</a:t>
                      </a:r>
                    </a:p>
                  </a:txBody>
                  <a:tcPr/>
                </a:tc>
                <a:tc>
                  <a:txBody>
                    <a:bodyPr/>
                    <a:lstStyle/>
                    <a:p>
                      <a:pPr algn="ctr"/>
                      <a:r>
                        <a:rPr lang="en-US" dirty="0"/>
                        <a:t>(1, </a:t>
                      </a:r>
                      <a:r>
                        <a:rPr lang="en-US" b="1" dirty="0"/>
                        <a:t>4</a:t>
                      </a:r>
                      <a:r>
                        <a:rPr lang="en-US" b="0" dirty="0"/>
                        <a:t>)</a:t>
                      </a:r>
                      <a:endParaRPr lang="en-US" dirty="0"/>
                    </a:p>
                  </a:txBody>
                  <a:tcPr/>
                </a:tc>
                <a:tc>
                  <a:txBody>
                    <a:bodyPr/>
                    <a:lstStyle/>
                    <a:p>
                      <a:pPr algn="ctr"/>
                      <a:r>
                        <a:rPr lang="en-US" dirty="0"/>
                        <a:t>Crash</a:t>
                      </a:r>
                    </a:p>
                  </a:txBody>
                  <a:tcPr/>
                </a:tc>
                <a:extLst>
                  <a:ext uri="{0D108BD9-81ED-4DB2-BD59-A6C34878D82A}">
                    <a16:rowId xmlns:a16="http://schemas.microsoft.com/office/drawing/2014/main" val="3023522847"/>
                  </a:ext>
                </a:extLst>
              </a:tr>
              <a:tr h="370840">
                <a:tc>
                  <a:txBody>
                    <a:bodyPr/>
                    <a:lstStyle/>
                    <a:p>
                      <a:pPr algn="ctr"/>
                      <a:r>
                        <a:rPr lang="en-US" b="1" dirty="0"/>
                        <a:t>+4</a:t>
                      </a:r>
                    </a:p>
                  </a:txBody>
                  <a:tcPr/>
                </a:tc>
                <a:tc>
                  <a:txBody>
                    <a:bodyPr/>
                    <a:lstStyle/>
                    <a:p>
                      <a:pPr algn="ctr"/>
                      <a:r>
                        <a:rPr lang="en-US" dirty="0"/>
                        <a:t>Crash</a:t>
                      </a:r>
                    </a:p>
                  </a:txBody>
                  <a:tcPr/>
                </a:tc>
                <a:tc>
                  <a:txBody>
                    <a:bodyPr/>
                    <a:lstStyle/>
                    <a:p>
                      <a:pPr algn="ctr"/>
                      <a:r>
                        <a:rPr lang="en-US" dirty="0"/>
                        <a:t>3</a:t>
                      </a:r>
                    </a:p>
                  </a:txBody>
                  <a:tcPr/>
                </a:tc>
                <a:extLst>
                  <a:ext uri="{0D108BD9-81ED-4DB2-BD59-A6C34878D82A}">
                    <a16:rowId xmlns:a16="http://schemas.microsoft.com/office/drawing/2014/main" val="3760090537"/>
                  </a:ext>
                </a:extLst>
              </a:tr>
            </a:tbl>
          </a:graphicData>
        </a:graphic>
      </p:graphicFrame>
      <p:pic>
        <p:nvPicPr>
          <p:cNvPr id="8" name="Picture 7">
            <a:extLst>
              <a:ext uri="{FF2B5EF4-FFF2-40B4-BE49-F238E27FC236}">
                <a16:creationId xmlns:a16="http://schemas.microsoft.com/office/drawing/2014/main" id="{B1241CC7-3988-4FD3-8A2D-A3E355D4D2FA}"/>
              </a:ext>
            </a:extLst>
          </p:cNvPr>
          <p:cNvPicPr>
            <a:picLocks noChangeAspect="1"/>
          </p:cNvPicPr>
          <p:nvPr/>
        </p:nvPicPr>
        <p:blipFill>
          <a:blip r:embed="rId2"/>
          <a:stretch>
            <a:fillRect/>
          </a:stretch>
        </p:blipFill>
        <p:spPr>
          <a:xfrm>
            <a:off x="7273255" y="556437"/>
            <a:ext cx="4353887" cy="1610729"/>
          </a:xfrm>
          <a:prstGeom prst="rect">
            <a:avLst/>
          </a:prstGeom>
        </p:spPr>
      </p:pic>
    </p:spTree>
    <p:extLst>
      <p:ext uri="{BB962C8B-B14F-4D97-AF65-F5344CB8AC3E}">
        <p14:creationId xmlns:p14="http://schemas.microsoft.com/office/powerpoint/2010/main" val="25178939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a:xfrm>
            <a:off x="462792" y="427549"/>
            <a:ext cx="10058400" cy="790821"/>
          </a:xfrm>
        </p:spPr>
        <p:txBody>
          <a:bodyPr/>
          <a:lstStyle/>
          <a:p>
            <a:r>
              <a:rPr lang="en-US" dirty="0">
                <a:solidFill>
                  <a:srgbClr val="FFFF00"/>
                </a:solidFill>
              </a:rPr>
              <a:t>TG =&gt; FA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a:xfrm>
            <a:off x="462793" y="1133350"/>
            <a:ext cx="6701406" cy="3931920"/>
          </a:xfrm>
        </p:spPr>
        <p:txBody>
          <a:bodyPr/>
          <a:lstStyle/>
          <a:p>
            <a:r>
              <a:rPr lang="en-US" dirty="0"/>
              <a:t>Now take the TG and use the intermediary table to help create a table for the finite automaton</a:t>
            </a:r>
          </a:p>
          <a:p>
            <a:pPr lvl="1"/>
            <a:r>
              <a:rPr lang="en-US" dirty="0"/>
              <a:t>For this one, we only have one start state, 0</a:t>
            </a:r>
          </a:p>
          <a:p>
            <a:pPr lvl="1"/>
            <a:r>
              <a:rPr lang="en-US" dirty="0"/>
              <a:t>But, we have non-determinism to states 1 and 2</a:t>
            </a:r>
          </a:p>
          <a:p>
            <a:pPr lvl="1"/>
            <a:r>
              <a:rPr lang="en-US" dirty="0"/>
              <a:t>Thus, we have new states:  0.11 and 0.21</a:t>
            </a:r>
          </a:p>
          <a:p>
            <a:pPr lvl="1"/>
            <a:r>
              <a:rPr lang="en-US" dirty="0"/>
              <a:t>Recall format is:  </a:t>
            </a:r>
            <a:r>
              <a:rPr lang="en-US" dirty="0" err="1">
                <a:solidFill>
                  <a:srgbClr val="FFFF00"/>
                </a:solidFill>
              </a:rPr>
              <a:t>FromState.</a:t>
            </a:r>
            <a:r>
              <a:rPr lang="en-US" dirty="0" err="1">
                <a:solidFill>
                  <a:srgbClr val="FF0000"/>
                </a:solidFill>
              </a:rPr>
              <a:t>ToState</a:t>
            </a:r>
            <a:r>
              <a:rPr lang="en-US" dirty="0" err="1">
                <a:solidFill>
                  <a:srgbClr val="92D050"/>
                </a:solidFill>
              </a:rPr>
              <a:t>LetterPosition</a:t>
            </a:r>
            <a:endParaRPr lang="en-US" dirty="0">
              <a:solidFill>
                <a:srgbClr val="92D050"/>
              </a:solidFill>
            </a:endParaRPr>
          </a:p>
          <a:p>
            <a:pPr lvl="1"/>
            <a:r>
              <a:rPr lang="en-US" dirty="0"/>
              <a:t>Since both states 4 and (1,4) yield BH for a, and 3 for b,</a:t>
            </a:r>
            <a:br>
              <a:rPr lang="en-US" dirty="0"/>
            </a:br>
            <a:r>
              <a:rPr lang="en-US" dirty="0"/>
              <a:t>we combine the states into the larger one, namely, (1,4)</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19</a:t>
            </a:fld>
            <a:endParaRPr lang="en-US"/>
          </a:p>
        </p:txBody>
      </p:sp>
      <p:graphicFrame>
        <p:nvGraphicFramePr>
          <p:cNvPr id="8" name="Table 7">
            <a:extLst>
              <a:ext uri="{FF2B5EF4-FFF2-40B4-BE49-F238E27FC236}">
                <a16:creationId xmlns:a16="http://schemas.microsoft.com/office/drawing/2014/main" id="{2CB70B3A-C82C-4CD4-8C05-1157F8A14C1B}"/>
              </a:ext>
            </a:extLst>
          </p:cNvPr>
          <p:cNvGraphicFramePr>
            <a:graphicFrameLocks noGrp="1"/>
          </p:cNvGraphicFramePr>
          <p:nvPr>
            <p:extLst>
              <p:ext uri="{D42A27DB-BD31-4B8C-83A1-F6EECF244321}">
                <p14:modId xmlns:p14="http://schemas.microsoft.com/office/powerpoint/2010/main" val="450785829"/>
              </p:ext>
            </p:extLst>
          </p:nvPr>
        </p:nvGraphicFramePr>
        <p:xfrm>
          <a:off x="6775254" y="2296054"/>
          <a:ext cx="4953953" cy="3708400"/>
        </p:xfrm>
        <a:graphic>
          <a:graphicData uri="http://schemas.openxmlformats.org/drawingml/2006/table">
            <a:tbl>
              <a:tblPr firstRow="1" bandRow="1">
                <a:tableStyleId>{00A15C55-8517-42AA-B614-E9B94910E393}</a:tableStyleId>
              </a:tblPr>
              <a:tblGrid>
                <a:gridCol w="1430655">
                  <a:extLst>
                    <a:ext uri="{9D8B030D-6E8A-4147-A177-3AD203B41FA5}">
                      <a16:colId xmlns:a16="http://schemas.microsoft.com/office/drawing/2014/main" val="3450348908"/>
                    </a:ext>
                  </a:extLst>
                </a:gridCol>
                <a:gridCol w="2410143">
                  <a:extLst>
                    <a:ext uri="{9D8B030D-6E8A-4147-A177-3AD203B41FA5}">
                      <a16:colId xmlns:a16="http://schemas.microsoft.com/office/drawing/2014/main" val="1956496348"/>
                    </a:ext>
                  </a:extLst>
                </a:gridCol>
                <a:gridCol w="1113155">
                  <a:extLst>
                    <a:ext uri="{9D8B030D-6E8A-4147-A177-3AD203B41FA5}">
                      <a16:colId xmlns:a16="http://schemas.microsoft.com/office/drawing/2014/main" val="4042569905"/>
                    </a:ext>
                  </a:extLst>
                </a:gridCol>
              </a:tblGrid>
              <a:tr h="370840">
                <a:tc>
                  <a:txBody>
                    <a:bodyPr/>
                    <a:lstStyle/>
                    <a:p>
                      <a:pPr algn="ctr"/>
                      <a:r>
                        <a:rPr lang="en-US" dirty="0"/>
                        <a:t>FA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b="0"/>
                        <a:t>►0</a:t>
                      </a:r>
                      <a:endParaRPr lang="en-US" b="0" dirty="0"/>
                    </a:p>
                  </a:txBody>
                  <a:tcPr/>
                </a:tc>
                <a:tc>
                  <a:txBody>
                    <a:bodyPr/>
                    <a:lstStyle/>
                    <a:p>
                      <a:pPr algn="ctr"/>
                      <a:r>
                        <a:rPr lang="en-US" b="0" dirty="0"/>
                        <a:t>0.11</a:t>
                      </a:r>
                    </a:p>
                  </a:txBody>
                  <a:tcPr/>
                </a:tc>
                <a:tc>
                  <a:txBody>
                    <a:bodyPr/>
                    <a:lstStyle/>
                    <a:p>
                      <a:pPr algn="ctr"/>
                      <a:r>
                        <a:rPr lang="en-US" b="0" dirty="0"/>
                        <a:t>0.21</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t>0.11</a:t>
                      </a:r>
                    </a:p>
                  </a:txBody>
                  <a:tcPr/>
                </a:tc>
                <a:tc>
                  <a:txBody>
                    <a:bodyPr/>
                    <a:lstStyle/>
                    <a:p>
                      <a:pPr algn="ctr"/>
                      <a:r>
                        <a:rPr lang="en-US" b="0" dirty="0"/>
                        <a:t>BH</a:t>
                      </a:r>
                    </a:p>
                  </a:txBody>
                  <a:tcPr/>
                </a:tc>
                <a:tc>
                  <a:txBody>
                    <a:bodyPr/>
                    <a:lstStyle/>
                    <a:p>
                      <a:pPr algn="ctr"/>
                      <a:r>
                        <a:rPr lang="en-US" b="0" dirty="0"/>
                        <a:t>1</a:t>
                      </a:r>
                    </a:p>
                  </a:txBody>
                  <a:tcPr/>
                </a:tc>
                <a:extLst>
                  <a:ext uri="{0D108BD9-81ED-4DB2-BD59-A6C34878D82A}">
                    <a16:rowId xmlns:a16="http://schemas.microsoft.com/office/drawing/2014/main" val="497797322"/>
                  </a:ext>
                </a:extLst>
              </a:tr>
              <a:tr h="370840">
                <a:tc>
                  <a:txBody>
                    <a:bodyPr/>
                    <a:lstStyle/>
                    <a:p>
                      <a:pPr algn="ctr"/>
                      <a:r>
                        <a:rPr lang="en-US" b="0"/>
                        <a:t>0.21</a:t>
                      </a:r>
                      <a:endParaRPr lang="en-US" b="0" dirty="0"/>
                    </a:p>
                  </a:txBody>
                  <a:tcPr/>
                </a:tc>
                <a:tc>
                  <a:txBody>
                    <a:bodyPr/>
                    <a:lstStyle/>
                    <a:p>
                      <a:pPr algn="ctr"/>
                      <a:r>
                        <a:rPr lang="en-US" b="0" dirty="0"/>
                        <a:t>BH</a:t>
                      </a:r>
                    </a:p>
                  </a:txBody>
                  <a:tcPr/>
                </a:tc>
                <a:tc>
                  <a:txBody>
                    <a:bodyPr/>
                    <a:lstStyle/>
                    <a:p>
                      <a:pPr algn="ctr"/>
                      <a:r>
                        <a:rPr lang="en-US" b="0" dirty="0"/>
                        <a:t>2</a:t>
                      </a:r>
                    </a:p>
                  </a:txBody>
                  <a:tcPr/>
                </a:tc>
                <a:extLst>
                  <a:ext uri="{0D108BD9-81ED-4DB2-BD59-A6C34878D82A}">
                    <a16:rowId xmlns:a16="http://schemas.microsoft.com/office/drawing/2014/main" val="1898318472"/>
                  </a:ext>
                </a:extLst>
              </a:tr>
              <a:tr h="370840">
                <a:tc>
                  <a:txBody>
                    <a:bodyPr/>
                    <a:lstStyle/>
                    <a:p>
                      <a:pPr algn="ctr"/>
                      <a:r>
                        <a:rPr lang="en-US" b="0" dirty="0"/>
                        <a:t>1</a:t>
                      </a:r>
                    </a:p>
                  </a:txBody>
                  <a:tcPr/>
                </a:tc>
                <a:tc>
                  <a:txBody>
                    <a:bodyPr/>
                    <a:lstStyle/>
                    <a:p>
                      <a:pPr algn="ctr"/>
                      <a:r>
                        <a:rPr lang="en-US" b="0" dirty="0"/>
                        <a:t>BH</a:t>
                      </a:r>
                    </a:p>
                  </a:txBody>
                  <a:tcPr/>
                </a:tc>
                <a:tc>
                  <a:txBody>
                    <a:bodyPr/>
                    <a:lstStyle/>
                    <a:p>
                      <a:pPr algn="ctr"/>
                      <a:r>
                        <a:rPr lang="en-US" b="0" dirty="0"/>
                        <a:t>3</a:t>
                      </a:r>
                    </a:p>
                  </a:txBody>
                  <a:tcPr/>
                </a:tc>
                <a:extLst>
                  <a:ext uri="{0D108BD9-81ED-4DB2-BD59-A6C34878D82A}">
                    <a16:rowId xmlns:a16="http://schemas.microsoft.com/office/drawing/2014/main" val="3023522847"/>
                  </a:ext>
                </a:extLst>
              </a:tr>
              <a:tr h="370840">
                <a:tc>
                  <a:txBody>
                    <a:bodyPr/>
                    <a:lstStyle/>
                    <a:p>
                      <a:pPr algn="ctr"/>
                      <a:r>
                        <a:rPr lang="en-US" b="0" dirty="0"/>
                        <a:t>2</a:t>
                      </a:r>
                    </a:p>
                  </a:txBody>
                  <a:tcPr/>
                </a:tc>
                <a:tc>
                  <a:txBody>
                    <a:bodyPr/>
                    <a:lstStyle/>
                    <a:p>
                      <a:pPr algn="ctr"/>
                      <a:r>
                        <a:rPr lang="en-US" b="0" dirty="0"/>
                        <a:t>+(1,</a:t>
                      </a:r>
                      <a:r>
                        <a:rPr lang="en-US" b="1" dirty="0"/>
                        <a:t>4</a:t>
                      </a:r>
                      <a:r>
                        <a:rPr lang="en-US" b="0" dirty="0"/>
                        <a:t>)</a:t>
                      </a:r>
                    </a:p>
                  </a:txBody>
                  <a:tcPr/>
                </a:tc>
                <a:tc>
                  <a:txBody>
                    <a:bodyPr/>
                    <a:lstStyle/>
                    <a:p>
                      <a:pPr algn="ctr"/>
                      <a:r>
                        <a:rPr lang="en-US" b="0" dirty="0"/>
                        <a:t>BH</a:t>
                      </a:r>
                    </a:p>
                  </a:txBody>
                  <a:tcPr/>
                </a:tc>
                <a:extLst>
                  <a:ext uri="{0D108BD9-81ED-4DB2-BD59-A6C34878D82A}">
                    <a16:rowId xmlns:a16="http://schemas.microsoft.com/office/drawing/2014/main" val="3760090537"/>
                  </a:ext>
                </a:extLst>
              </a:tr>
              <a:tr h="370840">
                <a:tc>
                  <a:txBody>
                    <a:bodyPr/>
                    <a:lstStyle/>
                    <a:p>
                      <a:pPr algn="ctr"/>
                      <a:r>
                        <a:rPr lang="en-US" b="0" dirty="0"/>
                        <a:t>+(1,</a:t>
                      </a:r>
                      <a:r>
                        <a:rPr lang="en-US" b="1" dirty="0"/>
                        <a:t>4</a:t>
                      </a:r>
                      <a:r>
                        <a:rPr lang="en-US" b="0" dirty="0"/>
                        <a:t>)</a:t>
                      </a:r>
                    </a:p>
                  </a:txBody>
                  <a:tcPr/>
                </a:tc>
                <a:tc>
                  <a:txBody>
                    <a:bodyPr/>
                    <a:lstStyle/>
                    <a:p>
                      <a:pPr algn="ctr"/>
                      <a:r>
                        <a:rPr lang="en-US" dirty="0"/>
                        <a:t>BH</a:t>
                      </a:r>
                    </a:p>
                  </a:txBody>
                  <a:tcPr/>
                </a:tc>
                <a:tc>
                  <a:txBody>
                    <a:bodyPr/>
                    <a:lstStyle/>
                    <a:p>
                      <a:pPr algn="ctr"/>
                      <a:r>
                        <a:rPr lang="en-US" dirty="0"/>
                        <a:t>3</a:t>
                      </a:r>
                    </a:p>
                  </a:txBody>
                  <a:tcPr/>
                </a:tc>
                <a:extLst>
                  <a:ext uri="{0D108BD9-81ED-4DB2-BD59-A6C34878D82A}">
                    <a16:rowId xmlns:a16="http://schemas.microsoft.com/office/drawing/2014/main" val="2444853936"/>
                  </a:ext>
                </a:extLst>
              </a:tr>
              <a:tr h="370840">
                <a:tc>
                  <a:txBody>
                    <a:bodyPr/>
                    <a:lstStyle/>
                    <a:p>
                      <a:pPr algn="ctr"/>
                      <a:r>
                        <a:rPr lang="en-US" b="0" dirty="0"/>
                        <a:t>3</a:t>
                      </a:r>
                    </a:p>
                  </a:txBody>
                  <a:tcPr/>
                </a:tc>
                <a:tc>
                  <a:txBody>
                    <a:bodyPr/>
                    <a:lstStyle/>
                    <a:p>
                      <a:pPr algn="ctr"/>
                      <a:r>
                        <a:rPr lang="en-US" dirty="0"/>
                        <a:t>+(1,</a:t>
                      </a:r>
                      <a:r>
                        <a:rPr lang="en-US" b="1" dirty="0"/>
                        <a:t>4</a:t>
                      </a:r>
                      <a:r>
                        <a:rPr lang="en-US" b="0" dirty="0"/>
                        <a:t>)</a:t>
                      </a:r>
                      <a:endParaRPr lang="en-US" dirty="0"/>
                    </a:p>
                  </a:txBody>
                  <a:tcPr/>
                </a:tc>
                <a:tc>
                  <a:txBody>
                    <a:bodyPr/>
                    <a:lstStyle/>
                    <a:p>
                      <a:pPr algn="ctr"/>
                      <a:r>
                        <a:rPr lang="en-US" dirty="0"/>
                        <a:t>BH</a:t>
                      </a:r>
                    </a:p>
                  </a:txBody>
                  <a:tcPr/>
                </a:tc>
                <a:extLst>
                  <a:ext uri="{0D108BD9-81ED-4DB2-BD59-A6C34878D82A}">
                    <a16:rowId xmlns:a16="http://schemas.microsoft.com/office/drawing/2014/main" val="4256505870"/>
                  </a:ext>
                </a:extLst>
              </a:tr>
              <a:tr h="370840">
                <a:tc>
                  <a:txBody>
                    <a:bodyPr/>
                    <a:lstStyle/>
                    <a:p>
                      <a:pPr algn="ctr"/>
                      <a:r>
                        <a:rPr lang="en-US" b="0" strike="sngStrike" baseline="0" dirty="0">
                          <a:solidFill>
                            <a:schemeClr val="tx1">
                              <a:lumMod val="65000"/>
                            </a:schemeClr>
                          </a:solidFill>
                        </a:rPr>
                        <a:t>+</a:t>
                      </a:r>
                      <a:r>
                        <a:rPr lang="en-US" b="1" strike="sngStrike" baseline="0" dirty="0">
                          <a:solidFill>
                            <a:schemeClr val="tx1">
                              <a:lumMod val="65000"/>
                            </a:schemeClr>
                          </a:solidFill>
                        </a:rPr>
                        <a:t>4</a:t>
                      </a:r>
                      <a:endParaRPr lang="en-US" b="0" strike="sngStrike" baseline="0" dirty="0">
                        <a:solidFill>
                          <a:schemeClr val="tx1">
                            <a:lumMod val="65000"/>
                          </a:schemeClr>
                        </a:solidFill>
                      </a:endParaRPr>
                    </a:p>
                  </a:txBody>
                  <a:tcPr>
                    <a:solidFill>
                      <a:schemeClr val="tx1">
                        <a:lumMod val="85000"/>
                      </a:schemeClr>
                    </a:solidFill>
                  </a:tcPr>
                </a:tc>
                <a:tc>
                  <a:txBody>
                    <a:bodyPr/>
                    <a:lstStyle/>
                    <a:p>
                      <a:pPr algn="ctr"/>
                      <a:r>
                        <a:rPr lang="en-US" strike="sngStrike" baseline="0" dirty="0">
                          <a:solidFill>
                            <a:schemeClr val="tx1">
                              <a:lumMod val="65000"/>
                            </a:schemeClr>
                          </a:solidFill>
                        </a:rPr>
                        <a:t>BH</a:t>
                      </a:r>
                    </a:p>
                  </a:txBody>
                  <a:tcPr>
                    <a:solidFill>
                      <a:schemeClr val="tx1">
                        <a:lumMod val="85000"/>
                      </a:schemeClr>
                    </a:solidFill>
                  </a:tcPr>
                </a:tc>
                <a:tc>
                  <a:txBody>
                    <a:bodyPr/>
                    <a:lstStyle/>
                    <a:p>
                      <a:pPr algn="ctr"/>
                      <a:r>
                        <a:rPr lang="en-US" strike="sngStrike" baseline="0" dirty="0">
                          <a:solidFill>
                            <a:schemeClr val="tx1">
                              <a:lumMod val="65000"/>
                            </a:schemeClr>
                          </a:solidFill>
                        </a:rPr>
                        <a:t>3</a:t>
                      </a:r>
                    </a:p>
                  </a:txBody>
                  <a:tcPr>
                    <a:solidFill>
                      <a:schemeClr val="tx1">
                        <a:lumMod val="85000"/>
                      </a:schemeClr>
                    </a:solidFill>
                  </a:tcPr>
                </a:tc>
                <a:extLst>
                  <a:ext uri="{0D108BD9-81ED-4DB2-BD59-A6C34878D82A}">
                    <a16:rowId xmlns:a16="http://schemas.microsoft.com/office/drawing/2014/main" val="1550939391"/>
                  </a:ext>
                </a:extLst>
              </a:tr>
              <a:tr h="370840">
                <a:tc>
                  <a:txBody>
                    <a:bodyPr/>
                    <a:lstStyle/>
                    <a:p>
                      <a:pPr algn="ctr"/>
                      <a:r>
                        <a:rPr lang="en-US" b="0" dirty="0"/>
                        <a:t>BH</a:t>
                      </a:r>
                    </a:p>
                  </a:txBody>
                  <a:tcPr/>
                </a:tc>
                <a:tc>
                  <a:txBody>
                    <a:bodyPr/>
                    <a:lstStyle/>
                    <a:p>
                      <a:pPr algn="ctr"/>
                      <a:r>
                        <a:rPr lang="en-US" dirty="0"/>
                        <a:t>BH</a:t>
                      </a:r>
                    </a:p>
                  </a:txBody>
                  <a:tcPr/>
                </a:tc>
                <a:tc>
                  <a:txBody>
                    <a:bodyPr/>
                    <a:lstStyle/>
                    <a:p>
                      <a:pPr algn="ctr"/>
                      <a:r>
                        <a:rPr lang="en-US" dirty="0"/>
                        <a:t>BH</a:t>
                      </a:r>
                    </a:p>
                  </a:txBody>
                  <a:tcPr/>
                </a:tc>
                <a:extLst>
                  <a:ext uri="{0D108BD9-81ED-4DB2-BD59-A6C34878D82A}">
                    <a16:rowId xmlns:a16="http://schemas.microsoft.com/office/drawing/2014/main" val="637118117"/>
                  </a:ext>
                </a:extLst>
              </a:tr>
            </a:tbl>
          </a:graphicData>
        </a:graphic>
      </p:graphicFrame>
      <p:pic>
        <p:nvPicPr>
          <p:cNvPr id="10" name="Picture 9">
            <a:extLst>
              <a:ext uri="{FF2B5EF4-FFF2-40B4-BE49-F238E27FC236}">
                <a16:creationId xmlns:a16="http://schemas.microsoft.com/office/drawing/2014/main" id="{96F02ABC-841A-45B3-A901-7CE8F5CBB0F3}"/>
              </a:ext>
            </a:extLst>
          </p:cNvPr>
          <p:cNvPicPr>
            <a:picLocks noChangeAspect="1"/>
          </p:cNvPicPr>
          <p:nvPr/>
        </p:nvPicPr>
        <p:blipFill>
          <a:blip r:embed="rId2"/>
          <a:stretch>
            <a:fillRect/>
          </a:stretch>
        </p:blipFill>
        <p:spPr>
          <a:xfrm>
            <a:off x="7273255" y="556437"/>
            <a:ext cx="4353887" cy="1610729"/>
          </a:xfrm>
          <a:prstGeom prst="rect">
            <a:avLst/>
          </a:prstGeom>
        </p:spPr>
      </p:pic>
      <p:graphicFrame>
        <p:nvGraphicFramePr>
          <p:cNvPr id="11" name="Table 10">
            <a:extLst>
              <a:ext uri="{FF2B5EF4-FFF2-40B4-BE49-F238E27FC236}">
                <a16:creationId xmlns:a16="http://schemas.microsoft.com/office/drawing/2014/main" id="{3C894EAC-D19C-4FE7-84AA-3ECC8E7E8604}"/>
              </a:ext>
            </a:extLst>
          </p:cNvPr>
          <p:cNvGraphicFramePr>
            <a:graphicFrameLocks noGrp="1"/>
          </p:cNvGraphicFramePr>
          <p:nvPr>
            <p:extLst>
              <p:ext uri="{D42A27DB-BD31-4B8C-83A1-F6EECF244321}">
                <p14:modId xmlns:p14="http://schemas.microsoft.com/office/powerpoint/2010/main" val="3084041020"/>
              </p:ext>
            </p:extLst>
          </p:nvPr>
        </p:nvGraphicFramePr>
        <p:xfrm>
          <a:off x="504983" y="3884455"/>
          <a:ext cx="5969953" cy="2225040"/>
        </p:xfrm>
        <a:graphic>
          <a:graphicData uri="http://schemas.openxmlformats.org/drawingml/2006/table">
            <a:tbl>
              <a:tblPr firstRow="1" bandRow="1">
                <a:tableStyleId>{5C22544A-7EE6-4342-B048-85BDC9FD1C3A}</a:tableStyleId>
              </a:tblPr>
              <a:tblGrid>
                <a:gridCol w="1149667">
                  <a:extLst>
                    <a:ext uri="{9D8B030D-6E8A-4147-A177-3AD203B41FA5}">
                      <a16:colId xmlns:a16="http://schemas.microsoft.com/office/drawing/2014/main" val="3450348908"/>
                    </a:ext>
                  </a:extLst>
                </a:gridCol>
                <a:gridCol w="2410143">
                  <a:extLst>
                    <a:ext uri="{9D8B030D-6E8A-4147-A177-3AD203B41FA5}">
                      <a16:colId xmlns:a16="http://schemas.microsoft.com/office/drawing/2014/main" val="1956496348"/>
                    </a:ext>
                  </a:extLst>
                </a:gridCol>
                <a:gridCol w="2410143">
                  <a:extLst>
                    <a:ext uri="{9D8B030D-6E8A-4147-A177-3AD203B41FA5}">
                      <a16:colId xmlns:a16="http://schemas.microsoft.com/office/drawing/2014/main" val="4042569905"/>
                    </a:ext>
                  </a:extLst>
                </a:gridCol>
              </a:tblGrid>
              <a:tr h="370840">
                <a:tc>
                  <a:txBody>
                    <a:bodyPr/>
                    <a:lstStyle/>
                    <a:p>
                      <a:pPr algn="ctr"/>
                      <a:r>
                        <a:rPr lang="en-US" dirty="0"/>
                        <a:t>TG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a:t>►0</a:t>
                      </a:r>
                      <a:endParaRPr lang="en-US" dirty="0"/>
                    </a:p>
                  </a:txBody>
                  <a:tcPr/>
                </a:tc>
                <a:tc>
                  <a:txBody>
                    <a:bodyPr/>
                    <a:lstStyle/>
                    <a:p>
                      <a:pPr algn="ctr"/>
                      <a:r>
                        <a:rPr lang="en-US" dirty="0"/>
                        <a:t>Part of the way to 1</a:t>
                      </a:r>
                    </a:p>
                  </a:txBody>
                  <a:tcPr/>
                </a:tc>
                <a:tc>
                  <a:txBody>
                    <a:bodyPr/>
                    <a:lstStyle/>
                    <a:p>
                      <a:pPr algn="ctr"/>
                      <a:r>
                        <a:rPr lang="en-US" dirty="0"/>
                        <a:t>Part of the way to 2</a:t>
                      </a:r>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1</a:t>
                      </a:r>
                    </a:p>
                  </a:txBody>
                  <a:tcPr/>
                </a:tc>
                <a:tc>
                  <a:txBody>
                    <a:bodyPr/>
                    <a:lstStyle/>
                    <a:p>
                      <a:pPr algn="ctr"/>
                      <a:r>
                        <a:rPr lang="en-US" dirty="0"/>
                        <a:t>Crash</a:t>
                      </a:r>
                    </a:p>
                  </a:txBody>
                  <a:tcPr/>
                </a:tc>
                <a:tc>
                  <a:txBody>
                    <a:bodyPr/>
                    <a:lstStyle/>
                    <a:p>
                      <a:pPr algn="ctr"/>
                      <a:r>
                        <a:rPr lang="en-US" dirty="0"/>
                        <a:t>3</a:t>
                      </a:r>
                    </a:p>
                  </a:txBody>
                  <a:tcPr/>
                </a:tc>
                <a:extLst>
                  <a:ext uri="{0D108BD9-81ED-4DB2-BD59-A6C34878D82A}">
                    <a16:rowId xmlns:a16="http://schemas.microsoft.com/office/drawing/2014/main" val="497797322"/>
                  </a:ext>
                </a:extLst>
              </a:tr>
              <a:tr h="370840">
                <a:tc>
                  <a:txBody>
                    <a:bodyPr/>
                    <a:lstStyle/>
                    <a:p>
                      <a:pPr algn="ctr"/>
                      <a:r>
                        <a:rPr lang="en-US" dirty="0"/>
                        <a:t>2</a:t>
                      </a:r>
                    </a:p>
                  </a:txBody>
                  <a:tcPr/>
                </a:tc>
                <a:tc>
                  <a:txBody>
                    <a:bodyPr/>
                    <a:lstStyle/>
                    <a:p>
                      <a:pPr algn="ctr"/>
                      <a:r>
                        <a:rPr lang="en-US" dirty="0"/>
                        <a:t>(1,</a:t>
                      </a:r>
                      <a:r>
                        <a:rPr lang="en-US" b="1" dirty="0"/>
                        <a:t>4</a:t>
                      </a:r>
                      <a:r>
                        <a:rPr lang="en-US" dirty="0"/>
                        <a:t>)</a:t>
                      </a:r>
                    </a:p>
                  </a:txBody>
                  <a:tcPr/>
                </a:tc>
                <a:tc>
                  <a:txBody>
                    <a:bodyPr/>
                    <a:lstStyle/>
                    <a:p>
                      <a:pPr algn="ctr"/>
                      <a:r>
                        <a:rPr lang="en-US" dirty="0"/>
                        <a:t>Crash</a:t>
                      </a:r>
                    </a:p>
                  </a:txBody>
                  <a:tcPr/>
                </a:tc>
                <a:extLst>
                  <a:ext uri="{0D108BD9-81ED-4DB2-BD59-A6C34878D82A}">
                    <a16:rowId xmlns:a16="http://schemas.microsoft.com/office/drawing/2014/main" val="1898318472"/>
                  </a:ext>
                </a:extLst>
              </a:tr>
              <a:tr h="370840">
                <a:tc>
                  <a:txBody>
                    <a:bodyPr/>
                    <a:lstStyle/>
                    <a:p>
                      <a:pPr algn="ctr"/>
                      <a:r>
                        <a:rPr lang="en-US" dirty="0"/>
                        <a:t>3</a:t>
                      </a:r>
                    </a:p>
                  </a:txBody>
                  <a:tcPr/>
                </a:tc>
                <a:tc>
                  <a:txBody>
                    <a:bodyPr/>
                    <a:lstStyle/>
                    <a:p>
                      <a:pPr algn="ctr"/>
                      <a:r>
                        <a:rPr lang="en-US" dirty="0"/>
                        <a:t>(1, </a:t>
                      </a:r>
                      <a:r>
                        <a:rPr lang="en-US" b="1" dirty="0"/>
                        <a:t>4</a:t>
                      </a:r>
                      <a:r>
                        <a:rPr lang="en-US" b="0" dirty="0"/>
                        <a:t>)</a:t>
                      </a:r>
                      <a:endParaRPr lang="en-US" dirty="0"/>
                    </a:p>
                  </a:txBody>
                  <a:tcPr/>
                </a:tc>
                <a:tc>
                  <a:txBody>
                    <a:bodyPr/>
                    <a:lstStyle/>
                    <a:p>
                      <a:pPr algn="ctr"/>
                      <a:r>
                        <a:rPr lang="en-US" dirty="0"/>
                        <a:t>Crash</a:t>
                      </a:r>
                    </a:p>
                  </a:txBody>
                  <a:tcPr/>
                </a:tc>
                <a:extLst>
                  <a:ext uri="{0D108BD9-81ED-4DB2-BD59-A6C34878D82A}">
                    <a16:rowId xmlns:a16="http://schemas.microsoft.com/office/drawing/2014/main" val="3023522847"/>
                  </a:ext>
                </a:extLst>
              </a:tr>
              <a:tr h="370840">
                <a:tc>
                  <a:txBody>
                    <a:bodyPr/>
                    <a:lstStyle/>
                    <a:p>
                      <a:pPr algn="ctr"/>
                      <a:r>
                        <a:rPr lang="en-US" b="1" dirty="0"/>
                        <a:t>+4</a:t>
                      </a:r>
                    </a:p>
                  </a:txBody>
                  <a:tcPr/>
                </a:tc>
                <a:tc>
                  <a:txBody>
                    <a:bodyPr/>
                    <a:lstStyle/>
                    <a:p>
                      <a:pPr algn="ctr"/>
                      <a:r>
                        <a:rPr lang="en-US" dirty="0"/>
                        <a:t>Crash</a:t>
                      </a:r>
                    </a:p>
                  </a:txBody>
                  <a:tcPr/>
                </a:tc>
                <a:tc>
                  <a:txBody>
                    <a:bodyPr/>
                    <a:lstStyle/>
                    <a:p>
                      <a:pPr algn="ctr"/>
                      <a:r>
                        <a:rPr lang="en-US" dirty="0"/>
                        <a:t>3</a:t>
                      </a:r>
                    </a:p>
                  </a:txBody>
                  <a:tcPr/>
                </a:tc>
                <a:extLst>
                  <a:ext uri="{0D108BD9-81ED-4DB2-BD59-A6C34878D82A}">
                    <a16:rowId xmlns:a16="http://schemas.microsoft.com/office/drawing/2014/main" val="3760090537"/>
                  </a:ext>
                </a:extLst>
              </a:tr>
            </a:tbl>
          </a:graphicData>
        </a:graphic>
      </p:graphicFrame>
    </p:spTree>
    <p:extLst>
      <p:ext uri="{BB962C8B-B14F-4D97-AF65-F5344CB8AC3E}">
        <p14:creationId xmlns:p14="http://schemas.microsoft.com/office/powerpoint/2010/main" val="4031267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E6FA2-2AA2-4E2E-9ADE-A372B076AD9C}"/>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C5DAB53-AFD7-451D-B442-1955683F407A}"/>
              </a:ext>
            </a:extLst>
          </p:cNvPr>
          <p:cNvSpPr>
            <a:spLocks noGrp="1"/>
          </p:cNvSpPr>
          <p:nvPr>
            <p:ph idx="1"/>
          </p:nvPr>
        </p:nvSpPr>
        <p:spPr/>
        <p:txBody>
          <a:bodyPr/>
          <a:lstStyle/>
          <a:p>
            <a:r>
              <a:rPr lang="en-US" dirty="0"/>
              <a:t>Previously we saw how regular expressions, automata, and transition graphs could be used to model regular languages</a:t>
            </a:r>
          </a:p>
          <a:p>
            <a:pPr lvl="1"/>
            <a:r>
              <a:rPr lang="en-US" dirty="0"/>
              <a:t>Recall a regular language is a language that can be represented by a regular expression</a:t>
            </a:r>
          </a:p>
          <a:p>
            <a:pPr lvl="1"/>
            <a:r>
              <a:rPr lang="en-US" dirty="0"/>
              <a:t>Recall that a regular expression can be described by the recursive definition as follows:</a:t>
            </a:r>
          </a:p>
          <a:p>
            <a:pPr marL="891540" lvl="2" indent="-342900">
              <a:buFont typeface="+mj-lt"/>
              <a:buAutoNum type="arabicPeriod"/>
            </a:pPr>
            <a:r>
              <a:rPr lang="en-US" b="1" dirty="0"/>
              <a:t>Base Case: </a:t>
            </a:r>
            <a:r>
              <a:rPr lang="el-GR" dirty="0"/>
              <a:t>λ</a:t>
            </a:r>
            <a:r>
              <a:rPr lang="en-US" dirty="0"/>
              <a:t> and any element of </a:t>
            </a:r>
            <a:r>
              <a:rPr lang="el-GR" dirty="0"/>
              <a:t>Σ</a:t>
            </a:r>
            <a:r>
              <a:rPr lang="en-US" dirty="0"/>
              <a:t> is a regular expression</a:t>
            </a:r>
          </a:p>
          <a:p>
            <a:pPr marL="891540" lvl="2" indent="-342900">
              <a:buFont typeface="+mj-lt"/>
              <a:buAutoNum type="arabicPeriod"/>
            </a:pPr>
            <a:r>
              <a:rPr lang="en-US" b="1" dirty="0"/>
              <a:t>Recursive Step: </a:t>
            </a:r>
            <a:r>
              <a:rPr lang="en-US" dirty="0"/>
              <a:t> If r</a:t>
            </a:r>
            <a:r>
              <a:rPr lang="en-US" baseline="-25000" dirty="0"/>
              <a:t>1</a:t>
            </a:r>
            <a:r>
              <a:rPr lang="en-US" dirty="0"/>
              <a:t> and r</a:t>
            </a:r>
            <a:r>
              <a:rPr lang="en-US" baseline="-25000" dirty="0"/>
              <a:t>2</a:t>
            </a:r>
            <a:r>
              <a:rPr lang="en-US" dirty="0"/>
              <a:t> are regular expressions, then so are:</a:t>
            </a:r>
          </a:p>
          <a:p>
            <a:pPr lvl="3"/>
            <a:r>
              <a:rPr lang="en-US" dirty="0"/>
              <a:t>(r</a:t>
            </a:r>
            <a:r>
              <a:rPr lang="en-US" baseline="-25000" dirty="0"/>
              <a:t>1</a:t>
            </a:r>
            <a:r>
              <a:rPr lang="en-US" dirty="0"/>
              <a:t>)</a:t>
            </a:r>
          </a:p>
          <a:p>
            <a:pPr lvl="3"/>
            <a:r>
              <a:rPr lang="en-US" dirty="0"/>
              <a:t>r</a:t>
            </a:r>
            <a:r>
              <a:rPr lang="en-US" baseline="-25000" dirty="0"/>
              <a:t>1</a:t>
            </a:r>
            <a:r>
              <a:rPr lang="en-US" dirty="0"/>
              <a:t>r</a:t>
            </a:r>
            <a:r>
              <a:rPr lang="en-US" baseline="-25000" dirty="0"/>
              <a:t>2</a:t>
            </a:r>
            <a:endParaRPr lang="en-US" dirty="0"/>
          </a:p>
          <a:p>
            <a:pPr lvl="3"/>
            <a:r>
              <a:rPr lang="en-US" dirty="0"/>
              <a:t>r</a:t>
            </a:r>
            <a:r>
              <a:rPr lang="en-US" baseline="-25000" dirty="0"/>
              <a:t>1</a:t>
            </a:r>
            <a:r>
              <a:rPr lang="en-US" dirty="0"/>
              <a:t> + r</a:t>
            </a:r>
            <a:r>
              <a:rPr lang="en-US" baseline="-25000" dirty="0"/>
              <a:t>2</a:t>
            </a:r>
            <a:r>
              <a:rPr lang="en-US" dirty="0"/>
              <a:t>            </a:t>
            </a:r>
            <a:r>
              <a:rPr lang="en-US" dirty="0">
                <a:sym typeface="Wingdings" panose="05000000000000000000" pitchFamily="2" charset="2"/>
              </a:rPr>
              <a:t> + is the OR operator</a:t>
            </a:r>
          </a:p>
          <a:p>
            <a:pPr lvl="3"/>
            <a:r>
              <a:rPr lang="en-US" dirty="0">
                <a:sym typeface="Wingdings" panose="05000000000000000000" pitchFamily="2" charset="2"/>
              </a:rPr>
              <a:t>r</a:t>
            </a:r>
            <a:r>
              <a:rPr lang="en-US" baseline="-25000" dirty="0">
                <a:sym typeface="Wingdings" panose="05000000000000000000" pitchFamily="2" charset="2"/>
              </a:rPr>
              <a:t>1</a:t>
            </a:r>
            <a:r>
              <a:rPr lang="en-US" dirty="0">
                <a:sym typeface="Wingdings" panose="05000000000000000000" pitchFamily="2" charset="2"/>
              </a:rPr>
              <a:t>*</a:t>
            </a:r>
            <a:endParaRPr lang="en-US" dirty="0"/>
          </a:p>
          <a:p>
            <a:pPr marL="891540" lvl="2" indent="-342900">
              <a:buFont typeface="+mj-lt"/>
              <a:buAutoNum type="arabicPeriod"/>
            </a:pPr>
            <a:r>
              <a:rPr lang="en-US" b="1" dirty="0"/>
              <a:t>Nothing else:  </a:t>
            </a:r>
            <a:r>
              <a:rPr lang="en-US" dirty="0"/>
              <a:t>Nothing except that which is in (1) and (2) is a regular expression</a:t>
            </a:r>
          </a:p>
          <a:p>
            <a:pPr lvl="1"/>
            <a:endParaRPr lang="en-US" dirty="0"/>
          </a:p>
        </p:txBody>
      </p:sp>
      <p:sp>
        <p:nvSpPr>
          <p:cNvPr id="4" name="Footer Placeholder 3">
            <a:extLst>
              <a:ext uri="{FF2B5EF4-FFF2-40B4-BE49-F238E27FC236}">
                <a16:creationId xmlns:a16="http://schemas.microsoft.com/office/drawing/2014/main" id="{D41B8C0B-0C5D-48DD-BBF4-9A798A328703}"/>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C8184381-8F57-4093-8BCC-A0F1F772B3A9}"/>
              </a:ext>
            </a:extLst>
          </p:cNvPr>
          <p:cNvSpPr>
            <a:spLocks noGrp="1"/>
          </p:cNvSpPr>
          <p:nvPr>
            <p:ph type="sldNum" sz="quarter" idx="12"/>
          </p:nvPr>
        </p:nvSpPr>
        <p:spPr/>
        <p:txBody>
          <a:bodyPr/>
          <a:lstStyle/>
          <a:p>
            <a:fld id="{BAA72AFD-CEE0-4046-9853-91F53F3F97D9}" type="slidenum">
              <a:rPr lang="en-US" smtClean="0"/>
              <a:t>2</a:t>
            </a:fld>
            <a:endParaRPr lang="en-US"/>
          </a:p>
        </p:txBody>
      </p:sp>
    </p:spTree>
    <p:extLst>
      <p:ext uri="{BB962C8B-B14F-4D97-AF65-F5344CB8AC3E}">
        <p14:creationId xmlns:p14="http://schemas.microsoft.com/office/powerpoint/2010/main" val="2393803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a:xfrm>
            <a:off x="462792" y="427549"/>
            <a:ext cx="10058400" cy="790821"/>
          </a:xfrm>
        </p:spPr>
        <p:txBody>
          <a:bodyPr/>
          <a:lstStyle/>
          <a:p>
            <a:r>
              <a:rPr lang="en-US" dirty="0">
                <a:solidFill>
                  <a:srgbClr val="FFFF00"/>
                </a:solidFill>
              </a:rPr>
              <a:t>TG =&gt; FA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a:xfrm>
            <a:off x="462792" y="1133350"/>
            <a:ext cx="7523527" cy="3931920"/>
          </a:xfrm>
        </p:spPr>
        <p:txBody>
          <a:bodyPr/>
          <a:lstStyle/>
          <a:p>
            <a:r>
              <a:rPr lang="en-US" dirty="0"/>
              <a:t>We can use our FA State Table and create a FA transition diagram if we wish</a:t>
            </a:r>
          </a:p>
          <a:p>
            <a:r>
              <a:rPr lang="en-US" dirty="0"/>
              <a:t>Note that we have shown we can convert a TG to </a:t>
            </a:r>
            <a:br>
              <a:rPr lang="en-US" dirty="0"/>
            </a:br>
            <a:r>
              <a:rPr lang="en-US" dirty="0"/>
              <a:t>a FA</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20</a:t>
            </a:fld>
            <a:endParaRPr lang="en-US"/>
          </a:p>
        </p:txBody>
      </p:sp>
      <p:pic>
        <p:nvPicPr>
          <p:cNvPr id="10" name="Picture 9">
            <a:extLst>
              <a:ext uri="{FF2B5EF4-FFF2-40B4-BE49-F238E27FC236}">
                <a16:creationId xmlns:a16="http://schemas.microsoft.com/office/drawing/2014/main" id="{C229D0F2-C9A3-4BF6-8413-1EB7A2407D36}"/>
              </a:ext>
            </a:extLst>
          </p:cNvPr>
          <p:cNvPicPr>
            <a:picLocks noChangeAspect="1"/>
          </p:cNvPicPr>
          <p:nvPr/>
        </p:nvPicPr>
        <p:blipFill>
          <a:blip r:embed="rId2"/>
          <a:stretch>
            <a:fillRect/>
          </a:stretch>
        </p:blipFill>
        <p:spPr>
          <a:xfrm>
            <a:off x="7273255" y="556437"/>
            <a:ext cx="4353887" cy="1610729"/>
          </a:xfrm>
          <a:prstGeom prst="rect">
            <a:avLst/>
          </a:prstGeom>
        </p:spPr>
      </p:pic>
      <p:graphicFrame>
        <p:nvGraphicFramePr>
          <p:cNvPr id="11" name="Table 10">
            <a:extLst>
              <a:ext uri="{FF2B5EF4-FFF2-40B4-BE49-F238E27FC236}">
                <a16:creationId xmlns:a16="http://schemas.microsoft.com/office/drawing/2014/main" id="{3BE3F270-3F02-49AA-80BB-A70A674EDB19}"/>
              </a:ext>
            </a:extLst>
          </p:cNvPr>
          <p:cNvGraphicFramePr>
            <a:graphicFrameLocks noGrp="1"/>
          </p:cNvGraphicFramePr>
          <p:nvPr>
            <p:extLst>
              <p:ext uri="{D42A27DB-BD31-4B8C-83A1-F6EECF244321}">
                <p14:modId xmlns:p14="http://schemas.microsoft.com/office/powerpoint/2010/main" val="3639903648"/>
              </p:ext>
            </p:extLst>
          </p:nvPr>
        </p:nvGraphicFramePr>
        <p:xfrm>
          <a:off x="600957" y="2506135"/>
          <a:ext cx="4953953" cy="3708400"/>
        </p:xfrm>
        <a:graphic>
          <a:graphicData uri="http://schemas.openxmlformats.org/drawingml/2006/table">
            <a:tbl>
              <a:tblPr firstRow="1" bandRow="1">
                <a:tableStyleId>{00A15C55-8517-42AA-B614-E9B94910E393}</a:tableStyleId>
              </a:tblPr>
              <a:tblGrid>
                <a:gridCol w="1430655">
                  <a:extLst>
                    <a:ext uri="{9D8B030D-6E8A-4147-A177-3AD203B41FA5}">
                      <a16:colId xmlns:a16="http://schemas.microsoft.com/office/drawing/2014/main" val="3450348908"/>
                    </a:ext>
                  </a:extLst>
                </a:gridCol>
                <a:gridCol w="2410143">
                  <a:extLst>
                    <a:ext uri="{9D8B030D-6E8A-4147-A177-3AD203B41FA5}">
                      <a16:colId xmlns:a16="http://schemas.microsoft.com/office/drawing/2014/main" val="1956496348"/>
                    </a:ext>
                  </a:extLst>
                </a:gridCol>
                <a:gridCol w="1113155">
                  <a:extLst>
                    <a:ext uri="{9D8B030D-6E8A-4147-A177-3AD203B41FA5}">
                      <a16:colId xmlns:a16="http://schemas.microsoft.com/office/drawing/2014/main" val="4042569905"/>
                    </a:ext>
                  </a:extLst>
                </a:gridCol>
              </a:tblGrid>
              <a:tr h="370840">
                <a:tc>
                  <a:txBody>
                    <a:bodyPr/>
                    <a:lstStyle/>
                    <a:p>
                      <a:pPr algn="ctr"/>
                      <a:r>
                        <a:rPr lang="en-US" dirty="0"/>
                        <a:t>FA 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1438970856"/>
                  </a:ext>
                </a:extLst>
              </a:tr>
              <a:tr h="370840">
                <a:tc>
                  <a:txBody>
                    <a:bodyPr/>
                    <a:lstStyle/>
                    <a:p>
                      <a:pPr algn="ctr"/>
                      <a:r>
                        <a:rPr lang="en-US" b="0"/>
                        <a:t>►0</a:t>
                      </a:r>
                      <a:endParaRPr lang="en-US" b="0" dirty="0"/>
                    </a:p>
                  </a:txBody>
                  <a:tcPr/>
                </a:tc>
                <a:tc>
                  <a:txBody>
                    <a:bodyPr/>
                    <a:lstStyle/>
                    <a:p>
                      <a:pPr algn="ctr"/>
                      <a:r>
                        <a:rPr lang="en-US" b="0"/>
                        <a:t>0.11</a:t>
                      </a:r>
                      <a:endParaRPr lang="en-US" b="0" dirty="0"/>
                    </a:p>
                  </a:txBody>
                  <a:tcPr/>
                </a:tc>
                <a:tc>
                  <a:txBody>
                    <a:bodyPr/>
                    <a:lstStyle/>
                    <a:p>
                      <a:pPr algn="ctr"/>
                      <a:r>
                        <a:rPr lang="en-US" b="0"/>
                        <a:t>0.21</a:t>
                      </a:r>
                      <a:endParaRPr lang="en-US" b="0" dirty="0"/>
                    </a:p>
                  </a:txBody>
                  <a:tcPr/>
                </a:tc>
                <a:extLst>
                  <a:ext uri="{0D108BD9-81ED-4DB2-BD59-A6C34878D82A}">
                    <a16:rowId xmlns:a16="http://schemas.microsoft.com/office/drawing/2014/main" val="1646701011"/>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a:t>0.11</a:t>
                      </a:r>
                      <a:endParaRPr lang="en-US" b="0" dirty="0"/>
                    </a:p>
                  </a:txBody>
                  <a:tcPr/>
                </a:tc>
                <a:tc>
                  <a:txBody>
                    <a:bodyPr/>
                    <a:lstStyle/>
                    <a:p>
                      <a:pPr algn="ctr"/>
                      <a:r>
                        <a:rPr lang="en-US" b="0" dirty="0"/>
                        <a:t>BH</a:t>
                      </a:r>
                    </a:p>
                  </a:txBody>
                  <a:tcPr/>
                </a:tc>
                <a:tc>
                  <a:txBody>
                    <a:bodyPr/>
                    <a:lstStyle/>
                    <a:p>
                      <a:pPr algn="ctr"/>
                      <a:r>
                        <a:rPr lang="en-US" b="0" dirty="0"/>
                        <a:t>1</a:t>
                      </a:r>
                    </a:p>
                  </a:txBody>
                  <a:tcPr/>
                </a:tc>
                <a:extLst>
                  <a:ext uri="{0D108BD9-81ED-4DB2-BD59-A6C34878D82A}">
                    <a16:rowId xmlns:a16="http://schemas.microsoft.com/office/drawing/2014/main" val="497797322"/>
                  </a:ext>
                </a:extLst>
              </a:tr>
              <a:tr h="370840">
                <a:tc>
                  <a:txBody>
                    <a:bodyPr/>
                    <a:lstStyle/>
                    <a:p>
                      <a:pPr algn="ctr"/>
                      <a:r>
                        <a:rPr lang="en-US" b="0"/>
                        <a:t>0.21</a:t>
                      </a:r>
                      <a:endParaRPr lang="en-US" b="0" dirty="0"/>
                    </a:p>
                  </a:txBody>
                  <a:tcPr/>
                </a:tc>
                <a:tc>
                  <a:txBody>
                    <a:bodyPr/>
                    <a:lstStyle/>
                    <a:p>
                      <a:pPr algn="ctr"/>
                      <a:r>
                        <a:rPr lang="en-US" b="0" dirty="0"/>
                        <a:t>BH</a:t>
                      </a:r>
                    </a:p>
                  </a:txBody>
                  <a:tcPr/>
                </a:tc>
                <a:tc>
                  <a:txBody>
                    <a:bodyPr/>
                    <a:lstStyle/>
                    <a:p>
                      <a:pPr algn="ctr"/>
                      <a:r>
                        <a:rPr lang="en-US" b="0" dirty="0"/>
                        <a:t>2</a:t>
                      </a:r>
                    </a:p>
                  </a:txBody>
                  <a:tcPr/>
                </a:tc>
                <a:extLst>
                  <a:ext uri="{0D108BD9-81ED-4DB2-BD59-A6C34878D82A}">
                    <a16:rowId xmlns:a16="http://schemas.microsoft.com/office/drawing/2014/main" val="1898318472"/>
                  </a:ext>
                </a:extLst>
              </a:tr>
              <a:tr h="370840">
                <a:tc>
                  <a:txBody>
                    <a:bodyPr/>
                    <a:lstStyle/>
                    <a:p>
                      <a:pPr algn="ctr"/>
                      <a:r>
                        <a:rPr lang="en-US" b="0" dirty="0"/>
                        <a:t>1</a:t>
                      </a:r>
                    </a:p>
                  </a:txBody>
                  <a:tcPr/>
                </a:tc>
                <a:tc>
                  <a:txBody>
                    <a:bodyPr/>
                    <a:lstStyle/>
                    <a:p>
                      <a:pPr algn="ctr"/>
                      <a:r>
                        <a:rPr lang="en-US" b="0" dirty="0"/>
                        <a:t>BH</a:t>
                      </a:r>
                    </a:p>
                  </a:txBody>
                  <a:tcPr/>
                </a:tc>
                <a:tc>
                  <a:txBody>
                    <a:bodyPr/>
                    <a:lstStyle/>
                    <a:p>
                      <a:pPr algn="ctr"/>
                      <a:r>
                        <a:rPr lang="en-US" b="0" dirty="0"/>
                        <a:t>3</a:t>
                      </a:r>
                    </a:p>
                  </a:txBody>
                  <a:tcPr/>
                </a:tc>
                <a:extLst>
                  <a:ext uri="{0D108BD9-81ED-4DB2-BD59-A6C34878D82A}">
                    <a16:rowId xmlns:a16="http://schemas.microsoft.com/office/drawing/2014/main" val="3023522847"/>
                  </a:ext>
                </a:extLst>
              </a:tr>
              <a:tr h="370840">
                <a:tc>
                  <a:txBody>
                    <a:bodyPr/>
                    <a:lstStyle/>
                    <a:p>
                      <a:pPr algn="ctr"/>
                      <a:r>
                        <a:rPr lang="en-US" b="0" dirty="0"/>
                        <a:t>2</a:t>
                      </a:r>
                    </a:p>
                  </a:txBody>
                  <a:tcPr/>
                </a:tc>
                <a:tc>
                  <a:txBody>
                    <a:bodyPr/>
                    <a:lstStyle/>
                    <a:p>
                      <a:pPr algn="ctr"/>
                      <a:r>
                        <a:rPr lang="en-US" b="0" dirty="0"/>
                        <a:t>+(1,</a:t>
                      </a:r>
                      <a:r>
                        <a:rPr lang="en-US" b="1" dirty="0"/>
                        <a:t>4</a:t>
                      </a:r>
                      <a:r>
                        <a:rPr lang="en-US" b="0" dirty="0"/>
                        <a:t>)</a:t>
                      </a:r>
                    </a:p>
                  </a:txBody>
                  <a:tcPr/>
                </a:tc>
                <a:tc>
                  <a:txBody>
                    <a:bodyPr/>
                    <a:lstStyle/>
                    <a:p>
                      <a:pPr algn="ctr"/>
                      <a:r>
                        <a:rPr lang="en-US" b="0" dirty="0"/>
                        <a:t>BH</a:t>
                      </a:r>
                    </a:p>
                  </a:txBody>
                  <a:tcPr/>
                </a:tc>
                <a:extLst>
                  <a:ext uri="{0D108BD9-81ED-4DB2-BD59-A6C34878D82A}">
                    <a16:rowId xmlns:a16="http://schemas.microsoft.com/office/drawing/2014/main" val="3760090537"/>
                  </a:ext>
                </a:extLst>
              </a:tr>
              <a:tr h="370840">
                <a:tc>
                  <a:txBody>
                    <a:bodyPr/>
                    <a:lstStyle/>
                    <a:p>
                      <a:pPr algn="ctr"/>
                      <a:r>
                        <a:rPr lang="en-US" b="0" dirty="0"/>
                        <a:t>+(1,</a:t>
                      </a:r>
                      <a:r>
                        <a:rPr lang="en-US" b="1" dirty="0"/>
                        <a:t>4</a:t>
                      </a:r>
                      <a:r>
                        <a:rPr lang="en-US" b="0" dirty="0"/>
                        <a:t>)</a:t>
                      </a:r>
                    </a:p>
                  </a:txBody>
                  <a:tcPr/>
                </a:tc>
                <a:tc>
                  <a:txBody>
                    <a:bodyPr/>
                    <a:lstStyle/>
                    <a:p>
                      <a:pPr algn="ctr"/>
                      <a:r>
                        <a:rPr lang="en-US" dirty="0"/>
                        <a:t>BH</a:t>
                      </a:r>
                    </a:p>
                  </a:txBody>
                  <a:tcPr/>
                </a:tc>
                <a:tc>
                  <a:txBody>
                    <a:bodyPr/>
                    <a:lstStyle/>
                    <a:p>
                      <a:pPr algn="ctr"/>
                      <a:r>
                        <a:rPr lang="en-US" dirty="0"/>
                        <a:t>3</a:t>
                      </a:r>
                    </a:p>
                  </a:txBody>
                  <a:tcPr/>
                </a:tc>
                <a:extLst>
                  <a:ext uri="{0D108BD9-81ED-4DB2-BD59-A6C34878D82A}">
                    <a16:rowId xmlns:a16="http://schemas.microsoft.com/office/drawing/2014/main" val="2444853936"/>
                  </a:ext>
                </a:extLst>
              </a:tr>
              <a:tr h="370840">
                <a:tc>
                  <a:txBody>
                    <a:bodyPr/>
                    <a:lstStyle/>
                    <a:p>
                      <a:pPr algn="ctr"/>
                      <a:r>
                        <a:rPr lang="en-US" b="0" dirty="0"/>
                        <a:t>3</a:t>
                      </a:r>
                    </a:p>
                  </a:txBody>
                  <a:tcPr/>
                </a:tc>
                <a:tc>
                  <a:txBody>
                    <a:bodyPr/>
                    <a:lstStyle/>
                    <a:p>
                      <a:pPr algn="ctr"/>
                      <a:r>
                        <a:rPr lang="en-US" dirty="0"/>
                        <a:t>+(1,</a:t>
                      </a:r>
                      <a:r>
                        <a:rPr lang="en-US" b="1" dirty="0"/>
                        <a:t>4</a:t>
                      </a:r>
                      <a:r>
                        <a:rPr lang="en-US" b="0" dirty="0"/>
                        <a:t>)</a:t>
                      </a:r>
                      <a:endParaRPr lang="en-US" dirty="0"/>
                    </a:p>
                  </a:txBody>
                  <a:tcPr/>
                </a:tc>
                <a:tc>
                  <a:txBody>
                    <a:bodyPr/>
                    <a:lstStyle/>
                    <a:p>
                      <a:pPr algn="ctr"/>
                      <a:r>
                        <a:rPr lang="en-US" dirty="0"/>
                        <a:t>BH</a:t>
                      </a:r>
                    </a:p>
                  </a:txBody>
                  <a:tcPr/>
                </a:tc>
                <a:extLst>
                  <a:ext uri="{0D108BD9-81ED-4DB2-BD59-A6C34878D82A}">
                    <a16:rowId xmlns:a16="http://schemas.microsoft.com/office/drawing/2014/main" val="4256505870"/>
                  </a:ext>
                </a:extLst>
              </a:tr>
              <a:tr h="370840">
                <a:tc>
                  <a:txBody>
                    <a:bodyPr/>
                    <a:lstStyle/>
                    <a:p>
                      <a:pPr algn="ctr"/>
                      <a:r>
                        <a:rPr lang="en-US" b="0" strike="sngStrike" baseline="0" dirty="0">
                          <a:solidFill>
                            <a:schemeClr val="tx1">
                              <a:lumMod val="65000"/>
                            </a:schemeClr>
                          </a:solidFill>
                        </a:rPr>
                        <a:t>+</a:t>
                      </a:r>
                      <a:r>
                        <a:rPr lang="en-US" b="1" strike="sngStrike" baseline="0" dirty="0">
                          <a:solidFill>
                            <a:schemeClr val="tx1">
                              <a:lumMod val="65000"/>
                            </a:schemeClr>
                          </a:solidFill>
                        </a:rPr>
                        <a:t>4</a:t>
                      </a:r>
                      <a:endParaRPr lang="en-US" b="0" strike="sngStrike" baseline="0" dirty="0">
                        <a:solidFill>
                          <a:schemeClr val="tx1">
                            <a:lumMod val="65000"/>
                          </a:schemeClr>
                        </a:solidFill>
                      </a:endParaRPr>
                    </a:p>
                  </a:txBody>
                  <a:tcPr>
                    <a:solidFill>
                      <a:schemeClr val="tx1">
                        <a:lumMod val="85000"/>
                      </a:schemeClr>
                    </a:solidFill>
                  </a:tcPr>
                </a:tc>
                <a:tc>
                  <a:txBody>
                    <a:bodyPr/>
                    <a:lstStyle/>
                    <a:p>
                      <a:pPr algn="ctr"/>
                      <a:r>
                        <a:rPr lang="en-US" strike="sngStrike" baseline="0" dirty="0">
                          <a:solidFill>
                            <a:schemeClr val="tx1">
                              <a:lumMod val="65000"/>
                            </a:schemeClr>
                          </a:solidFill>
                        </a:rPr>
                        <a:t>BH</a:t>
                      </a:r>
                    </a:p>
                  </a:txBody>
                  <a:tcPr>
                    <a:solidFill>
                      <a:schemeClr val="tx1">
                        <a:lumMod val="85000"/>
                      </a:schemeClr>
                    </a:solidFill>
                  </a:tcPr>
                </a:tc>
                <a:tc>
                  <a:txBody>
                    <a:bodyPr/>
                    <a:lstStyle/>
                    <a:p>
                      <a:pPr algn="ctr"/>
                      <a:r>
                        <a:rPr lang="en-US" strike="sngStrike" baseline="0" dirty="0">
                          <a:solidFill>
                            <a:schemeClr val="tx1">
                              <a:lumMod val="65000"/>
                            </a:schemeClr>
                          </a:solidFill>
                        </a:rPr>
                        <a:t>3</a:t>
                      </a:r>
                    </a:p>
                  </a:txBody>
                  <a:tcPr>
                    <a:solidFill>
                      <a:schemeClr val="tx1">
                        <a:lumMod val="85000"/>
                      </a:schemeClr>
                    </a:solidFill>
                  </a:tcPr>
                </a:tc>
                <a:extLst>
                  <a:ext uri="{0D108BD9-81ED-4DB2-BD59-A6C34878D82A}">
                    <a16:rowId xmlns:a16="http://schemas.microsoft.com/office/drawing/2014/main" val="1550939391"/>
                  </a:ext>
                </a:extLst>
              </a:tr>
              <a:tr h="370840">
                <a:tc>
                  <a:txBody>
                    <a:bodyPr/>
                    <a:lstStyle/>
                    <a:p>
                      <a:pPr algn="ctr"/>
                      <a:r>
                        <a:rPr lang="en-US" b="0" dirty="0"/>
                        <a:t>BH</a:t>
                      </a:r>
                    </a:p>
                  </a:txBody>
                  <a:tcPr/>
                </a:tc>
                <a:tc>
                  <a:txBody>
                    <a:bodyPr/>
                    <a:lstStyle/>
                    <a:p>
                      <a:pPr algn="ctr"/>
                      <a:r>
                        <a:rPr lang="en-US" dirty="0"/>
                        <a:t>BH</a:t>
                      </a:r>
                    </a:p>
                  </a:txBody>
                  <a:tcPr/>
                </a:tc>
                <a:tc>
                  <a:txBody>
                    <a:bodyPr/>
                    <a:lstStyle/>
                    <a:p>
                      <a:pPr algn="ctr"/>
                      <a:r>
                        <a:rPr lang="en-US" dirty="0"/>
                        <a:t>BH</a:t>
                      </a:r>
                    </a:p>
                  </a:txBody>
                  <a:tcPr/>
                </a:tc>
                <a:extLst>
                  <a:ext uri="{0D108BD9-81ED-4DB2-BD59-A6C34878D82A}">
                    <a16:rowId xmlns:a16="http://schemas.microsoft.com/office/drawing/2014/main" val="637118117"/>
                  </a:ext>
                </a:extLst>
              </a:tr>
            </a:tbl>
          </a:graphicData>
        </a:graphic>
      </p:graphicFrame>
      <p:pic>
        <p:nvPicPr>
          <p:cNvPr id="6" name="Picture 5">
            <a:extLst>
              <a:ext uri="{FF2B5EF4-FFF2-40B4-BE49-F238E27FC236}">
                <a16:creationId xmlns:a16="http://schemas.microsoft.com/office/drawing/2014/main" id="{D8FE8A7A-2EA7-4A4F-9010-D3A78DCE24E4}"/>
              </a:ext>
            </a:extLst>
          </p:cNvPr>
          <p:cNvPicPr>
            <a:picLocks noChangeAspect="1"/>
          </p:cNvPicPr>
          <p:nvPr/>
        </p:nvPicPr>
        <p:blipFill>
          <a:blip r:embed="rId3"/>
          <a:stretch>
            <a:fillRect/>
          </a:stretch>
        </p:blipFill>
        <p:spPr>
          <a:xfrm>
            <a:off x="6126993" y="2572138"/>
            <a:ext cx="5469115" cy="3367267"/>
          </a:xfrm>
          <a:prstGeom prst="rect">
            <a:avLst/>
          </a:prstGeom>
        </p:spPr>
      </p:pic>
    </p:spTree>
    <p:extLst>
      <p:ext uri="{BB962C8B-B14F-4D97-AF65-F5344CB8AC3E}">
        <p14:creationId xmlns:p14="http://schemas.microsoft.com/office/powerpoint/2010/main" val="624424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Proof, Part III:   TG =&gt; RE</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a Transition Graph (TG), we wish to find a Regular Expression (RE) for the same language</a:t>
            </a:r>
          </a:p>
          <a:p>
            <a:r>
              <a:rPr lang="en-US" dirty="0"/>
              <a:t>Much of what we do will involve trying to collapse our TG into a set of a </a:t>
            </a:r>
            <a:r>
              <a:rPr lang="en-US" b="1" dirty="0"/>
              <a:t>start state </a:t>
            </a:r>
            <a:r>
              <a:rPr lang="en-US" dirty="0"/>
              <a:t>and an </a:t>
            </a:r>
            <a:r>
              <a:rPr lang="en-US" b="1" dirty="0"/>
              <a:t>end state</a:t>
            </a:r>
            <a:r>
              <a:rPr lang="en-US" dirty="0"/>
              <a:t>, and a single transition with the regular expression on the edge</a:t>
            </a:r>
          </a:p>
          <a:p>
            <a:pPr lvl="1"/>
            <a:r>
              <a:rPr lang="en-US" dirty="0"/>
              <a:t>Note that TGs themselves do not allow certain regular expressions on their edges (such as with Kleene start * or with union/or (+ symbol)</a:t>
            </a:r>
          </a:p>
          <a:p>
            <a:pPr lvl="1"/>
            <a:r>
              <a:rPr lang="en-US" dirty="0"/>
              <a:t>Our resulting machine won’t truly be a TG, but we don’t care because we’ll throw the machine out </a:t>
            </a:r>
            <a:r>
              <a:rPr lang="en-US" dirty="0">
                <a:sym typeface="Wingdings" panose="05000000000000000000" pitchFamily="2" charset="2"/>
              </a:rPr>
              <a:t></a:t>
            </a:r>
          </a:p>
          <a:p>
            <a:pPr lvl="1"/>
            <a:r>
              <a:rPr lang="en-US" dirty="0">
                <a:sym typeface="Wingdings" panose="05000000000000000000" pitchFamily="2" charset="2"/>
              </a:rPr>
              <a:t>We just want the Regular Expression!</a:t>
            </a:r>
            <a:endParaRPr lang="en-US" dirty="0"/>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21</a:t>
            </a:fld>
            <a:endParaRPr lang="en-US"/>
          </a:p>
        </p:txBody>
      </p:sp>
      <p:pic>
        <p:nvPicPr>
          <p:cNvPr id="6" name="Picture 5">
            <a:extLst>
              <a:ext uri="{FF2B5EF4-FFF2-40B4-BE49-F238E27FC236}">
                <a16:creationId xmlns:a16="http://schemas.microsoft.com/office/drawing/2014/main" id="{C7BA144C-E8BC-41A1-8344-C1D4EDD819FF}"/>
              </a:ext>
            </a:extLst>
          </p:cNvPr>
          <p:cNvPicPr>
            <a:picLocks noChangeAspect="1"/>
          </p:cNvPicPr>
          <p:nvPr/>
        </p:nvPicPr>
        <p:blipFill>
          <a:blip r:embed="rId2"/>
          <a:stretch>
            <a:fillRect/>
          </a:stretch>
        </p:blipFill>
        <p:spPr>
          <a:xfrm>
            <a:off x="6488955" y="4520167"/>
            <a:ext cx="4426170" cy="1268237"/>
          </a:xfrm>
          <a:prstGeom prst="rect">
            <a:avLst/>
          </a:prstGeom>
        </p:spPr>
      </p:pic>
    </p:spTree>
    <p:extLst>
      <p:ext uri="{BB962C8B-B14F-4D97-AF65-F5344CB8AC3E}">
        <p14:creationId xmlns:p14="http://schemas.microsoft.com/office/powerpoint/2010/main" val="35419188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Proof, Part III:   TG =&gt; RE</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a Transition Graph (TG), we wish to find a Regular Expression (RE) for the same language</a:t>
            </a:r>
          </a:p>
          <a:p>
            <a:r>
              <a:rPr lang="en-US" dirty="0"/>
              <a:t>Given a series of edges, collapse them into a concatenation on a single transition edge</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22</a:t>
            </a:fld>
            <a:endParaRPr lang="en-US"/>
          </a:p>
        </p:txBody>
      </p:sp>
      <p:pic>
        <p:nvPicPr>
          <p:cNvPr id="6" name="Picture 5">
            <a:extLst>
              <a:ext uri="{FF2B5EF4-FFF2-40B4-BE49-F238E27FC236}">
                <a16:creationId xmlns:a16="http://schemas.microsoft.com/office/drawing/2014/main" id="{41FEBED7-DD6A-4043-BE27-D18A6FF3646D}"/>
              </a:ext>
            </a:extLst>
          </p:cNvPr>
          <p:cNvPicPr>
            <a:picLocks noChangeAspect="1"/>
          </p:cNvPicPr>
          <p:nvPr/>
        </p:nvPicPr>
        <p:blipFill>
          <a:blip r:embed="rId2"/>
          <a:stretch>
            <a:fillRect/>
          </a:stretch>
        </p:blipFill>
        <p:spPr>
          <a:xfrm>
            <a:off x="3200261" y="3286389"/>
            <a:ext cx="5587607" cy="2606040"/>
          </a:xfrm>
          <a:prstGeom prst="rect">
            <a:avLst/>
          </a:prstGeom>
        </p:spPr>
      </p:pic>
    </p:spTree>
    <p:extLst>
      <p:ext uri="{BB962C8B-B14F-4D97-AF65-F5344CB8AC3E}">
        <p14:creationId xmlns:p14="http://schemas.microsoft.com/office/powerpoint/2010/main" val="41079711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Proof, Part III:   TG =&gt; RE</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a Transition Graph (TG), we wish to find a Regular Expression (RE) for the same language</a:t>
            </a:r>
          </a:p>
          <a:p>
            <a:r>
              <a:rPr lang="en-US" dirty="0"/>
              <a:t>For parallel strings, convert into an edge with a union/or (+) regular expression</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23</a:t>
            </a:fld>
            <a:endParaRPr lang="en-US"/>
          </a:p>
        </p:txBody>
      </p:sp>
      <p:pic>
        <p:nvPicPr>
          <p:cNvPr id="7" name="Picture 6">
            <a:extLst>
              <a:ext uri="{FF2B5EF4-FFF2-40B4-BE49-F238E27FC236}">
                <a16:creationId xmlns:a16="http://schemas.microsoft.com/office/drawing/2014/main" id="{CBBCC2D4-D0BD-4B12-A7DD-CEB1D8C829D9}"/>
              </a:ext>
            </a:extLst>
          </p:cNvPr>
          <p:cNvPicPr>
            <a:picLocks noChangeAspect="1"/>
          </p:cNvPicPr>
          <p:nvPr/>
        </p:nvPicPr>
        <p:blipFill>
          <a:blip r:embed="rId2"/>
          <a:stretch>
            <a:fillRect/>
          </a:stretch>
        </p:blipFill>
        <p:spPr>
          <a:xfrm>
            <a:off x="3689175" y="3193618"/>
            <a:ext cx="5110875" cy="2931169"/>
          </a:xfrm>
          <a:prstGeom prst="rect">
            <a:avLst/>
          </a:prstGeom>
        </p:spPr>
      </p:pic>
    </p:spTree>
    <p:extLst>
      <p:ext uri="{BB962C8B-B14F-4D97-AF65-F5344CB8AC3E}">
        <p14:creationId xmlns:p14="http://schemas.microsoft.com/office/powerpoint/2010/main" val="20911592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Proof, Part III:   TG =&gt; RE</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a Transition Graph (TG), we wish to find a Regular Expression (RE) for the same language</a:t>
            </a:r>
          </a:p>
          <a:p>
            <a:r>
              <a:rPr lang="en-US" dirty="0"/>
              <a:t>Eliminate loops using the Kleene star and concatenate with the subsequent edge moving forward</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24</a:t>
            </a:fld>
            <a:endParaRPr lang="en-US"/>
          </a:p>
        </p:txBody>
      </p:sp>
      <p:pic>
        <p:nvPicPr>
          <p:cNvPr id="6" name="Picture 5">
            <a:extLst>
              <a:ext uri="{FF2B5EF4-FFF2-40B4-BE49-F238E27FC236}">
                <a16:creationId xmlns:a16="http://schemas.microsoft.com/office/drawing/2014/main" id="{C9810854-C42A-444B-8E56-A0E6A2C5E870}"/>
              </a:ext>
            </a:extLst>
          </p:cNvPr>
          <p:cNvPicPr>
            <a:picLocks noChangeAspect="1"/>
          </p:cNvPicPr>
          <p:nvPr/>
        </p:nvPicPr>
        <p:blipFill>
          <a:blip r:embed="rId2"/>
          <a:stretch>
            <a:fillRect/>
          </a:stretch>
        </p:blipFill>
        <p:spPr>
          <a:xfrm>
            <a:off x="3824700" y="3149499"/>
            <a:ext cx="4542600" cy="2974467"/>
          </a:xfrm>
          <a:prstGeom prst="rect">
            <a:avLst/>
          </a:prstGeom>
        </p:spPr>
      </p:pic>
    </p:spTree>
    <p:extLst>
      <p:ext uri="{BB962C8B-B14F-4D97-AF65-F5344CB8AC3E}">
        <p14:creationId xmlns:p14="http://schemas.microsoft.com/office/powerpoint/2010/main" val="3034251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Proof, Part III:   TG =&gt; RE</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a Transition Graph (TG), we wish to find a Regular Expression (RE) for the same language</a:t>
            </a:r>
          </a:p>
          <a:p>
            <a:r>
              <a:rPr lang="en-US" dirty="0"/>
              <a:t>We can remove cycles by reducing them to loops (which in turn can be reduced to Kleene star</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25</a:t>
            </a:fld>
            <a:endParaRPr lang="en-US"/>
          </a:p>
        </p:txBody>
      </p:sp>
      <p:pic>
        <p:nvPicPr>
          <p:cNvPr id="7" name="Picture 6">
            <a:extLst>
              <a:ext uri="{FF2B5EF4-FFF2-40B4-BE49-F238E27FC236}">
                <a16:creationId xmlns:a16="http://schemas.microsoft.com/office/drawing/2014/main" id="{20BBA36A-4D87-45DE-AF90-3B92192CA671}"/>
              </a:ext>
            </a:extLst>
          </p:cNvPr>
          <p:cNvPicPr>
            <a:picLocks noChangeAspect="1"/>
          </p:cNvPicPr>
          <p:nvPr/>
        </p:nvPicPr>
        <p:blipFill>
          <a:blip r:embed="rId2"/>
          <a:stretch>
            <a:fillRect/>
          </a:stretch>
        </p:blipFill>
        <p:spPr>
          <a:xfrm>
            <a:off x="2779651" y="3179605"/>
            <a:ext cx="5256901" cy="1455133"/>
          </a:xfrm>
          <a:prstGeom prst="rect">
            <a:avLst/>
          </a:prstGeom>
        </p:spPr>
      </p:pic>
      <p:pic>
        <p:nvPicPr>
          <p:cNvPr id="8" name="Picture 7">
            <a:extLst>
              <a:ext uri="{FF2B5EF4-FFF2-40B4-BE49-F238E27FC236}">
                <a16:creationId xmlns:a16="http://schemas.microsoft.com/office/drawing/2014/main" id="{05F3D89C-9478-4D02-B45F-86371F6456F6}"/>
              </a:ext>
            </a:extLst>
          </p:cNvPr>
          <p:cNvPicPr>
            <a:picLocks noChangeAspect="1"/>
          </p:cNvPicPr>
          <p:nvPr/>
        </p:nvPicPr>
        <p:blipFill>
          <a:blip r:embed="rId3"/>
          <a:stretch>
            <a:fillRect/>
          </a:stretch>
        </p:blipFill>
        <p:spPr>
          <a:xfrm>
            <a:off x="2779650" y="4821605"/>
            <a:ext cx="5256901" cy="1026567"/>
          </a:xfrm>
          <a:prstGeom prst="rect">
            <a:avLst/>
          </a:prstGeom>
        </p:spPr>
      </p:pic>
    </p:spTree>
    <p:extLst>
      <p:ext uri="{BB962C8B-B14F-4D97-AF65-F5344CB8AC3E}">
        <p14:creationId xmlns:p14="http://schemas.microsoft.com/office/powerpoint/2010/main" val="27061436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TG =&gt; RE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the following Transition Graph (TG), find a regular expression for the same language</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26</a:t>
            </a:fld>
            <a:endParaRPr lang="en-US"/>
          </a:p>
        </p:txBody>
      </p:sp>
      <p:pic>
        <p:nvPicPr>
          <p:cNvPr id="6" name="Picture 5">
            <a:extLst>
              <a:ext uri="{FF2B5EF4-FFF2-40B4-BE49-F238E27FC236}">
                <a16:creationId xmlns:a16="http://schemas.microsoft.com/office/drawing/2014/main" id="{5ABF5757-F676-45FA-B055-B96F286A4897}"/>
              </a:ext>
            </a:extLst>
          </p:cNvPr>
          <p:cNvPicPr>
            <a:picLocks noChangeAspect="1"/>
          </p:cNvPicPr>
          <p:nvPr/>
        </p:nvPicPr>
        <p:blipFill>
          <a:blip r:embed="rId2"/>
          <a:stretch>
            <a:fillRect/>
          </a:stretch>
        </p:blipFill>
        <p:spPr>
          <a:xfrm>
            <a:off x="3089266" y="2778433"/>
            <a:ext cx="6013468" cy="3060894"/>
          </a:xfrm>
          <a:prstGeom prst="rect">
            <a:avLst/>
          </a:prstGeom>
        </p:spPr>
      </p:pic>
    </p:spTree>
    <p:extLst>
      <p:ext uri="{BB962C8B-B14F-4D97-AF65-F5344CB8AC3E}">
        <p14:creationId xmlns:p14="http://schemas.microsoft.com/office/powerpoint/2010/main" val="18556260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TG =&gt; RE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the following Transition Graph (TG), find a regular expression for the same language</a:t>
            </a:r>
          </a:p>
          <a:p>
            <a:r>
              <a:rPr lang="en-US" dirty="0"/>
              <a:t>We can reduce the upper path to state 5 with</a:t>
            </a:r>
            <a:br>
              <a:rPr lang="en-US" dirty="0"/>
            </a:br>
            <a:r>
              <a:rPr lang="en-US" dirty="0"/>
              <a:t>the string ab*</a:t>
            </a:r>
            <a:r>
              <a:rPr lang="en-US" dirty="0" err="1"/>
              <a:t>abab</a:t>
            </a:r>
            <a:endParaRPr lang="en-US" dirty="0"/>
          </a:p>
          <a:p>
            <a:r>
              <a:rPr lang="en-US" dirty="0"/>
              <a:t>We can reduce the cycle (2-&gt;6-&gt;4-&gt;2) to a loop,</a:t>
            </a:r>
            <a:br>
              <a:rPr lang="en-US" dirty="0"/>
            </a:br>
            <a:r>
              <a:rPr lang="en-US" dirty="0"/>
              <a:t>and get the reduced graph:</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27</a:t>
            </a:fld>
            <a:endParaRPr lang="en-US"/>
          </a:p>
        </p:txBody>
      </p:sp>
      <p:pic>
        <p:nvPicPr>
          <p:cNvPr id="6" name="Picture 5">
            <a:extLst>
              <a:ext uri="{FF2B5EF4-FFF2-40B4-BE49-F238E27FC236}">
                <a16:creationId xmlns:a16="http://schemas.microsoft.com/office/drawing/2014/main" id="{5ABF5757-F676-45FA-B055-B96F286A4897}"/>
              </a:ext>
            </a:extLst>
          </p:cNvPr>
          <p:cNvPicPr>
            <a:picLocks noChangeAspect="1"/>
          </p:cNvPicPr>
          <p:nvPr/>
        </p:nvPicPr>
        <p:blipFill>
          <a:blip r:embed="rId2"/>
          <a:stretch>
            <a:fillRect/>
          </a:stretch>
        </p:blipFill>
        <p:spPr>
          <a:xfrm>
            <a:off x="7058526" y="2663776"/>
            <a:ext cx="4282914" cy="2180031"/>
          </a:xfrm>
          <a:prstGeom prst="rect">
            <a:avLst/>
          </a:prstGeom>
        </p:spPr>
      </p:pic>
      <p:pic>
        <p:nvPicPr>
          <p:cNvPr id="7" name="Picture 6">
            <a:extLst>
              <a:ext uri="{FF2B5EF4-FFF2-40B4-BE49-F238E27FC236}">
                <a16:creationId xmlns:a16="http://schemas.microsoft.com/office/drawing/2014/main" id="{ED7C14AB-2BF5-44DD-8046-35A82B333372}"/>
              </a:ext>
            </a:extLst>
          </p:cNvPr>
          <p:cNvPicPr>
            <a:picLocks noChangeAspect="1"/>
          </p:cNvPicPr>
          <p:nvPr/>
        </p:nvPicPr>
        <p:blipFill>
          <a:blip r:embed="rId3"/>
          <a:stretch>
            <a:fillRect/>
          </a:stretch>
        </p:blipFill>
        <p:spPr>
          <a:xfrm>
            <a:off x="1620776" y="4160081"/>
            <a:ext cx="4138438" cy="1874959"/>
          </a:xfrm>
          <a:prstGeom prst="rect">
            <a:avLst/>
          </a:prstGeom>
        </p:spPr>
      </p:pic>
    </p:spTree>
    <p:extLst>
      <p:ext uri="{BB962C8B-B14F-4D97-AF65-F5344CB8AC3E}">
        <p14:creationId xmlns:p14="http://schemas.microsoft.com/office/powerpoint/2010/main" val="510685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TG =&gt; RE : Example 1</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the following Transition Graph (TG), find a regular expression for the same language</a:t>
            </a:r>
          </a:p>
          <a:p>
            <a:r>
              <a:rPr lang="en-US" dirty="0"/>
              <a:t>We can further reduce our graph by reducing the</a:t>
            </a:r>
            <a:br>
              <a:rPr lang="en-US" dirty="0"/>
            </a:br>
            <a:r>
              <a:rPr lang="en-US" dirty="0"/>
              <a:t>states in the lower path and combining the</a:t>
            </a:r>
            <a:br>
              <a:rPr lang="en-US" dirty="0"/>
            </a:br>
            <a:r>
              <a:rPr lang="en-US" dirty="0"/>
              <a:t>two regular expressions, obtaining the final graph:</a:t>
            </a:r>
            <a:br>
              <a:rPr lang="en-US" dirty="0"/>
            </a:br>
            <a:br>
              <a:rPr lang="en-US" dirty="0"/>
            </a:br>
            <a:br>
              <a:rPr lang="en-US" dirty="0"/>
            </a:br>
            <a:br>
              <a:rPr lang="en-US" dirty="0"/>
            </a:br>
            <a:br>
              <a:rPr lang="en-US" dirty="0"/>
            </a:br>
            <a:br>
              <a:rPr lang="en-US" dirty="0"/>
            </a:br>
            <a:br>
              <a:rPr lang="en-US" dirty="0"/>
            </a:br>
            <a:r>
              <a:rPr lang="en-US" dirty="0"/>
              <a:t>Therefore, our resulting </a:t>
            </a:r>
            <a:r>
              <a:rPr lang="en-US" dirty="0" err="1"/>
              <a:t>RegEx</a:t>
            </a:r>
            <a:r>
              <a:rPr lang="en-US" dirty="0"/>
              <a:t> is </a:t>
            </a:r>
            <a:r>
              <a:rPr lang="en-US" b="1" dirty="0"/>
              <a:t>ab*</a:t>
            </a:r>
            <a:r>
              <a:rPr lang="en-US" b="1" dirty="0" err="1"/>
              <a:t>abab</a:t>
            </a:r>
            <a:r>
              <a:rPr lang="en-US" b="1" dirty="0"/>
              <a:t> + b(aba)*</a:t>
            </a:r>
            <a:r>
              <a:rPr lang="en-US" b="1" dirty="0" err="1"/>
              <a:t>abb</a:t>
            </a:r>
            <a:endParaRPr lang="en-US" b="1" dirty="0"/>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28</a:t>
            </a:fld>
            <a:endParaRPr lang="en-US"/>
          </a:p>
        </p:txBody>
      </p:sp>
      <p:pic>
        <p:nvPicPr>
          <p:cNvPr id="7" name="Picture 6">
            <a:extLst>
              <a:ext uri="{FF2B5EF4-FFF2-40B4-BE49-F238E27FC236}">
                <a16:creationId xmlns:a16="http://schemas.microsoft.com/office/drawing/2014/main" id="{ED7C14AB-2BF5-44DD-8046-35A82B333372}"/>
              </a:ext>
            </a:extLst>
          </p:cNvPr>
          <p:cNvPicPr>
            <a:picLocks noChangeAspect="1"/>
          </p:cNvPicPr>
          <p:nvPr/>
        </p:nvPicPr>
        <p:blipFill>
          <a:blip r:embed="rId2"/>
          <a:stretch>
            <a:fillRect/>
          </a:stretch>
        </p:blipFill>
        <p:spPr>
          <a:xfrm>
            <a:off x="7155303" y="2732334"/>
            <a:ext cx="4138438" cy="1874959"/>
          </a:xfrm>
          <a:prstGeom prst="rect">
            <a:avLst/>
          </a:prstGeom>
        </p:spPr>
      </p:pic>
      <p:pic>
        <p:nvPicPr>
          <p:cNvPr id="8" name="Picture 7">
            <a:extLst>
              <a:ext uri="{FF2B5EF4-FFF2-40B4-BE49-F238E27FC236}">
                <a16:creationId xmlns:a16="http://schemas.microsoft.com/office/drawing/2014/main" id="{3EEF4AFE-80E2-450B-AB62-2B5794A9968E}"/>
              </a:ext>
            </a:extLst>
          </p:cNvPr>
          <p:cNvPicPr>
            <a:picLocks noChangeAspect="1"/>
          </p:cNvPicPr>
          <p:nvPr/>
        </p:nvPicPr>
        <p:blipFill>
          <a:blip r:embed="rId3"/>
          <a:stretch>
            <a:fillRect/>
          </a:stretch>
        </p:blipFill>
        <p:spPr>
          <a:xfrm>
            <a:off x="2443457" y="3889917"/>
            <a:ext cx="3731994" cy="1118312"/>
          </a:xfrm>
          <a:prstGeom prst="rect">
            <a:avLst/>
          </a:prstGeom>
        </p:spPr>
      </p:pic>
    </p:spTree>
    <p:extLst>
      <p:ext uri="{BB962C8B-B14F-4D97-AF65-F5344CB8AC3E}">
        <p14:creationId xmlns:p14="http://schemas.microsoft.com/office/powerpoint/2010/main" val="1891208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TG =&gt; RE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Given the following Transition Graph (TG), find a regular expression for the same language</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29</a:t>
            </a:fld>
            <a:endParaRPr lang="en-US"/>
          </a:p>
        </p:txBody>
      </p:sp>
      <p:pic>
        <p:nvPicPr>
          <p:cNvPr id="7" name="Picture 6">
            <a:extLst>
              <a:ext uri="{FF2B5EF4-FFF2-40B4-BE49-F238E27FC236}">
                <a16:creationId xmlns:a16="http://schemas.microsoft.com/office/drawing/2014/main" id="{6A05D1DD-C3C3-4F85-BE93-69DF12F667A4}"/>
              </a:ext>
            </a:extLst>
          </p:cNvPr>
          <p:cNvPicPr>
            <a:picLocks noChangeAspect="1"/>
          </p:cNvPicPr>
          <p:nvPr/>
        </p:nvPicPr>
        <p:blipFill>
          <a:blip r:embed="rId2"/>
          <a:stretch>
            <a:fillRect/>
          </a:stretch>
        </p:blipFill>
        <p:spPr>
          <a:xfrm>
            <a:off x="2657513" y="2852935"/>
            <a:ext cx="7172630" cy="3182105"/>
          </a:xfrm>
          <a:prstGeom prst="rect">
            <a:avLst/>
          </a:prstGeom>
        </p:spPr>
      </p:pic>
    </p:spTree>
    <p:extLst>
      <p:ext uri="{BB962C8B-B14F-4D97-AF65-F5344CB8AC3E}">
        <p14:creationId xmlns:p14="http://schemas.microsoft.com/office/powerpoint/2010/main" val="2966480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D79C2-DDB3-445D-9326-A13619263FDF}"/>
              </a:ext>
            </a:extLst>
          </p:cNvPr>
          <p:cNvSpPr>
            <a:spLocks noGrp="1"/>
          </p:cNvSpPr>
          <p:nvPr>
            <p:ph type="title"/>
          </p:nvPr>
        </p:nvSpPr>
        <p:spPr/>
        <p:txBody>
          <a:bodyPr/>
          <a:lstStyle/>
          <a:p>
            <a:pPr algn="ctr"/>
            <a:r>
              <a:rPr lang="en-US" dirty="0"/>
              <a:t>Lecture 3 Contents</a:t>
            </a:r>
          </a:p>
        </p:txBody>
      </p:sp>
      <p:sp>
        <p:nvSpPr>
          <p:cNvPr id="3" name="Content Placeholder 2">
            <a:extLst>
              <a:ext uri="{FF2B5EF4-FFF2-40B4-BE49-F238E27FC236}">
                <a16:creationId xmlns:a16="http://schemas.microsoft.com/office/drawing/2014/main" id="{DAE1535A-7E66-4BFD-B8F3-D11845754823}"/>
              </a:ext>
            </a:extLst>
          </p:cNvPr>
          <p:cNvSpPr>
            <a:spLocks noGrp="1"/>
          </p:cNvSpPr>
          <p:nvPr>
            <p:ph idx="1"/>
          </p:nvPr>
        </p:nvSpPr>
        <p:spPr>
          <a:xfrm>
            <a:off x="1066800" y="2103120"/>
            <a:ext cx="10058400" cy="3931920"/>
          </a:xfrm>
        </p:spPr>
        <p:txBody>
          <a:bodyPr/>
          <a:lstStyle/>
          <a:p>
            <a:r>
              <a:rPr lang="en-US" dirty="0"/>
              <a:t>Kleene’s Theorem</a:t>
            </a:r>
          </a:p>
          <a:p>
            <a:pPr lvl="1"/>
            <a:r>
              <a:rPr lang="en-US" dirty="0"/>
              <a:t>Proof in 4 parts:</a:t>
            </a:r>
          </a:p>
          <a:p>
            <a:pPr marL="617220" lvl="1" indent="-342900">
              <a:buFont typeface="+mj-lt"/>
              <a:buAutoNum type="arabicPeriod"/>
            </a:pPr>
            <a:r>
              <a:rPr lang="en-US" dirty="0"/>
              <a:t>Given a Finite Automaton (FA), find a Transition Graph (TG), that is FA =&gt; TG</a:t>
            </a:r>
          </a:p>
          <a:p>
            <a:pPr marL="617220" lvl="1" indent="-342900">
              <a:buFont typeface="+mj-lt"/>
              <a:buAutoNum type="arabicPeriod"/>
            </a:pPr>
            <a:r>
              <a:rPr lang="en-US" dirty="0"/>
              <a:t>Given a Transition Graph (TG), find a Finite Automaton (FG), that is TG =&gt; FA</a:t>
            </a:r>
          </a:p>
          <a:p>
            <a:pPr marL="617220" lvl="1" indent="-342900">
              <a:buFont typeface="+mj-lt"/>
              <a:buAutoNum type="arabicPeriod"/>
            </a:pPr>
            <a:r>
              <a:rPr lang="en-US" dirty="0"/>
              <a:t>Given a Transition Graph (TG), find a Regular Expression (RE), that is TG =&gt; RE</a:t>
            </a:r>
          </a:p>
          <a:p>
            <a:pPr marL="617220" lvl="1" indent="-342900">
              <a:buFont typeface="+mj-lt"/>
              <a:buAutoNum type="arabicPeriod"/>
            </a:pPr>
            <a:r>
              <a:rPr lang="en-US" dirty="0"/>
              <a:t>Given a Regular Expression (RG), find a Transition Graph (TG), that is RE =&gt; TG</a:t>
            </a:r>
          </a:p>
          <a:p>
            <a:r>
              <a:rPr lang="en-US" dirty="0"/>
              <a:t>Non-Regular Languages</a:t>
            </a:r>
          </a:p>
          <a:p>
            <a:pPr lvl="1"/>
            <a:r>
              <a:rPr lang="en-US" dirty="0"/>
              <a:t>Pumping Lemma</a:t>
            </a:r>
          </a:p>
          <a:p>
            <a:r>
              <a:rPr lang="en-US" dirty="0"/>
              <a:t>Decidability</a:t>
            </a:r>
          </a:p>
        </p:txBody>
      </p:sp>
      <p:sp>
        <p:nvSpPr>
          <p:cNvPr id="4" name="Footer Placeholder 3">
            <a:extLst>
              <a:ext uri="{FF2B5EF4-FFF2-40B4-BE49-F238E27FC236}">
                <a16:creationId xmlns:a16="http://schemas.microsoft.com/office/drawing/2014/main" id="{AF1E7590-3A8C-4191-B8EA-B81CF36FE4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E4AC1223-4295-40A7-8D48-00D031C0E496}"/>
              </a:ext>
            </a:extLst>
          </p:cNvPr>
          <p:cNvSpPr>
            <a:spLocks noGrp="1"/>
          </p:cNvSpPr>
          <p:nvPr>
            <p:ph type="sldNum" sz="quarter" idx="12"/>
          </p:nvPr>
        </p:nvSpPr>
        <p:spPr/>
        <p:txBody>
          <a:bodyPr/>
          <a:lstStyle/>
          <a:p>
            <a:fld id="{BAA72AFD-CEE0-4046-9853-91F53F3F97D9}" type="slidenum">
              <a:rPr lang="en-US" smtClean="0"/>
              <a:t>3</a:t>
            </a:fld>
            <a:endParaRPr lang="en-US"/>
          </a:p>
        </p:txBody>
      </p:sp>
    </p:spTree>
    <p:extLst>
      <p:ext uri="{BB962C8B-B14F-4D97-AF65-F5344CB8AC3E}">
        <p14:creationId xmlns:p14="http://schemas.microsoft.com/office/powerpoint/2010/main" val="11131937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TG =&gt; RE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A quick (informal) analysis of the TG indicates that all accepting states will certainly end with b</a:t>
            </a:r>
          </a:p>
          <a:p>
            <a:r>
              <a:rPr lang="en-US" dirty="0"/>
              <a:t>The a’s, in fact, seem to do nothing except move (or keep) us in a non-accept state.  All the a’s lead to state 1, so it may be a good approach to try to remove state 1</a:t>
            </a:r>
          </a:p>
          <a:p>
            <a:r>
              <a:rPr lang="en-US" dirty="0"/>
              <a:t>I use a different approach than the book</a:t>
            </a:r>
          </a:p>
          <a:p>
            <a:pPr lvl="1"/>
            <a:r>
              <a:rPr lang="en-US" dirty="0"/>
              <a:t>The “additional states” in the book can be useful for visualization of the goal, but may add unnecessary confusion</a:t>
            </a:r>
          </a:p>
          <a:p>
            <a:endParaRPr lang="en-US" dirty="0"/>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30</a:t>
            </a:fld>
            <a:endParaRPr lang="en-US"/>
          </a:p>
        </p:txBody>
      </p:sp>
      <p:pic>
        <p:nvPicPr>
          <p:cNvPr id="8" name="Picture 7">
            <a:extLst>
              <a:ext uri="{FF2B5EF4-FFF2-40B4-BE49-F238E27FC236}">
                <a16:creationId xmlns:a16="http://schemas.microsoft.com/office/drawing/2014/main" id="{B8AF6277-5A5B-431F-B586-BCDA365A148A}"/>
              </a:ext>
            </a:extLst>
          </p:cNvPr>
          <p:cNvPicPr>
            <a:picLocks noChangeAspect="1"/>
          </p:cNvPicPr>
          <p:nvPr/>
        </p:nvPicPr>
        <p:blipFill>
          <a:blip r:embed="rId2"/>
          <a:stretch>
            <a:fillRect/>
          </a:stretch>
        </p:blipFill>
        <p:spPr>
          <a:xfrm>
            <a:off x="7860483" y="447889"/>
            <a:ext cx="3798459" cy="1685169"/>
          </a:xfrm>
          <a:prstGeom prst="rect">
            <a:avLst/>
          </a:prstGeom>
        </p:spPr>
      </p:pic>
      <p:pic>
        <p:nvPicPr>
          <p:cNvPr id="6" name="Picture 5">
            <a:extLst>
              <a:ext uri="{FF2B5EF4-FFF2-40B4-BE49-F238E27FC236}">
                <a16:creationId xmlns:a16="http://schemas.microsoft.com/office/drawing/2014/main" id="{BFC699DD-08E4-478E-A232-E7FF411789EA}"/>
              </a:ext>
            </a:extLst>
          </p:cNvPr>
          <p:cNvPicPr>
            <a:picLocks noChangeAspect="1"/>
          </p:cNvPicPr>
          <p:nvPr/>
        </p:nvPicPr>
        <p:blipFill>
          <a:blip r:embed="rId3"/>
          <a:stretch>
            <a:fillRect/>
          </a:stretch>
        </p:blipFill>
        <p:spPr>
          <a:xfrm>
            <a:off x="4319587" y="4249810"/>
            <a:ext cx="3552825" cy="1428750"/>
          </a:xfrm>
          <a:prstGeom prst="rect">
            <a:avLst/>
          </a:prstGeom>
        </p:spPr>
      </p:pic>
    </p:spTree>
    <p:extLst>
      <p:ext uri="{BB962C8B-B14F-4D97-AF65-F5344CB8AC3E}">
        <p14:creationId xmlns:p14="http://schemas.microsoft.com/office/powerpoint/2010/main" val="2791055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0000"/>
                </a:solidFill>
              </a:rPr>
              <a:t>TG =&gt; RE : Example 2</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a:xfrm>
            <a:off x="1066800" y="2103120"/>
            <a:ext cx="6651072" cy="3931920"/>
          </a:xfrm>
        </p:spPr>
        <p:txBody>
          <a:bodyPr>
            <a:normAutofit/>
          </a:bodyPr>
          <a:lstStyle/>
          <a:p>
            <a:r>
              <a:rPr lang="en-US" dirty="0"/>
              <a:t>Continuing our reduction approach, we know loops can be removed using concatenation, so the aa loop from 0 to 0 ending with a b can be concatenated, yielding:</a:t>
            </a:r>
          </a:p>
          <a:p>
            <a:pPr lvl="1"/>
            <a:r>
              <a:rPr lang="en-US" dirty="0"/>
              <a:t>(aa)*b</a:t>
            </a:r>
          </a:p>
          <a:p>
            <a:r>
              <a:rPr lang="en-US" dirty="0"/>
              <a:t>The other path that can be taken is baa, followed by a single b, always, yielding:</a:t>
            </a:r>
          </a:p>
          <a:p>
            <a:pPr lvl="1"/>
            <a:r>
              <a:rPr lang="en-US" dirty="0"/>
              <a:t>(baa)*b</a:t>
            </a:r>
          </a:p>
          <a:p>
            <a:r>
              <a:rPr lang="en-US" dirty="0"/>
              <a:t>Above, the (aa)* and (baa)* parts always bring us back to 0, and both are followed by a single b</a:t>
            </a:r>
          </a:p>
          <a:p>
            <a:r>
              <a:rPr lang="en-US" dirty="0"/>
              <a:t>Thus, given that both end with a single b, so we can use union/or (+) to obtain our final regular expression:</a:t>
            </a:r>
          </a:p>
          <a:p>
            <a:pPr lvl="1"/>
            <a:r>
              <a:rPr lang="en-US" dirty="0"/>
              <a:t>(baa + aa)*b</a:t>
            </a:r>
          </a:p>
          <a:p>
            <a:pPr lvl="1"/>
            <a:endParaRPr lang="en-US" dirty="0"/>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31</a:t>
            </a:fld>
            <a:endParaRPr lang="en-US"/>
          </a:p>
        </p:txBody>
      </p:sp>
      <p:pic>
        <p:nvPicPr>
          <p:cNvPr id="8" name="Picture 7">
            <a:extLst>
              <a:ext uri="{FF2B5EF4-FFF2-40B4-BE49-F238E27FC236}">
                <a16:creationId xmlns:a16="http://schemas.microsoft.com/office/drawing/2014/main" id="{B8AF6277-5A5B-431F-B586-BCDA365A148A}"/>
              </a:ext>
            </a:extLst>
          </p:cNvPr>
          <p:cNvPicPr>
            <a:picLocks noChangeAspect="1"/>
          </p:cNvPicPr>
          <p:nvPr/>
        </p:nvPicPr>
        <p:blipFill>
          <a:blip r:embed="rId2"/>
          <a:stretch>
            <a:fillRect/>
          </a:stretch>
        </p:blipFill>
        <p:spPr>
          <a:xfrm>
            <a:off x="7860483" y="447889"/>
            <a:ext cx="3798459" cy="1685169"/>
          </a:xfrm>
          <a:prstGeom prst="rect">
            <a:avLst/>
          </a:prstGeom>
        </p:spPr>
      </p:pic>
      <p:pic>
        <p:nvPicPr>
          <p:cNvPr id="6" name="Picture 5">
            <a:extLst>
              <a:ext uri="{FF2B5EF4-FFF2-40B4-BE49-F238E27FC236}">
                <a16:creationId xmlns:a16="http://schemas.microsoft.com/office/drawing/2014/main" id="{BFC699DD-08E4-478E-A232-E7FF411789EA}"/>
              </a:ext>
            </a:extLst>
          </p:cNvPr>
          <p:cNvPicPr>
            <a:picLocks noChangeAspect="1"/>
          </p:cNvPicPr>
          <p:nvPr/>
        </p:nvPicPr>
        <p:blipFill>
          <a:blip r:embed="rId3"/>
          <a:stretch>
            <a:fillRect/>
          </a:stretch>
        </p:blipFill>
        <p:spPr>
          <a:xfrm>
            <a:off x="8106117" y="2208899"/>
            <a:ext cx="3552825" cy="1428750"/>
          </a:xfrm>
          <a:prstGeom prst="rect">
            <a:avLst/>
          </a:prstGeom>
        </p:spPr>
      </p:pic>
      <p:pic>
        <p:nvPicPr>
          <p:cNvPr id="7" name="Picture 6">
            <a:extLst>
              <a:ext uri="{FF2B5EF4-FFF2-40B4-BE49-F238E27FC236}">
                <a16:creationId xmlns:a16="http://schemas.microsoft.com/office/drawing/2014/main" id="{096395CE-785A-47B1-B5C3-956D3DE9DFEC}"/>
              </a:ext>
            </a:extLst>
          </p:cNvPr>
          <p:cNvPicPr>
            <a:picLocks noChangeAspect="1"/>
          </p:cNvPicPr>
          <p:nvPr/>
        </p:nvPicPr>
        <p:blipFill>
          <a:blip r:embed="rId4"/>
          <a:stretch>
            <a:fillRect/>
          </a:stretch>
        </p:blipFill>
        <p:spPr>
          <a:xfrm>
            <a:off x="7982292" y="4219406"/>
            <a:ext cx="3676650" cy="981075"/>
          </a:xfrm>
          <a:prstGeom prst="rect">
            <a:avLst/>
          </a:prstGeom>
        </p:spPr>
      </p:pic>
    </p:spTree>
    <p:extLst>
      <p:ext uri="{BB962C8B-B14F-4D97-AF65-F5344CB8AC3E}">
        <p14:creationId xmlns:p14="http://schemas.microsoft.com/office/powerpoint/2010/main" val="16168320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chemeClr val="accent3">
                    <a:lumMod val="60000"/>
                    <a:lumOff val="40000"/>
                  </a:schemeClr>
                </a:solidFill>
              </a:rPr>
              <a:t>Proof, Part IV:   RE =&gt; TG</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Essentially, to convert RE =&gt; TG, you work your way from Part III, but in reverse</a:t>
            </a:r>
          </a:p>
          <a:p>
            <a:pPr lvl="1"/>
            <a:r>
              <a:rPr lang="en-US" dirty="0"/>
              <a:t>Place regular expression on single transition edge between start and accept state, and then reduce it until you have none of the “special RE characters”, such as (, ), Kleene Star, and +</a:t>
            </a:r>
          </a:p>
          <a:p>
            <a:r>
              <a:rPr lang="en-US" dirty="0"/>
              <a:t>You won’t be responsible for this on quizzes or tests, but see the book to verify that we can indeed perform this part of the proof</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32</a:t>
            </a:fld>
            <a:endParaRPr lang="en-US"/>
          </a:p>
        </p:txBody>
      </p:sp>
    </p:spTree>
    <p:extLst>
      <p:ext uri="{BB962C8B-B14F-4D97-AF65-F5344CB8AC3E}">
        <p14:creationId xmlns:p14="http://schemas.microsoft.com/office/powerpoint/2010/main" val="53576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t>Quod </a:t>
            </a:r>
            <a:r>
              <a:rPr lang="en-US" dirty="0" err="1"/>
              <a:t>Erat</a:t>
            </a:r>
            <a:r>
              <a:rPr lang="en-US" dirty="0"/>
              <a:t> Demonstrandum</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With all four parts of the proof proven, we have shown that Kleene’s Theorem does in fact, hold</a:t>
            </a:r>
          </a:p>
          <a:p>
            <a:pPr lvl="1"/>
            <a:r>
              <a:rPr lang="en-US" dirty="0"/>
              <a:t>Part I holds</a:t>
            </a:r>
          </a:p>
          <a:p>
            <a:pPr lvl="1"/>
            <a:r>
              <a:rPr lang="en-US" dirty="0"/>
              <a:t>Part II holds</a:t>
            </a:r>
          </a:p>
          <a:p>
            <a:pPr lvl="1"/>
            <a:r>
              <a:rPr lang="en-US" dirty="0"/>
              <a:t>Part III holds</a:t>
            </a:r>
          </a:p>
          <a:p>
            <a:pPr lvl="1"/>
            <a:r>
              <a:rPr lang="en-US" dirty="0"/>
              <a:t>Part IV holds,</a:t>
            </a:r>
          </a:p>
          <a:p>
            <a:pPr lvl="1"/>
            <a:r>
              <a:rPr lang="en-US" dirty="0"/>
              <a:t>Therefore, the entire proof of Kleene’s Theorem holds</a:t>
            </a:r>
          </a:p>
          <a:p>
            <a:r>
              <a:rPr lang="en-US" dirty="0"/>
              <a:t>QED (</a:t>
            </a:r>
            <a:r>
              <a:rPr lang="en-US" i="1" dirty="0"/>
              <a:t>Thus, it has been demonstrated</a:t>
            </a:r>
            <a:r>
              <a:rPr lang="en-US" dirty="0"/>
              <a:t>)</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33</a:t>
            </a:fld>
            <a:endParaRPr lang="en-US"/>
          </a:p>
        </p:txBody>
      </p:sp>
    </p:spTree>
    <p:extLst>
      <p:ext uri="{BB962C8B-B14F-4D97-AF65-F5344CB8AC3E}">
        <p14:creationId xmlns:p14="http://schemas.microsoft.com/office/powerpoint/2010/main" val="30495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04F41C-DA29-48CB-8BA3-2022F3D550F1}"/>
              </a:ext>
            </a:extLst>
          </p:cNvPr>
          <p:cNvSpPr>
            <a:spLocks noGrp="1"/>
          </p:cNvSpPr>
          <p:nvPr>
            <p:ph type="title"/>
          </p:nvPr>
        </p:nvSpPr>
        <p:spPr/>
        <p:txBody>
          <a:bodyPr/>
          <a:lstStyle/>
          <a:p>
            <a:r>
              <a:rPr lang="en-US" dirty="0"/>
              <a:t>Non-Regular Languages</a:t>
            </a:r>
          </a:p>
        </p:txBody>
      </p:sp>
      <p:sp>
        <p:nvSpPr>
          <p:cNvPr id="7" name="Text Placeholder 6">
            <a:extLst>
              <a:ext uri="{FF2B5EF4-FFF2-40B4-BE49-F238E27FC236}">
                <a16:creationId xmlns:a16="http://schemas.microsoft.com/office/drawing/2014/main" id="{23E11F5E-6A63-43A9-9A4E-92555B3F34B2}"/>
              </a:ext>
            </a:extLst>
          </p:cNvPr>
          <p:cNvSpPr>
            <a:spLocks noGrp="1"/>
          </p:cNvSpPr>
          <p:nvPr>
            <p:ph type="body" idx="1"/>
          </p:nvPr>
        </p:nvSpPr>
        <p:spPr/>
        <p:txBody>
          <a:bodyPr/>
          <a:lstStyle/>
          <a:p>
            <a:r>
              <a:rPr lang="en-US" dirty="0"/>
              <a:t>Regular languages aren’t the </a:t>
            </a:r>
            <a:r>
              <a:rPr lang="en-US" i="1" dirty="0"/>
              <a:t>only</a:t>
            </a:r>
            <a:r>
              <a:rPr lang="en-US" dirty="0"/>
              <a:t> language out there</a:t>
            </a:r>
          </a:p>
        </p:txBody>
      </p:sp>
      <p:sp>
        <p:nvSpPr>
          <p:cNvPr id="4" name="Footer Placeholder 3">
            <a:extLst>
              <a:ext uri="{FF2B5EF4-FFF2-40B4-BE49-F238E27FC236}">
                <a16:creationId xmlns:a16="http://schemas.microsoft.com/office/drawing/2014/main" id="{A1B966E1-A29B-41EA-A400-985E853E36E8}"/>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A804E30-F60B-4847-8CC9-DA654EF997A3}"/>
              </a:ext>
            </a:extLst>
          </p:cNvPr>
          <p:cNvSpPr>
            <a:spLocks noGrp="1"/>
          </p:cNvSpPr>
          <p:nvPr>
            <p:ph type="sldNum" sz="quarter" idx="12"/>
          </p:nvPr>
        </p:nvSpPr>
        <p:spPr/>
        <p:txBody>
          <a:bodyPr/>
          <a:lstStyle/>
          <a:p>
            <a:fld id="{BAA72AFD-CEE0-4046-9853-91F53F3F97D9}" type="slidenum">
              <a:rPr lang="en-US" smtClean="0"/>
              <a:t>34</a:t>
            </a:fld>
            <a:endParaRPr lang="en-US"/>
          </a:p>
        </p:txBody>
      </p:sp>
    </p:spTree>
    <p:extLst>
      <p:ext uri="{BB962C8B-B14F-4D97-AF65-F5344CB8AC3E}">
        <p14:creationId xmlns:p14="http://schemas.microsoft.com/office/powerpoint/2010/main" val="2817598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0C19BA0-D9DF-4571-90B6-14D1CC14F2DA}"/>
              </a:ext>
            </a:extLst>
          </p:cNvPr>
          <p:cNvSpPr>
            <a:spLocks noGrp="1"/>
          </p:cNvSpPr>
          <p:nvPr>
            <p:ph type="title"/>
          </p:nvPr>
        </p:nvSpPr>
        <p:spPr/>
        <p:txBody>
          <a:bodyPr/>
          <a:lstStyle/>
          <a:p>
            <a:r>
              <a:rPr lang="en-US" dirty="0"/>
              <a:t>Regular Language Features</a:t>
            </a:r>
          </a:p>
        </p:txBody>
      </p:sp>
      <p:sp>
        <p:nvSpPr>
          <p:cNvPr id="7" name="Content Placeholder 6">
            <a:extLst>
              <a:ext uri="{FF2B5EF4-FFF2-40B4-BE49-F238E27FC236}">
                <a16:creationId xmlns:a16="http://schemas.microsoft.com/office/drawing/2014/main" id="{E1DB6241-CA12-42A9-A4CB-37C3F1F4A1B9}"/>
              </a:ext>
            </a:extLst>
          </p:cNvPr>
          <p:cNvSpPr>
            <a:spLocks noGrp="1"/>
          </p:cNvSpPr>
          <p:nvPr>
            <p:ph idx="1"/>
          </p:nvPr>
        </p:nvSpPr>
        <p:spPr/>
        <p:txBody>
          <a:bodyPr/>
          <a:lstStyle/>
          <a:p>
            <a:r>
              <a:rPr lang="en-US" dirty="0"/>
              <a:t>Previously, we’ve explored </a:t>
            </a:r>
            <a:r>
              <a:rPr lang="en-US" b="1" dirty="0"/>
              <a:t>regular languages</a:t>
            </a:r>
            <a:endParaRPr lang="en-US" dirty="0"/>
          </a:p>
          <a:p>
            <a:r>
              <a:rPr lang="en-US" dirty="0"/>
              <a:t>Regular languages are only one category of formal languages</a:t>
            </a:r>
          </a:p>
          <a:p>
            <a:pPr lvl="1"/>
            <a:r>
              <a:rPr lang="en-US" dirty="0"/>
              <a:t>In fact, they’re often some of the most simple</a:t>
            </a:r>
          </a:p>
          <a:p>
            <a:r>
              <a:rPr lang="en-US" dirty="0"/>
              <a:t>Recall that regular languages:</a:t>
            </a:r>
          </a:p>
          <a:p>
            <a:pPr lvl="1"/>
            <a:r>
              <a:rPr lang="en-US" dirty="0"/>
              <a:t>Can be described by a regular expression (or accepted by a FA)</a:t>
            </a:r>
          </a:p>
        </p:txBody>
      </p:sp>
      <p:sp>
        <p:nvSpPr>
          <p:cNvPr id="4" name="Footer Placeholder 3">
            <a:extLst>
              <a:ext uri="{FF2B5EF4-FFF2-40B4-BE49-F238E27FC236}">
                <a16:creationId xmlns:a16="http://schemas.microsoft.com/office/drawing/2014/main" id="{71E835B9-D11C-4F7F-A224-A1036CADCBFD}"/>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9710184-257B-4251-9210-B8BD5545E84C}"/>
              </a:ext>
            </a:extLst>
          </p:cNvPr>
          <p:cNvSpPr>
            <a:spLocks noGrp="1"/>
          </p:cNvSpPr>
          <p:nvPr>
            <p:ph type="sldNum" sz="quarter" idx="12"/>
          </p:nvPr>
        </p:nvSpPr>
        <p:spPr/>
        <p:txBody>
          <a:bodyPr/>
          <a:lstStyle/>
          <a:p>
            <a:fld id="{BAA72AFD-CEE0-4046-9853-91F53F3F97D9}" type="slidenum">
              <a:rPr lang="en-US" smtClean="0"/>
              <a:t>35</a:t>
            </a:fld>
            <a:endParaRPr lang="en-US"/>
          </a:p>
        </p:txBody>
      </p:sp>
    </p:spTree>
    <p:extLst>
      <p:ext uri="{BB962C8B-B14F-4D97-AF65-F5344CB8AC3E}">
        <p14:creationId xmlns:p14="http://schemas.microsoft.com/office/powerpoint/2010/main" val="37534881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450D-BC03-42AB-86AC-2BF4C5AAB639}"/>
              </a:ext>
            </a:extLst>
          </p:cNvPr>
          <p:cNvSpPr>
            <a:spLocks noGrp="1"/>
          </p:cNvSpPr>
          <p:nvPr>
            <p:ph type="title"/>
          </p:nvPr>
        </p:nvSpPr>
        <p:spPr/>
        <p:txBody>
          <a:bodyPr>
            <a:normAutofit fontScale="90000"/>
          </a:bodyPr>
          <a:lstStyle/>
          <a:p>
            <a:r>
              <a:rPr lang="en-US" dirty="0"/>
              <a:t>Theorem about Regular Languages</a:t>
            </a:r>
          </a:p>
        </p:txBody>
      </p:sp>
      <p:sp>
        <p:nvSpPr>
          <p:cNvPr id="3" name="Content Placeholder 2">
            <a:extLst>
              <a:ext uri="{FF2B5EF4-FFF2-40B4-BE49-F238E27FC236}">
                <a16:creationId xmlns:a16="http://schemas.microsoft.com/office/drawing/2014/main" id="{8BB35FF8-1BF3-4A9D-AC32-B8F6C64C6B2A}"/>
              </a:ext>
            </a:extLst>
          </p:cNvPr>
          <p:cNvSpPr>
            <a:spLocks noGrp="1"/>
          </p:cNvSpPr>
          <p:nvPr>
            <p:ph idx="1"/>
          </p:nvPr>
        </p:nvSpPr>
        <p:spPr/>
        <p:txBody>
          <a:bodyPr/>
          <a:lstStyle/>
          <a:p>
            <a:r>
              <a:rPr lang="en-US" dirty="0"/>
              <a:t>All </a:t>
            </a:r>
            <a:r>
              <a:rPr lang="en-US" b="1" dirty="0"/>
              <a:t>finite languages </a:t>
            </a:r>
            <a:r>
              <a:rPr lang="en-US" dirty="0"/>
              <a:t>are regular</a:t>
            </a:r>
          </a:p>
          <a:p>
            <a:r>
              <a:rPr lang="en-US" dirty="0"/>
              <a:t>Fairly simple proof:</a:t>
            </a:r>
          </a:p>
          <a:p>
            <a:r>
              <a:rPr lang="en-US" dirty="0"/>
              <a:t>Let the finite language L = {s</a:t>
            </a:r>
            <a:r>
              <a:rPr lang="en-US" baseline="-25000" dirty="0"/>
              <a:t>1</a:t>
            </a:r>
            <a:r>
              <a:rPr lang="en-US" dirty="0"/>
              <a:t>, s</a:t>
            </a:r>
            <a:r>
              <a:rPr lang="en-US" baseline="-25000" dirty="0"/>
              <a:t>2</a:t>
            </a:r>
            <a:r>
              <a:rPr lang="en-US" dirty="0"/>
              <a:t>, s</a:t>
            </a:r>
            <a:r>
              <a:rPr lang="en-US" baseline="-25000" dirty="0"/>
              <a:t>3</a:t>
            </a:r>
            <a:r>
              <a:rPr lang="en-US" dirty="0"/>
              <a:t>, …, </a:t>
            </a:r>
            <a:r>
              <a:rPr lang="en-US" dirty="0" err="1"/>
              <a:t>s</a:t>
            </a:r>
            <a:r>
              <a:rPr lang="en-US" baseline="-25000" dirty="0" err="1"/>
              <a:t>n</a:t>
            </a:r>
            <a:r>
              <a:rPr lang="en-US" dirty="0"/>
              <a:t>}</a:t>
            </a:r>
          </a:p>
          <a:p>
            <a:pPr lvl="1"/>
            <a:r>
              <a:rPr lang="en-US" dirty="0"/>
              <a:t>Then L can be described by the regular expression: </a:t>
            </a:r>
            <a:br>
              <a:rPr lang="en-US" dirty="0"/>
            </a:br>
            <a:r>
              <a:rPr lang="en-US" dirty="0"/>
              <a:t>s</a:t>
            </a:r>
            <a:r>
              <a:rPr lang="en-US" baseline="-25000" dirty="0"/>
              <a:t>1</a:t>
            </a:r>
            <a:r>
              <a:rPr lang="en-US" dirty="0"/>
              <a:t> + s</a:t>
            </a:r>
            <a:r>
              <a:rPr lang="en-US" baseline="-25000" dirty="0"/>
              <a:t>2</a:t>
            </a:r>
            <a:r>
              <a:rPr lang="en-US" dirty="0"/>
              <a:t> + s</a:t>
            </a:r>
            <a:r>
              <a:rPr lang="en-US" baseline="-25000" dirty="0"/>
              <a:t>3 </a:t>
            </a:r>
            <a:r>
              <a:rPr lang="en-US" dirty="0"/>
              <a:t>+ … + </a:t>
            </a:r>
            <a:r>
              <a:rPr lang="en-US" dirty="0" err="1"/>
              <a:t>s</a:t>
            </a:r>
            <a:r>
              <a:rPr lang="en-US" baseline="-25000" dirty="0" err="1"/>
              <a:t>n</a:t>
            </a:r>
            <a:endParaRPr lang="en-US" dirty="0"/>
          </a:p>
          <a:p>
            <a:pPr lvl="1"/>
            <a:r>
              <a:rPr lang="en-US" dirty="0"/>
              <a:t>Therefore, since it can be described by a regular expression, it is a regular language</a:t>
            </a:r>
          </a:p>
          <a:p>
            <a:pPr lvl="1"/>
            <a:r>
              <a:rPr lang="en-US" dirty="0"/>
              <a:t>Q.E.D.</a:t>
            </a:r>
          </a:p>
        </p:txBody>
      </p:sp>
      <p:sp>
        <p:nvSpPr>
          <p:cNvPr id="4" name="Footer Placeholder 3">
            <a:extLst>
              <a:ext uri="{FF2B5EF4-FFF2-40B4-BE49-F238E27FC236}">
                <a16:creationId xmlns:a16="http://schemas.microsoft.com/office/drawing/2014/main" id="{24F31D50-ABD0-4A31-9E30-BC33318F5BA8}"/>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CFC975F6-F822-4C52-A8C4-3241E97EE77C}"/>
              </a:ext>
            </a:extLst>
          </p:cNvPr>
          <p:cNvSpPr>
            <a:spLocks noGrp="1"/>
          </p:cNvSpPr>
          <p:nvPr>
            <p:ph type="sldNum" sz="quarter" idx="12"/>
          </p:nvPr>
        </p:nvSpPr>
        <p:spPr/>
        <p:txBody>
          <a:bodyPr/>
          <a:lstStyle/>
          <a:p>
            <a:fld id="{BAA72AFD-CEE0-4046-9853-91F53F3F97D9}" type="slidenum">
              <a:rPr lang="en-US" smtClean="0"/>
              <a:t>36</a:t>
            </a:fld>
            <a:endParaRPr lang="en-US"/>
          </a:p>
        </p:txBody>
      </p:sp>
    </p:spTree>
    <p:extLst>
      <p:ext uri="{BB962C8B-B14F-4D97-AF65-F5344CB8AC3E}">
        <p14:creationId xmlns:p14="http://schemas.microsoft.com/office/powerpoint/2010/main" val="17711541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B450D-BC03-42AB-86AC-2BF4C5AAB639}"/>
              </a:ext>
            </a:extLst>
          </p:cNvPr>
          <p:cNvSpPr>
            <a:spLocks noGrp="1"/>
          </p:cNvSpPr>
          <p:nvPr>
            <p:ph type="title"/>
          </p:nvPr>
        </p:nvSpPr>
        <p:spPr/>
        <p:txBody>
          <a:bodyPr>
            <a:normAutofit/>
          </a:bodyPr>
          <a:lstStyle/>
          <a:p>
            <a:r>
              <a:rPr lang="en-US" dirty="0"/>
              <a:t>A Follow-up Lemma</a:t>
            </a:r>
          </a:p>
        </p:txBody>
      </p:sp>
      <p:sp>
        <p:nvSpPr>
          <p:cNvPr id="3" name="Content Placeholder 2">
            <a:extLst>
              <a:ext uri="{FF2B5EF4-FFF2-40B4-BE49-F238E27FC236}">
                <a16:creationId xmlns:a16="http://schemas.microsoft.com/office/drawing/2014/main" id="{8BB35FF8-1BF3-4A9D-AC32-B8F6C64C6B2A}"/>
              </a:ext>
            </a:extLst>
          </p:cNvPr>
          <p:cNvSpPr>
            <a:spLocks noGrp="1"/>
          </p:cNvSpPr>
          <p:nvPr>
            <p:ph idx="1"/>
          </p:nvPr>
        </p:nvSpPr>
        <p:spPr/>
        <p:txBody>
          <a:bodyPr/>
          <a:lstStyle/>
          <a:p>
            <a:r>
              <a:rPr lang="en-US" dirty="0"/>
              <a:t>All </a:t>
            </a:r>
            <a:r>
              <a:rPr lang="en-US" b="1" dirty="0"/>
              <a:t>lemma, </a:t>
            </a:r>
            <a:r>
              <a:rPr lang="en-US" dirty="0"/>
              <a:t>if you’ll recall from various math courses is like a “mini-theorem”, which typically is used as a stepping stone to other, more complex theorems</a:t>
            </a:r>
          </a:p>
          <a:p>
            <a:r>
              <a:rPr lang="en-US" dirty="0" err="1"/>
              <a:t>Lemmata</a:t>
            </a:r>
            <a:r>
              <a:rPr lang="en-US" dirty="0"/>
              <a:t> (pl. of lemma) are used in many different areas of mathematics and computer science, and of course, in formal language theory</a:t>
            </a:r>
          </a:p>
        </p:txBody>
      </p:sp>
      <p:sp>
        <p:nvSpPr>
          <p:cNvPr id="4" name="Footer Placeholder 3">
            <a:extLst>
              <a:ext uri="{FF2B5EF4-FFF2-40B4-BE49-F238E27FC236}">
                <a16:creationId xmlns:a16="http://schemas.microsoft.com/office/drawing/2014/main" id="{24F31D50-ABD0-4A31-9E30-BC33318F5BA8}"/>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CFC975F6-F822-4C52-A8C4-3241E97EE77C}"/>
              </a:ext>
            </a:extLst>
          </p:cNvPr>
          <p:cNvSpPr>
            <a:spLocks noGrp="1"/>
          </p:cNvSpPr>
          <p:nvPr>
            <p:ph type="sldNum" sz="quarter" idx="12"/>
          </p:nvPr>
        </p:nvSpPr>
        <p:spPr/>
        <p:txBody>
          <a:bodyPr/>
          <a:lstStyle/>
          <a:p>
            <a:fld id="{BAA72AFD-CEE0-4046-9853-91F53F3F97D9}" type="slidenum">
              <a:rPr lang="en-US" smtClean="0"/>
              <a:t>37</a:t>
            </a:fld>
            <a:endParaRPr lang="en-US"/>
          </a:p>
        </p:txBody>
      </p:sp>
    </p:spTree>
    <p:extLst>
      <p:ext uri="{BB962C8B-B14F-4D97-AF65-F5344CB8AC3E}">
        <p14:creationId xmlns:p14="http://schemas.microsoft.com/office/powerpoint/2010/main" val="1119343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1596-D8B5-47CD-B628-A080FE337F22}"/>
              </a:ext>
            </a:extLst>
          </p:cNvPr>
          <p:cNvSpPr>
            <a:spLocks noGrp="1"/>
          </p:cNvSpPr>
          <p:nvPr>
            <p:ph type="title"/>
          </p:nvPr>
        </p:nvSpPr>
        <p:spPr/>
        <p:txBody>
          <a:bodyPr/>
          <a:lstStyle/>
          <a:p>
            <a:r>
              <a:rPr lang="en-US" dirty="0"/>
              <a:t>The Pumping Lemma</a:t>
            </a:r>
          </a:p>
        </p:txBody>
      </p:sp>
      <p:sp>
        <p:nvSpPr>
          <p:cNvPr id="3" name="Content Placeholder 2">
            <a:extLst>
              <a:ext uri="{FF2B5EF4-FFF2-40B4-BE49-F238E27FC236}">
                <a16:creationId xmlns:a16="http://schemas.microsoft.com/office/drawing/2014/main" id="{AF614EA5-209E-4B32-BAB8-D0AE53CB4922}"/>
              </a:ext>
            </a:extLst>
          </p:cNvPr>
          <p:cNvSpPr>
            <a:spLocks noGrp="1"/>
          </p:cNvSpPr>
          <p:nvPr>
            <p:ph idx="1"/>
          </p:nvPr>
        </p:nvSpPr>
        <p:spPr/>
        <p:txBody>
          <a:bodyPr/>
          <a:lstStyle/>
          <a:p>
            <a:r>
              <a:rPr lang="en-US" dirty="0"/>
              <a:t>So, how do we know if a language L is regular or not?</a:t>
            </a:r>
          </a:p>
          <a:p>
            <a:pPr lvl="1"/>
            <a:r>
              <a:rPr lang="en-US" dirty="0"/>
              <a:t>“I can’t figure out a FA for it.” isn’t a valid proof</a:t>
            </a:r>
          </a:p>
          <a:p>
            <a:pPr lvl="1"/>
            <a:r>
              <a:rPr lang="en-US" dirty="0"/>
              <a:t>Maybe you just didn’t try hard enough…</a:t>
            </a:r>
          </a:p>
          <a:p>
            <a:r>
              <a:rPr lang="en-US" dirty="0"/>
              <a:t>Thus, we need a more rigorous way of showing a language is not regular</a:t>
            </a:r>
          </a:p>
          <a:p>
            <a:pPr lvl="1"/>
            <a:r>
              <a:rPr lang="en-US" dirty="0"/>
              <a:t>And would therefore, not enable the construction of a FA</a:t>
            </a:r>
          </a:p>
          <a:p>
            <a:r>
              <a:rPr lang="en-US" dirty="0"/>
              <a:t>We do so with the </a:t>
            </a:r>
            <a:r>
              <a:rPr lang="en-US" b="1" dirty="0"/>
              <a:t>Pumping Lemma</a:t>
            </a:r>
            <a:endParaRPr lang="en-US" dirty="0"/>
          </a:p>
          <a:p>
            <a:pPr lvl="1"/>
            <a:r>
              <a:rPr lang="en-US" dirty="0"/>
              <a:t>The pumping lemma demonstrates a property all regular languages have</a:t>
            </a:r>
          </a:p>
          <a:p>
            <a:pPr lvl="1"/>
            <a:r>
              <a:rPr lang="en-US" dirty="0"/>
              <a:t>If we can show that a language </a:t>
            </a:r>
            <a:r>
              <a:rPr lang="en-US" i="1" dirty="0"/>
              <a:t>doesn’t </a:t>
            </a:r>
            <a:r>
              <a:rPr lang="en-US" dirty="0"/>
              <a:t>have this property, then we can show it is not regular</a:t>
            </a:r>
          </a:p>
          <a:p>
            <a:pPr lvl="1"/>
            <a:r>
              <a:rPr lang="en-US" dirty="0"/>
              <a:t>Note that it is typically used with infinite regular languages</a:t>
            </a:r>
          </a:p>
          <a:p>
            <a:pPr lvl="1"/>
            <a:r>
              <a:rPr lang="en-US" dirty="0"/>
              <a:t>Also:  just because you </a:t>
            </a:r>
            <a:r>
              <a:rPr lang="en-US" i="1" dirty="0"/>
              <a:t>can’t</a:t>
            </a:r>
            <a:r>
              <a:rPr lang="en-US" dirty="0"/>
              <a:t> show that a given language has the property in question, doesn’t mean it’s not regular</a:t>
            </a:r>
          </a:p>
          <a:p>
            <a:pPr lvl="1"/>
            <a:r>
              <a:rPr lang="en-US" dirty="0"/>
              <a:t>We’re interested in showing that a particular language L </a:t>
            </a:r>
            <a:r>
              <a:rPr lang="en-US" b="1" dirty="0"/>
              <a:t>doesn’t </a:t>
            </a:r>
            <a:r>
              <a:rPr lang="en-US" dirty="0"/>
              <a:t>have the property</a:t>
            </a:r>
          </a:p>
        </p:txBody>
      </p:sp>
      <p:sp>
        <p:nvSpPr>
          <p:cNvPr id="4" name="Footer Placeholder 3">
            <a:extLst>
              <a:ext uri="{FF2B5EF4-FFF2-40B4-BE49-F238E27FC236}">
                <a16:creationId xmlns:a16="http://schemas.microsoft.com/office/drawing/2014/main" id="{5BCC0254-CEF4-4877-A180-2EC297CAF3DB}"/>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1B26FDC-D27B-45E9-8638-751E6D8A6685}"/>
              </a:ext>
            </a:extLst>
          </p:cNvPr>
          <p:cNvSpPr>
            <a:spLocks noGrp="1"/>
          </p:cNvSpPr>
          <p:nvPr>
            <p:ph type="sldNum" sz="quarter" idx="12"/>
          </p:nvPr>
        </p:nvSpPr>
        <p:spPr/>
        <p:txBody>
          <a:bodyPr/>
          <a:lstStyle/>
          <a:p>
            <a:fld id="{BAA72AFD-CEE0-4046-9853-91F53F3F97D9}" type="slidenum">
              <a:rPr lang="en-US" smtClean="0"/>
              <a:t>38</a:t>
            </a:fld>
            <a:endParaRPr lang="en-US"/>
          </a:p>
        </p:txBody>
      </p:sp>
    </p:spTree>
    <p:extLst>
      <p:ext uri="{BB962C8B-B14F-4D97-AF65-F5344CB8AC3E}">
        <p14:creationId xmlns:p14="http://schemas.microsoft.com/office/powerpoint/2010/main" val="1532994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6304-8B30-4380-83F1-DA717655BD9D}"/>
              </a:ext>
            </a:extLst>
          </p:cNvPr>
          <p:cNvSpPr>
            <a:spLocks noGrp="1"/>
          </p:cNvSpPr>
          <p:nvPr>
            <p:ph type="title"/>
          </p:nvPr>
        </p:nvSpPr>
        <p:spPr/>
        <p:txBody>
          <a:bodyPr/>
          <a:lstStyle/>
          <a:p>
            <a:r>
              <a:rPr lang="en-US" dirty="0"/>
              <a:t>The Pumping Lemma</a:t>
            </a:r>
          </a:p>
        </p:txBody>
      </p:sp>
      <p:sp>
        <p:nvSpPr>
          <p:cNvPr id="3" name="Content Placeholder 2">
            <a:extLst>
              <a:ext uri="{FF2B5EF4-FFF2-40B4-BE49-F238E27FC236}">
                <a16:creationId xmlns:a16="http://schemas.microsoft.com/office/drawing/2014/main" id="{88F70F5C-B8DC-491E-B817-E3B7E5A2A513}"/>
              </a:ext>
            </a:extLst>
          </p:cNvPr>
          <p:cNvSpPr>
            <a:spLocks noGrp="1"/>
          </p:cNvSpPr>
          <p:nvPr>
            <p:ph idx="1"/>
          </p:nvPr>
        </p:nvSpPr>
        <p:spPr/>
        <p:txBody>
          <a:bodyPr>
            <a:normAutofit lnSpcReduction="10000"/>
          </a:bodyPr>
          <a:lstStyle/>
          <a:p>
            <a:r>
              <a:rPr lang="en-US" dirty="0"/>
              <a:t>Idea behind the pumping lemma is similar to the Pigeonhole Principle</a:t>
            </a:r>
          </a:p>
          <a:p>
            <a:pPr lvl="1"/>
            <a:r>
              <a:rPr lang="en-US" dirty="0"/>
              <a:t>Given </a:t>
            </a:r>
            <a:r>
              <a:rPr lang="en-US" i="1" dirty="0"/>
              <a:t>p</a:t>
            </a:r>
            <a:r>
              <a:rPr lang="en-US" dirty="0"/>
              <a:t> pigeonholes, if you have more than p pigeons, then some pigeons have to share a pigeonhole</a:t>
            </a:r>
          </a:p>
          <a:p>
            <a:r>
              <a:rPr lang="en-US" dirty="0"/>
              <a:t>Consider an infinite (regular) language L</a:t>
            </a:r>
          </a:p>
          <a:p>
            <a:pPr lvl="1"/>
            <a:r>
              <a:rPr lang="en-US" dirty="0"/>
              <a:t>By definition, L must be accepted by a FA, </a:t>
            </a:r>
            <a:r>
              <a:rPr lang="en-US" i="1" dirty="0"/>
              <a:t>M</a:t>
            </a:r>
            <a:endParaRPr lang="en-US" dirty="0"/>
          </a:p>
          <a:p>
            <a:pPr lvl="1"/>
            <a:r>
              <a:rPr lang="en-US" dirty="0"/>
              <a:t>The FA, </a:t>
            </a:r>
            <a:r>
              <a:rPr lang="en-US" i="1" dirty="0"/>
              <a:t>M</a:t>
            </a:r>
            <a:r>
              <a:rPr lang="en-US" dirty="0"/>
              <a:t> must have a finite number of states (by definition of a FA)</a:t>
            </a:r>
          </a:p>
          <a:p>
            <a:pPr lvl="1"/>
            <a:r>
              <a:rPr lang="en-US" dirty="0"/>
              <a:t>However, since L is infinite, there must be strings in L which are as long as we please, and thus </a:t>
            </a:r>
            <a:r>
              <a:rPr lang="en-US" i="1" dirty="0"/>
              <a:t>M</a:t>
            </a:r>
            <a:r>
              <a:rPr lang="en-US" dirty="0"/>
              <a:t> contains strings with more symbols than there are states in </a:t>
            </a:r>
            <a:r>
              <a:rPr lang="en-US" i="1" dirty="0"/>
              <a:t>M</a:t>
            </a:r>
            <a:endParaRPr lang="en-US" dirty="0"/>
          </a:p>
          <a:p>
            <a:pPr lvl="1"/>
            <a:r>
              <a:rPr lang="en-US" dirty="0"/>
              <a:t>Thus, since M accepts every string in L, there must be a loop in M</a:t>
            </a:r>
          </a:p>
          <a:p>
            <a:r>
              <a:rPr lang="en-US" dirty="0"/>
              <a:t>Clearly, if a FA has N states, and accepts strings of length N or greater, it will have to pass through at least one state more than once in order to accept these strings</a:t>
            </a:r>
          </a:p>
          <a:p>
            <a:r>
              <a:rPr lang="en-US" dirty="0"/>
              <a:t>So, given a string with length N or greater, we can construct even longer strings by repeating (pumping) a given substring over and over again</a:t>
            </a:r>
          </a:p>
          <a:p>
            <a:pPr marL="274320" lvl="1" indent="0">
              <a:buNone/>
            </a:pPr>
            <a:endParaRPr lang="en-US" dirty="0"/>
          </a:p>
        </p:txBody>
      </p:sp>
      <p:sp>
        <p:nvSpPr>
          <p:cNvPr id="4" name="Footer Placeholder 3">
            <a:extLst>
              <a:ext uri="{FF2B5EF4-FFF2-40B4-BE49-F238E27FC236}">
                <a16:creationId xmlns:a16="http://schemas.microsoft.com/office/drawing/2014/main" id="{07EA3B18-B3F2-4CDE-A42A-084F0281E020}"/>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2C2662DB-6A8C-43F5-AF9F-D1121661C9AF}"/>
              </a:ext>
            </a:extLst>
          </p:cNvPr>
          <p:cNvSpPr>
            <a:spLocks noGrp="1"/>
          </p:cNvSpPr>
          <p:nvPr>
            <p:ph type="sldNum" sz="quarter" idx="12"/>
          </p:nvPr>
        </p:nvSpPr>
        <p:spPr/>
        <p:txBody>
          <a:bodyPr/>
          <a:lstStyle/>
          <a:p>
            <a:fld id="{BAA72AFD-CEE0-4046-9853-91F53F3F97D9}" type="slidenum">
              <a:rPr lang="en-US" smtClean="0"/>
              <a:t>39</a:t>
            </a:fld>
            <a:endParaRPr lang="en-US"/>
          </a:p>
        </p:txBody>
      </p:sp>
    </p:spTree>
    <p:extLst>
      <p:ext uri="{BB962C8B-B14F-4D97-AF65-F5344CB8AC3E}">
        <p14:creationId xmlns:p14="http://schemas.microsoft.com/office/powerpoint/2010/main" val="1241011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04F41C-DA29-48CB-8BA3-2022F3D550F1}"/>
              </a:ext>
            </a:extLst>
          </p:cNvPr>
          <p:cNvSpPr>
            <a:spLocks noGrp="1"/>
          </p:cNvSpPr>
          <p:nvPr>
            <p:ph type="title"/>
          </p:nvPr>
        </p:nvSpPr>
        <p:spPr/>
        <p:txBody>
          <a:bodyPr/>
          <a:lstStyle/>
          <a:p>
            <a:r>
              <a:rPr lang="en-US" dirty="0"/>
              <a:t>Kleene’s Theorem</a:t>
            </a:r>
          </a:p>
        </p:txBody>
      </p:sp>
      <p:sp>
        <p:nvSpPr>
          <p:cNvPr id="7" name="Text Placeholder 6">
            <a:extLst>
              <a:ext uri="{FF2B5EF4-FFF2-40B4-BE49-F238E27FC236}">
                <a16:creationId xmlns:a16="http://schemas.microsoft.com/office/drawing/2014/main" id="{23E11F5E-6A63-43A9-9A4E-92555B3F34B2}"/>
              </a:ext>
            </a:extLst>
          </p:cNvPr>
          <p:cNvSpPr>
            <a:spLocks noGrp="1"/>
          </p:cNvSpPr>
          <p:nvPr>
            <p:ph type="body" idx="1"/>
          </p:nvPr>
        </p:nvSpPr>
        <p:spPr/>
        <p:txBody>
          <a:bodyPr/>
          <a:lstStyle/>
          <a:p>
            <a:r>
              <a:rPr lang="en-US" dirty="0"/>
              <a:t>If one exists, all three exist.</a:t>
            </a:r>
          </a:p>
        </p:txBody>
      </p:sp>
      <p:sp>
        <p:nvSpPr>
          <p:cNvPr id="4" name="Footer Placeholder 3">
            <a:extLst>
              <a:ext uri="{FF2B5EF4-FFF2-40B4-BE49-F238E27FC236}">
                <a16:creationId xmlns:a16="http://schemas.microsoft.com/office/drawing/2014/main" id="{A1B966E1-A29B-41EA-A400-985E853E36E8}"/>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A804E30-F60B-4847-8CC9-DA654EF997A3}"/>
              </a:ext>
            </a:extLst>
          </p:cNvPr>
          <p:cNvSpPr>
            <a:spLocks noGrp="1"/>
          </p:cNvSpPr>
          <p:nvPr>
            <p:ph type="sldNum" sz="quarter" idx="12"/>
          </p:nvPr>
        </p:nvSpPr>
        <p:spPr/>
        <p:txBody>
          <a:bodyPr/>
          <a:lstStyle/>
          <a:p>
            <a:fld id="{BAA72AFD-CEE0-4046-9853-91F53F3F97D9}" type="slidenum">
              <a:rPr lang="en-US" smtClean="0"/>
              <a:t>4</a:t>
            </a:fld>
            <a:endParaRPr lang="en-US"/>
          </a:p>
        </p:txBody>
      </p:sp>
    </p:spTree>
    <p:extLst>
      <p:ext uri="{BB962C8B-B14F-4D97-AF65-F5344CB8AC3E}">
        <p14:creationId xmlns:p14="http://schemas.microsoft.com/office/powerpoint/2010/main" val="3649172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56304-8B30-4380-83F1-DA717655BD9D}"/>
              </a:ext>
            </a:extLst>
          </p:cNvPr>
          <p:cNvSpPr>
            <a:spLocks noGrp="1"/>
          </p:cNvSpPr>
          <p:nvPr>
            <p:ph type="title"/>
          </p:nvPr>
        </p:nvSpPr>
        <p:spPr/>
        <p:txBody>
          <a:bodyPr/>
          <a:lstStyle/>
          <a:p>
            <a:r>
              <a:rPr lang="en-US" dirty="0"/>
              <a:t>The Pumping Lemma : Formal</a:t>
            </a:r>
          </a:p>
        </p:txBody>
      </p:sp>
      <p:sp>
        <p:nvSpPr>
          <p:cNvPr id="3" name="Content Placeholder 2">
            <a:extLst>
              <a:ext uri="{FF2B5EF4-FFF2-40B4-BE49-F238E27FC236}">
                <a16:creationId xmlns:a16="http://schemas.microsoft.com/office/drawing/2014/main" id="{88F70F5C-B8DC-491E-B817-E3B7E5A2A513}"/>
              </a:ext>
            </a:extLst>
          </p:cNvPr>
          <p:cNvSpPr>
            <a:spLocks noGrp="1"/>
          </p:cNvSpPr>
          <p:nvPr>
            <p:ph idx="1"/>
          </p:nvPr>
        </p:nvSpPr>
        <p:spPr/>
        <p:txBody>
          <a:bodyPr>
            <a:normAutofit fontScale="92500" lnSpcReduction="10000"/>
          </a:bodyPr>
          <a:lstStyle/>
          <a:p>
            <a:r>
              <a:rPr lang="en-US" b="1" dirty="0"/>
              <a:t>Formally, the Pumping Lemma states:</a:t>
            </a:r>
          </a:p>
          <a:p>
            <a:r>
              <a:rPr lang="en-US" dirty="0"/>
              <a:t>If L is a regular language, then there is a number, p (the pumping length), where, if w is any string (word) in L of at length at least p, then w may be divided into three pieces:</a:t>
            </a:r>
          </a:p>
          <a:p>
            <a:pPr lvl="1"/>
            <a:r>
              <a:rPr lang="en-US" sz="3200" dirty="0"/>
              <a:t>w = </a:t>
            </a:r>
            <a:r>
              <a:rPr lang="en-US" sz="3200" dirty="0" err="1"/>
              <a:t>xy</a:t>
            </a:r>
            <a:r>
              <a:rPr lang="en-US" sz="3200" baseline="30000" dirty="0" err="1"/>
              <a:t>i</a:t>
            </a:r>
            <a:r>
              <a:rPr lang="en-US" sz="3200" dirty="0" err="1"/>
              <a:t>z</a:t>
            </a:r>
            <a:endParaRPr lang="en-US" sz="3200" dirty="0"/>
          </a:p>
          <a:p>
            <a:pPr lvl="2"/>
            <a:r>
              <a:rPr lang="en-US" sz="1900" b="1" dirty="0">
                <a:solidFill>
                  <a:srgbClr val="FF0000"/>
                </a:solidFill>
              </a:rPr>
              <a:t>The book is wrong (</a:t>
            </a:r>
            <a:r>
              <a:rPr lang="en-US" sz="1900" b="1" dirty="0" err="1">
                <a:solidFill>
                  <a:srgbClr val="FF0000"/>
                </a:solidFill>
              </a:rPr>
              <a:t>p.</a:t>
            </a:r>
            <a:r>
              <a:rPr lang="en-US" sz="1900" b="1" dirty="0">
                <a:solidFill>
                  <a:srgbClr val="FF0000"/>
                </a:solidFill>
              </a:rPr>
              <a:t> 84) !!!  (it says </a:t>
            </a:r>
            <a:r>
              <a:rPr lang="en-US" sz="1900" b="1" dirty="0" err="1">
                <a:solidFill>
                  <a:srgbClr val="FF0000"/>
                </a:solidFill>
              </a:rPr>
              <a:t>xyz</a:t>
            </a:r>
            <a:r>
              <a:rPr lang="en-US" sz="1900" b="1" baseline="30000" dirty="0" err="1">
                <a:solidFill>
                  <a:srgbClr val="FF0000"/>
                </a:solidFill>
              </a:rPr>
              <a:t>i</a:t>
            </a:r>
            <a:r>
              <a:rPr lang="en-US" sz="1900" b="1" dirty="0">
                <a:solidFill>
                  <a:srgbClr val="FF0000"/>
                </a:solidFill>
              </a:rPr>
              <a:t> – that’s incorrect)</a:t>
            </a:r>
          </a:p>
          <a:p>
            <a:r>
              <a:rPr lang="en-US" dirty="0"/>
              <a:t>And, the following conditions must be satisfied:</a:t>
            </a:r>
          </a:p>
          <a:p>
            <a:pPr marL="617220" lvl="1" indent="-342900">
              <a:buFont typeface="+mj-lt"/>
              <a:buAutoNum type="arabicPeriod"/>
            </a:pPr>
            <a:r>
              <a:rPr lang="en-US" sz="2400" dirty="0"/>
              <a:t>For each </a:t>
            </a:r>
            <a:r>
              <a:rPr lang="en-US" sz="2400" dirty="0" err="1"/>
              <a:t>i</a:t>
            </a:r>
            <a:r>
              <a:rPr lang="en-US" sz="2400" dirty="0"/>
              <a:t> ≥ 0, </a:t>
            </a:r>
            <a:r>
              <a:rPr lang="en-US" sz="2400" dirty="0" err="1"/>
              <a:t>xy</a:t>
            </a:r>
            <a:r>
              <a:rPr lang="en-US" sz="2400" baseline="30000" dirty="0" err="1"/>
              <a:t>i</a:t>
            </a:r>
            <a:r>
              <a:rPr lang="en-US" sz="2400" dirty="0" err="1"/>
              <a:t>z</a:t>
            </a:r>
            <a:r>
              <a:rPr lang="en-US" sz="2400" dirty="0"/>
              <a:t> </a:t>
            </a:r>
            <a:r>
              <a:rPr lang="en-US" sz="2400" dirty="0">
                <a:sym typeface="Symbol" panose="05050102010706020507" pitchFamily="18" charset="2"/>
              </a:rPr>
              <a:t></a:t>
            </a:r>
            <a:r>
              <a:rPr lang="en-US" sz="2400" dirty="0"/>
              <a:t> L</a:t>
            </a:r>
          </a:p>
          <a:p>
            <a:pPr marL="617220" lvl="1" indent="-342900">
              <a:buFont typeface="+mj-lt"/>
              <a:buAutoNum type="arabicPeriod"/>
            </a:pPr>
            <a:r>
              <a:rPr lang="en-US" sz="2400" dirty="0"/>
              <a:t>y ≠ </a:t>
            </a:r>
            <a:r>
              <a:rPr lang="el-GR" sz="2400" dirty="0"/>
              <a:t>λ</a:t>
            </a:r>
            <a:r>
              <a:rPr lang="en-US" sz="2400" dirty="0"/>
              <a:t>      (in other words, |y| ≥ 1, or, y must be at least length 1)</a:t>
            </a:r>
          </a:p>
          <a:p>
            <a:pPr marL="617220" lvl="1" indent="-342900">
              <a:buFont typeface="+mj-lt"/>
              <a:buAutoNum type="arabicPeriod"/>
            </a:pPr>
            <a:r>
              <a:rPr lang="en-US" sz="2400" dirty="0"/>
              <a:t>|</a:t>
            </a:r>
            <a:r>
              <a:rPr lang="en-US" sz="2400" dirty="0" err="1"/>
              <a:t>xy</a:t>
            </a:r>
            <a:r>
              <a:rPr lang="en-US" sz="2400" dirty="0"/>
              <a:t>| ≤ p</a:t>
            </a:r>
          </a:p>
          <a:p>
            <a:r>
              <a:rPr lang="en-US" sz="2600" b="1" dirty="0">
                <a:solidFill>
                  <a:srgbClr val="FFC000"/>
                </a:solidFill>
              </a:rPr>
              <a:t>Note/Reminder:  </a:t>
            </a:r>
            <a:r>
              <a:rPr lang="en-US" sz="2600" dirty="0">
                <a:solidFill>
                  <a:srgbClr val="FFC000"/>
                </a:solidFill>
              </a:rPr>
              <a:t>x, y, and z are </a:t>
            </a:r>
            <a:r>
              <a:rPr lang="en-US" sz="2600" i="1" dirty="0">
                <a:solidFill>
                  <a:srgbClr val="FFC000"/>
                </a:solidFill>
              </a:rPr>
              <a:t>strings -</a:t>
            </a:r>
            <a:r>
              <a:rPr lang="en-US" sz="2600" dirty="0">
                <a:solidFill>
                  <a:srgbClr val="FFC000"/>
                </a:solidFill>
              </a:rPr>
              <a:t> not necessarily single letters!!!!</a:t>
            </a:r>
            <a:endParaRPr lang="en-US" sz="2600" b="1" dirty="0">
              <a:solidFill>
                <a:srgbClr val="FFC000"/>
              </a:solidFill>
            </a:endParaRPr>
          </a:p>
          <a:p>
            <a:pPr lvl="1"/>
            <a:endParaRPr lang="en-US" dirty="0"/>
          </a:p>
          <a:p>
            <a:pPr marL="274320" lvl="1" indent="0">
              <a:buNone/>
            </a:pPr>
            <a:endParaRPr lang="en-US" dirty="0"/>
          </a:p>
        </p:txBody>
      </p:sp>
      <p:sp>
        <p:nvSpPr>
          <p:cNvPr id="4" name="Footer Placeholder 3">
            <a:extLst>
              <a:ext uri="{FF2B5EF4-FFF2-40B4-BE49-F238E27FC236}">
                <a16:creationId xmlns:a16="http://schemas.microsoft.com/office/drawing/2014/main" id="{07EA3B18-B3F2-4CDE-A42A-084F0281E020}"/>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2C2662DB-6A8C-43F5-AF9F-D1121661C9AF}"/>
              </a:ext>
            </a:extLst>
          </p:cNvPr>
          <p:cNvSpPr>
            <a:spLocks noGrp="1"/>
          </p:cNvSpPr>
          <p:nvPr>
            <p:ph type="sldNum" sz="quarter" idx="12"/>
          </p:nvPr>
        </p:nvSpPr>
        <p:spPr/>
        <p:txBody>
          <a:bodyPr/>
          <a:lstStyle/>
          <a:p>
            <a:fld id="{BAA72AFD-CEE0-4046-9853-91F53F3F97D9}" type="slidenum">
              <a:rPr lang="en-US" smtClean="0"/>
              <a:t>40</a:t>
            </a:fld>
            <a:endParaRPr lang="en-US"/>
          </a:p>
        </p:txBody>
      </p:sp>
    </p:spTree>
    <p:extLst>
      <p:ext uri="{BB962C8B-B14F-4D97-AF65-F5344CB8AC3E}">
        <p14:creationId xmlns:p14="http://schemas.microsoft.com/office/powerpoint/2010/main" val="18403399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C949E-D3DB-4EF6-B017-39F189C270B6}"/>
              </a:ext>
            </a:extLst>
          </p:cNvPr>
          <p:cNvSpPr>
            <a:spLocks noGrp="1"/>
          </p:cNvSpPr>
          <p:nvPr>
            <p:ph type="title"/>
          </p:nvPr>
        </p:nvSpPr>
        <p:spPr/>
        <p:txBody>
          <a:bodyPr/>
          <a:lstStyle/>
          <a:p>
            <a:r>
              <a:rPr lang="en-US" dirty="0"/>
              <a:t>The Pumping Lemma</a:t>
            </a:r>
          </a:p>
        </p:txBody>
      </p:sp>
      <p:sp>
        <p:nvSpPr>
          <p:cNvPr id="3" name="Content Placeholder 2">
            <a:extLst>
              <a:ext uri="{FF2B5EF4-FFF2-40B4-BE49-F238E27FC236}">
                <a16:creationId xmlns:a16="http://schemas.microsoft.com/office/drawing/2014/main" id="{220EBE68-76B0-4D6F-998B-C519AC724343}"/>
              </a:ext>
            </a:extLst>
          </p:cNvPr>
          <p:cNvSpPr>
            <a:spLocks noGrp="1"/>
          </p:cNvSpPr>
          <p:nvPr>
            <p:ph idx="1"/>
          </p:nvPr>
        </p:nvSpPr>
        <p:spPr>
          <a:xfrm>
            <a:off x="1066800" y="1748589"/>
            <a:ext cx="10058400" cy="4286451"/>
          </a:xfrm>
        </p:spPr>
        <p:txBody>
          <a:bodyPr>
            <a:normAutofit fontScale="92500" lnSpcReduction="20000"/>
          </a:bodyPr>
          <a:lstStyle/>
          <a:p>
            <a:r>
              <a:rPr lang="en-US" sz="2600" b="1" dirty="0"/>
              <a:t>Condition 1:  </a:t>
            </a:r>
            <a:r>
              <a:rPr lang="en-US" sz="2600" dirty="0"/>
              <a:t>For each </a:t>
            </a:r>
            <a:r>
              <a:rPr lang="en-US" sz="2600" dirty="0" err="1"/>
              <a:t>i</a:t>
            </a:r>
            <a:r>
              <a:rPr lang="en-US" sz="2600" dirty="0"/>
              <a:t> ≥ 0, </a:t>
            </a:r>
            <a:r>
              <a:rPr lang="en-US" sz="2600" dirty="0" err="1"/>
              <a:t>xy</a:t>
            </a:r>
            <a:r>
              <a:rPr lang="en-US" sz="2600" baseline="30000" dirty="0" err="1"/>
              <a:t>i</a:t>
            </a:r>
            <a:r>
              <a:rPr lang="en-US" sz="2600" dirty="0" err="1"/>
              <a:t>z</a:t>
            </a:r>
            <a:r>
              <a:rPr lang="en-US" sz="2600" dirty="0"/>
              <a:t> </a:t>
            </a:r>
            <a:r>
              <a:rPr lang="en-US" sz="2600" dirty="0">
                <a:sym typeface="Symbol" panose="05050102010706020507" pitchFamily="18" charset="2"/>
              </a:rPr>
              <a:t></a:t>
            </a:r>
            <a:r>
              <a:rPr lang="en-US" sz="2600" dirty="0"/>
              <a:t> L</a:t>
            </a:r>
          </a:p>
          <a:p>
            <a:pPr lvl="1"/>
            <a:r>
              <a:rPr lang="en-US" sz="2400" dirty="0"/>
              <a:t>No matter how many copies of y you have, the string is still in the language</a:t>
            </a:r>
          </a:p>
          <a:p>
            <a:pPr lvl="1"/>
            <a:r>
              <a:rPr lang="en-US" sz="2400" dirty="0"/>
              <a:t>You may have 0 or more copies of y, thus </a:t>
            </a:r>
            <a:r>
              <a:rPr lang="en-US" sz="2400" dirty="0" err="1"/>
              <a:t>xz</a:t>
            </a:r>
            <a:r>
              <a:rPr lang="en-US" sz="2400" dirty="0"/>
              <a:t>, </a:t>
            </a:r>
            <a:r>
              <a:rPr lang="en-US" sz="2400" dirty="0" err="1"/>
              <a:t>xyz</a:t>
            </a:r>
            <a:r>
              <a:rPr lang="en-US" sz="2400" dirty="0"/>
              <a:t>, xy</a:t>
            </a:r>
            <a:r>
              <a:rPr lang="en-US" sz="2400" baseline="30000" dirty="0"/>
              <a:t>2</a:t>
            </a:r>
            <a:r>
              <a:rPr lang="en-US" sz="2400" dirty="0"/>
              <a:t>z, xy</a:t>
            </a:r>
            <a:r>
              <a:rPr lang="en-US" sz="2400" baseline="30000" dirty="0"/>
              <a:t>3</a:t>
            </a:r>
            <a:r>
              <a:rPr lang="en-US" sz="2400" dirty="0"/>
              <a:t>, etc. are in the language</a:t>
            </a:r>
          </a:p>
          <a:p>
            <a:r>
              <a:rPr lang="en-US" sz="2600" b="1" dirty="0"/>
              <a:t>Condition 2:  </a:t>
            </a:r>
            <a:r>
              <a:rPr lang="en-US" sz="2600" dirty="0"/>
              <a:t>y ≠ </a:t>
            </a:r>
            <a:r>
              <a:rPr lang="el-GR" sz="2600" dirty="0"/>
              <a:t>λ</a:t>
            </a:r>
            <a:endParaRPr lang="en-US" sz="2600" dirty="0"/>
          </a:p>
          <a:p>
            <a:pPr lvl="1"/>
            <a:r>
              <a:rPr lang="en-US" sz="2400" dirty="0"/>
              <a:t>The string y itself must not be the empty string</a:t>
            </a:r>
          </a:p>
          <a:p>
            <a:r>
              <a:rPr lang="en-US" sz="2600" b="1" dirty="0"/>
              <a:t>Condition 3:  </a:t>
            </a:r>
            <a:r>
              <a:rPr lang="en-US" sz="2600" dirty="0"/>
              <a:t>|</a:t>
            </a:r>
            <a:r>
              <a:rPr lang="en-US" sz="2600" dirty="0" err="1"/>
              <a:t>xy</a:t>
            </a:r>
            <a:r>
              <a:rPr lang="en-US" sz="2600" dirty="0"/>
              <a:t>| ≤ p</a:t>
            </a:r>
          </a:p>
          <a:p>
            <a:pPr lvl="1"/>
            <a:r>
              <a:rPr lang="en-US" sz="2400" dirty="0"/>
              <a:t>Since x is the part of the string preceding y, this is saying that all of y must come from the first p letters of our string, w</a:t>
            </a:r>
          </a:p>
          <a:p>
            <a:pPr lvl="1"/>
            <a:r>
              <a:rPr lang="en-US" sz="2400" dirty="0"/>
              <a:t>Thus, the combined length of x and y is at most p</a:t>
            </a:r>
          </a:p>
          <a:p>
            <a:pPr lvl="1"/>
            <a:r>
              <a:rPr lang="en-US" sz="2400" dirty="0"/>
              <a:t>In other words, we must “hit the cycle/loop” before the string gets longer than p</a:t>
            </a:r>
          </a:p>
        </p:txBody>
      </p:sp>
      <p:sp>
        <p:nvSpPr>
          <p:cNvPr id="4" name="Footer Placeholder 3">
            <a:extLst>
              <a:ext uri="{FF2B5EF4-FFF2-40B4-BE49-F238E27FC236}">
                <a16:creationId xmlns:a16="http://schemas.microsoft.com/office/drawing/2014/main" id="{269F1CBC-F36D-41AD-99AD-C6CBEC51D215}"/>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11B5CCE0-FCDD-4D1A-B07D-661533ECA1DE}"/>
              </a:ext>
            </a:extLst>
          </p:cNvPr>
          <p:cNvSpPr>
            <a:spLocks noGrp="1"/>
          </p:cNvSpPr>
          <p:nvPr>
            <p:ph type="sldNum" sz="quarter" idx="12"/>
          </p:nvPr>
        </p:nvSpPr>
        <p:spPr/>
        <p:txBody>
          <a:bodyPr/>
          <a:lstStyle/>
          <a:p>
            <a:fld id="{BAA72AFD-CEE0-4046-9853-91F53F3F97D9}" type="slidenum">
              <a:rPr lang="en-US" smtClean="0"/>
              <a:t>41</a:t>
            </a:fld>
            <a:endParaRPr lang="en-US"/>
          </a:p>
        </p:txBody>
      </p:sp>
    </p:spTree>
    <p:extLst>
      <p:ext uri="{BB962C8B-B14F-4D97-AF65-F5344CB8AC3E}">
        <p14:creationId xmlns:p14="http://schemas.microsoft.com/office/powerpoint/2010/main" val="117508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Example of Pumping Lemma</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Notes:</a:t>
            </a:r>
          </a:p>
          <a:p>
            <a:pPr lvl="1"/>
            <a:r>
              <a:rPr lang="en-US" dirty="0"/>
              <a:t>Just because a language adheres to the pumping lemma doesn’t mean it’s regular, necessarily</a:t>
            </a:r>
          </a:p>
          <a:p>
            <a:pPr lvl="1"/>
            <a:r>
              <a:rPr lang="en-US" dirty="0"/>
              <a:t>However, </a:t>
            </a:r>
            <a:r>
              <a:rPr lang="en-US" b="1" dirty="0"/>
              <a:t>ALL </a:t>
            </a:r>
            <a:r>
              <a:rPr lang="en-US" dirty="0"/>
              <a:t>regular languages </a:t>
            </a:r>
            <a:r>
              <a:rPr lang="en-US" i="1" dirty="0"/>
              <a:t>do</a:t>
            </a:r>
            <a:r>
              <a:rPr lang="en-US" dirty="0"/>
              <a:t> adhere to this pumping lemma</a:t>
            </a:r>
          </a:p>
          <a:p>
            <a:pPr lvl="1"/>
            <a:r>
              <a:rPr lang="en-US" dirty="0"/>
              <a:t>And, if you can demonstrate that a language doesn’t adhere to the pumping lemma, then we know that language is </a:t>
            </a:r>
            <a:r>
              <a:rPr lang="en-US" b="1" dirty="0"/>
              <a:t>not regular</a:t>
            </a:r>
            <a:endParaRPr lang="en-US" dirty="0"/>
          </a:p>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42</a:t>
            </a:fld>
            <a:endParaRPr lang="en-US"/>
          </a:p>
        </p:txBody>
      </p:sp>
    </p:spTree>
    <p:extLst>
      <p:ext uri="{BB962C8B-B14F-4D97-AF65-F5344CB8AC3E}">
        <p14:creationId xmlns:p14="http://schemas.microsoft.com/office/powerpoint/2010/main" val="3019691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Is B = {</a:t>
            </a:r>
            <a:r>
              <a:rPr lang="en-US" dirty="0" err="1"/>
              <a:t>a</a:t>
            </a:r>
            <a:r>
              <a:rPr lang="en-US" baseline="30000" dirty="0" err="1"/>
              <a:t>n</a:t>
            </a:r>
            <a:r>
              <a:rPr lang="en-US" dirty="0" err="1"/>
              <a:t>b</a:t>
            </a:r>
            <a:r>
              <a:rPr lang="en-US" baseline="30000" dirty="0" err="1"/>
              <a:t>n</a:t>
            </a:r>
            <a:r>
              <a:rPr lang="en-US" dirty="0"/>
              <a:t>} regular?</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a:p>
            <a:r>
              <a:rPr lang="en-US" dirty="0"/>
              <a:t>Proof (by contradiction)</a:t>
            </a:r>
          </a:p>
          <a:p>
            <a:pPr lvl="1"/>
            <a:r>
              <a:rPr lang="en-US" dirty="0"/>
              <a:t>Assume B is regular</a:t>
            </a:r>
          </a:p>
          <a:p>
            <a:pPr lvl="1"/>
            <a:r>
              <a:rPr lang="en-US" dirty="0"/>
              <a:t>If B is regular, then it must have a pumping length, p, by the pumping lemma</a:t>
            </a:r>
          </a:p>
          <a:p>
            <a:pPr lvl="1"/>
            <a:r>
              <a:rPr lang="en-US" dirty="0"/>
              <a:t>Let’s use the following string to arrive at a contradiction:</a:t>
            </a:r>
          </a:p>
          <a:p>
            <a:pPr lvl="1"/>
            <a:r>
              <a:rPr lang="en-US" dirty="0"/>
              <a:t>w = </a:t>
            </a:r>
            <a:r>
              <a:rPr lang="en-US" dirty="0" err="1"/>
              <a:t>a</a:t>
            </a:r>
            <a:r>
              <a:rPr lang="en-US" baseline="30000" dirty="0" err="1"/>
              <a:t>p</a:t>
            </a:r>
            <a:r>
              <a:rPr lang="en-US" dirty="0" err="1"/>
              <a:t>b</a:t>
            </a:r>
            <a:r>
              <a:rPr lang="en-US" baseline="30000" dirty="0" err="1"/>
              <a:t>p</a:t>
            </a:r>
            <a:endParaRPr lang="en-US" dirty="0"/>
          </a:p>
          <a:p>
            <a:pPr lvl="1"/>
            <a:r>
              <a:rPr lang="en-US" dirty="0"/>
              <a:t>So, the string is some number of a’s followed by exact number of b’s</a:t>
            </a:r>
          </a:p>
          <a:p>
            <a:r>
              <a:rPr lang="en-US" dirty="0"/>
              <a:t>Intuitively, we can see this isn’t a regular language</a:t>
            </a:r>
          </a:p>
          <a:p>
            <a:pPr lvl="1"/>
            <a:r>
              <a:rPr lang="en-US" dirty="0"/>
              <a:t>It can’t be represented by a finite automaton, because it would require arbitrary memory to remember “how many” a’s, so we can verify the number of b’s</a:t>
            </a:r>
          </a:p>
          <a:p>
            <a:pPr lvl="1"/>
            <a:r>
              <a:rPr lang="en-US" dirty="0"/>
              <a:t>FAs do not possess such memory!!</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43</a:t>
            </a:fld>
            <a:endParaRPr lang="en-US"/>
          </a:p>
        </p:txBody>
      </p:sp>
    </p:spTree>
    <p:extLst>
      <p:ext uri="{BB962C8B-B14F-4D97-AF65-F5344CB8AC3E}">
        <p14:creationId xmlns:p14="http://schemas.microsoft.com/office/powerpoint/2010/main" val="769238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Is B = {</a:t>
            </a:r>
            <a:r>
              <a:rPr lang="en-US" dirty="0" err="1"/>
              <a:t>a</a:t>
            </a:r>
            <a:r>
              <a:rPr lang="en-US" baseline="30000" dirty="0" err="1"/>
              <a:t>n</a:t>
            </a:r>
            <a:r>
              <a:rPr lang="en-US" dirty="0" err="1"/>
              <a:t>b</a:t>
            </a:r>
            <a:r>
              <a:rPr lang="en-US" baseline="30000" dirty="0" err="1"/>
              <a:t>n</a:t>
            </a:r>
            <a:r>
              <a:rPr lang="en-US" dirty="0"/>
              <a:t>} regular?</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a:p>
            <a:r>
              <a:rPr lang="en-US" dirty="0"/>
              <a:t>Proof (by contradiction)</a:t>
            </a:r>
          </a:p>
          <a:p>
            <a:pPr lvl="1"/>
            <a:r>
              <a:rPr lang="en-US" dirty="0"/>
              <a:t>w = </a:t>
            </a:r>
            <a:r>
              <a:rPr lang="en-US" dirty="0" err="1"/>
              <a:t>a</a:t>
            </a:r>
            <a:r>
              <a:rPr lang="en-US" baseline="30000" dirty="0" err="1"/>
              <a:t>p</a:t>
            </a:r>
            <a:r>
              <a:rPr lang="en-US" dirty="0" err="1"/>
              <a:t>b</a:t>
            </a:r>
            <a:r>
              <a:rPr lang="en-US" baseline="30000" dirty="0" err="1"/>
              <a:t>p</a:t>
            </a:r>
            <a:endParaRPr lang="en-US" baseline="30000" dirty="0"/>
          </a:p>
          <a:p>
            <a:r>
              <a:rPr lang="en-US" dirty="0"/>
              <a:t>There are three cases for dividing w = </a:t>
            </a:r>
            <a:r>
              <a:rPr lang="en-US" dirty="0" err="1"/>
              <a:t>xyz</a:t>
            </a:r>
            <a:r>
              <a:rPr lang="en-US" dirty="0"/>
              <a:t>:</a:t>
            </a:r>
          </a:p>
          <a:p>
            <a:r>
              <a:rPr lang="en-US" dirty="0"/>
              <a:t>Case 1:  y is in the “a” part</a:t>
            </a:r>
          </a:p>
          <a:p>
            <a:r>
              <a:rPr lang="en-US" dirty="0"/>
              <a:t>Case 2:  y is in the “b” part</a:t>
            </a:r>
          </a:p>
          <a:p>
            <a:r>
              <a:rPr lang="en-US" dirty="0"/>
              <a:t>Case 3:  y has a’s and b’s</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44</a:t>
            </a:fld>
            <a:endParaRPr lang="en-US"/>
          </a:p>
        </p:txBody>
      </p:sp>
    </p:spTree>
    <p:extLst>
      <p:ext uri="{BB962C8B-B14F-4D97-AF65-F5344CB8AC3E}">
        <p14:creationId xmlns:p14="http://schemas.microsoft.com/office/powerpoint/2010/main" val="1545824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Is B = {</a:t>
            </a:r>
            <a:r>
              <a:rPr lang="en-US" dirty="0" err="1"/>
              <a:t>a</a:t>
            </a:r>
            <a:r>
              <a:rPr lang="en-US" baseline="30000" dirty="0" err="1"/>
              <a:t>n</a:t>
            </a:r>
            <a:r>
              <a:rPr lang="en-US" dirty="0" err="1"/>
              <a:t>b</a:t>
            </a:r>
            <a:r>
              <a:rPr lang="en-US" baseline="30000" dirty="0" err="1"/>
              <a:t>n</a:t>
            </a:r>
            <a:r>
              <a:rPr lang="en-US" dirty="0"/>
              <a:t>} regular?</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normAutofit lnSpcReduction="10000"/>
          </a:bodyPr>
          <a:lstStyle/>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a:p>
            <a:r>
              <a:rPr lang="en-US" b="1" dirty="0"/>
              <a:t>Case 1:  y is in the “a” part</a:t>
            </a:r>
          </a:p>
          <a:p>
            <a:pPr lvl="1"/>
            <a:r>
              <a:rPr lang="en-US" dirty="0"/>
              <a:t>Arbitrarily choose p = 5, so a</a:t>
            </a:r>
            <a:r>
              <a:rPr lang="en-US" baseline="30000" dirty="0"/>
              <a:t>5</a:t>
            </a:r>
            <a:r>
              <a:rPr lang="en-US" dirty="0"/>
              <a:t>b</a:t>
            </a:r>
            <a:r>
              <a:rPr lang="en-US" baseline="30000" dirty="0"/>
              <a:t>5</a:t>
            </a:r>
            <a:r>
              <a:rPr lang="en-US" dirty="0"/>
              <a:t>:  </a:t>
            </a:r>
            <a:r>
              <a:rPr lang="en-US" b="1" dirty="0" err="1">
                <a:solidFill>
                  <a:srgbClr val="FFC000"/>
                </a:solidFill>
              </a:rPr>
              <a:t>aaaaa</a:t>
            </a:r>
            <a:r>
              <a:rPr lang="en-US" b="1" dirty="0" err="1">
                <a:solidFill>
                  <a:schemeClr val="accent4">
                    <a:lumMod val="60000"/>
                    <a:lumOff val="40000"/>
                  </a:schemeClr>
                </a:solidFill>
              </a:rPr>
              <a:t>bbbbb</a:t>
            </a:r>
            <a:endParaRPr lang="en-US" b="1" dirty="0">
              <a:solidFill>
                <a:schemeClr val="accent4">
                  <a:lumMod val="60000"/>
                  <a:lumOff val="40000"/>
                </a:schemeClr>
              </a:solidFill>
            </a:endParaRPr>
          </a:p>
          <a:p>
            <a:pPr lvl="1"/>
            <a:r>
              <a:rPr lang="en-US" dirty="0"/>
              <a:t>Pick x as the first a, and then y as the next 3 a’s, and z as the remainder (w = </a:t>
            </a:r>
            <a:r>
              <a:rPr lang="en-US" dirty="0" err="1"/>
              <a:t>xyz</a:t>
            </a:r>
            <a:r>
              <a:rPr lang="en-US" dirty="0"/>
              <a:t>)</a:t>
            </a:r>
          </a:p>
          <a:p>
            <a:pPr marL="274320" lvl="1" indent="0" algn="ctr">
              <a:buNone/>
            </a:pPr>
            <a:r>
              <a:rPr lang="en-US" sz="3200" b="1" dirty="0" err="1">
                <a:solidFill>
                  <a:schemeClr val="tx1">
                    <a:lumMod val="85000"/>
                  </a:schemeClr>
                </a:solidFill>
              </a:rPr>
              <a:t>a</a:t>
            </a:r>
            <a:r>
              <a:rPr lang="en-US" sz="3200" b="1" dirty="0" err="1">
                <a:solidFill>
                  <a:srgbClr val="FFC000"/>
                </a:solidFill>
              </a:rPr>
              <a:t>aaa</a:t>
            </a:r>
            <a:r>
              <a:rPr lang="en-US" sz="3200" b="1" dirty="0" err="1">
                <a:solidFill>
                  <a:srgbClr val="002060"/>
                </a:solidFill>
              </a:rPr>
              <a:t>abbbbb</a:t>
            </a:r>
            <a:endParaRPr lang="en-US" sz="3200" b="1" dirty="0">
              <a:solidFill>
                <a:srgbClr val="002060"/>
              </a:solidFill>
            </a:endParaRPr>
          </a:p>
          <a:p>
            <a:pPr lvl="1"/>
            <a:r>
              <a:rPr lang="en-US" dirty="0"/>
              <a:t>So if this is our </a:t>
            </a:r>
            <a:r>
              <a:rPr lang="en-US" dirty="0" err="1"/>
              <a:t>xyz</a:t>
            </a:r>
            <a:r>
              <a:rPr lang="en-US" dirty="0"/>
              <a:t>, with y = </a:t>
            </a:r>
            <a:r>
              <a:rPr lang="en-US" dirty="0" err="1"/>
              <a:t>aaa</a:t>
            </a:r>
            <a:r>
              <a:rPr lang="en-US" dirty="0"/>
              <a:t>, then we can pump y such that </a:t>
            </a:r>
            <a:r>
              <a:rPr lang="en-US" dirty="0" err="1"/>
              <a:t>xyyz</a:t>
            </a:r>
            <a:r>
              <a:rPr lang="en-US" dirty="0"/>
              <a:t>, that is, xy</a:t>
            </a:r>
            <a:r>
              <a:rPr lang="en-US" baseline="30000" dirty="0"/>
              <a:t>2</a:t>
            </a:r>
            <a:r>
              <a:rPr lang="en-US" dirty="0"/>
              <a:t>z, is in the language too:</a:t>
            </a:r>
          </a:p>
          <a:p>
            <a:pPr lvl="1"/>
            <a:r>
              <a:rPr lang="en-US" b="1" dirty="0">
                <a:solidFill>
                  <a:schemeClr val="accent4">
                    <a:lumMod val="60000"/>
                    <a:lumOff val="40000"/>
                  </a:schemeClr>
                </a:solidFill>
              </a:rPr>
              <a:t>xy</a:t>
            </a:r>
            <a:r>
              <a:rPr lang="en-US" b="1" baseline="30000" dirty="0">
                <a:solidFill>
                  <a:schemeClr val="accent4">
                    <a:lumMod val="60000"/>
                    <a:lumOff val="40000"/>
                  </a:schemeClr>
                </a:solidFill>
              </a:rPr>
              <a:t>2</a:t>
            </a:r>
            <a:r>
              <a:rPr lang="en-US" b="1" dirty="0">
                <a:solidFill>
                  <a:schemeClr val="accent4">
                    <a:lumMod val="60000"/>
                    <a:lumOff val="40000"/>
                  </a:schemeClr>
                </a:solidFill>
              </a:rPr>
              <a:t>z = </a:t>
            </a:r>
            <a:r>
              <a:rPr lang="en-US" b="1" dirty="0" err="1">
                <a:solidFill>
                  <a:schemeClr val="tx1">
                    <a:lumMod val="75000"/>
                  </a:schemeClr>
                </a:solidFill>
              </a:rPr>
              <a:t>a</a:t>
            </a:r>
            <a:r>
              <a:rPr lang="en-US" b="1" dirty="0" err="1">
                <a:solidFill>
                  <a:srgbClr val="FFC000"/>
                </a:solidFill>
              </a:rPr>
              <a:t>aaaaaa</a:t>
            </a:r>
            <a:r>
              <a:rPr lang="en-US" b="1" dirty="0" err="1">
                <a:solidFill>
                  <a:srgbClr val="002060"/>
                </a:solidFill>
              </a:rPr>
              <a:t>abbbbb</a:t>
            </a:r>
            <a:endParaRPr lang="en-US" b="1" dirty="0">
              <a:solidFill>
                <a:srgbClr val="002060"/>
              </a:solidFill>
            </a:endParaRPr>
          </a:p>
          <a:p>
            <a:r>
              <a:rPr lang="en-US" dirty="0"/>
              <a:t>Right away, we have a problem:  We violate the definition </a:t>
            </a:r>
            <a:r>
              <a:rPr lang="en-US" dirty="0" err="1"/>
              <a:t>a</a:t>
            </a:r>
            <a:r>
              <a:rPr lang="en-US" baseline="30000" dirty="0" err="1"/>
              <a:t>n</a:t>
            </a:r>
            <a:r>
              <a:rPr lang="en-US" dirty="0" err="1"/>
              <a:t>b</a:t>
            </a:r>
            <a:r>
              <a:rPr lang="en-US" baseline="30000" dirty="0" err="1"/>
              <a:t>n</a:t>
            </a:r>
            <a:r>
              <a:rPr lang="en-US" dirty="0"/>
              <a:t>, since the number of a’s is now NOT equal to the number of b’s, arriving at a contradiction</a:t>
            </a:r>
          </a:p>
          <a:p>
            <a:pPr lvl="1"/>
            <a:r>
              <a:rPr lang="en-US" dirty="0"/>
              <a:t>Any time we pump y (the three a’s), it increases number of a’s, and doesn’t affect number of b’s</a:t>
            </a:r>
          </a:p>
          <a:p>
            <a:pPr lvl="1"/>
            <a:endParaRPr lang="en-US" b="1" dirty="0">
              <a:solidFill>
                <a:srgbClr val="002060"/>
              </a:solidFill>
            </a:endParaRP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45</a:t>
            </a:fld>
            <a:endParaRPr lang="en-US"/>
          </a:p>
        </p:txBody>
      </p:sp>
    </p:spTree>
    <p:extLst>
      <p:ext uri="{BB962C8B-B14F-4D97-AF65-F5344CB8AC3E}">
        <p14:creationId xmlns:p14="http://schemas.microsoft.com/office/powerpoint/2010/main" val="7610507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Is B = {</a:t>
            </a:r>
            <a:r>
              <a:rPr lang="en-US" dirty="0" err="1"/>
              <a:t>a</a:t>
            </a:r>
            <a:r>
              <a:rPr lang="en-US" baseline="30000" dirty="0" err="1"/>
              <a:t>n</a:t>
            </a:r>
            <a:r>
              <a:rPr lang="en-US" dirty="0" err="1"/>
              <a:t>b</a:t>
            </a:r>
            <a:r>
              <a:rPr lang="en-US" baseline="30000" dirty="0" err="1"/>
              <a:t>n</a:t>
            </a:r>
            <a:r>
              <a:rPr lang="en-US" dirty="0"/>
              <a:t>} regular?</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a:p>
            <a:pPr lvl="1"/>
            <a:r>
              <a:rPr lang="en-US" dirty="0"/>
              <a:t>We’ve already demonstrated failure with Case 1, but let’s go on to see other situations that contradict or violate the definition</a:t>
            </a:r>
          </a:p>
          <a:p>
            <a:r>
              <a:rPr lang="en-US" dirty="0"/>
              <a:t>Case 2:  y is in the “b” part</a:t>
            </a:r>
          </a:p>
          <a:p>
            <a:pPr lvl="1"/>
            <a:r>
              <a:rPr lang="en-US" dirty="0"/>
              <a:t>Again, w = </a:t>
            </a:r>
            <a:r>
              <a:rPr lang="en-US" dirty="0" err="1"/>
              <a:t>xyz</a:t>
            </a:r>
            <a:r>
              <a:rPr lang="en-US" dirty="0"/>
              <a:t> = </a:t>
            </a:r>
            <a:r>
              <a:rPr lang="en-US" dirty="0" err="1"/>
              <a:t>aaaaab</a:t>
            </a:r>
            <a:r>
              <a:rPr lang="en-US" b="1" dirty="0" err="1">
                <a:solidFill>
                  <a:srgbClr val="FFC000"/>
                </a:solidFill>
              </a:rPr>
              <a:t>bbb</a:t>
            </a:r>
            <a:r>
              <a:rPr lang="en-US" dirty="0" err="1"/>
              <a:t>b</a:t>
            </a:r>
            <a:endParaRPr lang="en-US" dirty="0"/>
          </a:p>
          <a:p>
            <a:pPr lvl="1"/>
            <a:r>
              <a:rPr lang="en-US" dirty="0"/>
              <a:t>Pick x as the initial portion before our 3 b’s: x = </a:t>
            </a:r>
            <a:r>
              <a:rPr lang="en-US" dirty="0" err="1"/>
              <a:t>aaaaab</a:t>
            </a:r>
            <a:endParaRPr lang="en-US" dirty="0"/>
          </a:p>
          <a:p>
            <a:pPr lvl="1"/>
            <a:r>
              <a:rPr lang="en-US" dirty="0"/>
              <a:t>y = </a:t>
            </a:r>
            <a:r>
              <a:rPr lang="en-US" dirty="0" err="1"/>
              <a:t>bbb</a:t>
            </a:r>
            <a:endParaRPr lang="en-US" dirty="0"/>
          </a:p>
          <a:p>
            <a:pPr lvl="1"/>
            <a:r>
              <a:rPr lang="en-US" dirty="0"/>
              <a:t>z = b</a:t>
            </a:r>
          </a:p>
          <a:p>
            <a:r>
              <a:rPr lang="en-US" dirty="0"/>
              <a:t>Let’s try pumping y again:  xy</a:t>
            </a:r>
            <a:r>
              <a:rPr lang="en-US" baseline="30000" dirty="0"/>
              <a:t>2</a:t>
            </a:r>
            <a:r>
              <a:rPr lang="en-US" dirty="0"/>
              <a:t>z = </a:t>
            </a:r>
            <a:r>
              <a:rPr lang="en-US" dirty="0" err="1"/>
              <a:t>aaaaab</a:t>
            </a:r>
            <a:r>
              <a:rPr lang="en-US" b="1" dirty="0" err="1">
                <a:solidFill>
                  <a:srgbClr val="FFC000"/>
                </a:solidFill>
              </a:rPr>
              <a:t>bbbbbb</a:t>
            </a:r>
            <a:r>
              <a:rPr lang="en-US" dirty="0" err="1"/>
              <a:t>b</a:t>
            </a:r>
            <a:endParaRPr lang="en-US" dirty="0"/>
          </a:p>
          <a:p>
            <a:r>
              <a:rPr lang="en-US" dirty="0"/>
              <a:t>Again, we have a contradiction – 5 a’s, followed by 7 b’s</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46</a:t>
            </a:fld>
            <a:endParaRPr lang="en-US"/>
          </a:p>
        </p:txBody>
      </p:sp>
    </p:spTree>
    <p:extLst>
      <p:ext uri="{BB962C8B-B14F-4D97-AF65-F5344CB8AC3E}">
        <p14:creationId xmlns:p14="http://schemas.microsoft.com/office/powerpoint/2010/main" val="24091292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Is B = {</a:t>
            </a:r>
            <a:r>
              <a:rPr lang="en-US" dirty="0" err="1"/>
              <a:t>a</a:t>
            </a:r>
            <a:r>
              <a:rPr lang="en-US" baseline="30000" dirty="0" err="1"/>
              <a:t>n</a:t>
            </a:r>
            <a:r>
              <a:rPr lang="en-US" dirty="0" err="1"/>
              <a:t>b</a:t>
            </a:r>
            <a:r>
              <a:rPr lang="en-US" baseline="30000" dirty="0" err="1"/>
              <a:t>n</a:t>
            </a:r>
            <a:r>
              <a:rPr lang="en-US" dirty="0"/>
              <a:t>} regular?</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a:p>
            <a:pPr lvl="1"/>
            <a:r>
              <a:rPr lang="en-US" dirty="0"/>
              <a:t>Let’s continue just to get more of a feel for this</a:t>
            </a:r>
          </a:p>
          <a:p>
            <a:r>
              <a:rPr lang="en-US" dirty="0"/>
              <a:t>Case 3:  y has a’s and b’s</a:t>
            </a:r>
          </a:p>
          <a:p>
            <a:pPr lvl="1"/>
            <a:r>
              <a:rPr lang="en-US" dirty="0"/>
              <a:t>w = </a:t>
            </a:r>
            <a:r>
              <a:rPr lang="en-US" dirty="0" err="1"/>
              <a:t>xyz</a:t>
            </a:r>
            <a:r>
              <a:rPr lang="en-US" dirty="0"/>
              <a:t> = </a:t>
            </a:r>
            <a:r>
              <a:rPr lang="en-US" dirty="0" err="1"/>
              <a:t>aaa</a:t>
            </a:r>
            <a:r>
              <a:rPr lang="en-US" b="1" dirty="0" err="1">
                <a:solidFill>
                  <a:srgbClr val="FFC000"/>
                </a:solidFill>
              </a:rPr>
              <a:t>aabb</a:t>
            </a:r>
            <a:r>
              <a:rPr lang="en-US" dirty="0" err="1"/>
              <a:t>bbb</a:t>
            </a:r>
            <a:endParaRPr lang="en-US" dirty="0"/>
          </a:p>
          <a:p>
            <a:pPr lvl="1"/>
            <a:r>
              <a:rPr lang="en-US" dirty="0"/>
              <a:t>So we’ve picked x = </a:t>
            </a:r>
            <a:r>
              <a:rPr lang="en-US" dirty="0" err="1"/>
              <a:t>aaa</a:t>
            </a:r>
            <a:endParaRPr lang="en-US" dirty="0"/>
          </a:p>
          <a:p>
            <a:pPr lvl="1"/>
            <a:r>
              <a:rPr lang="en-US" dirty="0"/>
              <a:t>We chose y = </a:t>
            </a:r>
            <a:r>
              <a:rPr lang="en-US" dirty="0" err="1"/>
              <a:t>aabb</a:t>
            </a:r>
            <a:r>
              <a:rPr lang="en-US" dirty="0"/>
              <a:t> (right in the middle)</a:t>
            </a:r>
          </a:p>
          <a:p>
            <a:pPr lvl="1"/>
            <a:r>
              <a:rPr lang="en-US" dirty="0"/>
              <a:t>z = </a:t>
            </a:r>
            <a:r>
              <a:rPr lang="en-US" dirty="0" err="1"/>
              <a:t>bbb</a:t>
            </a:r>
            <a:endParaRPr lang="en-US" dirty="0"/>
          </a:p>
          <a:p>
            <a:r>
              <a:rPr lang="en-US" dirty="0"/>
              <a:t>Let’s try pumping y again!</a:t>
            </a:r>
          </a:p>
          <a:p>
            <a:r>
              <a:rPr lang="en-US" dirty="0"/>
              <a:t>xy</a:t>
            </a:r>
            <a:r>
              <a:rPr lang="en-US" baseline="30000" dirty="0"/>
              <a:t>2</a:t>
            </a:r>
            <a:r>
              <a:rPr lang="en-US" dirty="0"/>
              <a:t>z = </a:t>
            </a:r>
            <a:r>
              <a:rPr lang="en-US" dirty="0" err="1"/>
              <a:t>aaa</a:t>
            </a:r>
            <a:r>
              <a:rPr lang="en-US" b="1" dirty="0" err="1">
                <a:solidFill>
                  <a:srgbClr val="FFC000"/>
                </a:solidFill>
              </a:rPr>
              <a:t>aabbaabb</a:t>
            </a:r>
            <a:r>
              <a:rPr lang="en-US" dirty="0" err="1"/>
              <a:t>bbb</a:t>
            </a:r>
            <a:endParaRPr lang="en-US" dirty="0"/>
          </a:p>
          <a:p>
            <a:r>
              <a:rPr lang="en-US" dirty="0"/>
              <a:t>Well, correct number of a’s…  and b’s…  but the order is wrong</a:t>
            </a:r>
          </a:p>
          <a:p>
            <a:r>
              <a:rPr lang="en-US" dirty="0"/>
              <a:t>No longer takes the form </a:t>
            </a:r>
            <a:r>
              <a:rPr lang="en-US" dirty="0" err="1"/>
              <a:t>a</a:t>
            </a:r>
            <a:r>
              <a:rPr lang="en-US" baseline="30000" dirty="0" err="1"/>
              <a:t>n</a:t>
            </a:r>
            <a:r>
              <a:rPr lang="en-US" dirty="0" err="1"/>
              <a:t>b</a:t>
            </a:r>
            <a:r>
              <a:rPr lang="en-US" baseline="30000" dirty="0" err="1"/>
              <a:t>n</a:t>
            </a:r>
            <a:r>
              <a:rPr lang="en-US" dirty="0"/>
              <a:t>!</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47</a:t>
            </a:fld>
            <a:endParaRPr lang="en-US"/>
          </a:p>
        </p:txBody>
      </p:sp>
    </p:spTree>
    <p:extLst>
      <p:ext uri="{BB962C8B-B14F-4D97-AF65-F5344CB8AC3E}">
        <p14:creationId xmlns:p14="http://schemas.microsoft.com/office/powerpoint/2010/main" val="18139315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Is B = {</a:t>
            </a:r>
            <a:r>
              <a:rPr lang="en-US" dirty="0" err="1"/>
              <a:t>a</a:t>
            </a:r>
            <a:r>
              <a:rPr lang="en-US" baseline="30000" dirty="0" err="1"/>
              <a:t>n</a:t>
            </a:r>
            <a:r>
              <a:rPr lang="en-US" dirty="0" err="1"/>
              <a:t>b</a:t>
            </a:r>
            <a:r>
              <a:rPr lang="en-US" baseline="30000" dirty="0" err="1"/>
              <a:t>n</a:t>
            </a:r>
            <a:r>
              <a:rPr lang="en-US" dirty="0"/>
              <a:t>} regular?</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Let’s show that the language B = {</a:t>
            </a:r>
            <a:r>
              <a:rPr lang="en-US" dirty="0" err="1"/>
              <a:t>a</a:t>
            </a:r>
            <a:r>
              <a:rPr lang="en-US" baseline="30000" dirty="0" err="1"/>
              <a:t>n</a:t>
            </a:r>
            <a:r>
              <a:rPr lang="en-US" dirty="0" err="1"/>
              <a:t>b</a:t>
            </a:r>
            <a:r>
              <a:rPr lang="en-US" baseline="30000" dirty="0" err="1"/>
              <a:t>n</a:t>
            </a:r>
            <a:r>
              <a:rPr lang="en-US" dirty="0"/>
              <a:t>} is not regular using the pumping lemma</a:t>
            </a:r>
          </a:p>
          <a:p>
            <a:pPr lvl="1"/>
            <a:r>
              <a:rPr lang="en-US" dirty="0"/>
              <a:t>Let’s continue just to get more of a feel for this</a:t>
            </a:r>
          </a:p>
          <a:p>
            <a:r>
              <a:rPr lang="en-US" dirty="0"/>
              <a:t>Clearly, B is not a regular language</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48</a:t>
            </a:fld>
            <a:endParaRPr lang="en-US"/>
          </a:p>
        </p:txBody>
      </p:sp>
    </p:spTree>
    <p:extLst>
      <p:ext uri="{BB962C8B-B14F-4D97-AF65-F5344CB8AC3E}">
        <p14:creationId xmlns:p14="http://schemas.microsoft.com/office/powerpoint/2010/main" val="2420872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04F41C-DA29-48CB-8BA3-2022F3D550F1}"/>
              </a:ext>
            </a:extLst>
          </p:cNvPr>
          <p:cNvSpPr>
            <a:spLocks noGrp="1"/>
          </p:cNvSpPr>
          <p:nvPr>
            <p:ph type="title"/>
          </p:nvPr>
        </p:nvSpPr>
        <p:spPr/>
        <p:txBody>
          <a:bodyPr/>
          <a:lstStyle/>
          <a:p>
            <a:r>
              <a:rPr lang="en-US" dirty="0"/>
              <a:t>Decidability</a:t>
            </a:r>
          </a:p>
        </p:txBody>
      </p:sp>
      <p:sp>
        <p:nvSpPr>
          <p:cNvPr id="7" name="Text Placeholder 6">
            <a:extLst>
              <a:ext uri="{FF2B5EF4-FFF2-40B4-BE49-F238E27FC236}">
                <a16:creationId xmlns:a16="http://schemas.microsoft.com/office/drawing/2014/main" id="{23E11F5E-6A63-43A9-9A4E-92555B3F34B2}"/>
              </a:ext>
            </a:extLst>
          </p:cNvPr>
          <p:cNvSpPr>
            <a:spLocks noGrp="1"/>
          </p:cNvSpPr>
          <p:nvPr>
            <p:ph type="body" idx="1"/>
          </p:nvPr>
        </p:nvSpPr>
        <p:spPr/>
        <p:txBody>
          <a:bodyPr/>
          <a:lstStyle/>
          <a:p>
            <a:r>
              <a:rPr lang="en-US" dirty="0"/>
              <a:t>Is that a “yes”, or a “no”?  I need an answer!</a:t>
            </a:r>
          </a:p>
        </p:txBody>
      </p:sp>
      <p:sp>
        <p:nvSpPr>
          <p:cNvPr id="4" name="Footer Placeholder 3">
            <a:extLst>
              <a:ext uri="{FF2B5EF4-FFF2-40B4-BE49-F238E27FC236}">
                <a16:creationId xmlns:a16="http://schemas.microsoft.com/office/drawing/2014/main" id="{A1B966E1-A29B-41EA-A400-985E853E36E8}"/>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5A804E30-F60B-4847-8CC9-DA654EF997A3}"/>
              </a:ext>
            </a:extLst>
          </p:cNvPr>
          <p:cNvSpPr>
            <a:spLocks noGrp="1"/>
          </p:cNvSpPr>
          <p:nvPr>
            <p:ph type="sldNum" sz="quarter" idx="12"/>
          </p:nvPr>
        </p:nvSpPr>
        <p:spPr/>
        <p:txBody>
          <a:bodyPr/>
          <a:lstStyle/>
          <a:p>
            <a:fld id="{BAA72AFD-CEE0-4046-9853-91F53F3F97D9}" type="slidenum">
              <a:rPr lang="en-US" smtClean="0"/>
              <a:t>49</a:t>
            </a:fld>
            <a:endParaRPr lang="en-US"/>
          </a:p>
        </p:txBody>
      </p:sp>
    </p:spTree>
    <p:extLst>
      <p:ext uri="{BB962C8B-B14F-4D97-AF65-F5344CB8AC3E}">
        <p14:creationId xmlns:p14="http://schemas.microsoft.com/office/powerpoint/2010/main" val="39411996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B430B-37D9-4BDE-976C-B7C56EFAD271}"/>
              </a:ext>
            </a:extLst>
          </p:cNvPr>
          <p:cNvSpPr>
            <a:spLocks noGrp="1"/>
          </p:cNvSpPr>
          <p:nvPr>
            <p:ph type="title"/>
          </p:nvPr>
        </p:nvSpPr>
        <p:spPr/>
        <p:txBody>
          <a:bodyPr/>
          <a:lstStyle/>
          <a:p>
            <a:r>
              <a:rPr lang="en-US" dirty="0"/>
              <a:t>Kleene’s Theorem</a:t>
            </a:r>
          </a:p>
        </p:txBody>
      </p:sp>
      <p:sp>
        <p:nvSpPr>
          <p:cNvPr id="3" name="Content Placeholder 2">
            <a:extLst>
              <a:ext uri="{FF2B5EF4-FFF2-40B4-BE49-F238E27FC236}">
                <a16:creationId xmlns:a16="http://schemas.microsoft.com/office/drawing/2014/main" id="{02A0D108-D0A4-41BB-9A43-121C35AEF94F}"/>
              </a:ext>
            </a:extLst>
          </p:cNvPr>
          <p:cNvSpPr>
            <a:spLocks noGrp="1"/>
          </p:cNvSpPr>
          <p:nvPr>
            <p:ph idx="1"/>
          </p:nvPr>
        </p:nvSpPr>
        <p:spPr/>
        <p:txBody>
          <a:bodyPr/>
          <a:lstStyle/>
          <a:p>
            <a:r>
              <a:rPr lang="en-US" dirty="0"/>
              <a:t>Kleene’s Theorem states that if a language L can be defined by either</a:t>
            </a:r>
          </a:p>
          <a:p>
            <a:pPr marL="617220" lvl="1" indent="-342900">
              <a:buFont typeface="+mj-lt"/>
              <a:buAutoNum type="arabicPeriod"/>
            </a:pPr>
            <a:r>
              <a:rPr lang="en-US" dirty="0"/>
              <a:t>Regular Expression</a:t>
            </a:r>
          </a:p>
          <a:p>
            <a:pPr marL="617220" lvl="1" indent="-342900">
              <a:buFont typeface="+mj-lt"/>
              <a:buAutoNum type="arabicPeriod"/>
            </a:pPr>
            <a:r>
              <a:rPr lang="en-US" dirty="0"/>
              <a:t>Finite Automaton</a:t>
            </a:r>
          </a:p>
          <a:p>
            <a:pPr marL="617220" lvl="1" indent="-342900">
              <a:buFont typeface="+mj-lt"/>
              <a:buAutoNum type="arabicPeriod"/>
            </a:pPr>
            <a:r>
              <a:rPr lang="en-US" dirty="0"/>
              <a:t>Transition Graph</a:t>
            </a:r>
          </a:p>
          <a:p>
            <a:r>
              <a:rPr lang="en-US" dirty="0"/>
              <a:t>Then it can be defined by </a:t>
            </a:r>
            <a:r>
              <a:rPr lang="en-US" b="1" i="1" dirty="0"/>
              <a:t>all three</a:t>
            </a:r>
            <a:r>
              <a:rPr lang="en-US" dirty="0"/>
              <a:t>!</a:t>
            </a:r>
          </a:p>
        </p:txBody>
      </p:sp>
      <p:sp>
        <p:nvSpPr>
          <p:cNvPr id="4" name="Footer Placeholder 3">
            <a:extLst>
              <a:ext uri="{FF2B5EF4-FFF2-40B4-BE49-F238E27FC236}">
                <a16:creationId xmlns:a16="http://schemas.microsoft.com/office/drawing/2014/main" id="{DFC87D29-B4DE-4CF4-952D-A0D3E84EA68A}"/>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E72C2764-12E2-4B5D-BC66-D4F91D01B1D8}"/>
              </a:ext>
            </a:extLst>
          </p:cNvPr>
          <p:cNvSpPr>
            <a:spLocks noGrp="1"/>
          </p:cNvSpPr>
          <p:nvPr>
            <p:ph type="sldNum" sz="quarter" idx="12"/>
          </p:nvPr>
        </p:nvSpPr>
        <p:spPr/>
        <p:txBody>
          <a:bodyPr/>
          <a:lstStyle/>
          <a:p>
            <a:fld id="{BAA72AFD-CEE0-4046-9853-91F53F3F97D9}" type="slidenum">
              <a:rPr lang="en-US" smtClean="0"/>
              <a:t>5</a:t>
            </a:fld>
            <a:endParaRPr lang="en-US"/>
          </a:p>
        </p:txBody>
      </p:sp>
    </p:spTree>
    <p:extLst>
      <p:ext uri="{BB962C8B-B14F-4D97-AF65-F5344CB8AC3E}">
        <p14:creationId xmlns:p14="http://schemas.microsoft.com/office/powerpoint/2010/main" val="3808957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Decidability</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Now, we complete our discussion of regular languages with a related topic: decision problems</a:t>
            </a:r>
          </a:p>
          <a:p>
            <a:r>
              <a:rPr lang="en-US" dirty="0"/>
              <a:t>A </a:t>
            </a:r>
            <a:r>
              <a:rPr lang="en-US" b="1" dirty="0"/>
              <a:t>decision problem </a:t>
            </a:r>
            <a:r>
              <a:rPr lang="en-US" dirty="0"/>
              <a:t>is a problem with a yes or no (true or false) answer</a:t>
            </a:r>
          </a:p>
          <a:p>
            <a:r>
              <a:rPr lang="en-US" dirty="0"/>
              <a:t>If the problem can be solved with a finite algorithm, the problem is </a:t>
            </a:r>
            <a:r>
              <a:rPr lang="en-US" b="1" dirty="0"/>
              <a:t>decidable</a:t>
            </a:r>
          </a:p>
          <a:p>
            <a:r>
              <a:rPr lang="en-US" dirty="0"/>
              <a:t>Related Questions (from book, we’ll mostly look at (1)):</a:t>
            </a:r>
          </a:p>
          <a:p>
            <a:pPr marL="617220" lvl="1" indent="-342900">
              <a:buFont typeface="+mj-lt"/>
              <a:buAutoNum type="arabicPeriod"/>
            </a:pPr>
            <a:r>
              <a:rPr lang="en-US" dirty="0"/>
              <a:t>Can we determine if 2 finite automata (FA) accept the same language?</a:t>
            </a:r>
          </a:p>
          <a:p>
            <a:pPr marL="617220" lvl="1" indent="-342900">
              <a:buFont typeface="+mj-lt"/>
              <a:buAutoNum type="arabicPeriod"/>
            </a:pPr>
            <a:r>
              <a:rPr lang="en-US" dirty="0"/>
              <a:t>Can we determine if 2 regular expressions describe the same language?</a:t>
            </a:r>
          </a:p>
          <a:p>
            <a:pPr marL="617220" lvl="1" indent="-342900">
              <a:buFont typeface="+mj-lt"/>
              <a:buAutoNum type="arabicPeriod"/>
            </a:pPr>
            <a:r>
              <a:rPr lang="en-US" dirty="0"/>
              <a:t>Given a FA, can we determine if it accepts a non-empty, finite, or infinite language?</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50</a:t>
            </a:fld>
            <a:endParaRPr lang="en-US"/>
          </a:p>
        </p:txBody>
      </p:sp>
    </p:spTree>
    <p:extLst>
      <p:ext uri="{BB962C8B-B14F-4D97-AF65-F5344CB8AC3E}">
        <p14:creationId xmlns:p14="http://schemas.microsoft.com/office/powerpoint/2010/main" val="4076477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Decidability:  Same Language?</a:t>
            </a:r>
          </a:p>
        </p:txBody>
      </p:sp>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We’ll focus on determining if FA, named A</a:t>
            </a:r>
            <a:r>
              <a:rPr lang="en-US" baseline="-25000" dirty="0"/>
              <a:t>1</a:t>
            </a:r>
            <a:r>
              <a:rPr lang="en-US" dirty="0"/>
              <a:t> and A</a:t>
            </a:r>
            <a:r>
              <a:rPr lang="en-US" baseline="-25000" dirty="0"/>
              <a:t>2</a:t>
            </a:r>
            <a:r>
              <a:rPr lang="en-US" dirty="0"/>
              <a:t> accept the same language</a:t>
            </a:r>
          </a:p>
          <a:p>
            <a:r>
              <a:rPr lang="en-US" dirty="0"/>
              <a:t>We can create, for these automata</a:t>
            </a:r>
          </a:p>
          <a:p>
            <a:pPr lvl="1"/>
            <a:r>
              <a:rPr lang="en-US" dirty="0"/>
              <a:t>Intersection</a:t>
            </a:r>
          </a:p>
          <a:p>
            <a:pPr lvl="1"/>
            <a:r>
              <a:rPr lang="en-US" dirty="0"/>
              <a:t>Union</a:t>
            </a:r>
          </a:p>
          <a:p>
            <a:pPr lvl="1"/>
            <a:r>
              <a:rPr lang="en-US" dirty="0"/>
              <a:t>Complement</a:t>
            </a:r>
          </a:p>
          <a:p>
            <a:r>
              <a:rPr lang="en-US" dirty="0"/>
              <a:t>We can actually utilize all three at once and create a process similar to Kleene’s theorem proof (the part where TG =&gt; FA, specifically)</a:t>
            </a:r>
          </a:p>
        </p:txBody>
      </p:sp>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51</a:t>
            </a:fld>
            <a:endParaRPr lang="en-US"/>
          </a:p>
        </p:txBody>
      </p:sp>
    </p:spTree>
    <p:extLst>
      <p:ext uri="{BB962C8B-B14F-4D97-AF65-F5344CB8AC3E}">
        <p14:creationId xmlns:p14="http://schemas.microsoft.com/office/powerpoint/2010/main" val="31870722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6AA18-F3E7-45E6-9CA1-05CCD511A2E8}"/>
              </a:ext>
            </a:extLst>
          </p:cNvPr>
          <p:cNvSpPr>
            <a:spLocks noGrp="1"/>
          </p:cNvSpPr>
          <p:nvPr>
            <p:ph type="title"/>
          </p:nvPr>
        </p:nvSpPr>
        <p:spPr/>
        <p:txBody>
          <a:bodyPr/>
          <a:lstStyle/>
          <a:p>
            <a:r>
              <a:rPr lang="en-US" dirty="0"/>
              <a:t>Decidability:  Same Language?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BCFAB09-854D-43D6-B45A-A0E47F5CF537}"/>
                  </a:ext>
                </a:extLst>
              </p:cNvPr>
              <p:cNvSpPr>
                <a:spLocks noGrp="1"/>
              </p:cNvSpPr>
              <p:nvPr>
                <p:ph idx="1"/>
              </p:nvPr>
            </p:nvSpPr>
            <p:spPr/>
            <p:txBody>
              <a:bodyPr/>
              <a:lstStyle/>
              <a:p>
                <a:r>
                  <a:rPr lang="en-US" dirty="0"/>
                  <a:t>Given a language L</a:t>
                </a:r>
                <a:r>
                  <a:rPr lang="en-US" baseline="-25000" dirty="0"/>
                  <a:t>1</a:t>
                </a:r>
                <a:r>
                  <a:rPr lang="en-US" dirty="0"/>
                  <a:t> accepted by A</a:t>
                </a:r>
                <a:r>
                  <a:rPr lang="en-US" baseline="-25000" dirty="0"/>
                  <a:t>1</a:t>
                </a:r>
                <a:r>
                  <a:rPr lang="en-US" dirty="0"/>
                  <a:t>, and a language L</a:t>
                </a:r>
                <a:r>
                  <a:rPr lang="en-US" baseline="-25000" dirty="0"/>
                  <a:t>2</a:t>
                </a:r>
                <a:r>
                  <a:rPr lang="en-US" dirty="0"/>
                  <a:t> accepted by A</a:t>
                </a:r>
                <a:r>
                  <a:rPr lang="en-US" baseline="-25000" dirty="0"/>
                  <a:t>2</a:t>
                </a:r>
              </a:p>
              <a:p>
                <a:pPr lvl="1"/>
                <a:r>
                  <a:rPr lang="en-US" dirty="0"/>
                  <a:t>We can use group states – each uses one state from A</a:t>
                </a:r>
                <a:r>
                  <a:rPr lang="en-US" baseline="-25000" dirty="0"/>
                  <a:t>1</a:t>
                </a:r>
                <a:r>
                  <a:rPr lang="en-US" dirty="0"/>
                  <a:t>, and one from A</a:t>
                </a:r>
                <a:r>
                  <a:rPr lang="en-US" baseline="-25000" dirty="0"/>
                  <a:t>2</a:t>
                </a:r>
              </a:p>
              <a:p>
                <a:pPr lvl="1"/>
                <a:r>
                  <a:rPr lang="en-US" dirty="0"/>
                  <a:t>We will end up traversing both machines (automata) simultaneously</a:t>
                </a:r>
              </a:p>
              <a:p>
                <a:pPr lvl="1"/>
                <a:r>
                  <a:rPr lang="en-US" dirty="0"/>
                  <a:t>If both machines end in ACCEPT state, then L</a:t>
                </a:r>
                <a:r>
                  <a:rPr lang="en-US" baseline="-25000" dirty="0"/>
                  <a:t>1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L</a:t>
                </a:r>
                <a:r>
                  <a:rPr lang="en-US" baseline="-25000" dirty="0"/>
                  <a:t>2</a:t>
                </a:r>
              </a:p>
              <a:p>
                <a:pPr lvl="1"/>
                <a:r>
                  <a:rPr lang="en-US" dirty="0"/>
                  <a:t>If only one of the machines ends in ACCEPT state, then L</a:t>
                </a:r>
                <a:r>
                  <a:rPr lang="en-US" baseline="-25000" dirty="0"/>
                  <a:t>1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L</a:t>
                </a:r>
                <a:r>
                  <a:rPr lang="en-US" baseline="-25000" dirty="0"/>
                  <a:t>2</a:t>
                </a:r>
                <a:endParaRPr lang="en-US" dirty="0"/>
              </a:p>
              <a:p>
                <a:r>
                  <a:rPr lang="en-US" dirty="0"/>
                  <a:t>If we form a “complement” machine to accept:</a:t>
                </a:r>
              </a:p>
              <a:p>
                <a:pPr lvl="1"/>
                <a:r>
                  <a:rPr lang="en-US" sz="2800" dirty="0"/>
                  <a:t>(L</a:t>
                </a:r>
                <a:r>
                  <a:rPr lang="en-US" sz="2800" baseline="-25000" dirty="0"/>
                  <a:t>1 </a:t>
                </a:r>
                <a14:m>
                  <m:oMath xmlns:m="http://schemas.openxmlformats.org/officeDocument/2006/math">
                    <m:r>
                      <a:rPr lang="en-US" sz="2800" i="1" dirty="0">
                        <a:latin typeface="Cambria Math" panose="02040503050406030204" pitchFamily="18" charset="0"/>
                        <a:ea typeface="Cambria Math" panose="02040503050406030204" pitchFamily="18" charset="0"/>
                      </a:rPr>
                      <m:t>∩</m:t>
                    </m:r>
                  </m:oMath>
                </a14:m>
                <a:r>
                  <a:rPr lang="en-US" sz="2800" dirty="0"/>
                  <a:t> L</a:t>
                </a:r>
                <a:r>
                  <a:rPr lang="en-US" sz="2800" baseline="-25000" dirty="0"/>
                  <a:t>2</a:t>
                </a:r>
                <a:r>
                  <a:rPr lang="en-US" sz="2800" baseline="30000" dirty="0"/>
                  <a:t>’</a:t>
                </a:r>
                <a:r>
                  <a:rPr lang="en-US" sz="2800" dirty="0"/>
                  <a:t>) </a:t>
                </a:r>
                <a14:m>
                  <m:oMath xmlns:m="http://schemas.openxmlformats.org/officeDocument/2006/math">
                    <m:r>
                      <a:rPr lang="en-US" sz="2800" i="1" dirty="0">
                        <a:latin typeface="Cambria Math" panose="02040503050406030204" pitchFamily="18" charset="0"/>
                        <a:ea typeface="Cambria Math" panose="02040503050406030204" pitchFamily="18" charset="0"/>
                      </a:rPr>
                      <m:t>∪</m:t>
                    </m:r>
                  </m:oMath>
                </a14:m>
                <a:r>
                  <a:rPr lang="en-US" sz="2800" dirty="0"/>
                  <a:t> (L</a:t>
                </a:r>
                <a:r>
                  <a:rPr lang="en-US" sz="2800" baseline="-25000" dirty="0"/>
                  <a:t>1</a:t>
                </a:r>
                <a:r>
                  <a:rPr lang="en-US" sz="2800" baseline="30000" dirty="0"/>
                  <a:t>’</a:t>
                </a:r>
                <a:r>
                  <a:rPr lang="en-US" sz="2800" baseline="-25000" dirty="0"/>
                  <a:t> </a:t>
                </a:r>
                <a14:m>
                  <m:oMath xmlns:m="http://schemas.openxmlformats.org/officeDocument/2006/math">
                    <m:r>
                      <a:rPr lang="en-US" sz="2800" i="1" dirty="0">
                        <a:latin typeface="Cambria Math" panose="02040503050406030204" pitchFamily="18" charset="0"/>
                        <a:ea typeface="Cambria Math" panose="02040503050406030204" pitchFamily="18" charset="0"/>
                      </a:rPr>
                      <m:t>∩</m:t>
                    </m:r>
                  </m:oMath>
                </a14:m>
                <a:r>
                  <a:rPr lang="en-US" sz="2800" dirty="0"/>
                  <a:t> L</a:t>
                </a:r>
                <a:r>
                  <a:rPr lang="en-US" sz="2800" baseline="-25000" dirty="0"/>
                  <a:t>2</a:t>
                </a:r>
                <a:r>
                  <a:rPr lang="en-US" sz="2800" dirty="0"/>
                  <a:t>)</a:t>
                </a:r>
                <a:endParaRPr lang="en-US" sz="2800" baseline="-25000" dirty="0"/>
              </a:p>
              <a:p>
                <a:pPr marL="274320" lvl="1" indent="0">
                  <a:buNone/>
                </a:pPr>
                <a:endParaRPr lang="en-US" baseline="-25000" dirty="0"/>
              </a:p>
              <a:p>
                <a:pPr lvl="1"/>
                <a:r>
                  <a:rPr lang="en-US" dirty="0"/>
                  <a:t>Note that the L’ means complement of L in the above</a:t>
                </a:r>
              </a:p>
              <a:p>
                <a:pPr lvl="1"/>
                <a:r>
                  <a:rPr lang="en-US" dirty="0"/>
                  <a:t>We are essentially showing that there are no words that both machines don’t accept</a:t>
                </a:r>
              </a:p>
              <a:p>
                <a:r>
                  <a:rPr lang="en-US" dirty="0"/>
                  <a:t>And the machine accepts </a:t>
                </a:r>
                <a:r>
                  <a:rPr lang="en-US" b="1" dirty="0"/>
                  <a:t>no words </a:t>
                </a:r>
                <a:r>
                  <a:rPr lang="en-US" dirty="0"/>
                  <a:t>then the two FA accept the same language</a:t>
                </a:r>
              </a:p>
            </p:txBody>
          </p:sp>
        </mc:Choice>
        <mc:Fallback xmlns="">
          <p:sp>
            <p:nvSpPr>
              <p:cNvPr id="3" name="Content Placeholder 2">
                <a:extLst>
                  <a:ext uri="{FF2B5EF4-FFF2-40B4-BE49-F238E27FC236}">
                    <a16:creationId xmlns:a16="http://schemas.microsoft.com/office/drawing/2014/main" id="{1BCFAB09-854D-43D6-B45A-A0E47F5CF537}"/>
                  </a:ext>
                </a:extLst>
              </p:cNvPr>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C1EE6B8-CFE8-4155-8C80-732BC28EA621}"/>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39490CF4-53F1-4DEA-BC40-28B62E60E3D6}"/>
              </a:ext>
            </a:extLst>
          </p:cNvPr>
          <p:cNvSpPr>
            <a:spLocks noGrp="1"/>
          </p:cNvSpPr>
          <p:nvPr>
            <p:ph type="sldNum" sz="quarter" idx="12"/>
          </p:nvPr>
        </p:nvSpPr>
        <p:spPr/>
        <p:txBody>
          <a:bodyPr/>
          <a:lstStyle/>
          <a:p>
            <a:fld id="{BAA72AFD-CEE0-4046-9853-91F53F3F97D9}" type="slidenum">
              <a:rPr lang="en-US" smtClean="0"/>
              <a:t>52</a:t>
            </a:fld>
            <a:endParaRPr lang="en-US"/>
          </a:p>
        </p:txBody>
      </p:sp>
    </p:spTree>
    <p:extLst>
      <p:ext uri="{BB962C8B-B14F-4D97-AF65-F5344CB8AC3E}">
        <p14:creationId xmlns:p14="http://schemas.microsoft.com/office/powerpoint/2010/main" val="12411640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0AC-585E-4D31-8A3B-7E24C81B201D}"/>
              </a:ext>
            </a:extLst>
          </p:cNvPr>
          <p:cNvSpPr>
            <a:spLocks noGrp="1"/>
          </p:cNvSpPr>
          <p:nvPr>
            <p:ph type="title"/>
          </p:nvPr>
        </p:nvSpPr>
        <p:spPr/>
        <p:txBody>
          <a:bodyPr/>
          <a:lstStyle/>
          <a:p>
            <a:r>
              <a:rPr lang="en-US" dirty="0"/>
              <a:t>Decidability:  Example 1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F7EB07-6B3A-4C80-B218-2241AA21CCAB}"/>
                  </a:ext>
                </a:extLst>
              </p:cNvPr>
              <p:cNvSpPr>
                <a:spLocks noGrp="1"/>
              </p:cNvSpPr>
              <p:nvPr>
                <p:ph idx="1"/>
              </p:nvPr>
            </p:nvSpPr>
            <p:spPr/>
            <p:txBody>
              <a:bodyPr/>
              <a:lstStyle/>
              <a:p>
                <a:r>
                  <a:rPr lang="en-US" dirty="0"/>
                  <a:t>Recall our goal: No words in the following:</a:t>
                </a:r>
              </a:p>
              <a:p>
                <a:pPr lvl="1"/>
                <a:r>
                  <a:rPr lang="en-US" dirty="0"/>
                  <a:t>(L</a:t>
                </a:r>
                <a:r>
                  <a:rPr lang="en-US" baseline="-25000" dirty="0"/>
                  <a:t>1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baseline="30000" dirty="0"/>
                  <a:t>’</a:t>
                </a: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1</a:t>
                </a:r>
                <a:r>
                  <a:rPr lang="en-US" baseline="30000" dirty="0"/>
                  <a:t>’</a:t>
                </a:r>
                <a:r>
                  <a:rPr lang="en-US" baseline="-25000"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dirty="0"/>
                  <a:t>), that is, A</a:t>
                </a:r>
                <a:r>
                  <a:rPr lang="en-US" baseline="-25000" dirty="0"/>
                  <a:t>1</a:t>
                </a:r>
                <a:r>
                  <a:rPr lang="en-US" dirty="0"/>
                  <a:t> accepts while A</a:t>
                </a:r>
                <a:r>
                  <a:rPr lang="en-US" baseline="-25000" dirty="0"/>
                  <a:t>2</a:t>
                </a:r>
                <a:r>
                  <a:rPr lang="en-US" dirty="0"/>
                  <a:t> rejects UNION (vice versa)</a:t>
                </a:r>
                <a:endParaRPr lang="en-US" baseline="-25000" dirty="0"/>
              </a:p>
              <a:p>
                <a:r>
                  <a:rPr lang="en-US" b="1" dirty="0"/>
                  <a:t>Determine if the following finite automata accept the same language</a:t>
                </a:r>
              </a:p>
            </p:txBody>
          </p:sp>
        </mc:Choice>
        <mc:Fallback xmlns="">
          <p:sp>
            <p:nvSpPr>
              <p:cNvPr id="3" name="Content Placeholder 2">
                <a:extLst>
                  <a:ext uri="{FF2B5EF4-FFF2-40B4-BE49-F238E27FC236}">
                    <a16:creationId xmlns:a16="http://schemas.microsoft.com/office/drawing/2014/main" id="{CDF7EB07-6B3A-4C80-B218-2241AA21CCAB}"/>
                  </a:ext>
                </a:extLst>
              </p:cNvPr>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55B9BF3-27F0-44DD-8C18-C146FABC43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02BA40C-47C9-4B0F-B641-6A7497157946}"/>
              </a:ext>
            </a:extLst>
          </p:cNvPr>
          <p:cNvSpPr>
            <a:spLocks noGrp="1"/>
          </p:cNvSpPr>
          <p:nvPr>
            <p:ph type="sldNum" sz="quarter" idx="12"/>
          </p:nvPr>
        </p:nvSpPr>
        <p:spPr/>
        <p:txBody>
          <a:bodyPr/>
          <a:lstStyle/>
          <a:p>
            <a:fld id="{BAA72AFD-CEE0-4046-9853-91F53F3F97D9}" type="slidenum">
              <a:rPr lang="en-US" smtClean="0"/>
              <a:t>53</a:t>
            </a:fld>
            <a:endParaRPr lang="en-US"/>
          </a:p>
        </p:txBody>
      </p:sp>
      <p:pic>
        <p:nvPicPr>
          <p:cNvPr id="6" name="Picture 5">
            <a:extLst>
              <a:ext uri="{FF2B5EF4-FFF2-40B4-BE49-F238E27FC236}">
                <a16:creationId xmlns:a16="http://schemas.microsoft.com/office/drawing/2014/main" id="{1EEFB6EB-1A47-4D6E-BACB-8279619467F3}"/>
              </a:ext>
            </a:extLst>
          </p:cNvPr>
          <p:cNvPicPr>
            <a:picLocks noChangeAspect="1"/>
          </p:cNvPicPr>
          <p:nvPr/>
        </p:nvPicPr>
        <p:blipFill>
          <a:blip r:embed="rId3"/>
          <a:stretch>
            <a:fillRect/>
          </a:stretch>
        </p:blipFill>
        <p:spPr>
          <a:xfrm>
            <a:off x="1203825" y="3356928"/>
            <a:ext cx="4275608" cy="1760356"/>
          </a:xfrm>
          <a:prstGeom prst="rect">
            <a:avLst/>
          </a:prstGeom>
        </p:spPr>
      </p:pic>
      <p:pic>
        <p:nvPicPr>
          <p:cNvPr id="7" name="Picture 6">
            <a:extLst>
              <a:ext uri="{FF2B5EF4-FFF2-40B4-BE49-F238E27FC236}">
                <a16:creationId xmlns:a16="http://schemas.microsoft.com/office/drawing/2014/main" id="{705E0C0C-4454-4524-84A9-0DA80591915C}"/>
              </a:ext>
            </a:extLst>
          </p:cNvPr>
          <p:cNvPicPr>
            <a:picLocks noChangeAspect="1"/>
          </p:cNvPicPr>
          <p:nvPr/>
        </p:nvPicPr>
        <p:blipFill>
          <a:blip r:embed="rId4"/>
          <a:stretch>
            <a:fillRect/>
          </a:stretch>
        </p:blipFill>
        <p:spPr>
          <a:xfrm>
            <a:off x="6285523" y="3127229"/>
            <a:ext cx="4183937" cy="2910263"/>
          </a:xfrm>
          <a:prstGeom prst="rect">
            <a:avLst/>
          </a:prstGeom>
        </p:spPr>
      </p:pic>
    </p:spTree>
    <p:extLst>
      <p:ext uri="{BB962C8B-B14F-4D97-AF65-F5344CB8AC3E}">
        <p14:creationId xmlns:p14="http://schemas.microsoft.com/office/powerpoint/2010/main" val="4590002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0AC-585E-4D31-8A3B-7E24C81B201D}"/>
              </a:ext>
            </a:extLst>
          </p:cNvPr>
          <p:cNvSpPr>
            <a:spLocks noGrp="1"/>
          </p:cNvSpPr>
          <p:nvPr>
            <p:ph type="title"/>
          </p:nvPr>
        </p:nvSpPr>
        <p:spPr/>
        <p:txBody>
          <a:bodyPr/>
          <a:lstStyle/>
          <a:p>
            <a:r>
              <a:rPr lang="en-US" dirty="0"/>
              <a:t>Decidability:  Example 1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F7EB07-6B3A-4C80-B218-2241AA21CCAB}"/>
                  </a:ext>
                </a:extLst>
              </p:cNvPr>
              <p:cNvSpPr>
                <a:spLocks noGrp="1"/>
              </p:cNvSpPr>
              <p:nvPr>
                <p:ph idx="1"/>
              </p:nvPr>
            </p:nvSpPr>
            <p:spPr>
              <a:xfrm>
                <a:off x="520961" y="1742394"/>
                <a:ext cx="8027422" cy="3931920"/>
              </a:xfrm>
            </p:spPr>
            <p:txBody>
              <a:bodyPr/>
              <a:lstStyle/>
              <a:p>
                <a:r>
                  <a:rPr lang="en-US" b="1" dirty="0"/>
                  <a:t>Determine if the following finite automata accept the same language</a:t>
                </a:r>
              </a:p>
              <a:p>
                <a:r>
                  <a:rPr lang="en-US" dirty="0"/>
                  <a:t>Our composite table uses state from machine 1, and a state from machine 2</a:t>
                </a:r>
              </a:p>
              <a:p>
                <a:r>
                  <a:rPr lang="en-US" dirty="0"/>
                  <a:t>Accept states for:</a:t>
                </a:r>
              </a:p>
              <a:p>
                <a:r>
                  <a:rPr lang="en-US" dirty="0"/>
                  <a:t>(L</a:t>
                </a:r>
                <a:r>
                  <a:rPr lang="en-US" baseline="-25000" dirty="0"/>
                  <a:t>1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baseline="30000" dirty="0"/>
                  <a:t>’</a:t>
                </a: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1</a:t>
                </a:r>
                <a:r>
                  <a:rPr lang="en-US" baseline="30000" dirty="0"/>
                  <a:t>’</a:t>
                </a:r>
                <a:r>
                  <a:rPr lang="en-US" baseline="-25000"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dirty="0"/>
                  <a:t>)</a:t>
                </a:r>
              </a:p>
              <a:p>
                <a:pPr lvl="1"/>
                <a:r>
                  <a:rPr lang="en-US" dirty="0"/>
                  <a:t>(L</a:t>
                </a:r>
                <a:r>
                  <a:rPr lang="en-US" baseline="-25000" dirty="0"/>
                  <a:t>1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baseline="30000" dirty="0"/>
                  <a:t>’</a:t>
                </a:r>
                <a:r>
                  <a:rPr lang="en-US" dirty="0"/>
                  <a:t>):  {(1,x),  (1,y)}</a:t>
                </a:r>
              </a:p>
              <a:p>
                <a:pPr lvl="1"/>
                <a:r>
                  <a:rPr lang="en-US" dirty="0"/>
                  <a:t>(L</a:t>
                </a:r>
                <a:r>
                  <a:rPr lang="en-US" baseline="-25000" dirty="0"/>
                  <a:t>1</a:t>
                </a:r>
                <a:r>
                  <a:rPr lang="en-US" baseline="30000" dirty="0"/>
                  <a:t>’</a:t>
                </a:r>
                <a:r>
                  <a:rPr lang="en-US" baseline="-25000"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dirty="0"/>
                  <a:t>):  {(0,z)}</a:t>
                </a:r>
              </a:p>
              <a:p>
                <a:r>
                  <a:rPr lang="en-US" dirty="0"/>
                  <a:t>Since none of those states appear in our composite machine (table), we know that the 2 machines </a:t>
                </a:r>
                <a:r>
                  <a:rPr lang="en-US" i="1" dirty="0"/>
                  <a:t>do accept </a:t>
                </a:r>
                <a:r>
                  <a:rPr lang="en-US" dirty="0"/>
                  <a:t>the same language!!</a:t>
                </a:r>
              </a:p>
              <a:p>
                <a:endParaRPr lang="en-US" dirty="0"/>
              </a:p>
            </p:txBody>
          </p:sp>
        </mc:Choice>
        <mc:Fallback xmlns="">
          <p:sp>
            <p:nvSpPr>
              <p:cNvPr id="3" name="Content Placeholder 2">
                <a:extLst>
                  <a:ext uri="{FF2B5EF4-FFF2-40B4-BE49-F238E27FC236}">
                    <a16:creationId xmlns:a16="http://schemas.microsoft.com/office/drawing/2014/main" id="{CDF7EB07-6B3A-4C80-B218-2241AA21CCAB}"/>
                  </a:ext>
                </a:extLst>
              </p:cNvPr>
              <p:cNvSpPr>
                <a:spLocks noGrp="1" noRot="1" noChangeAspect="1" noMove="1" noResize="1" noEditPoints="1" noAdjustHandles="1" noChangeArrowheads="1" noChangeShapeType="1" noTextEdit="1"/>
              </p:cNvSpPr>
              <p:nvPr>
                <p:ph idx="1"/>
              </p:nvPr>
            </p:nvSpPr>
            <p:spPr>
              <a:xfrm>
                <a:off x="520961" y="1742394"/>
                <a:ext cx="8027422" cy="3931920"/>
              </a:xfrm>
              <a:blipFill>
                <a:blip r:embed="rId2"/>
                <a:stretch>
                  <a:fillRect l="-456" t="-930" r="-121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55B9BF3-27F0-44DD-8C18-C146FABC43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02BA40C-47C9-4B0F-B641-6A7497157946}"/>
              </a:ext>
            </a:extLst>
          </p:cNvPr>
          <p:cNvSpPr>
            <a:spLocks noGrp="1"/>
          </p:cNvSpPr>
          <p:nvPr>
            <p:ph type="sldNum" sz="quarter" idx="12"/>
          </p:nvPr>
        </p:nvSpPr>
        <p:spPr/>
        <p:txBody>
          <a:bodyPr/>
          <a:lstStyle/>
          <a:p>
            <a:fld id="{BAA72AFD-CEE0-4046-9853-91F53F3F97D9}" type="slidenum">
              <a:rPr lang="en-US" smtClean="0"/>
              <a:t>54</a:t>
            </a:fld>
            <a:endParaRPr lang="en-US"/>
          </a:p>
        </p:txBody>
      </p:sp>
      <p:pic>
        <p:nvPicPr>
          <p:cNvPr id="6" name="Picture 5">
            <a:extLst>
              <a:ext uri="{FF2B5EF4-FFF2-40B4-BE49-F238E27FC236}">
                <a16:creationId xmlns:a16="http://schemas.microsoft.com/office/drawing/2014/main" id="{1EEFB6EB-1A47-4D6E-BACB-8279619467F3}"/>
              </a:ext>
            </a:extLst>
          </p:cNvPr>
          <p:cNvPicPr>
            <a:picLocks noChangeAspect="1"/>
          </p:cNvPicPr>
          <p:nvPr/>
        </p:nvPicPr>
        <p:blipFill>
          <a:blip r:embed="rId3"/>
          <a:stretch>
            <a:fillRect/>
          </a:stretch>
        </p:blipFill>
        <p:spPr>
          <a:xfrm>
            <a:off x="8676990" y="521449"/>
            <a:ext cx="3134584" cy="1290573"/>
          </a:xfrm>
          <a:prstGeom prst="rect">
            <a:avLst/>
          </a:prstGeom>
        </p:spPr>
      </p:pic>
      <p:pic>
        <p:nvPicPr>
          <p:cNvPr id="7" name="Picture 6">
            <a:extLst>
              <a:ext uri="{FF2B5EF4-FFF2-40B4-BE49-F238E27FC236}">
                <a16:creationId xmlns:a16="http://schemas.microsoft.com/office/drawing/2014/main" id="{705E0C0C-4454-4524-84A9-0DA80591915C}"/>
              </a:ext>
            </a:extLst>
          </p:cNvPr>
          <p:cNvPicPr>
            <a:picLocks noChangeAspect="1"/>
          </p:cNvPicPr>
          <p:nvPr/>
        </p:nvPicPr>
        <p:blipFill>
          <a:blip r:embed="rId4"/>
          <a:stretch>
            <a:fillRect/>
          </a:stretch>
        </p:blipFill>
        <p:spPr>
          <a:xfrm>
            <a:off x="8548382" y="2457062"/>
            <a:ext cx="3196205" cy="2223216"/>
          </a:xfrm>
          <a:prstGeom prst="rect">
            <a:avLst/>
          </a:prstGeom>
        </p:spPr>
      </p:pic>
      <p:graphicFrame>
        <p:nvGraphicFramePr>
          <p:cNvPr id="8" name="Table 7">
            <a:extLst>
              <a:ext uri="{FF2B5EF4-FFF2-40B4-BE49-F238E27FC236}">
                <a16:creationId xmlns:a16="http://schemas.microsoft.com/office/drawing/2014/main" id="{5DAB517D-4B9D-4CE8-A3BD-DED25E80A0EA}"/>
              </a:ext>
            </a:extLst>
          </p:cNvPr>
          <p:cNvGraphicFramePr>
            <a:graphicFrameLocks noGrp="1"/>
          </p:cNvGraphicFramePr>
          <p:nvPr>
            <p:extLst>
              <p:ext uri="{D42A27DB-BD31-4B8C-83A1-F6EECF244321}">
                <p14:modId xmlns:p14="http://schemas.microsoft.com/office/powerpoint/2010/main" val="219585370"/>
              </p:ext>
            </p:extLst>
          </p:nvPr>
        </p:nvGraphicFramePr>
        <p:xfrm>
          <a:off x="5352178" y="2554415"/>
          <a:ext cx="2269491" cy="1483360"/>
        </p:xfrm>
        <a:graphic>
          <a:graphicData uri="http://schemas.openxmlformats.org/drawingml/2006/table">
            <a:tbl>
              <a:tblPr firstRow="1" bandRow="1">
                <a:tableStyleId>{5C22544A-7EE6-4342-B048-85BDC9FD1C3A}</a:tableStyleId>
              </a:tblPr>
              <a:tblGrid>
                <a:gridCol w="840105">
                  <a:extLst>
                    <a:ext uri="{9D8B030D-6E8A-4147-A177-3AD203B41FA5}">
                      <a16:colId xmlns:a16="http://schemas.microsoft.com/office/drawing/2014/main" val="1782747438"/>
                    </a:ext>
                  </a:extLst>
                </a:gridCol>
                <a:gridCol w="701993">
                  <a:extLst>
                    <a:ext uri="{9D8B030D-6E8A-4147-A177-3AD203B41FA5}">
                      <a16:colId xmlns:a16="http://schemas.microsoft.com/office/drawing/2014/main" val="1960500629"/>
                    </a:ext>
                  </a:extLst>
                </a:gridCol>
                <a:gridCol w="727393">
                  <a:extLst>
                    <a:ext uri="{9D8B030D-6E8A-4147-A177-3AD203B41FA5}">
                      <a16:colId xmlns:a16="http://schemas.microsoft.com/office/drawing/2014/main" val="3309753849"/>
                    </a:ext>
                  </a:extLst>
                </a:gridCol>
              </a:tblGrid>
              <a:tr h="370840">
                <a:tc>
                  <a:txBody>
                    <a:bodyPr/>
                    <a:lstStyle/>
                    <a:p>
                      <a:pPr algn="ctr"/>
                      <a:r>
                        <a:rPr lang="en-US" dirty="0"/>
                        <a:t>State</a:t>
                      </a:r>
                    </a:p>
                  </a:txBody>
                  <a:tcPr/>
                </a:tc>
                <a:tc>
                  <a:txBody>
                    <a:bodyPr/>
                    <a:lstStyle/>
                    <a:p>
                      <a:pPr algn="ctr"/>
                      <a:r>
                        <a:rPr lang="en-US" dirty="0"/>
                        <a:t>a</a:t>
                      </a:r>
                    </a:p>
                  </a:txBody>
                  <a:tcPr/>
                </a:tc>
                <a:tc>
                  <a:txBody>
                    <a:bodyPr/>
                    <a:lstStyle/>
                    <a:p>
                      <a:pPr algn="ctr"/>
                      <a:r>
                        <a:rPr lang="en-US" dirty="0"/>
                        <a:t>b</a:t>
                      </a:r>
                    </a:p>
                  </a:txBody>
                  <a:tcPr/>
                </a:tc>
                <a:extLst>
                  <a:ext uri="{0D108BD9-81ED-4DB2-BD59-A6C34878D82A}">
                    <a16:rowId xmlns:a16="http://schemas.microsoft.com/office/drawing/2014/main" val="2245485161"/>
                  </a:ext>
                </a:extLst>
              </a:tr>
              <a:tr h="370840">
                <a:tc>
                  <a:txBody>
                    <a:bodyPr/>
                    <a:lstStyle/>
                    <a:p>
                      <a:pPr algn="ctr"/>
                      <a:r>
                        <a:rPr lang="en-US" dirty="0"/>
                        <a:t>(0,x)</a:t>
                      </a:r>
                    </a:p>
                  </a:txBody>
                  <a:tcPr/>
                </a:tc>
                <a:tc>
                  <a:txBody>
                    <a:bodyPr/>
                    <a:lstStyle/>
                    <a:p>
                      <a:pPr algn="ctr"/>
                      <a:r>
                        <a:rPr lang="en-US" dirty="0"/>
                        <a:t>(1,z)</a:t>
                      </a:r>
                    </a:p>
                  </a:txBody>
                  <a:tcPr/>
                </a:tc>
                <a:tc>
                  <a:txBody>
                    <a:bodyPr/>
                    <a:lstStyle/>
                    <a:p>
                      <a:pPr algn="ctr"/>
                      <a:r>
                        <a:rPr lang="en-US" dirty="0"/>
                        <a:t>(0,y)</a:t>
                      </a:r>
                    </a:p>
                  </a:txBody>
                  <a:tcPr/>
                </a:tc>
                <a:extLst>
                  <a:ext uri="{0D108BD9-81ED-4DB2-BD59-A6C34878D82A}">
                    <a16:rowId xmlns:a16="http://schemas.microsoft.com/office/drawing/2014/main" val="3274696294"/>
                  </a:ext>
                </a:extLst>
              </a:tr>
              <a:tr h="370840">
                <a:tc>
                  <a:txBody>
                    <a:bodyPr/>
                    <a:lstStyle/>
                    <a:p>
                      <a:pPr algn="ctr"/>
                      <a:r>
                        <a:rPr lang="en-US" dirty="0"/>
                        <a:t>+(1,z)</a:t>
                      </a:r>
                    </a:p>
                  </a:txBody>
                  <a:tcPr/>
                </a:tc>
                <a:tc>
                  <a:txBody>
                    <a:bodyPr/>
                    <a:lstStyle/>
                    <a:p>
                      <a:pPr algn="ctr"/>
                      <a:r>
                        <a:rPr lang="en-US" dirty="0"/>
                        <a:t>(1,z)</a:t>
                      </a:r>
                    </a:p>
                  </a:txBody>
                  <a:tcPr/>
                </a:tc>
                <a:tc>
                  <a:txBody>
                    <a:bodyPr/>
                    <a:lstStyle/>
                    <a:p>
                      <a:pPr algn="ctr"/>
                      <a:r>
                        <a:rPr lang="en-US" dirty="0"/>
                        <a:t>(0,y)</a:t>
                      </a:r>
                    </a:p>
                  </a:txBody>
                  <a:tcPr/>
                </a:tc>
                <a:extLst>
                  <a:ext uri="{0D108BD9-81ED-4DB2-BD59-A6C34878D82A}">
                    <a16:rowId xmlns:a16="http://schemas.microsoft.com/office/drawing/2014/main" val="1269389794"/>
                  </a:ext>
                </a:extLst>
              </a:tr>
              <a:tr h="370840">
                <a:tc>
                  <a:txBody>
                    <a:bodyPr/>
                    <a:lstStyle/>
                    <a:p>
                      <a:pPr algn="ctr"/>
                      <a:r>
                        <a:rPr lang="en-US" dirty="0"/>
                        <a:t>(0,y)</a:t>
                      </a:r>
                    </a:p>
                  </a:txBody>
                  <a:tcPr/>
                </a:tc>
                <a:tc>
                  <a:txBody>
                    <a:bodyPr/>
                    <a:lstStyle/>
                    <a:p>
                      <a:pPr algn="ctr"/>
                      <a:r>
                        <a:rPr lang="en-US" dirty="0"/>
                        <a:t>(1,z)</a:t>
                      </a:r>
                    </a:p>
                  </a:txBody>
                  <a:tcPr/>
                </a:tc>
                <a:tc>
                  <a:txBody>
                    <a:bodyPr/>
                    <a:lstStyle/>
                    <a:p>
                      <a:pPr algn="ctr"/>
                      <a:r>
                        <a:rPr lang="en-US" dirty="0"/>
                        <a:t>(0,y)</a:t>
                      </a:r>
                    </a:p>
                  </a:txBody>
                  <a:tcPr/>
                </a:tc>
                <a:extLst>
                  <a:ext uri="{0D108BD9-81ED-4DB2-BD59-A6C34878D82A}">
                    <a16:rowId xmlns:a16="http://schemas.microsoft.com/office/drawing/2014/main" val="1588185145"/>
                  </a:ext>
                </a:extLst>
              </a:tr>
            </a:tbl>
          </a:graphicData>
        </a:graphic>
      </p:graphicFrame>
    </p:spTree>
    <p:extLst>
      <p:ext uri="{BB962C8B-B14F-4D97-AF65-F5344CB8AC3E}">
        <p14:creationId xmlns:p14="http://schemas.microsoft.com/office/powerpoint/2010/main" val="22625654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0AC-585E-4D31-8A3B-7E24C81B201D}"/>
              </a:ext>
            </a:extLst>
          </p:cNvPr>
          <p:cNvSpPr>
            <a:spLocks noGrp="1"/>
          </p:cNvSpPr>
          <p:nvPr>
            <p:ph type="title"/>
          </p:nvPr>
        </p:nvSpPr>
        <p:spPr/>
        <p:txBody>
          <a:bodyPr/>
          <a:lstStyle/>
          <a:p>
            <a:r>
              <a:rPr lang="en-US" dirty="0"/>
              <a:t>Decidability:  Example 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F7EB07-6B3A-4C80-B218-2241AA21CCAB}"/>
                  </a:ext>
                </a:extLst>
              </p:cNvPr>
              <p:cNvSpPr>
                <a:spLocks noGrp="1"/>
              </p:cNvSpPr>
              <p:nvPr>
                <p:ph idx="1"/>
              </p:nvPr>
            </p:nvSpPr>
            <p:spPr/>
            <p:txBody>
              <a:bodyPr/>
              <a:lstStyle/>
              <a:p>
                <a:r>
                  <a:rPr lang="en-US" dirty="0"/>
                  <a:t>Recall our goal: No words in the following:</a:t>
                </a:r>
              </a:p>
              <a:p>
                <a:pPr lvl="1"/>
                <a:r>
                  <a:rPr lang="en-US" dirty="0"/>
                  <a:t>(L</a:t>
                </a:r>
                <a:r>
                  <a:rPr lang="en-US" baseline="-25000" dirty="0"/>
                  <a:t>1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baseline="30000" dirty="0"/>
                  <a:t>’</a:t>
                </a: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1</a:t>
                </a:r>
                <a:r>
                  <a:rPr lang="en-US" baseline="30000" dirty="0"/>
                  <a:t>’</a:t>
                </a:r>
                <a:r>
                  <a:rPr lang="en-US" baseline="-25000"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dirty="0"/>
                  <a:t>), that is, A</a:t>
                </a:r>
                <a:r>
                  <a:rPr lang="en-US" baseline="-25000" dirty="0"/>
                  <a:t>1</a:t>
                </a:r>
                <a:r>
                  <a:rPr lang="en-US" dirty="0"/>
                  <a:t> accepts while A</a:t>
                </a:r>
                <a:r>
                  <a:rPr lang="en-US" baseline="-25000" dirty="0"/>
                  <a:t>2</a:t>
                </a:r>
                <a:r>
                  <a:rPr lang="en-US" dirty="0"/>
                  <a:t> rejects UNION (vice versa)</a:t>
                </a:r>
                <a:endParaRPr lang="en-US" baseline="-25000" dirty="0"/>
              </a:p>
              <a:p>
                <a:r>
                  <a:rPr lang="en-US" b="1" dirty="0"/>
                  <a:t>Determine if the following finite automata accept the same language</a:t>
                </a:r>
              </a:p>
            </p:txBody>
          </p:sp>
        </mc:Choice>
        <mc:Fallback xmlns="">
          <p:sp>
            <p:nvSpPr>
              <p:cNvPr id="3" name="Content Placeholder 2">
                <a:extLst>
                  <a:ext uri="{FF2B5EF4-FFF2-40B4-BE49-F238E27FC236}">
                    <a16:creationId xmlns:a16="http://schemas.microsoft.com/office/drawing/2014/main" id="{CDF7EB07-6B3A-4C80-B218-2241AA21CCAB}"/>
                  </a:ext>
                </a:extLst>
              </p:cNvPr>
              <p:cNvSpPr>
                <a:spLocks noGrp="1" noRot="1" noChangeAspect="1" noMove="1" noResize="1" noEditPoints="1" noAdjustHandles="1" noChangeArrowheads="1" noChangeShapeType="1" noTextEdit="1"/>
              </p:cNvSpPr>
              <p:nvPr>
                <p:ph idx="1"/>
              </p:nvPr>
            </p:nvSpPr>
            <p:spPr>
              <a:blipFill>
                <a:blip r:embed="rId2"/>
                <a:stretch>
                  <a:fillRect l="-364"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55B9BF3-27F0-44DD-8C18-C146FABC43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02BA40C-47C9-4B0F-B641-6A7497157946}"/>
              </a:ext>
            </a:extLst>
          </p:cNvPr>
          <p:cNvSpPr>
            <a:spLocks noGrp="1"/>
          </p:cNvSpPr>
          <p:nvPr>
            <p:ph type="sldNum" sz="quarter" idx="12"/>
          </p:nvPr>
        </p:nvSpPr>
        <p:spPr/>
        <p:txBody>
          <a:bodyPr/>
          <a:lstStyle/>
          <a:p>
            <a:fld id="{BAA72AFD-CEE0-4046-9853-91F53F3F97D9}" type="slidenum">
              <a:rPr lang="en-US" smtClean="0"/>
              <a:t>55</a:t>
            </a:fld>
            <a:endParaRPr lang="en-US"/>
          </a:p>
        </p:txBody>
      </p:sp>
      <p:pic>
        <p:nvPicPr>
          <p:cNvPr id="8" name="Picture 7">
            <a:extLst>
              <a:ext uri="{FF2B5EF4-FFF2-40B4-BE49-F238E27FC236}">
                <a16:creationId xmlns:a16="http://schemas.microsoft.com/office/drawing/2014/main" id="{B1EBF040-A0BE-4389-8A94-99A23488D451}"/>
              </a:ext>
            </a:extLst>
          </p:cNvPr>
          <p:cNvPicPr>
            <a:picLocks noChangeAspect="1"/>
          </p:cNvPicPr>
          <p:nvPr/>
        </p:nvPicPr>
        <p:blipFill>
          <a:blip r:embed="rId3"/>
          <a:stretch>
            <a:fillRect/>
          </a:stretch>
        </p:blipFill>
        <p:spPr>
          <a:xfrm>
            <a:off x="1348466" y="3306630"/>
            <a:ext cx="3629649" cy="2481774"/>
          </a:xfrm>
          <a:prstGeom prst="rect">
            <a:avLst/>
          </a:prstGeom>
        </p:spPr>
      </p:pic>
      <p:pic>
        <p:nvPicPr>
          <p:cNvPr id="9" name="Picture 8">
            <a:extLst>
              <a:ext uri="{FF2B5EF4-FFF2-40B4-BE49-F238E27FC236}">
                <a16:creationId xmlns:a16="http://schemas.microsoft.com/office/drawing/2014/main" id="{E65EB4BD-3A2C-4BC6-BC2B-93B338BB049B}"/>
              </a:ext>
            </a:extLst>
          </p:cNvPr>
          <p:cNvPicPr>
            <a:picLocks noChangeAspect="1"/>
          </p:cNvPicPr>
          <p:nvPr/>
        </p:nvPicPr>
        <p:blipFill>
          <a:blip r:embed="rId4"/>
          <a:stretch>
            <a:fillRect/>
          </a:stretch>
        </p:blipFill>
        <p:spPr>
          <a:xfrm>
            <a:off x="6985233" y="3310350"/>
            <a:ext cx="2821497" cy="2478054"/>
          </a:xfrm>
          <a:prstGeom prst="rect">
            <a:avLst/>
          </a:prstGeom>
        </p:spPr>
      </p:pic>
    </p:spTree>
    <p:extLst>
      <p:ext uri="{BB962C8B-B14F-4D97-AF65-F5344CB8AC3E}">
        <p14:creationId xmlns:p14="http://schemas.microsoft.com/office/powerpoint/2010/main" val="16869539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0AC-585E-4D31-8A3B-7E24C81B201D}"/>
              </a:ext>
            </a:extLst>
          </p:cNvPr>
          <p:cNvSpPr>
            <a:spLocks noGrp="1"/>
          </p:cNvSpPr>
          <p:nvPr>
            <p:ph type="title"/>
          </p:nvPr>
        </p:nvSpPr>
        <p:spPr/>
        <p:txBody>
          <a:bodyPr/>
          <a:lstStyle/>
          <a:p>
            <a:r>
              <a:rPr lang="en-US" dirty="0"/>
              <a:t>Decidability:  Example 2 </a:t>
            </a:r>
          </a:p>
        </p:txBody>
      </p:sp>
      <p:sp>
        <p:nvSpPr>
          <p:cNvPr id="3" name="Content Placeholder 2">
            <a:extLst>
              <a:ext uri="{FF2B5EF4-FFF2-40B4-BE49-F238E27FC236}">
                <a16:creationId xmlns:a16="http://schemas.microsoft.com/office/drawing/2014/main" id="{CDF7EB07-6B3A-4C80-B218-2241AA21CCAB}"/>
              </a:ext>
            </a:extLst>
          </p:cNvPr>
          <p:cNvSpPr>
            <a:spLocks noGrp="1"/>
          </p:cNvSpPr>
          <p:nvPr>
            <p:ph idx="1"/>
          </p:nvPr>
        </p:nvSpPr>
        <p:spPr>
          <a:xfrm>
            <a:off x="1066800" y="2103120"/>
            <a:ext cx="6592349" cy="3931920"/>
          </a:xfrm>
        </p:spPr>
        <p:txBody>
          <a:bodyPr/>
          <a:lstStyle/>
          <a:p>
            <a:r>
              <a:rPr lang="en-US" b="1" dirty="0"/>
              <a:t>Determine if the following finite automata accept the same language</a:t>
            </a:r>
          </a:p>
          <a:p>
            <a:r>
              <a:rPr lang="en-US" dirty="0"/>
              <a:t>Our composite table</a:t>
            </a:r>
          </a:p>
        </p:txBody>
      </p:sp>
      <p:sp>
        <p:nvSpPr>
          <p:cNvPr id="4" name="Footer Placeholder 3">
            <a:extLst>
              <a:ext uri="{FF2B5EF4-FFF2-40B4-BE49-F238E27FC236}">
                <a16:creationId xmlns:a16="http://schemas.microsoft.com/office/drawing/2014/main" id="{355B9BF3-27F0-44DD-8C18-C146FABC43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02BA40C-47C9-4B0F-B641-6A7497157946}"/>
              </a:ext>
            </a:extLst>
          </p:cNvPr>
          <p:cNvSpPr>
            <a:spLocks noGrp="1"/>
          </p:cNvSpPr>
          <p:nvPr>
            <p:ph type="sldNum" sz="quarter" idx="12"/>
          </p:nvPr>
        </p:nvSpPr>
        <p:spPr/>
        <p:txBody>
          <a:bodyPr/>
          <a:lstStyle/>
          <a:p>
            <a:fld id="{BAA72AFD-CEE0-4046-9853-91F53F3F97D9}" type="slidenum">
              <a:rPr lang="en-US" smtClean="0"/>
              <a:t>56</a:t>
            </a:fld>
            <a:endParaRPr lang="en-US"/>
          </a:p>
        </p:txBody>
      </p:sp>
      <p:pic>
        <p:nvPicPr>
          <p:cNvPr id="8" name="Picture 7">
            <a:extLst>
              <a:ext uri="{FF2B5EF4-FFF2-40B4-BE49-F238E27FC236}">
                <a16:creationId xmlns:a16="http://schemas.microsoft.com/office/drawing/2014/main" id="{B1EBF040-A0BE-4389-8A94-99A23488D451}"/>
              </a:ext>
            </a:extLst>
          </p:cNvPr>
          <p:cNvPicPr>
            <a:picLocks noChangeAspect="1"/>
          </p:cNvPicPr>
          <p:nvPr/>
        </p:nvPicPr>
        <p:blipFill>
          <a:blip r:embed="rId2"/>
          <a:stretch>
            <a:fillRect/>
          </a:stretch>
        </p:blipFill>
        <p:spPr>
          <a:xfrm>
            <a:off x="9063280" y="635041"/>
            <a:ext cx="2570510" cy="1757587"/>
          </a:xfrm>
          <a:prstGeom prst="rect">
            <a:avLst/>
          </a:prstGeom>
        </p:spPr>
      </p:pic>
      <p:pic>
        <p:nvPicPr>
          <p:cNvPr id="9" name="Picture 8">
            <a:extLst>
              <a:ext uri="{FF2B5EF4-FFF2-40B4-BE49-F238E27FC236}">
                <a16:creationId xmlns:a16="http://schemas.microsoft.com/office/drawing/2014/main" id="{E65EB4BD-3A2C-4BC6-BC2B-93B338BB049B}"/>
              </a:ext>
            </a:extLst>
          </p:cNvPr>
          <p:cNvPicPr>
            <a:picLocks noChangeAspect="1"/>
          </p:cNvPicPr>
          <p:nvPr/>
        </p:nvPicPr>
        <p:blipFill>
          <a:blip r:embed="rId3"/>
          <a:stretch>
            <a:fillRect/>
          </a:stretch>
        </p:blipFill>
        <p:spPr>
          <a:xfrm>
            <a:off x="9063280" y="2588901"/>
            <a:ext cx="2570510" cy="2257618"/>
          </a:xfrm>
          <a:prstGeom prst="rect">
            <a:avLst/>
          </a:prstGeom>
        </p:spPr>
      </p:pic>
      <p:graphicFrame>
        <p:nvGraphicFramePr>
          <p:cNvPr id="6" name="Table 5">
            <a:extLst>
              <a:ext uri="{FF2B5EF4-FFF2-40B4-BE49-F238E27FC236}">
                <a16:creationId xmlns:a16="http://schemas.microsoft.com/office/drawing/2014/main" id="{2E3B990E-1BDE-42DF-A499-1AB1303CB202}"/>
              </a:ext>
            </a:extLst>
          </p:cNvPr>
          <p:cNvGraphicFramePr>
            <a:graphicFrameLocks noGrp="1"/>
          </p:cNvGraphicFramePr>
          <p:nvPr>
            <p:extLst>
              <p:ext uri="{D42A27DB-BD31-4B8C-83A1-F6EECF244321}">
                <p14:modId xmlns:p14="http://schemas.microsoft.com/office/powerpoint/2010/main" val="3626980264"/>
              </p:ext>
            </p:extLst>
          </p:nvPr>
        </p:nvGraphicFramePr>
        <p:xfrm>
          <a:off x="865931" y="3133007"/>
          <a:ext cx="7716009" cy="3017520"/>
        </p:xfrm>
        <a:graphic>
          <a:graphicData uri="http://schemas.openxmlformats.org/drawingml/2006/table">
            <a:tbl>
              <a:tblPr firstRow="1" bandRow="1">
                <a:tableStyleId>{F5AB1C69-6EDB-4FF4-983F-18BD219EF322}</a:tableStyleId>
              </a:tblPr>
              <a:tblGrid>
                <a:gridCol w="2572003">
                  <a:extLst>
                    <a:ext uri="{9D8B030D-6E8A-4147-A177-3AD203B41FA5}">
                      <a16:colId xmlns:a16="http://schemas.microsoft.com/office/drawing/2014/main" val="2501656222"/>
                    </a:ext>
                  </a:extLst>
                </a:gridCol>
                <a:gridCol w="2572003">
                  <a:extLst>
                    <a:ext uri="{9D8B030D-6E8A-4147-A177-3AD203B41FA5}">
                      <a16:colId xmlns:a16="http://schemas.microsoft.com/office/drawing/2014/main" val="3566122976"/>
                    </a:ext>
                  </a:extLst>
                </a:gridCol>
                <a:gridCol w="2572003">
                  <a:extLst>
                    <a:ext uri="{9D8B030D-6E8A-4147-A177-3AD203B41FA5}">
                      <a16:colId xmlns:a16="http://schemas.microsoft.com/office/drawing/2014/main" val="549461237"/>
                    </a:ext>
                  </a:extLst>
                </a:gridCol>
              </a:tblGrid>
              <a:tr h="301569">
                <a:tc>
                  <a:txBody>
                    <a:bodyPr/>
                    <a:lstStyle/>
                    <a:p>
                      <a:pPr algn="ctr"/>
                      <a:r>
                        <a:rPr lang="en-US" sz="1600" dirty="0"/>
                        <a:t>State</a:t>
                      </a:r>
                    </a:p>
                  </a:txBody>
                  <a:tcPr/>
                </a:tc>
                <a:tc>
                  <a:txBody>
                    <a:bodyPr/>
                    <a:lstStyle/>
                    <a:p>
                      <a:pPr algn="ctr"/>
                      <a:r>
                        <a:rPr lang="en-US" sz="1600" dirty="0"/>
                        <a:t>a</a:t>
                      </a:r>
                    </a:p>
                  </a:txBody>
                  <a:tcPr/>
                </a:tc>
                <a:tc>
                  <a:txBody>
                    <a:bodyPr/>
                    <a:lstStyle/>
                    <a:p>
                      <a:pPr algn="ctr"/>
                      <a:r>
                        <a:rPr lang="en-US" sz="1600" dirty="0"/>
                        <a:t>b</a:t>
                      </a:r>
                    </a:p>
                  </a:txBody>
                  <a:tcPr/>
                </a:tc>
                <a:extLst>
                  <a:ext uri="{0D108BD9-81ED-4DB2-BD59-A6C34878D82A}">
                    <a16:rowId xmlns:a16="http://schemas.microsoft.com/office/drawing/2014/main" val="3863422812"/>
                  </a:ext>
                </a:extLst>
              </a:tr>
              <a:tr h="301569">
                <a:tc>
                  <a:txBody>
                    <a:bodyPr/>
                    <a:lstStyle/>
                    <a:p>
                      <a:pPr algn="ctr"/>
                      <a:r>
                        <a:rPr lang="en-US" sz="1600" dirty="0"/>
                        <a:t>(0,x)</a:t>
                      </a:r>
                    </a:p>
                  </a:txBody>
                  <a:tcPr/>
                </a:tc>
                <a:tc>
                  <a:txBody>
                    <a:bodyPr/>
                    <a:lstStyle/>
                    <a:p>
                      <a:pPr algn="ctr"/>
                      <a:r>
                        <a:rPr lang="en-US" sz="1600" dirty="0"/>
                        <a:t>(2,z)</a:t>
                      </a:r>
                    </a:p>
                  </a:txBody>
                  <a:tcPr/>
                </a:tc>
                <a:tc>
                  <a:txBody>
                    <a:bodyPr/>
                    <a:lstStyle/>
                    <a:p>
                      <a:pPr algn="ctr"/>
                      <a:r>
                        <a:rPr lang="en-US" sz="1600" dirty="0"/>
                        <a:t>(0,y)</a:t>
                      </a:r>
                    </a:p>
                  </a:txBody>
                  <a:tcPr/>
                </a:tc>
                <a:extLst>
                  <a:ext uri="{0D108BD9-81ED-4DB2-BD59-A6C34878D82A}">
                    <a16:rowId xmlns:a16="http://schemas.microsoft.com/office/drawing/2014/main" val="1784585378"/>
                  </a:ext>
                </a:extLst>
              </a:tr>
              <a:tr h="301569">
                <a:tc>
                  <a:txBody>
                    <a:bodyPr/>
                    <a:lstStyle/>
                    <a:p>
                      <a:pPr algn="ctr"/>
                      <a:r>
                        <a:rPr lang="en-US" sz="1600" dirty="0"/>
                        <a:t>(2,z)</a:t>
                      </a:r>
                    </a:p>
                  </a:txBody>
                  <a:tcPr/>
                </a:tc>
                <a:tc>
                  <a:txBody>
                    <a:bodyPr/>
                    <a:lstStyle/>
                    <a:p>
                      <a:pPr algn="ctr"/>
                      <a:r>
                        <a:rPr lang="en-US" sz="1600" dirty="0"/>
                        <a:t>(1,x)</a:t>
                      </a:r>
                    </a:p>
                  </a:txBody>
                  <a:tcPr/>
                </a:tc>
                <a:tc>
                  <a:txBody>
                    <a:bodyPr/>
                    <a:lstStyle/>
                    <a:p>
                      <a:pPr algn="ctr"/>
                      <a:r>
                        <a:rPr lang="en-US" sz="1600" dirty="0"/>
                        <a:t>(0,y)</a:t>
                      </a:r>
                    </a:p>
                  </a:txBody>
                  <a:tcPr/>
                </a:tc>
                <a:extLst>
                  <a:ext uri="{0D108BD9-81ED-4DB2-BD59-A6C34878D82A}">
                    <a16:rowId xmlns:a16="http://schemas.microsoft.com/office/drawing/2014/main" val="1817807832"/>
                  </a:ext>
                </a:extLst>
              </a:tr>
              <a:tr h="301569">
                <a:tc>
                  <a:txBody>
                    <a:bodyPr/>
                    <a:lstStyle/>
                    <a:p>
                      <a:pPr algn="ctr"/>
                      <a:r>
                        <a:rPr lang="en-US" sz="1600" dirty="0"/>
                        <a:t>(0,y)</a:t>
                      </a:r>
                    </a:p>
                  </a:txBody>
                  <a:tcPr/>
                </a:tc>
                <a:tc>
                  <a:txBody>
                    <a:bodyPr/>
                    <a:lstStyle/>
                    <a:p>
                      <a:pPr algn="ctr"/>
                      <a:r>
                        <a:rPr lang="en-US" sz="1600" dirty="0"/>
                        <a:t>(2,z)</a:t>
                      </a:r>
                    </a:p>
                  </a:txBody>
                  <a:tcPr/>
                </a:tc>
                <a:tc>
                  <a:txBody>
                    <a:bodyPr/>
                    <a:lstStyle/>
                    <a:p>
                      <a:pPr algn="ctr"/>
                      <a:r>
                        <a:rPr lang="en-US" sz="1600" dirty="0"/>
                        <a:t>(0,y)</a:t>
                      </a:r>
                    </a:p>
                  </a:txBody>
                  <a:tcPr/>
                </a:tc>
                <a:extLst>
                  <a:ext uri="{0D108BD9-81ED-4DB2-BD59-A6C34878D82A}">
                    <a16:rowId xmlns:a16="http://schemas.microsoft.com/office/drawing/2014/main" val="3428363404"/>
                  </a:ext>
                </a:extLst>
              </a:tr>
              <a:tr h="301569">
                <a:tc>
                  <a:txBody>
                    <a:bodyPr/>
                    <a:lstStyle/>
                    <a:p>
                      <a:pPr algn="ctr"/>
                      <a:r>
                        <a:rPr lang="en-US" sz="1600" dirty="0"/>
                        <a:t>(1,x)</a:t>
                      </a:r>
                    </a:p>
                  </a:txBody>
                  <a:tcPr/>
                </a:tc>
                <a:tc>
                  <a:txBody>
                    <a:bodyPr/>
                    <a:lstStyle/>
                    <a:p>
                      <a:pPr algn="ctr"/>
                      <a:r>
                        <a:rPr lang="en-US" sz="1600" dirty="0"/>
                        <a:t>(0,z)</a:t>
                      </a:r>
                    </a:p>
                  </a:txBody>
                  <a:tcPr/>
                </a:tc>
                <a:tc>
                  <a:txBody>
                    <a:bodyPr/>
                    <a:lstStyle/>
                    <a:p>
                      <a:pPr algn="ctr"/>
                      <a:r>
                        <a:rPr lang="en-US" sz="1600" dirty="0"/>
                        <a:t>(2,y)</a:t>
                      </a:r>
                    </a:p>
                  </a:txBody>
                  <a:tcPr/>
                </a:tc>
                <a:extLst>
                  <a:ext uri="{0D108BD9-81ED-4DB2-BD59-A6C34878D82A}">
                    <a16:rowId xmlns:a16="http://schemas.microsoft.com/office/drawing/2014/main" val="2854026052"/>
                  </a:ext>
                </a:extLst>
              </a:tr>
              <a:tr h="301569">
                <a:tc>
                  <a:txBody>
                    <a:bodyPr/>
                    <a:lstStyle/>
                    <a:p>
                      <a:pPr algn="ctr"/>
                      <a:r>
                        <a:rPr lang="en-US" sz="1600" dirty="0"/>
                        <a:t>(2,y)</a:t>
                      </a:r>
                    </a:p>
                  </a:txBody>
                  <a:tcPr/>
                </a:tc>
                <a:tc>
                  <a:txBody>
                    <a:bodyPr/>
                    <a:lstStyle/>
                    <a:p>
                      <a:pPr algn="ctr"/>
                      <a:r>
                        <a:rPr lang="en-US" sz="1600" dirty="0"/>
                        <a:t>(1,z)</a:t>
                      </a:r>
                    </a:p>
                  </a:txBody>
                  <a:tcPr/>
                </a:tc>
                <a:tc>
                  <a:txBody>
                    <a:bodyPr/>
                    <a:lstStyle/>
                    <a:p>
                      <a:pPr algn="ctr"/>
                      <a:r>
                        <a:rPr lang="en-US" sz="1600" dirty="0"/>
                        <a:t>(0,y)</a:t>
                      </a:r>
                    </a:p>
                  </a:txBody>
                  <a:tcPr/>
                </a:tc>
                <a:extLst>
                  <a:ext uri="{0D108BD9-81ED-4DB2-BD59-A6C34878D82A}">
                    <a16:rowId xmlns:a16="http://schemas.microsoft.com/office/drawing/2014/main" val="1566707357"/>
                  </a:ext>
                </a:extLst>
              </a:tr>
              <a:tr h="301569">
                <a:tc>
                  <a:txBody>
                    <a:bodyPr/>
                    <a:lstStyle/>
                    <a:p>
                      <a:pPr algn="ctr"/>
                      <a:r>
                        <a:rPr lang="en-US" sz="1600" dirty="0"/>
                        <a:t>(1,z)</a:t>
                      </a:r>
                    </a:p>
                  </a:txBody>
                  <a:tcPr/>
                </a:tc>
                <a:tc>
                  <a:txBody>
                    <a:bodyPr/>
                    <a:lstStyle/>
                    <a:p>
                      <a:pPr algn="ctr"/>
                      <a:r>
                        <a:rPr lang="en-US" sz="1600" dirty="0"/>
                        <a:t>(0,x)</a:t>
                      </a:r>
                    </a:p>
                  </a:txBody>
                  <a:tcPr/>
                </a:tc>
                <a:tc>
                  <a:txBody>
                    <a:bodyPr/>
                    <a:lstStyle/>
                    <a:p>
                      <a:pPr algn="ctr"/>
                      <a:r>
                        <a:rPr lang="en-US" sz="1600" dirty="0"/>
                        <a:t>(2,y)</a:t>
                      </a:r>
                    </a:p>
                  </a:txBody>
                  <a:tcPr/>
                </a:tc>
                <a:extLst>
                  <a:ext uri="{0D108BD9-81ED-4DB2-BD59-A6C34878D82A}">
                    <a16:rowId xmlns:a16="http://schemas.microsoft.com/office/drawing/2014/main" val="1461896248"/>
                  </a:ext>
                </a:extLst>
              </a:tr>
              <a:tr h="301569">
                <a:tc>
                  <a:txBody>
                    <a:bodyPr/>
                    <a:lstStyle/>
                    <a:p>
                      <a:pPr algn="ctr"/>
                      <a:r>
                        <a:rPr lang="en-US" sz="1600" dirty="0"/>
                        <a:t>(0,z)</a:t>
                      </a:r>
                    </a:p>
                  </a:txBody>
                  <a:tcPr/>
                </a:tc>
                <a:tc>
                  <a:txBody>
                    <a:bodyPr/>
                    <a:lstStyle/>
                    <a:p>
                      <a:pPr algn="ctr"/>
                      <a:r>
                        <a:rPr lang="en-US" sz="1600" dirty="0"/>
                        <a:t>(2,x)</a:t>
                      </a:r>
                    </a:p>
                  </a:txBody>
                  <a:tcPr/>
                </a:tc>
                <a:tc>
                  <a:txBody>
                    <a:bodyPr/>
                    <a:lstStyle/>
                    <a:p>
                      <a:pPr algn="ctr"/>
                      <a:r>
                        <a:rPr lang="en-US" sz="1600" dirty="0"/>
                        <a:t>(0,y)</a:t>
                      </a:r>
                    </a:p>
                  </a:txBody>
                  <a:tcPr/>
                </a:tc>
                <a:extLst>
                  <a:ext uri="{0D108BD9-81ED-4DB2-BD59-A6C34878D82A}">
                    <a16:rowId xmlns:a16="http://schemas.microsoft.com/office/drawing/2014/main" val="3499049067"/>
                  </a:ext>
                </a:extLst>
              </a:tr>
              <a:tr h="301569">
                <a:tc>
                  <a:txBody>
                    <a:bodyPr/>
                    <a:lstStyle/>
                    <a:p>
                      <a:pPr algn="ctr"/>
                      <a:r>
                        <a:rPr lang="en-US" sz="1600" dirty="0"/>
                        <a:t>(2,x)</a:t>
                      </a:r>
                    </a:p>
                  </a:txBody>
                  <a:tcPr/>
                </a:tc>
                <a:tc>
                  <a:txBody>
                    <a:bodyPr/>
                    <a:lstStyle/>
                    <a:p>
                      <a:pPr algn="ctr"/>
                      <a:r>
                        <a:rPr lang="en-US" sz="1600" dirty="0"/>
                        <a:t>(1,z)</a:t>
                      </a:r>
                    </a:p>
                  </a:txBody>
                  <a:tcPr/>
                </a:tc>
                <a:tc>
                  <a:txBody>
                    <a:bodyPr/>
                    <a:lstStyle/>
                    <a:p>
                      <a:pPr algn="ctr"/>
                      <a:r>
                        <a:rPr lang="en-US" sz="1600" dirty="0"/>
                        <a:t>(0,y)</a:t>
                      </a:r>
                    </a:p>
                  </a:txBody>
                  <a:tcPr/>
                </a:tc>
                <a:extLst>
                  <a:ext uri="{0D108BD9-81ED-4DB2-BD59-A6C34878D82A}">
                    <a16:rowId xmlns:a16="http://schemas.microsoft.com/office/drawing/2014/main" val="1270416752"/>
                  </a:ext>
                </a:extLst>
              </a:tr>
            </a:tbl>
          </a:graphicData>
        </a:graphic>
      </p:graphicFrame>
    </p:spTree>
    <p:extLst>
      <p:ext uri="{BB962C8B-B14F-4D97-AF65-F5344CB8AC3E}">
        <p14:creationId xmlns:p14="http://schemas.microsoft.com/office/powerpoint/2010/main" val="15547707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080AC-585E-4D31-8A3B-7E24C81B201D}"/>
              </a:ext>
            </a:extLst>
          </p:cNvPr>
          <p:cNvSpPr>
            <a:spLocks noGrp="1"/>
          </p:cNvSpPr>
          <p:nvPr>
            <p:ph type="title"/>
          </p:nvPr>
        </p:nvSpPr>
        <p:spPr/>
        <p:txBody>
          <a:bodyPr/>
          <a:lstStyle/>
          <a:p>
            <a:r>
              <a:rPr lang="en-US" dirty="0"/>
              <a:t>Decidability:  Example 2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DF7EB07-6B3A-4C80-B218-2241AA21CCAB}"/>
                  </a:ext>
                </a:extLst>
              </p:cNvPr>
              <p:cNvSpPr>
                <a:spLocks noGrp="1"/>
              </p:cNvSpPr>
              <p:nvPr>
                <p:ph idx="1"/>
              </p:nvPr>
            </p:nvSpPr>
            <p:spPr>
              <a:xfrm>
                <a:off x="1066800" y="2103120"/>
                <a:ext cx="6592349" cy="3931920"/>
              </a:xfrm>
            </p:spPr>
            <p:txBody>
              <a:bodyPr/>
              <a:lstStyle/>
              <a:p>
                <a:r>
                  <a:rPr lang="en-US" b="1" dirty="0"/>
                  <a:t>Determine if the following finite automata accept the same language</a:t>
                </a:r>
              </a:p>
              <a:p>
                <a:r>
                  <a:rPr lang="en-US" dirty="0"/>
                  <a:t>Accept states for:</a:t>
                </a:r>
              </a:p>
              <a:p>
                <a:r>
                  <a:rPr lang="en-US" dirty="0"/>
                  <a:t>(L</a:t>
                </a:r>
                <a:r>
                  <a:rPr lang="en-US" baseline="-25000" dirty="0"/>
                  <a:t>1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baseline="30000" dirty="0"/>
                  <a:t>’</a:t>
                </a:r>
                <a:r>
                  <a:rPr lang="en-US"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1</a:t>
                </a:r>
                <a:r>
                  <a:rPr lang="en-US" baseline="30000" dirty="0"/>
                  <a:t>’</a:t>
                </a:r>
                <a:r>
                  <a:rPr lang="en-US" baseline="-25000"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dirty="0"/>
                  <a:t>)</a:t>
                </a:r>
              </a:p>
              <a:p>
                <a:pPr lvl="1"/>
                <a:r>
                  <a:rPr lang="en-US" dirty="0"/>
                  <a:t>(L</a:t>
                </a:r>
                <a:r>
                  <a:rPr lang="en-US" baseline="-25000" dirty="0"/>
                  <a:t>1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baseline="30000" dirty="0"/>
                  <a:t>’</a:t>
                </a:r>
                <a:r>
                  <a:rPr lang="en-US" dirty="0"/>
                  <a:t>):  {(1,x),  (1,y)}</a:t>
                </a:r>
              </a:p>
              <a:p>
                <a:pPr lvl="1"/>
                <a:r>
                  <a:rPr lang="en-US" dirty="0"/>
                  <a:t>(L</a:t>
                </a:r>
                <a:r>
                  <a:rPr lang="en-US" baseline="-25000" dirty="0"/>
                  <a:t>1</a:t>
                </a:r>
                <a:r>
                  <a:rPr lang="en-US" baseline="30000" dirty="0"/>
                  <a:t>’</a:t>
                </a:r>
                <a:r>
                  <a:rPr lang="en-US" baseline="-25000" dirty="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r>
                  <a:rPr lang="en-US" dirty="0"/>
                  <a:t> L</a:t>
                </a:r>
                <a:r>
                  <a:rPr lang="en-US" baseline="-25000" dirty="0"/>
                  <a:t>2</a:t>
                </a:r>
                <a:r>
                  <a:rPr lang="en-US" dirty="0"/>
                  <a:t>):  {(0,z), (2,z)}</a:t>
                </a:r>
              </a:p>
              <a:p>
                <a:r>
                  <a:rPr lang="en-US" dirty="0"/>
                  <a:t>Since (1,x) </a:t>
                </a:r>
                <a:r>
                  <a:rPr lang="en-US" b="1" dirty="0"/>
                  <a:t>is in our table </a:t>
                </a:r>
                <a:r>
                  <a:rPr lang="en-US" dirty="0"/>
                  <a:t>that means these two</a:t>
                </a:r>
                <a:br>
                  <a:rPr lang="en-US" dirty="0"/>
                </a:br>
                <a:r>
                  <a:rPr lang="en-US" dirty="0"/>
                  <a:t>machines </a:t>
                </a:r>
                <a:r>
                  <a:rPr lang="en-US" b="1" dirty="0"/>
                  <a:t>do</a:t>
                </a:r>
                <a:r>
                  <a:rPr lang="en-US" dirty="0"/>
                  <a:t> </a:t>
                </a:r>
                <a:r>
                  <a:rPr lang="en-US" b="1" dirty="0"/>
                  <a:t>not accept </a:t>
                </a:r>
                <a:r>
                  <a:rPr lang="en-US" dirty="0"/>
                  <a:t>the same language</a:t>
                </a:r>
              </a:p>
            </p:txBody>
          </p:sp>
        </mc:Choice>
        <mc:Fallback xmlns="">
          <p:sp>
            <p:nvSpPr>
              <p:cNvPr id="3" name="Content Placeholder 2">
                <a:extLst>
                  <a:ext uri="{FF2B5EF4-FFF2-40B4-BE49-F238E27FC236}">
                    <a16:creationId xmlns:a16="http://schemas.microsoft.com/office/drawing/2014/main" id="{CDF7EB07-6B3A-4C80-B218-2241AA21CCAB}"/>
                  </a:ext>
                </a:extLst>
              </p:cNvPr>
              <p:cNvSpPr>
                <a:spLocks noGrp="1" noRot="1" noChangeAspect="1" noMove="1" noResize="1" noEditPoints="1" noAdjustHandles="1" noChangeArrowheads="1" noChangeShapeType="1" noTextEdit="1"/>
              </p:cNvSpPr>
              <p:nvPr>
                <p:ph idx="1"/>
              </p:nvPr>
            </p:nvSpPr>
            <p:spPr>
              <a:xfrm>
                <a:off x="1066800" y="2103120"/>
                <a:ext cx="6592349" cy="3931920"/>
              </a:xfrm>
              <a:blipFill>
                <a:blip r:embed="rId2"/>
                <a:stretch>
                  <a:fillRect l="-555" t="-77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55B9BF3-27F0-44DD-8C18-C146FABC43F9}"/>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02BA40C-47C9-4B0F-B641-6A7497157946}"/>
              </a:ext>
            </a:extLst>
          </p:cNvPr>
          <p:cNvSpPr>
            <a:spLocks noGrp="1"/>
          </p:cNvSpPr>
          <p:nvPr>
            <p:ph type="sldNum" sz="quarter" idx="12"/>
          </p:nvPr>
        </p:nvSpPr>
        <p:spPr/>
        <p:txBody>
          <a:bodyPr/>
          <a:lstStyle/>
          <a:p>
            <a:fld id="{BAA72AFD-CEE0-4046-9853-91F53F3F97D9}" type="slidenum">
              <a:rPr lang="en-US" smtClean="0"/>
              <a:t>57</a:t>
            </a:fld>
            <a:endParaRPr lang="en-US"/>
          </a:p>
        </p:txBody>
      </p:sp>
      <p:pic>
        <p:nvPicPr>
          <p:cNvPr id="8" name="Picture 7">
            <a:extLst>
              <a:ext uri="{FF2B5EF4-FFF2-40B4-BE49-F238E27FC236}">
                <a16:creationId xmlns:a16="http://schemas.microsoft.com/office/drawing/2014/main" id="{B1EBF040-A0BE-4389-8A94-99A23488D451}"/>
              </a:ext>
            </a:extLst>
          </p:cNvPr>
          <p:cNvPicPr>
            <a:picLocks noChangeAspect="1"/>
          </p:cNvPicPr>
          <p:nvPr/>
        </p:nvPicPr>
        <p:blipFill>
          <a:blip r:embed="rId3"/>
          <a:stretch>
            <a:fillRect/>
          </a:stretch>
        </p:blipFill>
        <p:spPr>
          <a:xfrm>
            <a:off x="9063280" y="635041"/>
            <a:ext cx="2570510" cy="1757587"/>
          </a:xfrm>
          <a:prstGeom prst="rect">
            <a:avLst/>
          </a:prstGeom>
        </p:spPr>
      </p:pic>
      <p:pic>
        <p:nvPicPr>
          <p:cNvPr id="9" name="Picture 8">
            <a:extLst>
              <a:ext uri="{FF2B5EF4-FFF2-40B4-BE49-F238E27FC236}">
                <a16:creationId xmlns:a16="http://schemas.microsoft.com/office/drawing/2014/main" id="{E65EB4BD-3A2C-4BC6-BC2B-93B338BB049B}"/>
              </a:ext>
            </a:extLst>
          </p:cNvPr>
          <p:cNvPicPr>
            <a:picLocks noChangeAspect="1"/>
          </p:cNvPicPr>
          <p:nvPr/>
        </p:nvPicPr>
        <p:blipFill>
          <a:blip r:embed="rId4"/>
          <a:stretch>
            <a:fillRect/>
          </a:stretch>
        </p:blipFill>
        <p:spPr>
          <a:xfrm>
            <a:off x="9063280" y="2588901"/>
            <a:ext cx="2570510" cy="2257618"/>
          </a:xfrm>
          <a:prstGeom prst="rect">
            <a:avLst/>
          </a:prstGeom>
        </p:spPr>
      </p:pic>
      <p:graphicFrame>
        <p:nvGraphicFramePr>
          <p:cNvPr id="6" name="Table 5">
            <a:extLst>
              <a:ext uri="{FF2B5EF4-FFF2-40B4-BE49-F238E27FC236}">
                <a16:creationId xmlns:a16="http://schemas.microsoft.com/office/drawing/2014/main" id="{2E3B990E-1BDE-42DF-A499-1AB1303CB202}"/>
              </a:ext>
            </a:extLst>
          </p:cNvPr>
          <p:cNvGraphicFramePr>
            <a:graphicFrameLocks noGrp="1"/>
          </p:cNvGraphicFramePr>
          <p:nvPr>
            <p:extLst>
              <p:ext uri="{D42A27DB-BD31-4B8C-83A1-F6EECF244321}">
                <p14:modId xmlns:p14="http://schemas.microsoft.com/office/powerpoint/2010/main" val="2793847254"/>
              </p:ext>
            </p:extLst>
          </p:nvPr>
        </p:nvGraphicFramePr>
        <p:xfrm>
          <a:off x="6914394" y="2588901"/>
          <a:ext cx="2050415" cy="3017520"/>
        </p:xfrm>
        <a:graphic>
          <a:graphicData uri="http://schemas.openxmlformats.org/drawingml/2006/table">
            <a:tbl>
              <a:tblPr firstRow="1" bandRow="1">
                <a:tableStyleId>{F5AB1C69-6EDB-4FF4-983F-18BD219EF322}</a:tableStyleId>
              </a:tblPr>
              <a:tblGrid>
                <a:gridCol w="732155">
                  <a:extLst>
                    <a:ext uri="{9D8B030D-6E8A-4147-A177-3AD203B41FA5}">
                      <a16:colId xmlns:a16="http://schemas.microsoft.com/office/drawing/2014/main" val="2501656222"/>
                    </a:ext>
                  </a:extLst>
                </a:gridCol>
                <a:gridCol w="652780">
                  <a:extLst>
                    <a:ext uri="{9D8B030D-6E8A-4147-A177-3AD203B41FA5}">
                      <a16:colId xmlns:a16="http://schemas.microsoft.com/office/drawing/2014/main" val="3566122976"/>
                    </a:ext>
                  </a:extLst>
                </a:gridCol>
                <a:gridCol w="665480">
                  <a:extLst>
                    <a:ext uri="{9D8B030D-6E8A-4147-A177-3AD203B41FA5}">
                      <a16:colId xmlns:a16="http://schemas.microsoft.com/office/drawing/2014/main" val="549461237"/>
                    </a:ext>
                  </a:extLst>
                </a:gridCol>
              </a:tblGrid>
              <a:tr h="301569">
                <a:tc>
                  <a:txBody>
                    <a:bodyPr/>
                    <a:lstStyle/>
                    <a:p>
                      <a:pPr algn="ctr"/>
                      <a:r>
                        <a:rPr lang="en-US" sz="1600" dirty="0"/>
                        <a:t>State</a:t>
                      </a:r>
                    </a:p>
                  </a:txBody>
                  <a:tcPr/>
                </a:tc>
                <a:tc>
                  <a:txBody>
                    <a:bodyPr/>
                    <a:lstStyle/>
                    <a:p>
                      <a:pPr algn="ctr"/>
                      <a:r>
                        <a:rPr lang="en-US" sz="1600" dirty="0"/>
                        <a:t>a</a:t>
                      </a:r>
                    </a:p>
                  </a:txBody>
                  <a:tcPr/>
                </a:tc>
                <a:tc>
                  <a:txBody>
                    <a:bodyPr/>
                    <a:lstStyle/>
                    <a:p>
                      <a:pPr algn="ctr"/>
                      <a:r>
                        <a:rPr lang="en-US" sz="1600" dirty="0"/>
                        <a:t>b</a:t>
                      </a:r>
                    </a:p>
                  </a:txBody>
                  <a:tcPr/>
                </a:tc>
                <a:extLst>
                  <a:ext uri="{0D108BD9-81ED-4DB2-BD59-A6C34878D82A}">
                    <a16:rowId xmlns:a16="http://schemas.microsoft.com/office/drawing/2014/main" val="3863422812"/>
                  </a:ext>
                </a:extLst>
              </a:tr>
              <a:tr h="301569">
                <a:tc>
                  <a:txBody>
                    <a:bodyPr/>
                    <a:lstStyle/>
                    <a:p>
                      <a:pPr algn="ctr"/>
                      <a:r>
                        <a:rPr lang="en-US" sz="1600" dirty="0"/>
                        <a:t>(0,x)</a:t>
                      </a:r>
                    </a:p>
                  </a:txBody>
                  <a:tcPr/>
                </a:tc>
                <a:tc>
                  <a:txBody>
                    <a:bodyPr/>
                    <a:lstStyle/>
                    <a:p>
                      <a:pPr algn="ctr"/>
                      <a:r>
                        <a:rPr lang="en-US" sz="1600" dirty="0"/>
                        <a:t>(2,z)</a:t>
                      </a:r>
                    </a:p>
                  </a:txBody>
                  <a:tcPr/>
                </a:tc>
                <a:tc>
                  <a:txBody>
                    <a:bodyPr/>
                    <a:lstStyle/>
                    <a:p>
                      <a:pPr algn="ctr"/>
                      <a:r>
                        <a:rPr lang="en-US" sz="1600" dirty="0"/>
                        <a:t>(0,y)</a:t>
                      </a:r>
                    </a:p>
                  </a:txBody>
                  <a:tcPr/>
                </a:tc>
                <a:extLst>
                  <a:ext uri="{0D108BD9-81ED-4DB2-BD59-A6C34878D82A}">
                    <a16:rowId xmlns:a16="http://schemas.microsoft.com/office/drawing/2014/main" val="1784585378"/>
                  </a:ext>
                </a:extLst>
              </a:tr>
              <a:tr h="301569">
                <a:tc>
                  <a:txBody>
                    <a:bodyPr/>
                    <a:lstStyle/>
                    <a:p>
                      <a:pPr algn="ctr"/>
                      <a:r>
                        <a:rPr lang="en-US" sz="1600" dirty="0"/>
                        <a:t>(2,z)</a:t>
                      </a:r>
                    </a:p>
                  </a:txBody>
                  <a:tcPr/>
                </a:tc>
                <a:tc>
                  <a:txBody>
                    <a:bodyPr/>
                    <a:lstStyle/>
                    <a:p>
                      <a:pPr algn="ctr"/>
                      <a:r>
                        <a:rPr lang="en-US" sz="1600" dirty="0"/>
                        <a:t>(1,x)</a:t>
                      </a:r>
                    </a:p>
                  </a:txBody>
                  <a:tcPr/>
                </a:tc>
                <a:tc>
                  <a:txBody>
                    <a:bodyPr/>
                    <a:lstStyle/>
                    <a:p>
                      <a:pPr algn="ctr"/>
                      <a:r>
                        <a:rPr lang="en-US" sz="1600" dirty="0"/>
                        <a:t>(0,y)</a:t>
                      </a:r>
                    </a:p>
                  </a:txBody>
                  <a:tcPr/>
                </a:tc>
                <a:extLst>
                  <a:ext uri="{0D108BD9-81ED-4DB2-BD59-A6C34878D82A}">
                    <a16:rowId xmlns:a16="http://schemas.microsoft.com/office/drawing/2014/main" val="1817807832"/>
                  </a:ext>
                </a:extLst>
              </a:tr>
              <a:tr h="301569">
                <a:tc>
                  <a:txBody>
                    <a:bodyPr/>
                    <a:lstStyle/>
                    <a:p>
                      <a:pPr algn="ctr"/>
                      <a:r>
                        <a:rPr lang="en-US" sz="1600" dirty="0"/>
                        <a:t>(0,y)</a:t>
                      </a:r>
                    </a:p>
                  </a:txBody>
                  <a:tcPr/>
                </a:tc>
                <a:tc>
                  <a:txBody>
                    <a:bodyPr/>
                    <a:lstStyle/>
                    <a:p>
                      <a:pPr algn="ctr"/>
                      <a:r>
                        <a:rPr lang="en-US" sz="1600" dirty="0"/>
                        <a:t>(2,z)</a:t>
                      </a:r>
                    </a:p>
                  </a:txBody>
                  <a:tcPr/>
                </a:tc>
                <a:tc>
                  <a:txBody>
                    <a:bodyPr/>
                    <a:lstStyle/>
                    <a:p>
                      <a:pPr algn="ctr"/>
                      <a:r>
                        <a:rPr lang="en-US" sz="1600" dirty="0"/>
                        <a:t>(0,y)</a:t>
                      </a:r>
                    </a:p>
                  </a:txBody>
                  <a:tcPr/>
                </a:tc>
                <a:extLst>
                  <a:ext uri="{0D108BD9-81ED-4DB2-BD59-A6C34878D82A}">
                    <a16:rowId xmlns:a16="http://schemas.microsoft.com/office/drawing/2014/main" val="3428363404"/>
                  </a:ext>
                </a:extLst>
              </a:tr>
              <a:tr h="301569">
                <a:tc>
                  <a:txBody>
                    <a:bodyPr/>
                    <a:lstStyle/>
                    <a:p>
                      <a:pPr algn="ctr"/>
                      <a:r>
                        <a:rPr lang="en-US" sz="1600" dirty="0"/>
                        <a:t>(1,x)</a:t>
                      </a:r>
                    </a:p>
                  </a:txBody>
                  <a:tcPr/>
                </a:tc>
                <a:tc>
                  <a:txBody>
                    <a:bodyPr/>
                    <a:lstStyle/>
                    <a:p>
                      <a:pPr algn="ctr"/>
                      <a:r>
                        <a:rPr lang="en-US" sz="1600" dirty="0"/>
                        <a:t>(0,z)</a:t>
                      </a:r>
                    </a:p>
                  </a:txBody>
                  <a:tcPr/>
                </a:tc>
                <a:tc>
                  <a:txBody>
                    <a:bodyPr/>
                    <a:lstStyle/>
                    <a:p>
                      <a:pPr algn="ctr"/>
                      <a:r>
                        <a:rPr lang="en-US" sz="1600" dirty="0"/>
                        <a:t>(2,y)</a:t>
                      </a:r>
                    </a:p>
                  </a:txBody>
                  <a:tcPr/>
                </a:tc>
                <a:extLst>
                  <a:ext uri="{0D108BD9-81ED-4DB2-BD59-A6C34878D82A}">
                    <a16:rowId xmlns:a16="http://schemas.microsoft.com/office/drawing/2014/main" val="2854026052"/>
                  </a:ext>
                </a:extLst>
              </a:tr>
              <a:tr h="301569">
                <a:tc>
                  <a:txBody>
                    <a:bodyPr/>
                    <a:lstStyle/>
                    <a:p>
                      <a:pPr algn="ctr"/>
                      <a:r>
                        <a:rPr lang="en-US" sz="1600" dirty="0"/>
                        <a:t>(2,y)</a:t>
                      </a:r>
                    </a:p>
                  </a:txBody>
                  <a:tcPr/>
                </a:tc>
                <a:tc>
                  <a:txBody>
                    <a:bodyPr/>
                    <a:lstStyle/>
                    <a:p>
                      <a:pPr algn="ctr"/>
                      <a:r>
                        <a:rPr lang="en-US" sz="1600" dirty="0"/>
                        <a:t>(1,z)</a:t>
                      </a:r>
                    </a:p>
                  </a:txBody>
                  <a:tcPr/>
                </a:tc>
                <a:tc>
                  <a:txBody>
                    <a:bodyPr/>
                    <a:lstStyle/>
                    <a:p>
                      <a:pPr algn="ctr"/>
                      <a:r>
                        <a:rPr lang="en-US" sz="1600" dirty="0"/>
                        <a:t>(0,y)</a:t>
                      </a:r>
                    </a:p>
                  </a:txBody>
                  <a:tcPr/>
                </a:tc>
                <a:extLst>
                  <a:ext uri="{0D108BD9-81ED-4DB2-BD59-A6C34878D82A}">
                    <a16:rowId xmlns:a16="http://schemas.microsoft.com/office/drawing/2014/main" val="1566707357"/>
                  </a:ext>
                </a:extLst>
              </a:tr>
              <a:tr h="301569">
                <a:tc>
                  <a:txBody>
                    <a:bodyPr/>
                    <a:lstStyle/>
                    <a:p>
                      <a:pPr algn="ctr"/>
                      <a:r>
                        <a:rPr lang="en-US" sz="1600" dirty="0"/>
                        <a:t>(1,z)</a:t>
                      </a:r>
                    </a:p>
                  </a:txBody>
                  <a:tcPr/>
                </a:tc>
                <a:tc>
                  <a:txBody>
                    <a:bodyPr/>
                    <a:lstStyle/>
                    <a:p>
                      <a:pPr algn="ctr"/>
                      <a:r>
                        <a:rPr lang="en-US" sz="1600" dirty="0"/>
                        <a:t>(0,x)</a:t>
                      </a:r>
                    </a:p>
                  </a:txBody>
                  <a:tcPr/>
                </a:tc>
                <a:tc>
                  <a:txBody>
                    <a:bodyPr/>
                    <a:lstStyle/>
                    <a:p>
                      <a:pPr algn="ctr"/>
                      <a:r>
                        <a:rPr lang="en-US" sz="1600" dirty="0"/>
                        <a:t>(2,y)</a:t>
                      </a:r>
                    </a:p>
                  </a:txBody>
                  <a:tcPr/>
                </a:tc>
                <a:extLst>
                  <a:ext uri="{0D108BD9-81ED-4DB2-BD59-A6C34878D82A}">
                    <a16:rowId xmlns:a16="http://schemas.microsoft.com/office/drawing/2014/main" val="1461896248"/>
                  </a:ext>
                </a:extLst>
              </a:tr>
              <a:tr h="301569">
                <a:tc>
                  <a:txBody>
                    <a:bodyPr/>
                    <a:lstStyle/>
                    <a:p>
                      <a:pPr algn="ctr"/>
                      <a:r>
                        <a:rPr lang="en-US" sz="1600" dirty="0"/>
                        <a:t>(0,z)</a:t>
                      </a:r>
                    </a:p>
                  </a:txBody>
                  <a:tcPr/>
                </a:tc>
                <a:tc>
                  <a:txBody>
                    <a:bodyPr/>
                    <a:lstStyle/>
                    <a:p>
                      <a:pPr algn="ctr"/>
                      <a:r>
                        <a:rPr lang="en-US" sz="1600" dirty="0"/>
                        <a:t>(2,x)</a:t>
                      </a:r>
                    </a:p>
                  </a:txBody>
                  <a:tcPr/>
                </a:tc>
                <a:tc>
                  <a:txBody>
                    <a:bodyPr/>
                    <a:lstStyle/>
                    <a:p>
                      <a:pPr algn="ctr"/>
                      <a:r>
                        <a:rPr lang="en-US" sz="1600" dirty="0"/>
                        <a:t>(0,y)</a:t>
                      </a:r>
                    </a:p>
                  </a:txBody>
                  <a:tcPr/>
                </a:tc>
                <a:extLst>
                  <a:ext uri="{0D108BD9-81ED-4DB2-BD59-A6C34878D82A}">
                    <a16:rowId xmlns:a16="http://schemas.microsoft.com/office/drawing/2014/main" val="3499049067"/>
                  </a:ext>
                </a:extLst>
              </a:tr>
              <a:tr h="301569">
                <a:tc>
                  <a:txBody>
                    <a:bodyPr/>
                    <a:lstStyle/>
                    <a:p>
                      <a:pPr algn="ctr"/>
                      <a:r>
                        <a:rPr lang="en-US" sz="1600" dirty="0"/>
                        <a:t>(2,x)</a:t>
                      </a:r>
                    </a:p>
                  </a:txBody>
                  <a:tcPr/>
                </a:tc>
                <a:tc>
                  <a:txBody>
                    <a:bodyPr/>
                    <a:lstStyle/>
                    <a:p>
                      <a:pPr algn="ctr"/>
                      <a:r>
                        <a:rPr lang="en-US" sz="1600" dirty="0"/>
                        <a:t>(1,z)</a:t>
                      </a:r>
                    </a:p>
                  </a:txBody>
                  <a:tcPr/>
                </a:tc>
                <a:tc>
                  <a:txBody>
                    <a:bodyPr/>
                    <a:lstStyle/>
                    <a:p>
                      <a:pPr algn="ctr"/>
                      <a:r>
                        <a:rPr lang="en-US" sz="1600" dirty="0"/>
                        <a:t>(0,y)</a:t>
                      </a:r>
                    </a:p>
                  </a:txBody>
                  <a:tcPr/>
                </a:tc>
                <a:extLst>
                  <a:ext uri="{0D108BD9-81ED-4DB2-BD59-A6C34878D82A}">
                    <a16:rowId xmlns:a16="http://schemas.microsoft.com/office/drawing/2014/main" val="1270416752"/>
                  </a:ext>
                </a:extLst>
              </a:tr>
            </a:tbl>
          </a:graphicData>
        </a:graphic>
      </p:graphicFrame>
    </p:spTree>
    <p:extLst>
      <p:ext uri="{BB962C8B-B14F-4D97-AF65-F5344CB8AC3E}">
        <p14:creationId xmlns:p14="http://schemas.microsoft.com/office/powerpoint/2010/main" val="45221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499B-E96F-4E6B-8767-1B3F311C43A8}"/>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6E86E181-4B69-473E-A354-CC4CE8E9340E}"/>
              </a:ext>
            </a:extLst>
          </p:cNvPr>
          <p:cNvSpPr>
            <a:spLocks noGrp="1"/>
          </p:cNvSpPr>
          <p:nvPr>
            <p:ph idx="1"/>
          </p:nvPr>
        </p:nvSpPr>
        <p:spPr/>
        <p:txBody>
          <a:bodyPr/>
          <a:lstStyle/>
          <a:p>
            <a:r>
              <a:rPr lang="en-US" dirty="0"/>
              <a:t>Questions?</a:t>
            </a:r>
          </a:p>
          <a:p>
            <a:r>
              <a:rPr lang="en-US" dirty="0"/>
              <a:t>Comments?</a:t>
            </a:r>
          </a:p>
          <a:p>
            <a:r>
              <a:rPr lang="en-US" dirty="0"/>
              <a:t>Remarks?</a:t>
            </a:r>
          </a:p>
        </p:txBody>
      </p:sp>
      <p:sp>
        <p:nvSpPr>
          <p:cNvPr id="4" name="Footer Placeholder 3">
            <a:extLst>
              <a:ext uri="{FF2B5EF4-FFF2-40B4-BE49-F238E27FC236}">
                <a16:creationId xmlns:a16="http://schemas.microsoft.com/office/drawing/2014/main" id="{D47E2D59-BA24-45A7-8453-817B88D23465}"/>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FBD215E-8F1D-44CD-9E10-C8A93BA901C7}"/>
              </a:ext>
            </a:extLst>
          </p:cNvPr>
          <p:cNvSpPr>
            <a:spLocks noGrp="1"/>
          </p:cNvSpPr>
          <p:nvPr>
            <p:ph type="sldNum" sz="quarter" idx="12"/>
          </p:nvPr>
        </p:nvSpPr>
        <p:spPr/>
        <p:txBody>
          <a:bodyPr/>
          <a:lstStyle/>
          <a:p>
            <a:fld id="{BAA72AFD-CEE0-4046-9853-91F53F3F97D9}" type="slidenum">
              <a:rPr lang="en-US" smtClean="0"/>
              <a:t>58</a:t>
            </a:fld>
            <a:endParaRPr lang="en-US"/>
          </a:p>
        </p:txBody>
      </p:sp>
    </p:spTree>
    <p:extLst>
      <p:ext uri="{BB962C8B-B14F-4D97-AF65-F5344CB8AC3E}">
        <p14:creationId xmlns:p14="http://schemas.microsoft.com/office/powerpoint/2010/main" val="4120160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D61C9-D4B4-48D6-8A7E-661133CC1AE7}"/>
              </a:ext>
            </a:extLst>
          </p:cNvPr>
          <p:cNvSpPr>
            <a:spLocks noGrp="1"/>
          </p:cNvSpPr>
          <p:nvPr>
            <p:ph type="title"/>
          </p:nvPr>
        </p:nvSpPr>
        <p:spPr/>
        <p:txBody>
          <a:bodyPr/>
          <a:lstStyle/>
          <a:p>
            <a:r>
              <a:rPr lang="en-US" dirty="0"/>
              <a:t>Kleene’s Theorem: Proof</a:t>
            </a:r>
          </a:p>
        </p:txBody>
      </p:sp>
      <p:sp>
        <p:nvSpPr>
          <p:cNvPr id="3" name="Content Placeholder 2">
            <a:extLst>
              <a:ext uri="{FF2B5EF4-FFF2-40B4-BE49-F238E27FC236}">
                <a16:creationId xmlns:a16="http://schemas.microsoft.com/office/drawing/2014/main" id="{4F661806-9F61-4ACE-8D76-8A22A636CDCA}"/>
              </a:ext>
            </a:extLst>
          </p:cNvPr>
          <p:cNvSpPr>
            <a:spLocks noGrp="1"/>
          </p:cNvSpPr>
          <p:nvPr>
            <p:ph idx="1"/>
          </p:nvPr>
        </p:nvSpPr>
        <p:spPr/>
        <p:txBody>
          <a:bodyPr/>
          <a:lstStyle/>
          <a:p>
            <a:r>
              <a:rPr lang="en-US" dirty="0"/>
              <a:t>We will develop a proof in four parts, with examples in each (where applicable or necessary for our purposes):</a:t>
            </a:r>
          </a:p>
          <a:p>
            <a:pPr marL="617220" lvl="1" indent="-342900">
              <a:buFont typeface="+mj-lt"/>
              <a:buAutoNum type="arabicPeriod"/>
            </a:pPr>
            <a:r>
              <a:rPr lang="en-US" dirty="0">
                <a:solidFill>
                  <a:srgbClr val="FFC000"/>
                </a:solidFill>
              </a:rPr>
              <a:t>Given a Finite Automaton (FA), find a Transition Graph (TG), that is FA =&gt; TG</a:t>
            </a:r>
          </a:p>
          <a:p>
            <a:pPr marL="617220" lvl="1" indent="-342900">
              <a:buFont typeface="+mj-lt"/>
              <a:buAutoNum type="arabicPeriod"/>
            </a:pPr>
            <a:r>
              <a:rPr lang="en-US" dirty="0">
                <a:solidFill>
                  <a:srgbClr val="FFFF00"/>
                </a:solidFill>
              </a:rPr>
              <a:t>Given a Transition Graph (TG), find a Finite Automaton (FG), that is TG =&gt; FA</a:t>
            </a:r>
          </a:p>
          <a:p>
            <a:pPr marL="617220" lvl="1" indent="-342900">
              <a:buFont typeface="+mj-lt"/>
              <a:buAutoNum type="arabicPeriod"/>
            </a:pPr>
            <a:r>
              <a:rPr lang="en-US" dirty="0">
                <a:solidFill>
                  <a:srgbClr val="FF0000"/>
                </a:solidFill>
              </a:rPr>
              <a:t>Given a Transition Graph (TG), find a Regular Expression (RE), that is TG =&gt; RE</a:t>
            </a:r>
          </a:p>
          <a:p>
            <a:pPr marL="617220" lvl="1" indent="-342900">
              <a:buFont typeface="+mj-lt"/>
              <a:buAutoNum type="arabicPeriod"/>
            </a:pPr>
            <a:r>
              <a:rPr lang="en-US" dirty="0">
                <a:solidFill>
                  <a:schemeClr val="accent3">
                    <a:lumMod val="60000"/>
                    <a:lumOff val="40000"/>
                  </a:schemeClr>
                </a:solidFill>
              </a:rPr>
              <a:t>Given a Regular Expression (RG), find a Transition Graph (TG), that is RE =&gt; TG</a:t>
            </a:r>
          </a:p>
          <a:p>
            <a:r>
              <a:rPr lang="en-US" dirty="0"/>
              <a:t>It should be fairly clear that if we can demonstrate that the above four parts hold, then Kleene’s Theorem is proven</a:t>
            </a:r>
          </a:p>
        </p:txBody>
      </p:sp>
      <p:sp>
        <p:nvSpPr>
          <p:cNvPr id="4" name="Footer Placeholder 3">
            <a:extLst>
              <a:ext uri="{FF2B5EF4-FFF2-40B4-BE49-F238E27FC236}">
                <a16:creationId xmlns:a16="http://schemas.microsoft.com/office/drawing/2014/main" id="{B615A4DE-C380-49F4-92D0-F6A38B472327}"/>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915DE590-84B8-4B59-85E5-D0C895B6CA4A}"/>
              </a:ext>
            </a:extLst>
          </p:cNvPr>
          <p:cNvSpPr>
            <a:spLocks noGrp="1"/>
          </p:cNvSpPr>
          <p:nvPr>
            <p:ph type="sldNum" sz="quarter" idx="12"/>
          </p:nvPr>
        </p:nvSpPr>
        <p:spPr/>
        <p:txBody>
          <a:bodyPr/>
          <a:lstStyle/>
          <a:p>
            <a:fld id="{BAA72AFD-CEE0-4046-9853-91F53F3F97D9}" type="slidenum">
              <a:rPr lang="en-US" smtClean="0"/>
              <a:t>6</a:t>
            </a:fld>
            <a:endParaRPr lang="en-US"/>
          </a:p>
        </p:txBody>
      </p:sp>
    </p:spTree>
    <p:extLst>
      <p:ext uri="{BB962C8B-B14F-4D97-AF65-F5344CB8AC3E}">
        <p14:creationId xmlns:p14="http://schemas.microsoft.com/office/powerpoint/2010/main" val="38375786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C000"/>
                </a:solidFill>
              </a:rPr>
              <a:t>Proof, Part I:   FA =&gt; TG </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Part 1 of the proof asks us to find a Transition Graph, if we are given a Finite Automaton</a:t>
            </a:r>
          </a:p>
          <a:p>
            <a:r>
              <a:rPr lang="en-US" dirty="0"/>
              <a:t>This proof is trivial:</a:t>
            </a:r>
          </a:p>
          <a:p>
            <a:pPr lvl="1"/>
            <a:r>
              <a:rPr lang="en-US" dirty="0"/>
              <a:t>We saw last lecture that a Finite Automaton is basically just a restricted Transition Graph</a:t>
            </a:r>
          </a:p>
          <a:p>
            <a:pPr lvl="1"/>
            <a:r>
              <a:rPr lang="en-US" dirty="0"/>
              <a:t>Therefore, if we have a FA, we also have a TG</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7</a:t>
            </a:fld>
            <a:endParaRPr lang="en-US"/>
          </a:p>
        </p:txBody>
      </p:sp>
    </p:spTree>
    <p:extLst>
      <p:ext uri="{BB962C8B-B14F-4D97-AF65-F5344CB8AC3E}">
        <p14:creationId xmlns:p14="http://schemas.microsoft.com/office/powerpoint/2010/main" val="2608635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Proof, Part II:   TG =&gt; FA</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We know that TGs can be non-deterministic, but FA are always deterministic</a:t>
            </a:r>
          </a:p>
          <a:p>
            <a:pPr lvl="1"/>
            <a:r>
              <a:rPr lang="en-US" dirty="0"/>
              <a:t>Recall that “deterministic” means given the same input, you always get the same output (or state transition)</a:t>
            </a:r>
          </a:p>
          <a:p>
            <a:pPr lvl="1"/>
            <a:r>
              <a:rPr lang="en-US" dirty="0"/>
              <a:t>Therefore, “non-deterministic” means given the same input, you can have multiple output (or transition paths)</a:t>
            </a:r>
          </a:p>
          <a:p>
            <a:r>
              <a:rPr lang="en-US" dirty="0"/>
              <a:t>For this part of the proof, we must know how to convert a TG into a FA</a:t>
            </a:r>
          </a:p>
          <a:p>
            <a:r>
              <a:rPr lang="en-US" dirty="0"/>
              <a:t>A FA can simulate the non-determinism of a TG with new </a:t>
            </a:r>
            <a:r>
              <a:rPr lang="en-US" b="1" dirty="0"/>
              <a:t>group states </a:t>
            </a:r>
            <a:r>
              <a:rPr lang="en-US" dirty="0"/>
              <a:t>representing the choices the TG has available</a:t>
            </a:r>
          </a:p>
          <a:p>
            <a:r>
              <a:rPr lang="en-US" dirty="0"/>
              <a:t>If, at the end, the simulation is in a group state that contains an accepting state, we accept the string</a:t>
            </a:r>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8</a:t>
            </a:fld>
            <a:endParaRPr lang="en-US"/>
          </a:p>
        </p:txBody>
      </p:sp>
    </p:spTree>
    <p:extLst>
      <p:ext uri="{BB962C8B-B14F-4D97-AF65-F5344CB8AC3E}">
        <p14:creationId xmlns:p14="http://schemas.microsoft.com/office/powerpoint/2010/main" val="3196943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C9ADF-0393-49CA-9C1A-38460AC6D006}"/>
              </a:ext>
            </a:extLst>
          </p:cNvPr>
          <p:cNvSpPr>
            <a:spLocks noGrp="1"/>
          </p:cNvSpPr>
          <p:nvPr>
            <p:ph type="title"/>
          </p:nvPr>
        </p:nvSpPr>
        <p:spPr/>
        <p:txBody>
          <a:bodyPr/>
          <a:lstStyle/>
          <a:p>
            <a:r>
              <a:rPr lang="en-US" dirty="0">
                <a:solidFill>
                  <a:srgbClr val="FFFF00"/>
                </a:solidFill>
              </a:rPr>
              <a:t>Proof, Part II:   TG =&gt; FA</a:t>
            </a:r>
          </a:p>
        </p:txBody>
      </p:sp>
      <p:sp>
        <p:nvSpPr>
          <p:cNvPr id="3" name="Content Placeholder 2">
            <a:extLst>
              <a:ext uri="{FF2B5EF4-FFF2-40B4-BE49-F238E27FC236}">
                <a16:creationId xmlns:a16="http://schemas.microsoft.com/office/drawing/2014/main" id="{1700C878-E99D-477B-B0D7-A7626EFBD872}"/>
              </a:ext>
            </a:extLst>
          </p:cNvPr>
          <p:cNvSpPr>
            <a:spLocks noGrp="1"/>
          </p:cNvSpPr>
          <p:nvPr>
            <p:ph idx="1"/>
          </p:nvPr>
        </p:nvSpPr>
        <p:spPr/>
        <p:txBody>
          <a:bodyPr/>
          <a:lstStyle/>
          <a:p>
            <a:r>
              <a:rPr lang="en-US" dirty="0"/>
              <a:t>How is non-determinism handled?  (collapsed into group state)</a:t>
            </a:r>
          </a:p>
          <a:p>
            <a:pPr lvl="1"/>
            <a:r>
              <a:rPr lang="en-US" dirty="0"/>
              <a:t>Note that although 1 isn’t an accept state, 2 is, so the resulting group state </a:t>
            </a:r>
            <a:r>
              <a:rPr lang="en-US" b="1" dirty="0"/>
              <a:t>is an accept state</a:t>
            </a:r>
            <a:endParaRPr lang="en-US" dirty="0"/>
          </a:p>
        </p:txBody>
      </p:sp>
      <p:sp>
        <p:nvSpPr>
          <p:cNvPr id="4" name="Footer Placeholder 3">
            <a:extLst>
              <a:ext uri="{FF2B5EF4-FFF2-40B4-BE49-F238E27FC236}">
                <a16:creationId xmlns:a16="http://schemas.microsoft.com/office/drawing/2014/main" id="{31D3C883-CE5B-45C5-AF51-207F93F93B5C}"/>
              </a:ext>
            </a:extLst>
          </p:cNvPr>
          <p:cNvSpPr>
            <a:spLocks noGrp="1"/>
          </p:cNvSpPr>
          <p:nvPr>
            <p:ph type="ftr" sz="quarter" idx="11"/>
          </p:nvPr>
        </p:nvSpPr>
        <p:spPr/>
        <p:txBody>
          <a:bodyPr/>
          <a:lstStyle/>
          <a:p>
            <a:r>
              <a:rPr lang="en-US"/>
              <a:t>John P. Baugh, Ph.D. - University of Michigan - Dearborn [ CIS 306 - Winter 2021 ]</a:t>
            </a:r>
            <a:endParaRPr lang="en-US" dirty="0"/>
          </a:p>
        </p:txBody>
      </p:sp>
      <p:sp>
        <p:nvSpPr>
          <p:cNvPr id="5" name="Slide Number Placeholder 4">
            <a:extLst>
              <a:ext uri="{FF2B5EF4-FFF2-40B4-BE49-F238E27FC236}">
                <a16:creationId xmlns:a16="http://schemas.microsoft.com/office/drawing/2014/main" id="{B2C8FA63-09DA-4970-8B7F-85D913C75012}"/>
              </a:ext>
            </a:extLst>
          </p:cNvPr>
          <p:cNvSpPr>
            <a:spLocks noGrp="1"/>
          </p:cNvSpPr>
          <p:nvPr>
            <p:ph type="sldNum" sz="quarter" idx="12"/>
          </p:nvPr>
        </p:nvSpPr>
        <p:spPr/>
        <p:txBody>
          <a:bodyPr/>
          <a:lstStyle/>
          <a:p>
            <a:fld id="{BAA72AFD-CEE0-4046-9853-91F53F3F97D9}" type="slidenum">
              <a:rPr lang="en-US" smtClean="0"/>
              <a:t>9</a:t>
            </a:fld>
            <a:endParaRPr lang="en-US"/>
          </a:p>
        </p:txBody>
      </p:sp>
      <p:pic>
        <p:nvPicPr>
          <p:cNvPr id="6" name="Picture 5">
            <a:extLst>
              <a:ext uri="{FF2B5EF4-FFF2-40B4-BE49-F238E27FC236}">
                <a16:creationId xmlns:a16="http://schemas.microsoft.com/office/drawing/2014/main" id="{775C0BCC-ED05-4C95-9329-16702D9D3365}"/>
              </a:ext>
            </a:extLst>
          </p:cNvPr>
          <p:cNvPicPr>
            <a:picLocks noChangeAspect="1"/>
          </p:cNvPicPr>
          <p:nvPr/>
        </p:nvPicPr>
        <p:blipFill>
          <a:blip r:embed="rId2"/>
          <a:stretch>
            <a:fillRect/>
          </a:stretch>
        </p:blipFill>
        <p:spPr>
          <a:xfrm>
            <a:off x="3001082" y="3148089"/>
            <a:ext cx="5854276" cy="2362100"/>
          </a:xfrm>
          <a:prstGeom prst="rect">
            <a:avLst/>
          </a:prstGeom>
        </p:spPr>
      </p:pic>
    </p:spTree>
    <p:extLst>
      <p:ext uri="{BB962C8B-B14F-4D97-AF65-F5344CB8AC3E}">
        <p14:creationId xmlns:p14="http://schemas.microsoft.com/office/powerpoint/2010/main" val="12701173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6728D11B-929E-4324-91B0-4A4DA4CAC3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1223</TotalTime>
  <Words>6259</Words>
  <Application>Microsoft Office PowerPoint</Application>
  <PresentationFormat>Widescreen</PresentationFormat>
  <Paragraphs>713</Paragraphs>
  <Slides>58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Cambria Math</vt:lpstr>
      <vt:lpstr>Century Gothic</vt:lpstr>
      <vt:lpstr>Savon</vt:lpstr>
      <vt:lpstr>Kleene’s Theorem, Non-Regular Languages, and Decidability Lecture 3</vt:lpstr>
      <vt:lpstr>Introduction</vt:lpstr>
      <vt:lpstr>Lecture 3 Contents</vt:lpstr>
      <vt:lpstr>Kleene’s Theorem</vt:lpstr>
      <vt:lpstr>Kleene’s Theorem</vt:lpstr>
      <vt:lpstr>Kleene’s Theorem: Proof</vt:lpstr>
      <vt:lpstr>Proof, Part I:   FA =&gt; TG </vt:lpstr>
      <vt:lpstr>Proof, Part II:   TG =&gt; FA</vt:lpstr>
      <vt:lpstr>Proof, Part II:   TG =&gt; FA</vt:lpstr>
      <vt:lpstr>Proof, Part II:   TG =&gt; FA</vt:lpstr>
      <vt:lpstr>Proof, Part II:   TG =&gt; FA</vt:lpstr>
      <vt:lpstr>Proof, Part II:   TG =&gt; FA</vt:lpstr>
      <vt:lpstr>TG =&gt; FA : Example 1</vt:lpstr>
      <vt:lpstr>TG =&gt; FA : Example 1</vt:lpstr>
      <vt:lpstr>TG =&gt; FA : Example 1</vt:lpstr>
      <vt:lpstr>TG =&gt; FA : Example 1</vt:lpstr>
      <vt:lpstr>TG =&gt; FA : Example 2</vt:lpstr>
      <vt:lpstr>TG =&gt; FA : Example 2</vt:lpstr>
      <vt:lpstr>TG =&gt; FA : Example 2</vt:lpstr>
      <vt:lpstr>TG =&gt; FA : Example 2</vt:lpstr>
      <vt:lpstr>Proof, Part III:   TG =&gt; RE</vt:lpstr>
      <vt:lpstr>Proof, Part III:   TG =&gt; RE</vt:lpstr>
      <vt:lpstr>Proof, Part III:   TG =&gt; RE</vt:lpstr>
      <vt:lpstr>Proof, Part III:   TG =&gt; RE</vt:lpstr>
      <vt:lpstr>Proof, Part III:   TG =&gt; RE</vt:lpstr>
      <vt:lpstr>TG =&gt; RE : Example 1</vt:lpstr>
      <vt:lpstr>TG =&gt; RE : Example 1</vt:lpstr>
      <vt:lpstr>TG =&gt; RE : Example 1</vt:lpstr>
      <vt:lpstr>TG =&gt; RE : Example 2</vt:lpstr>
      <vt:lpstr>TG =&gt; RE : Example 2</vt:lpstr>
      <vt:lpstr>TG =&gt; RE : Example 2</vt:lpstr>
      <vt:lpstr>Proof, Part IV:   RE =&gt; TG</vt:lpstr>
      <vt:lpstr>Quod Erat Demonstrandum</vt:lpstr>
      <vt:lpstr>Non-Regular Languages</vt:lpstr>
      <vt:lpstr>Regular Language Features</vt:lpstr>
      <vt:lpstr>Theorem about Regular Languages</vt:lpstr>
      <vt:lpstr>A Follow-up Lemma</vt:lpstr>
      <vt:lpstr>The Pumping Lemma</vt:lpstr>
      <vt:lpstr>The Pumping Lemma</vt:lpstr>
      <vt:lpstr>The Pumping Lemma : Formal</vt:lpstr>
      <vt:lpstr>The Pumping Lemma</vt:lpstr>
      <vt:lpstr>Example of Pumping Lemma</vt:lpstr>
      <vt:lpstr>Is B = {anbn} regular?</vt:lpstr>
      <vt:lpstr>Is B = {anbn} regular?</vt:lpstr>
      <vt:lpstr>Is B = {anbn} regular?</vt:lpstr>
      <vt:lpstr>Is B = {anbn} regular?</vt:lpstr>
      <vt:lpstr>Is B = {anbn} regular?</vt:lpstr>
      <vt:lpstr>Is B = {anbn} regular?</vt:lpstr>
      <vt:lpstr>Decidability</vt:lpstr>
      <vt:lpstr>Decidability</vt:lpstr>
      <vt:lpstr>Decidability:  Same Language?</vt:lpstr>
      <vt:lpstr>Decidability:  Same Language?</vt:lpstr>
      <vt:lpstr>Decidability:  Example 1 </vt:lpstr>
      <vt:lpstr>Decidability:  Example 1 </vt:lpstr>
      <vt:lpstr>Decidability:  Example 2 </vt:lpstr>
      <vt:lpstr>Decidability:  Example 2 </vt:lpstr>
      <vt:lpstr>Decidability:  Example 2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Baugh</dc:creator>
  <cp:lastModifiedBy>Prof. John</cp:lastModifiedBy>
  <cp:revision>426</cp:revision>
  <dcterms:created xsi:type="dcterms:W3CDTF">2019-01-05T03:27:21Z</dcterms:created>
  <dcterms:modified xsi:type="dcterms:W3CDTF">2021-01-18T06:49:13Z</dcterms:modified>
</cp:coreProperties>
</file>