
<file path=[Content_Types].xml><?xml version="1.0" encoding="utf-8"?>
<Types xmlns="http://schemas.openxmlformats.org/package/2006/content-types">
  <Default Extension="bmp" ContentType="image/bmp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sldIdLst>
    <p:sldId id="256" r:id="rId2"/>
    <p:sldId id="290" r:id="rId3"/>
    <p:sldId id="284" r:id="rId4"/>
    <p:sldId id="298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5" r:id="rId28"/>
    <p:sldId id="314" r:id="rId29"/>
    <p:sldId id="316" r:id="rId30"/>
    <p:sldId id="317" r:id="rId31"/>
    <p:sldId id="318" r:id="rId32"/>
    <p:sldId id="319" r:id="rId33"/>
    <p:sldId id="320" r:id="rId34"/>
    <p:sldId id="321" r:id="rId35"/>
    <p:sldId id="323" r:id="rId36"/>
    <p:sldId id="324" r:id="rId37"/>
    <p:sldId id="325" r:id="rId38"/>
    <p:sldId id="326" r:id="rId39"/>
    <p:sldId id="322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283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AD35C-A84D-4B8E-86F4-039286D56E34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E1B8-70E6-4703-81F0-714AE330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9D4548B-AF19-4D58-90A7-B728ACF942EB}" type="datetime1">
              <a:rPr lang="en-US" smtClean="0"/>
              <a:t>1/23/2021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36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08E5FC-2204-443C-971B-D414EBFCFE70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98A4D6-F03A-4ECF-8115-D0CC1B856656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2A126B-7056-45ED-B16C-74A76F92AC1C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7E265BF-B57B-45FD-830D-4B6352CA323B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9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50D518-405E-4DFE-8011-3A22C027AFB0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B02EAB-9F89-4374-9C53-26777FC5DFFD}" type="datetime1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4F0F8-1CBE-419F-AED1-FD96504C158E}" type="datetime1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262595-86FB-4C8C-A817-5682766FBE70}" type="datetime1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6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50408-F2D7-4926-8A61-B0D9496F87C6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3224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CBF4725-E234-43AC-8473-1E2143E02E99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6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7BF67347-67B5-4EC4-806B-137F48DEF710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91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BAB2-F637-4028-B459-D4D3358A4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/>
              <a:t>Grammars and</a:t>
            </a:r>
            <a:br>
              <a:rPr lang="en-US" sz="4200" dirty="0"/>
            </a:br>
            <a:r>
              <a:rPr lang="en-US" sz="4200" dirty="0"/>
              <a:t>Context Free Languages</a:t>
            </a:r>
            <a:br>
              <a:rPr lang="en-US" sz="6000" dirty="0"/>
            </a:br>
            <a:r>
              <a:rPr lang="en-US" sz="3600" i="1" dirty="0"/>
              <a:t>Lecture 4</a:t>
            </a:r>
            <a:endParaRPr lang="en-US" sz="6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3981F-3909-454A-BE72-68721F9A6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John P. Baugh, Ph.D.</a:t>
            </a:r>
            <a:br>
              <a:rPr lang="en-US" dirty="0"/>
            </a:br>
            <a:r>
              <a:rPr lang="en-US" dirty="0"/>
              <a:t>University of Michigan - Dearborn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AAF1-1FEA-4483-8F45-6EEB63D9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0FE0-630B-4CBB-8EBE-F612EEB2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CFL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D3C6-22A5-4674-BAC7-D30E0D1C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l-GR" dirty="0"/>
              <a:t>Σ</a:t>
            </a:r>
            <a:r>
              <a:rPr lang="en-US" dirty="0"/>
              <a:t> = {a, b} and let </a:t>
            </a:r>
            <a:r>
              <a:rPr lang="el-GR" dirty="0"/>
              <a:t>Γ</a:t>
            </a:r>
            <a:r>
              <a:rPr lang="en-US" dirty="0"/>
              <a:t> = {S} and let the three productions be:</a:t>
            </a:r>
          </a:p>
          <a:p>
            <a:pPr lvl="1"/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  </a:t>
            </a:r>
            <a:r>
              <a:rPr lang="en-US" dirty="0" err="1">
                <a:sym typeface="Wingdings" panose="05000000000000000000" pitchFamily="2" charset="2"/>
              </a:rPr>
              <a:t>bS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  </a:t>
            </a:r>
            <a:r>
              <a:rPr lang="en-US" dirty="0" err="1">
                <a:sym typeface="Wingdings" panose="05000000000000000000" pitchFamily="2" charset="2"/>
              </a:rPr>
              <a:t>abba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Using the above, we can derive that: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  </a:t>
            </a:r>
            <a:r>
              <a:rPr lang="en-US" dirty="0" err="1">
                <a:sym typeface="Wingdings" panose="05000000000000000000" pitchFamily="2" charset="2"/>
              </a:rPr>
              <a:t>abba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 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aabba</a:t>
            </a:r>
            <a:r>
              <a:rPr lang="en-US" dirty="0">
                <a:sym typeface="Wingdings" panose="05000000000000000000" pitchFamily="2" charset="2"/>
              </a:rPr>
              <a:t>                            (using S = </a:t>
            </a:r>
            <a:r>
              <a:rPr lang="en-US" dirty="0" err="1">
                <a:sym typeface="Wingdings" panose="05000000000000000000" pitchFamily="2" charset="2"/>
              </a:rPr>
              <a:t>abba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  </a:t>
            </a:r>
            <a:r>
              <a:rPr lang="en-US" dirty="0" err="1">
                <a:sym typeface="Wingdings" panose="05000000000000000000" pitchFamily="2" charset="2"/>
              </a:rPr>
              <a:t>bS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babba</a:t>
            </a:r>
            <a:r>
              <a:rPr lang="en-US" dirty="0">
                <a:sym typeface="Wingdings" panose="05000000000000000000" pitchFamily="2" charset="2"/>
              </a:rPr>
              <a:t>                            (using S = </a:t>
            </a:r>
            <a:r>
              <a:rPr lang="en-US" dirty="0" err="1">
                <a:sym typeface="Wingdings" panose="05000000000000000000" pitchFamily="2" charset="2"/>
              </a:rPr>
              <a:t>abba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 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aaabba</a:t>
            </a:r>
            <a:r>
              <a:rPr lang="en-US" dirty="0">
                <a:sym typeface="Wingdings" panose="05000000000000000000" pitchFamily="2" charset="2"/>
              </a:rPr>
              <a:t>             (using S =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, and then S = </a:t>
            </a:r>
            <a:r>
              <a:rPr lang="en-US" dirty="0" err="1">
                <a:sym typeface="Wingdings" panose="05000000000000000000" pitchFamily="2" charset="2"/>
              </a:rPr>
              <a:t>abba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  </a:t>
            </a:r>
            <a:r>
              <a:rPr lang="en-US" dirty="0" err="1">
                <a:sym typeface="Wingdings" panose="05000000000000000000" pitchFamily="2" charset="2"/>
              </a:rPr>
              <a:t>bS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baS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baabba</a:t>
            </a:r>
            <a:r>
              <a:rPr lang="en-US" dirty="0">
                <a:sym typeface="Wingdings" panose="05000000000000000000" pitchFamily="2" charset="2"/>
              </a:rPr>
              <a:t>             (using S = </a:t>
            </a:r>
            <a:r>
              <a:rPr lang="en-US" dirty="0" err="1">
                <a:sym typeface="Wingdings" panose="05000000000000000000" pitchFamily="2" charset="2"/>
              </a:rPr>
              <a:t>bS</a:t>
            </a:r>
            <a:r>
              <a:rPr lang="en-US" dirty="0">
                <a:sym typeface="Wingdings" panose="05000000000000000000" pitchFamily="2" charset="2"/>
              </a:rPr>
              <a:t>, and then S = </a:t>
            </a:r>
            <a:r>
              <a:rPr lang="en-US" dirty="0" err="1">
                <a:sym typeface="Wingdings" panose="05000000000000000000" pitchFamily="2" charset="2"/>
              </a:rPr>
              <a:t>abba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We can see this language is {</a:t>
            </a:r>
            <a:r>
              <a:rPr lang="en-US" dirty="0" err="1">
                <a:sym typeface="Wingdings" panose="05000000000000000000" pitchFamily="2" charset="2"/>
              </a:rPr>
              <a:t>abba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aabba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babba</a:t>
            </a:r>
            <a:r>
              <a:rPr lang="en-US" dirty="0">
                <a:sym typeface="Wingdings" panose="05000000000000000000" pitchFamily="2" charset="2"/>
              </a:rPr>
              <a:t>, …} = (a + b)*</a:t>
            </a:r>
            <a:r>
              <a:rPr lang="en-US" dirty="0" err="1">
                <a:sym typeface="Wingdings" panose="05000000000000000000" pitchFamily="2" charset="2"/>
              </a:rPr>
              <a:t>abba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In other words, this is the language of any string using a’s and b’s, ending in </a:t>
            </a:r>
            <a:r>
              <a:rPr lang="en-US" dirty="0" err="1">
                <a:sym typeface="Wingdings" panose="05000000000000000000" pitchFamily="2" charset="2"/>
              </a:rPr>
              <a:t>abba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FA4D7-C24F-4BB0-83E8-31B1CAAA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0DAA4-D3CE-4428-9CBA-424C5877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9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BB61-6497-414F-8431-7445BBD4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Backus Normal Form (BNF)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61ED-FBAB-405B-960C-AC1186714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Throughout computer science and software engineering, the topic of </a:t>
            </a:r>
            <a:r>
              <a:rPr lang="en-US" i="1" dirty="0"/>
              <a:t>normalization</a:t>
            </a:r>
            <a:r>
              <a:rPr lang="en-US" b="1" dirty="0"/>
              <a:t> </a:t>
            </a:r>
            <a:r>
              <a:rPr lang="en-US" dirty="0"/>
              <a:t>comes up frequently</a:t>
            </a:r>
          </a:p>
          <a:p>
            <a:r>
              <a:rPr lang="en-US" dirty="0"/>
              <a:t>We can think of </a:t>
            </a:r>
            <a:r>
              <a:rPr lang="en-US" b="1" dirty="0"/>
              <a:t>normalization </a:t>
            </a:r>
            <a:r>
              <a:rPr lang="en-US" dirty="0"/>
              <a:t>as simply removing redundancies and reducing something into a more standard, compact form</a:t>
            </a:r>
          </a:p>
          <a:p>
            <a:r>
              <a:rPr lang="en-US" b="1" dirty="0"/>
              <a:t>BNF</a:t>
            </a:r>
            <a:r>
              <a:rPr lang="en-US" dirty="0"/>
              <a:t> (</a:t>
            </a:r>
            <a:r>
              <a:rPr lang="en-US" b="1" dirty="0"/>
              <a:t>Backus Normal Form </a:t>
            </a:r>
            <a:r>
              <a:rPr lang="en-US" dirty="0"/>
              <a:t>or </a:t>
            </a:r>
            <a:r>
              <a:rPr lang="en-US" b="1" dirty="0"/>
              <a:t>Backus-Naur Form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After John Backus and Peter </a:t>
            </a:r>
            <a:r>
              <a:rPr lang="en-US" dirty="0" err="1"/>
              <a:t>Naur</a:t>
            </a:r>
            <a:endParaRPr lang="en-US" dirty="0"/>
          </a:p>
          <a:p>
            <a:pPr lvl="1"/>
            <a:r>
              <a:rPr lang="en-US" dirty="0"/>
              <a:t>This form is a slight variation on what we’ve used thus far, except we allow for saving space using the | (or) symbol in productions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N </a:t>
            </a:r>
            <a:r>
              <a:rPr lang="en-US" dirty="0">
                <a:sym typeface="Wingdings" panose="05000000000000000000" pitchFamily="2" charset="2"/>
              </a:rPr>
              <a:t> stuff1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  stuff2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be reduced to: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N  stuff1 | stuff2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4C8A5-D5DD-410F-944E-EDBB2FDA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75B1F-361F-4209-AFC7-1A11EAF2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8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3570-A4D9-4580-947B-E00CA853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05BF6-0976-467D-96C9-BC5EC4894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grammar from earlier:</a:t>
            </a:r>
          </a:p>
          <a:p>
            <a:pPr lvl="1"/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  </a:t>
            </a:r>
            <a:r>
              <a:rPr lang="en-US" dirty="0" err="1">
                <a:sym typeface="Wingdings" panose="05000000000000000000" pitchFamily="2" charset="2"/>
              </a:rPr>
              <a:t>bS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  </a:t>
            </a:r>
            <a:r>
              <a:rPr lang="en-US" dirty="0" err="1">
                <a:sym typeface="Wingdings" panose="05000000000000000000" pitchFamily="2" charset="2"/>
              </a:rPr>
              <a:t>abba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 can reduce this grammar using BNF: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 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abba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3FD45-B307-4AD8-BCC5-6359B919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D3F2E-4F99-49F7-B25E-DA757A9B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1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9817-2D8B-4758-8304-AF9DC98F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CFL Example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CF04-0F45-4EF2-B333-099E30F5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time we will use BNF initially</a:t>
            </a:r>
          </a:p>
          <a:p>
            <a:r>
              <a:rPr lang="en-US" dirty="0"/>
              <a:t>Let </a:t>
            </a:r>
            <a:r>
              <a:rPr lang="el-GR" dirty="0"/>
              <a:t>Σ</a:t>
            </a:r>
            <a:r>
              <a:rPr lang="en-US" dirty="0"/>
              <a:t> = {a, b, </a:t>
            </a:r>
            <a:r>
              <a:rPr lang="el-GR" dirty="0"/>
              <a:t>λ</a:t>
            </a:r>
            <a:r>
              <a:rPr lang="en-US" dirty="0"/>
              <a:t>} and let </a:t>
            </a:r>
            <a:r>
              <a:rPr lang="el-GR" dirty="0"/>
              <a:t>Γ</a:t>
            </a:r>
            <a:r>
              <a:rPr lang="en-US" dirty="0"/>
              <a:t> = {S} and let the two productions be:</a:t>
            </a:r>
          </a:p>
          <a:p>
            <a:pPr lvl="1"/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aSb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l-GR" dirty="0"/>
              <a:t>λ</a:t>
            </a:r>
            <a:endParaRPr lang="en-US" dirty="0"/>
          </a:p>
          <a:p>
            <a:r>
              <a:rPr lang="en-US" dirty="0"/>
              <a:t>Using the above, we can derive the following:</a:t>
            </a:r>
          </a:p>
          <a:p>
            <a:pPr lvl="1"/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/>
              <a:t>λ</a:t>
            </a:r>
            <a:endParaRPr lang="en-US" dirty="0"/>
          </a:p>
          <a:p>
            <a:pPr lvl="1"/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aSb</a:t>
            </a:r>
            <a:r>
              <a:rPr lang="en-US" dirty="0">
                <a:sym typeface="Wingdings" panose="05000000000000000000" pitchFamily="2" charset="2"/>
              </a:rPr>
              <a:t>  a</a:t>
            </a:r>
            <a:r>
              <a:rPr lang="el-GR" dirty="0"/>
              <a:t> λ</a:t>
            </a:r>
            <a:r>
              <a:rPr lang="en-US" dirty="0"/>
              <a:t>b = ab</a:t>
            </a:r>
          </a:p>
          <a:p>
            <a:pPr lvl="1"/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aaSbb</a:t>
            </a:r>
            <a:r>
              <a:rPr lang="en-US" dirty="0">
                <a:sym typeface="Wingdings" panose="05000000000000000000" pitchFamily="2" charset="2"/>
              </a:rPr>
              <a:t>  aa</a:t>
            </a:r>
            <a:r>
              <a:rPr lang="el-GR" dirty="0"/>
              <a:t> λ</a:t>
            </a:r>
            <a:r>
              <a:rPr lang="en-US" dirty="0"/>
              <a:t>bb = </a:t>
            </a:r>
            <a:r>
              <a:rPr lang="en-US" dirty="0" err="1"/>
              <a:t>aabb</a:t>
            </a:r>
            <a:endParaRPr lang="en-US" dirty="0"/>
          </a:p>
          <a:p>
            <a:pPr lvl="1"/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aaSbb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aaaSbbb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aaa</a:t>
            </a:r>
            <a:r>
              <a:rPr lang="el-GR" dirty="0"/>
              <a:t> λ</a:t>
            </a:r>
            <a:r>
              <a:rPr lang="en-US" dirty="0" err="1"/>
              <a:t>bbb</a:t>
            </a:r>
            <a:r>
              <a:rPr lang="en-US" dirty="0"/>
              <a:t> = </a:t>
            </a:r>
            <a:r>
              <a:rPr lang="en-US" dirty="0" err="1"/>
              <a:t>aaabbb</a:t>
            </a:r>
            <a:endParaRPr lang="en-US" dirty="0"/>
          </a:p>
          <a:p>
            <a:r>
              <a:rPr lang="en-US" dirty="0"/>
              <a:t>So it appears our language is “growing from the center”</a:t>
            </a:r>
          </a:p>
          <a:p>
            <a:pPr lvl="1"/>
            <a:r>
              <a:rPr lang="en-US" dirty="0"/>
              <a:t>that is: {ab, </a:t>
            </a:r>
            <a:r>
              <a:rPr lang="en-US" dirty="0" err="1"/>
              <a:t>aabb</a:t>
            </a:r>
            <a:r>
              <a:rPr lang="en-US" dirty="0"/>
              <a:t>, </a:t>
            </a:r>
            <a:r>
              <a:rPr lang="en-US" dirty="0" err="1"/>
              <a:t>aaabbb</a:t>
            </a:r>
            <a:r>
              <a:rPr lang="en-US" dirty="0"/>
              <a:t>, …}</a:t>
            </a:r>
          </a:p>
          <a:p>
            <a:pPr lvl="1"/>
            <a:r>
              <a:rPr lang="en-US" dirty="0"/>
              <a:t>So, we can say this is the language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endParaRPr lang="en-US" dirty="0"/>
          </a:p>
          <a:p>
            <a:r>
              <a:rPr lang="en-US" dirty="0"/>
              <a:t>We recognize this language from previous discussions!  So, our CFG can generate non-regular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02DAA-DF84-4B04-9F5F-5D545D29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CFDF5-CEA4-40F3-9761-A9DD0FF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3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89B2-A288-4F84-9901-CE2A0701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F919-97C3-4D29-A349-DE39BBFD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of representing derivations of words from a grammar uses a </a:t>
            </a:r>
            <a:r>
              <a:rPr lang="en-US" b="1" dirty="0"/>
              <a:t>parse tree </a:t>
            </a:r>
            <a:endParaRPr lang="en-US" dirty="0"/>
          </a:p>
          <a:p>
            <a:pPr lvl="1"/>
            <a:r>
              <a:rPr lang="en-US" dirty="0"/>
              <a:t>Also called syntax trees, generation trees, production trees, and derivation trees</a:t>
            </a:r>
          </a:p>
          <a:p>
            <a:r>
              <a:rPr lang="en-US" dirty="0"/>
              <a:t>The tree starts with the starting S non-terminal at the root, and illustrates the production to form a </a:t>
            </a:r>
            <a:r>
              <a:rPr lang="en-US" i="1" dirty="0"/>
              <a:t>single string</a:t>
            </a:r>
            <a:endParaRPr lang="en-US" dirty="0"/>
          </a:p>
          <a:p>
            <a:r>
              <a:rPr lang="en-US" dirty="0"/>
              <a:t>Consider a derivation S </a:t>
            </a:r>
            <a:r>
              <a:rPr lang="en-US" dirty="0">
                <a:sym typeface="Wingdings" panose="05000000000000000000" pitchFamily="2" charset="2"/>
              </a:rPr>
              <a:t> Sa  </a:t>
            </a:r>
            <a:r>
              <a:rPr lang="en-US" dirty="0" err="1">
                <a:sym typeface="Wingdings" panose="05000000000000000000" pitchFamily="2" charset="2"/>
              </a:rPr>
              <a:t>ba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This would be drawn as seen to the right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5F606-AD16-49C1-975C-0DB1A783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2AA6E-CE2A-42D4-820C-F05BD6DD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EA3CD-C772-4A2D-9826-F57EA6D8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872" y="3236493"/>
            <a:ext cx="1214663" cy="26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25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342B-2795-4631-8FC0-CE9302E7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E1E6-8A45-4BD8-AAFE-E158CA51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complex derivation, with :</a:t>
            </a:r>
          </a:p>
          <a:p>
            <a:r>
              <a:rPr lang="en-US" dirty="0"/>
              <a:t>The terminals, </a:t>
            </a:r>
            <a:r>
              <a:rPr lang="el-GR" dirty="0"/>
              <a:t>Σ</a:t>
            </a:r>
            <a:r>
              <a:rPr lang="en-US" dirty="0"/>
              <a:t> = {a, b}   and non-terminals/variables, </a:t>
            </a:r>
            <a:r>
              <a:rPr lang="el-GR" dirty="0"/>
              <a:t>Γ</a:t>
            </a:r>
            <a:r>
              <a:rPr lang="en-US" dirty="0"/>
              <a:t> = {S, X, Y}</a:t>
            </a:r>
          </a:p>
          <a:p>
            <a:r>
              <a:rPr lang="en-US" dirty="0"/>
              <a:t>In this derivation, the leftmost non-terminal will be replaced next at each step</a:t>
            </a:r>
          </a:p>
          <a:p>
            <a:pPr lvl="1"/>
            <a:r>
              <a:rPr lang="en-US" dirty="0"/>
              <a:t>This is called a </a:t>
            </a:r>
            <a:r>
              <a:rPr lang="en-US" b="1" dirty="0"/>
              <a:t>leftmost derivation </a:t>
            </a:r>
            <a:endParaRPr lang="en-US" dirty="0"/>
          </a:p>
          <a:p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aXYb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aaYb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aabXb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aabab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9173A-E272-4C49-85E4-897EB4F7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931E3-55DF-41D5-A3BE-CDADACE6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135F89-7F84-45B4-81A7-37541D64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804" y="3275423"/>
            <a:ext cx="2439922" cy="29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4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EEF4-5A1E-4B08-9EF1-F8B0E1EA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Language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57A2-6E00-4941-B87A-6CC24CFB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type of tree can also be used to show </a:t>
            </a:r>
            <a:r>
              <a:rPr lang="en-US" i="1" dirty="0"/>
              <a:t>all words </a:t>
            </a:r>
            <a:r>
              <a:rPr lang="en-US" dirty="0"/>
              <a:t>generated by the grammar</a:t>
            </a:r>
          </a:p>
          <a:p>
            <a:r>
              <a:rPr lang="en-US" dirty="0"/>
              <a:t>This type of tree is called a </a:t>
            </a:r>
            <a:r>
              <a:rPr lang="en-US" b="1" dirty="0"/>
              <a:t>total language tree</a:t>
            </a:r>
            <a:endParaRPr lang="en-US" dirty="0"/>
          </a:p>
          <a:p>
            <a:r>
              <a:rPr lang="en-US" dirty="0"/>
              <a:t>The interior nodes (non-leaf nodes, and non-root) contain </a:t>
            </a:r>
            <a:r>
              <a:rPr lang="en-US" b="1" dirty="0"/>
              <a:t>working strings</a:t>
            </a:r>
            <a:endParaRPr lang="en-US" dirty="0"/>
          </a:p>
          <a:p>
            <a:pPr lvl="1"/>
            <a:r>
              <a:rPr lang="en-US" dirty="0"/>
              <a:t>A working string is a string that can contain both terminal and non-terminal characters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B12DF-9EA2-4E60-BC5E-B75B8D61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CD97C-3DDF-4725-AA89-F1CBA524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14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2F59-9590-4BFF-BEE9-1A3CD3BC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Language Tree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7C5D-FFFB-403B-BDB4-57FE3A24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following CF grammar, draw a portion of the total language tree</a:t>
            </a:r>
          </a:p>
          <a:p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AB | </a:t>
            </a:r>
            <a:r>
              <a:rPr lang="en-US" dirty="0" err="1">
                <a:sym typeface="Wingdings" panose="05000000000000000000" pitchFamily="2" charset="2"/>
              </a:rPr>
              <a:t>aA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  a</a:t>
            </a:r>
          </a:p>
          <a:p>
            <a:r>
              <a:rPr lang="en-US" dirty="0">
                <a:sym typeface="Wingdings" panose="05000000000000000000" pitchFamily="2" charset="2"/>
              </a:rPr>
              <a:t>B  </a:t>
            </a:r>
            <a:r>
              <a:rPr lang="en-US" dirty="0" err="1">
                <a:sym typeface="Wingdings" panose="05000000000000000000" pitchFamily="2" charset="2"/>
              </a:rPr>
              <a:t>ba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7B732-BB91-4834-ACFC-269EECF3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79427-9C34-4905-A4B5-371DFDBA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92EE1-3702-4B19-A26F-6E159D9A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234" y="2617554"/>
            <a:ext cx="6119261" cy="322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28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2F59-9590-4BFF-BEE9-1A3CD3BC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Language Tree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7C5D-FFFB-403B-BDB4-57FE3A24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portion of the total language tree including all strings of less than 5 letters for the following grammar</a:t>
            </a:r>
          </a:p>
          <a:p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aaS</a:t>
            </a:r>
            <a:r>
              <a:rPr lang="en-US" dirty="0">
                <a:sym typeface="Wingdings" panose="05000000000000000000" pitchFamily="2" charset="2"/>
              </a:rPr>
              <a:t> | Sb | 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7B732-BB91-4834-ACFC-269EECF3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79427-9C34-4905-A4B5-371DFDBA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2AD1DC-68E9-436C-847E-AF64FF68C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56" y="2782992"/>
            <a:ext cx="7540655" cy="300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93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2A55-A94C-43E8-BD0E-E99F706F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A827-2777-4D7B-9026-3F29020C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effect of the productions is not unique in that a different sequence of productions can be used to generate the same string</a:t>
            </a:r>
          </a:p>
          <a:p>
            <a:r>
              <a:rPr lang="en-US" dirty="0"/>
              <a:t>If a string has two distinct parses, then the string can have two distinct meanings</a:t>
            </a:r>
          </a:p>
          <a:p>
            <a:pPr lvl="1"/>
            <a:r>
              <a:rPr lang="en-US" dirty="0"/>
              <a:t>This is an undesirable property of grammars</a:t>
            </a:r>
          </a:p>
          <a:p>
            <a:r>
              <a:rPr lang="en-US" dirty="0"/>
              <a:t>A grammar is called </a:t>
            </a:r>
            <a:r>
              <a:rPr lang="en-US" b="1" dirty="0"/>
              <a:t>ambiguous </a:t>
            </a:r>
            <a:r>
              <a:rPr lang="en-US" dirty="0"/>
              <a:t>if there exists a string w which can be generated with two (or more) distinct leftmost derivations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FA1CA-E6FE-439C-93D6-20854DCF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B7A4D-DCAC-42AE-8CE8-C93ADFBE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3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6FA2-2AA2-4E2E-9ADE-A372B076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AB53-AFD7-451D-B442-1955683F4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largely focused on recognizing languages with finite automata and describing languages</a:t>
            </a:r>
          </a:p>
          <a:p>
            <a:r>
              <a:rPr lang="en-US" dirty="0"/>
              <a:t>A </a:t>
            </a:r>
            <a:r>
              <a:rPr lang="en-US" b="1" dirty="0"/>
              <a:t>grammar </a:t>
            </a:r>
            <a:r>
              <a:rPr lang="en-US" dirty="0"/>
              <a:t>is used to generate a language</a:t>
            </a:r>
          </a:p>
          <a:p>
            <a:pPr lvl="1"/>
            <a:r>
              <a:rPr lang="en-US" dirty="0"/>
              <a:t>This is what we will focus on in this chapter</a:t>
            </a:r>
          </a:p>
          <a:p>
            <a:r>
              <a:rPr lang="en-US" dirty="0"/>
              <a:t>Additionally,  we will explore context-free grammars, which are a more powerful way of describing languages than the regular expressions and regular languages from before</a:t>
            </a:r>
          </a:p>
          <a:p>
            <a:pPr lvl="1"/>
            <a:r>
              <a:rPr lang="en-US" dirty="0"/>
              <a:t>Namely, we discuss context-free languages (CFLs)</a:t>
            </a:r>
          </a:p>
          <a:p>
            <a:r>
              <a:rPr lang="en-US" dirty="0"/>
              <a:t>Then, we will discuss a type of automaton that is capable of recognizing a context-free language, namely, the pushdown automaton)</a:t>
            </a:r>
          </a:p>
          <a:p>
            <a:pPr lvl="1"/>
            <a:r>
              <a:rPr lang="en-US" dirty="0"/>
              <a:t>Finite automata are only capable of recognizing regular languages</a:t>
            </a:r>
          </a:p>
          <a:p>
            <a:pPr lvl="1"/>
            <a:r>
              <a:rPr lang="en-US" dirty="0"/>
              <a:t>Since not all CF languages are regular, we need a more powerful machine to help us!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B8C0B-0C5D-48DD-BBF4-9A798A32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4381-8F57-4093-8BCC-A0F1F772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57FA-5E80-4C7F-89FD-A5A50D43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Ambiguity: 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33F2-0CB0-4245-B299-BFFBD6C2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grammar</a:t>
            </a:r>
          </a:p>
          <a:p>
            <a:r>
              <a:rPr lang="en-US" dirty="0"/>
              <a:t>Let </a:t>
            </a:r>
            <a:r>
              <a:rPr lang="el-GR" dirty="0"/>
              <a:t>Σ</a:t>
            </a:r>
            <a:r>
              <a:rPr lang="en-US" dirty="0"/>
              <a:t> = {a} and let </a:t>
            </a:r>
            <a:r>
              <a:rPr lang="el-GR" dirty="0"/>
              <a:t>Γ</a:t>
            </a:r>
            <a:r>
              <a:rPr lang="en-US" dirty="0"/>
              <a:t> = {S} and the following productions are</a:t>
            </a:r>
          </a:p>
          <a:p>
            <a:pPr lvl="1"/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  Sa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  a</a:t>
            </a:r>
          </a:p>
          <a:p>
            <a:r>
              <a:rPr lang="en-US" dirty="0">
                <a:sym typeface="Wingdings" panose="05000000000000000000" pitchFamily="2" charset="2"/>
              </a:rPr>
              <a:t>Then, the string </a:t>
            </a:r>
            <a:r>
              <a:rPr lang="en-US" dirty="0" err="1">
                <a:sym typeface="Wingdings" panose="05000000000000000000" pitchFamily="2" charset="2"/>
              </a:rPr>
              <a:t>aaa</a:t>
            </a:r>
            <a:r>
              <a:rPr lang="en-US" dirty="0">
                <a:sym typeface="Wingdings" panose="05000000000000000000" pitchFamily="2" charset="2"/>
              </a:rPr>
              <a:t>, for example, can be derived in four distinct leftmost derivations: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 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aaa</a:t>
            </a:r>
            <a:r>
              <a:rPr lang="en-US" dirty="0">
                <a:sym typeface="Wingdings" panose="05000000000000000000" pitchFamily="2" charset="2"/>
              </a:rPr>
              <a:t>                 //replace initial S with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, then the S with 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 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aSa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aaa</a:t>
            </a:r>
            <a:r>
              <a:rPr lang="en-US" dirty="0">
                <a:sym typeface="Wingdings" panose="05000000000000000000" pitchFamily="2" charset="2"/>
              </a:rPr>
              <a:t>                 //replace initial S with Sa, then the S with 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  Sa  </a:t>
            </a:r>
            <a:r>
              <a:rPr lang="en-US" dirty="0" err="1">
                <a:sym typeface="Wingdings" panose="05000000000000000000" pitchFamily="2" charset="2"/>
              </a:rPr>
              <a:t>aSa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aaa</a:t>
            </a:r>
            <a:r>
              <a:rPr lang="en-US" dirty="0">
                <a:sym typeface="Wingdings" panose="05000000000000000000" pitchFamily="2" charset="2"/>
              </a:rPr>
              <a:t>                 //replace initial S with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, then the S with a</a:t>
            </a:r>
          </a:p>
          <a:p>
            <a:pPr lvl="1"/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Sa  </a:t>
            </a:r>
            <a:r>
              <a:rPr lang="en-US" dirty="0" err="1">
                <a:sym typeface="Wingdings" panose="05000000000000000000" pitchFamily="2" charset="2"/>
              </a:rPr>
              <a:t>Saa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aaa</a:t>
            </a:r>
            <a:r>
              <a:rPr lang="en-US" dirty="0">
                <a:sym typeface="Wingdings" panose="05000000000000000000" pitchFamily="2" charset="2"/>
              </a:rPr>
              <a:t>                 //replace initial S with Sa, then the S with a</a:t>
            </a:r>
          </a:p>
          <a:p>
            <a:r>
              <a:rPr lang="en-US" dirty="0">
                <a:sym typeface="Wingdings" panose="05000000000000000000" pitchFamily="2" charset="2"/>
              </a:rPr>
              <a:t>Therefore, the grammar is ambiguous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7A63C-5756-479C-8468-C36EE5E4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1FCBC-B583-4C79-811F-273D8D84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7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3F18FD-676C-44F4-B8DE-96F321E5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Languages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9D53FE-D522-41AE-A28E-8D759D0E1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“They may take our lives, but they’ll never take our freedom” – William Wallace (Braveheart)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A68CB-F51B-4EAA-8FF1-C1C987FD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EE5D7-8101-4091-A6C7-967D2B14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10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BDB4D5-DE64-4ADC-936C-826208A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6EB49B-D53C-4D0C-B36B-F7BF4964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review, a </a:t>
            </a:r>
            <a:r>
              <a:rPr lang="en-US" b="1" dirty="0"/>
              <a:t>grammar </a:t>
            </a:r>
            <a:r>
              <a:rPr lang="en-US" dirty="0"/>
              <a:t>consists of a collection of </a:t>
            </a:r>
          </a:p>
          <a:p>
            <a:pPr lvl="1"/>
            <a:r>
              <a:rPr lang="en-US" dirty="0"/>
              <a:t>Terminals, Σ</a:t>
            </a:r>
          </a:p>
          <a:p>
            <a:pPr lvl="1"/>
            <a:r>
              <a:rPr lang="en-US" dirty="0"/>
              <a:t>Non-terminals (also called Variables), Γ</a:t>
            </a:r>
          </a:p>
          <a:p>
            <a:pPr lvl="1"/>
            <a:r>
              <a:rPr lang="en-US" dirty="0"/>
              <a:t>Productions</a:t>
            </a:r>
          </a:p>
          <a:p>
            <a:pPr lvl="2"/>
            <a:r>
              <a:rPr lang="en-US" dirty="0"/>
              <a:t>Also called substitution rules, or just rules</a:t>
            </a:r>
          </a:p>
          <a:p>
            <a:r>
              <a:rPr lang="en-US" dirty="0"/>
              <a:t>One variable is considered the </a:t>
            </a:r>
            <a:r>
              <a:rPr lang="en-US" b="1" dirty="0"/>
              <a:t>start variable</a:t>
            </a:r>
          </a:p>
          <a:p>
            <a:r>
              <a:rPr lang="en-US" b="1" dirty="0"/>
              <a:t>And again</a:t>
            </a:r>
            <a:r>
              <a:rPr lang="en-US" dirty="0"/>
              <a:t>, formally, a </a:t>
            </a:r>
            <a:r>
              <a:rPr lang="en-US" b="1" dirty="0"/>
              <a:t>context free grammar </a:t>
            </a:r>
            <a:r>
              <a:rPr lang="en-US" dirty="0"/>
              <a:t>is a grammar where all the productions are of the form:</a:t>
            </a:r>
          </a:p>
          <a:p>
            <a:pPr lvl="1"/>
            <a:r>
              <a:rPr lang="en-US" dirty="0"/>
              <a:t>Non-Terminal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ym typeface="Wingdings" panose="05000000000000000000" pitchFamily="2" charset="2"/>
              </a:rPr>
              <a:t>finite string of terminals and non-terminals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EA3BB-1532-4F09-869F-BBFB4434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C8A23-9EFC-4698-82A5-61F93313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0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40AA-A474-44E1-AA98-48451470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4889-37FE-488B-97B1-DF57164A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state our process of describing a language using a grammar differently, by generating each string of that language in the following manner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Write down the start variable.  It is the variable on the left-hand side of the top rule (production) unless otherwise indicated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Find a variable that is written down and a rule that starts with that variable (non-terminal).  Replace the written down variable with the right-hand side of that rule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Repeat step 2 until there are no variables remaining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700AB-9813-4F81-BA68-7999AD30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ADF8C-09E4-4959-A96C-1C986643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8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CA2C-29EF-40A5-B15E-BE7420DE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Context-Free Grammars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87D5-533D-4E07-ADDF-38A63D1E1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following is an example of a context-free grammar, which we will call G</a:t>
            </a:r>
            <a:r>
              <a:rPr lang="en-US" baseline="-25000" dirty="0"/>
              <a:t>1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>
                <a:sym typeface="Wingdings" panose="05000000000000000000" pitchFamily="2" charset="2"/>
              </a:rPr>
              <a:t> 0A1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 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  c</a:t>
            </a:r>
          </a:p>
          <a:p>
            <a:r>
              <a:rPr lang="en-US" dirty="0">
                <a:sym typeface="Wingdings" panose="05000000000000000000" pitchFamily="2" charset="2"/>
              </a:rPr>
              <a:t>As an example, we can see the G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grammar generates the string 000c111</a:t>
            </a:r>
          </a:p>
          <a:p>
            <a:r>
              <a:rPr lang="en-US" dirty="0">
                <a:sym typeface="Wingdings" panose="05000000000000000000" pitchFamily="2" charset="2"/>
              </a:rPr>
              <a:t>Again, the sequence of substitutions used to obtain this string is called a </a:t>
            </a:r>
            <a:r>
              <a:rPr lang="en-US" b="1" dirty="0">
                <a:sym typeface="Wingdings" panose="05000000000000000000" pitchFamily="2" charset="2"/>
              </a:rPr>
              <a:t>derivation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 derivation of 000c111 in grammar G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is:</a:t>
            </a:r>
          </a:p>
          <a:p>
            <a:r>
              <a:rPr lang="en-US" dirty="0">
                <a:sym typeface="Wingdings" panose="05000000000000000000" pitchFamily="2" charset="2"/>
              </a:rPr>
              <a:t>A  0A1  00A11  000A111  000B111  000c111</a:t>
            </a:r>
          </a:p>
          <a:p>
            <a:r>
              <a:rPr lang="en-US" dirty="0">
                <a:sym typeface="Wingdings" panose="05000000000000000000" pitchFamily="2" charset="2"/>
              </a:rPr>
              <a:t>All strings that can be generated in this way make up the </a:t>
            </a:r>
            <a:r>
              <a:rPr lang="en-US" b="1" dirty="0">
                <a:sym typeface="Wingdings" panose="05000000000000000000" pitchFamily="2" charset="2"/>
              </a:rPr>
              <a:t>language of the grammar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 can write L(G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) to indicate the Language of grammar G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 can also see that this is, L = {0</a:t>
            </a:r>
            <a:r>
              <a:rPr lang="en-US" baseline="30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c1</a:t>
            </a:r>
            <a:r>
              <a:rPr lang="en-US" baseline="30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: n ≥ 0}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68900-1C80-4BD1-A320-DE08A8E1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83E59-4BCD-4FDE-AFB6-BF3DEE28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9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DEF-2349-41F1-8E2D-20D41FC2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Context-Free Grammars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2181-DFC8-4760-83F3-8D24B8385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example of a context-free grammar, called G</a:t>
            </a:r>
            <a:r>
              <a:rPr lang="en-US" baseline="-25000" dirty="0"/>
              <a:t>2</a:t>
            </a:r>
            <a:r>
              <a:rPr lang="en-US" dirty="0"/>
              <a:t>, describes a fragment of the English language</a:t>
            </a:r>
          </a:p>
          <a:p>
            <a:pPr marL="0" indent="0">
              <a:buNone/>
            </a:pPr>
            <a:r>
              <a:rPr lang="en-US" dirty="0"/>
              <a:t>&lt;Sentence&gt;      </a:t>
            </a:r>
            <a:r>
              <a:rPr lang="en-US" dirty="0">
                <a:sym typeface="Wingdings" panose="05000000000000000000" pitchFamily="2" charset="2"/>
              </a:rPr>
              <a:t> &lt;Noun-Phrase&gt;&lt;Verb-Phrase&gt;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&lt;Noun-Phrase&gt;  &lt;</a:t>
            </a:r>
            <a:r>
              <a:rPr lang="en-US" dirty="0" err="1">
                <a:sym typeface="Wingdings" panose="05000000000000000000" pitchFamily="2" charset="2"/>
              </a:rPr>
              <a:t>Cmplx</a:t>
            </a:r>
            <a:r>
              <a:rPr lang="en-US" dirty="0">
                <a:sym typeface="Wingdings" panose="05000000000000000000" pitchFamily="2" charset="2"/>
              </a:rPr>
              <a:t>-Noun&gt; | &lt;</a:t>
            </a:r>
            <a:r>
              <a:rPr lang="en-US" dirty="0" err="1">
                <a:sym typeface="Wingdings" panose="05000000000000000000" pitchFamily="2" charset="2"/>
              </a:rPr>
              <a:t>Cmplx</a:t>
            </a:r>
            <a:r>
              <a:rPr lang="en-US" dirty="0">
                <a:sym typeface="Wingdings" panose="05000000000000000000" pitchFamily="2" charset="2"/>
              </a:rPr>
              <a:t>-Noun&gt;&lt;Prep-Phrase&gt;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&lt;Verb-Phrase&gt;   &lt;</a:t>
            </a:r>
            <a:r>
              <a:rPr lang="en-US" dirty="0" err="1">
                <a:sym typeface="Wingdings" panose="05000000000000000000" pitchFamily="2" charset="2"/>
              </a:rPr>
              <a:t>Cmplx</a:t>
            </a:r>
            <a:r>
              <a:rPr lang="en-US" dirty="0">
                <a:sym typeface="Wingdings" panose="05000000000000000000" pitchFamily="2" charset="2"/>
              </a:rPr>
              <a:t>-Verb&gt; | &lt;</a:t>
            </a:r>
            <a:r>
              <a:rPr lang="en-US" dirty="0" err="1">
                <a:sym typeface="Wingdings" panose="05000000000000000000" pitchFamily="2" charset="2"/>
              </a:rPr>
              <a:t>Cmplx</a:t>
            </a:r>
            <a:r>
              <a:rPr lang="en-US" dirty="0">
                <a:sym typeface="Wingdings" panose="05000000000000000000" pitchFamily="2" charset="2"/>
              </a:rPr>
              <a:t>-Verb&gt;&lt;Prep-Phrase&gt;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&lt;Prep-Phrase&gt;   &lt;Prep&gt;&lt;</a:t>
            </a:r>
            <a:r>
              <a:rPr lang="en-US" dirty="0" err="1">
                <a:sym typeface="Wingdings" panose="05000000000000000000" pitchFamily="2" charset="2"/>
              </a:rPr>
              <a:t>Cmplx</a:t>
            </a:r>
            <a:r>
              <a:rPr lang="en-US" dirty="0">
                <a:sym typeface="Wingdings" panose="05000000000000000000" pitchFamily="2" charset="2"/>
              </a:rPr>
              <a:t>-Noun&gt;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Cmplx</a:t>
            </a:r>
            <a:r>
              <a:rPr lang="en-US" dirty="0">
                <a:sym typeface="Wingdings" panose="05000000000000000000" pitchFamily="2" charset="2"/>
              </a:rPr>
              <a:t>-Noun&gt;  &lt;Article&gt;&lt;Noun&gt;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Cmplx</a:t>
            </a:r>
            <a:r>
              <a:rPr lang="en-US" dirty="0">
                <a:sym typeface="Wingdings" panose="05000000000000000000" pitchFamily="2" charset="2"/>
              </a:rPr>
              <a:t>-Verb&gt;   &lt;Verb&gt; | &lt;Verb&gt;&lt;Noun-Phrase&gt;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&lt;Article&gt;             a | the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&lt;Noun&gt;               professor | cupcake | computer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&lt;Verb&gt;                touches | likes | eats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&lt;Prep&gt;                with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FC983-33A3-4419-8173-08467386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6D6F5-9461-475F-B3B3-DD398910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96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DEF-2349-41F1-8E2D-20D41FC2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Context-Free Grammars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2181-DFC8-4760-83F3-8D24B8385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our Grammar G</a:t>
            </a:r>
            <a:r>
              <a:rPr lang="en-US" baseline="-25000" dirty="0"/>
              <a:t>2</a:t>
            </a:r>
            <a:r>
              <a:rPr lang="en-US" dirty="0"/>
              <a:t>, we have 10 non-terminals (variables, the capitalized terms inside brackets)</a:t>
            </a:r>
          </a:p>
          <a:p>
            <a:r>
              <a:rPr lang="en-US" dirty="0"/>
              <a:t>We have 9 terminal strings</a:t>
            </a:r>
          </a:p>
          <a:p>
            <a:pPr lvl="1"/>
            <a:r>
              <a:rPr lang="en-US" dirty="0"/>
              <a:t>Full English would include constructions of strings using 27 terminal characters (English alphabet plus a space character)</a:t>
            </a:r>
          </a:p>
          <a:p>
            <a:r>
              <a:rPr lang="en-US" dirty="0"/>
              <a:t>We have 18 rules</a:t>
            </a:r>
          </a:p>
          <a:p>
            <a:r>
              <a:rPr lang="en-US" dirty="0"/>
              <a:t>Some strings in the language, L(G</a:t>
            </a:r>
            <a:r>
              <a:rPr lang="en-US" baseline="-25000" dirty="0"/>
              <a:t>2</a:t>
            </a:r>
            <a:r>
              <a:rPr lang="en-US" dirty="0"/>
              <a:t>) include:</a:t>
            </a:r>
          </a:p>
          <a:p>
            <a:pPr lvl="1"/>
            <a:r>
              <a:rPr lang="en-US" dirty="0"/>
              <a:t>a professor eats</a:t>
            </a:r>
          </a:p>
          <a:p>
            <a:pPr lvl="1"/>
            <a:r>
              <a:rPr lang="en-US" dirty="0"/>
              <a:t>a professor likes a computer</a:t>
            </a:r>
          </a:p>
          <a:p>
            <a:pPr lvl="1"/>
            <a:r>
              <a:rPr lang="en-US" dirty="0"/>
              <a:t>the computer  eats a cupcake</a:t>
            </a:r>
          </a:p>
          <a:p>
            <a:pPr lvl="1"/>
            <a:r>
              <a:rPr lang="en-US" dirty="0"/>
              <a:t>the professor touches the computer with a cupcake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FC983-33A3-4419-8173-08467386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6D6F5-9461-475F-B3B3-DD398910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3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DEF-2349-41F1-8E2D-20D41FC2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Context-Free Grammars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2181-DFC8-4760-83F3-8D24B8385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show a derivation of our first string in the list</a:t>
            </a:r>
          </a:p>
          <a:p>
            <a:pPr lvl="1"/>
            <a:r>
              <a:rPr lang="en-US" dirty="0"/>
              <a:t>a professor eats</a:t>
            </a:r>
          </a:p>
          <a:p>
            <a:r>
              <a:rPr lang="en-US" dirty="0"/>
              <a:t>&lt;Sentence&gt; </a:t>
            </a:r>
            <a:r>
              <a:rPr lang="en-US" dirty="0">
                <a:sym typeface="Wingdings" panose="05000000000000000000" pitchFamily="2" charset="2"/>
              </a:rPr>
              <a:t> &lt;Noun-Phrase&gt;&lt;Verb-Phrase&gt;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  &lt;</a:t>
            </a:r>
            <a:r>
              <a:rPr lang="en-US" dirty="0" err="1">
                <a:sym typeface="Wingdings" panose="05000000000000000000" pitchFamily="2" charset="2"/>
              </a:rPr>
              <a:t>Cmplx</a:t>
            </a:r>
            <a:r>
              <a:rPr lang="en-US" dirty="0">
                <a:sym typeface="Wingdings" panose="05000000000000000000" pitchFamily="2" charset="2"/>
              </a:rPr>
              <a:t>-Noun&gt;&lt;Verb-Phrase&gt;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          &lt;Article&gt;&lt;Noun&gt;&lt;Verb-Phrase&gt;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          </a:t>
            </a:r>
            <a:r>
              <a:rPr 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 &lt;Noun&gt;&lt;Verb-Phrase&gt;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         </a:t>
            </a:r>
            <a:r>
              <a:rPr 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 a professor </a:t>
            </a:r>
            <a:r>
              <a:rPr lang="en-US" dirty="0">
                <a:sym typeface="Wingdings" panose="05000000000000000000" pitchFamily="2" charset="2"/>
              </a:rPr>
              <a:t>&lt;Verb-Phrase&gt;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          </a:t>
            </a:r>
            <a:r>
              <a:rPr 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a professor </a:t>
            </a: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Cmplx</a:t>
            </a:r>
            <a:r>
              <a:rPr lang="en-US" dirty="0">
                <a:sym typeface="Wingdings" panose="05000000000000000000" pitchFamily="2" charset="2"/>
              </a:rPr>
              <a:t>-Verb&gt;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  </a:t>
            </a:r>
            <a:r>
              <a:rPr 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a professor </a:t>
            </a:r>
            <a:r>
              <a:rPr lang="en-US" dirty="0">
                <a:sym typeface="Wingdings" panose="05000000000000000000" pitchFamily="2" charset="2"/>
              </a:rPr>
              <a:t>&lt;Verb&gt;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          </a:t>
            </a:r>
            <a:r>
              <a:rPr 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a professor eats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FC983-33A3-4419-8173-08467386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6D6F5-9461-475F-B3B3-DD398910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01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05DC-A7BF-4D75-BCC6-0A68C1DA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 Grammars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FDC3-8AAE-48ED-93C9-FC7F72D00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 G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Σ = {a, b}            //we could also include </a:t>
            </a:r>
            <a:r>
              <a:rPr lang="el-GR" dirty="0"/>
              <a:t>λ</a:t>
            </a:r>
            <a:r>
              <a:rPr lang="en-US" dirty="0"/>
              <a:t> formally</a:t>
            </a:r>
          </a:p>
          <a:p>
            <a:pPr lvl="1"/>
            <a:r>
              <a:rPr lang="en-US" dirty="0"/>
              <a:t>Γ = {R, S}</a:t>
            </a:r>
          </a:p>
          <a:p>
            <a:r>
              <a:rPr lang="en-US" dirty="0"/>
              <a:t>G</a:t>
            </a:r>
            <a:r>
              <a:rPr lang="en-US" baseline="-25000" dirty="0"/>
              <a:t>3</a:t>
            </a:r>
            <a:r>
              <a:rPr lang="en-US" dirty="0"/>
              <a:t> has production rules</a:t>
            </a:r>
          </a:p>
          <a:p>
            <a:pPr lvl="1"/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aSb</a:t>
            </a:r>
            <a:r>
              <a:rPr lang="en-US" dirty="0">
                <a:sym typeface="Wingdings" panose="05000000000000000000" pitchFamily="2" charset="2"/>
              </a:rPr>
              <a:t> | SS | </a:t>
            </a:r>
            <a:r>
              <a:rPr lang="el-GR" dirty="0"/>
              <a:t>λ</a:t>
            </a:r>
            <a:endParaRPr lang="en-US" dirty="0"/>
          </a:p>
          <a:p>
            <a:r>
              <a:rPr lang="en-US" dirty="0"/>
              <a:t>This grammar generates strings such as </a:t>
            </a:r>
            <a:r>
              <a:rPr lang="en-US" dirty="0" err="1"/>
              <a:t>abab</a:t>
            </a:r>
            <a:r>
              <a:rPr lang="en-US" dirty="0"/>
              <a:t>, </a:t>
            </a:r>
            <a:r>
              <a:rPr lang="en-US" dirty="0" err="1"/>
              <a:t>aaabbb</a:t>
            </a:r>
            <a:r>
              <a:rPr lang="en-US" dirty="0"/>
              <a:t>, and </a:t>
            </a:r>
            <a:r>
              <a:rPr lang="en-US" dirty="0" err="1"/>
              <a:t>aababb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abab</a:t>
            </a:r>
            <a:r>
              <a:rPr lang="en-US" dirty="0"/>
              <a:t>:    S</a:t>
            </a:r>
            <a:r>
              <a:rPr lang="en-US" dirty="0">
                <a:sym typeface="Wingdings" panose="05000000000000000000" pitchFamily="2" charset="2"/>
              </a:rPr>
              <a:t>SS  </a:t>
            </a:r>
            <a:r>
              <a:rPr lang="en-US" dirty="0" err="1">
                <a:sym typeface="Wingdings" panose="05000000000000000000" pitchFamily="2" charset="2"/>
              </a:rPr>
              <a:t>aSbaSb</a:t>
            </a:r>
            <a:r>
              <a:rPr lang="en-US" dirty="0">
                <a:sym typeface="Wingdings" panose="05000000000000000000" pitchFamily="2" charset="2"/>
              </a:rPr>
              <a:t>  a</a:t>
            </a:r>
            <a:r>
              <a:rPr lang="el-GR" dirty="0"/>
              <a:t>λ</a:t>
            </a:r>
            <a:r>
              <a:rPr lang="en-US" dirty="0" err="1"/>
              <a:t>ba</a:t>
            </a:r>
            <a:r>
              <a:rPr lang="el-GR" dirty="0"/>
              <a:t>λ</a:t>
            </a:r>
            <a:r>
              <a:rPr lang="en-US" dirty="0"/>
              <a:t>b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 err="1">
                <a:sym typeface="Wingdings" panose="05000000000000000000" pitchFamily="2" charset="2"/>
              </a:rPr>
              <a:t>abab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aaabbb</a:t>
            </a:r>
            <a:r>
              <a:rPr lang="en-US" dirty="0">
                <a:sym typeface="Wingdings" panose="05000000000000000000" pitchFamily="2" charset="2"/>
              </a:rPr>
              <a:t>:   S </a:t>
            </a:r>
            <a:r>
              <a:rPr lang="en-US" dirty="0" err="1">
                <a:sym typeface="Wingdings" panose="05000000000000000000" pitchFamily="2" charset="2"/>
              </a:rPr>
              <a:t>aSb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aaSbb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aaaSbbb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aaa</a:t>
            </a:r>
            <a:r>
              <a:rPr lang="el-GR" dirty="0"/>
              <a:t>λ</a:t>
            </a:r>
            <a:r>
              <a:rPr lang="en-US" dirty="0" err="1"/>
              <a:t>bbb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 err="1">
                <a:sym typeface="Wingdings" panose="05000000000000000000" pitchFamily="2" charset="2"/>
              </a:rPr>
              <a:t>aaabbb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aababb</a:t>
            </a:r>
            <a:r>
              <a:rPr lang="en-US" dirty="0">
                <a:sym typeface="Wingdings" panose="05000000000000000000" pitchFamily="2" charset="2"/>
              </a:rPr>
              <a:t>:   S </a:t>
            </a:r>
            <a:r>
              <a:rPr lang="en-US" dirty="0" err="1">
                <a:sym typeface="Wingdings" panose="05000000000000000000" pitchFamily="2" charset="2"/>
              </a:rPr>
              <a:t>aSb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aSSb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aaSbSb</a:t>
            </a:r>
            <a:r>
              <a:rPr lang="en-US" dirty="0">
                <a:sym typeface="Wingdings" panose="05000000000000000000" pitchFamily="2" charset="2"/>
              </a:rPr>
              <a:t>  aa</a:t>
            </a:r>
            <a:r>
              <a:rPr lang="el-GR" dirty="0"/>
              <a:t>λ</a:t>
            </a:r>
            <a:r>
              <a:rPr lang="en-US" dirty="0" err="1"/>
              <a:t>bSb</a:t>
            </a:r>
            <a:r>
              <a:rPr lang="en-US" dirty="0"/>
              <a:t> = </a:t>
            </a:r>
            <a:r>
              <a:rPr lang="en-US" dirty="0" err="1"/>
              <a:t>aabSb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aaba</a:t>
            </a:r>
            <a:r>
              <a:rPr lang="el-GR" dirty="0"/>
              <a:t>λ</a:t>
            </a:r>
            <a:r>
              <a:rPr lang="en-US" dirty="0">
                <a:sym typeface="Wingdings" panose="05000000000000000000" pitchFamily="2" charset="2"/>
              </a:rPr>
              <a:t>bb = </a:t>
            </a:r>
            <a:r>
              <a:rPr lang="en-US" dirty="0" err="1">
                <a:sym typeface="Wingdings" panose="05000000000000000000" pitchFamily="2" charset="2"/>
              </a:rPr>
              <a:t>aababb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FFC000"/>
                </a:solidFill>
                <a:sym typeface="Wingdings" panose="05000000000000000000" pitchFamily="2" charset="2"/>
              </a:rPr>
              <a:t>Note</a:t>
            </a:r>
            <a:r>
              <a:rPr lang="en-US" dirty="0">
                <a:sym typeface="Wingdings" panose="05000000000000000000" pitchFamily="2" charset="2"/>
              </a:rPr>
              <a:t> that if you replace all a’s with a left parenthesis, “(“, and all b’s with the right parenthesis, “)”, you have the language L(G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) of all strings of properly nested parentheses!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AF6D6-CA67-41A3-BDB6-BB653CF1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83413-51B0-48EC-ABCF-3DDD4097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7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F74A-A50C-4774-91F2-0850EB69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 CFG to generate a CFL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F651-4A6F-4533-8B63-EA9B3836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Formalizing a skill you need for quiz and test purposes, given a CFL, find the grammar that generates it</a:t>
            </a:r>
          </a:p>
          <a:p>
            <a:r>
              <a:rPr lang="en-US" dirty="0"/>
              <a:t>Just like with regular language and finite automata, this requires creativity</a:t>
            </a:r>
          </a:p>
          <a:p>
            <a:r>
              <a:rPr lang="en-US" dirty="0"/>
              <a:t>In fact, CFGs are even trickier to construct than say, finite automata</a:t>
            </a:r>
          </a:p>
          <a:p>
            <a:pPr lvl="1"/>
            <a:r>
              <a:rPr lang="en-US" dirty="0"/>
              <a:t>Why?  Because we are more accustomed to programming a machine for specific tasks than for describing languages with grammars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5B304-E5E4-441A-972C-5C9B06FF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BC842-2490-4165-8F00-612B78F6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79C2-DDB3-445D-9326-A1361926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4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535A-7E66-4BFD-B8F3-D1184575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/>
          <a:lstStyle/>
          <a:p>
            <a:r>
              <a:rPr lang="en-US" dirty="0"/>
              <a:t>Grammars</a:t>
            </a:r>
          </a:p>
          <a:p>
            <a:pPr lvl="1"/>
            <a:r>
              <a:rPr lang="en-US" dirty="0"/>
              <a:t>Backus Normal Form (BNF)</a:t>
            </a:r>
          </a:p>
          <a:p>
            <a:pPr lvl="1"/>
            <a:r>
              <a:rPr lang="en-US" dirty="0"/>
              <a:t>Parse Trees</a:t>
            </a:r>
          </a:p>
          <a:p>
            <a:pPr lvl="1"/>
            <a:r>
              <a:rPr lang="en-US" dirty="0"/>
              <a:t>Ambiguity</a:t>
            </a:r>
          </a:p>
          <a:p>
            <a:r>
              <a:rPr lang="en-US" dirty="0"/>
              <a:t>Context Free Languages</a:t>
            </a:r>
          </a:p>
          <a:p>
            <a:pPr lvl="1"/>
            <a:r>
              <a:rPr lang="en-US" dirty="0"/>
              <a:t>Design a CFG to generate a given CFL</a:t>
            </a:r>
          </a:p>
          <a:p>
            <a:pPr lvl="1"/>
            <a:r>
              <a:rPr lang="en-US" dirty="0"/>
              <a:t>Chomsky Normal Form (CNF)</a:t>
            </a:r>
          </a:p>
          <a:p>
            <a:r>
              <a:rPr lang="en-US" dirty="0"/>
              <a:t>Pushdown Automata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E7590-3A8C-4191-B8EA-B81CF36F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C1223-4295-40A7-8D48-00D031C0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3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F74A-A50C-4774-91F2-0850EB69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 CFG to generate a CFL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F651-4A6F-4533-8B63-EA9B3836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techniques recommended by MIT professor, Dr. Michael </a:t>
            </a:r>
            <a:r>
              <a:rPr lang="en-US" dirty="0" err="1"/>
              <a:t>Sipser</a:t>
            </a:r>
            <a:r>
              <a:rPr lang="en-US" dirty="0"/>
              <a:t> are as follows:</a:t>
            </a:r>
          </a:p>
          <a:p>
            <a:pPr lvl="1"/>
            <a:r>
              <a:rPr lang="en-US" dirty="0"/>
              <a:t>Many CFLs are the unions of simpler CFLs</a:t>
            </a:r>
          </a:p>
          <a:p>
            <a:pPr lvl="1"/>
            <a:r>
              <a:rPr lang="en-US" dirty="0"/>
              <a:t>If you must construct a CFG for a CFL that you can break into smaller pieces, do so!</a:t>
            </a:r>
          </a:p>
          <a:p>
            <a:pPr lvl="1"/>
            <a:r>
              <a:rPr lang="en-US" dirty="0"/>
              <a:t>After this, construct individual grammars for each piece</a:t>
            </a:r>
          </a:p>
          <a:p>
            <a:pPr lvl="1"/>
            <a:r>
              <a:rPr lang="en-US" dirty="0"/>
              <a:t>Then, merge the individual pieces into a grammar for the original language by combining their rules</a:t>
            </a:r>
          </a:p>
          <a:p>
            <a:pPr lvl="1"/>
            <a:r>
              <a:rPr lang="en-US" dirty="0"/>
              <a:t>Also, add a new rule:  S</a:t>
            </a:r>
            <a:r>
              <a:rPr lang="en-US" dirty="0">
                <a:sym typeface="Wingdings" panose="05000000000000000000" pitchFamily="2" charset="2"/>
              </a:rPr>
              <a:t> S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| S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| … | </a:t>
            </a:r>
            <a:r>
              <a:rPr lang="en-US" dirty="0" err="1">
                <a:sym typeface="Wingdings" panose="05000000000000000000" pitchFamily="2" charset="2"/>
              </a:rPr>
              <a:t>S</a:t>
            </a:r>
            <a:r>
              <a:rPr lang="en-US" baseline="-25000" dirty="0" err="1">
                <a:sym typeface="Wingdings" panose="05000000000000000000" pitchFamily="2" charset="2"/>
              </a:rPr>
              <a:t>k</a:t>
            </a:r>
            <a:r>
              <a:rPr lang="en-US" dirty="0">
                <a:sym typeface="Wingdings" panose="05000000000000000000" pitchFamily="2" charset="2"/>
              </a:rPr>
              <a:t> where S</a:t>
            </a:r>
            <a:r>
              <a:rPr lang="en-US" baseline="-25000" dirty="0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non-terminals (variables) are the start variables for your individual sub-grammars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5B304-E5E4-441A-972C-5C9B06FF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BC842-2490-4165-8F00-612B78F6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17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CA79-6088-4660-A017-650C3092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CFGs: 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542BC-C50A-4497-BCB7-082088561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language L = {0</a:t>
                </a:r>
                <a:r>
                  <a:rPr lang="en-US" baseline="30000" dirty="0"/>
                  <a:t>n</a:t>
                </a:r>
                <a:r>
                  <a:rPr lang="en-US" dirty="0"/>
                  <a:t>1</a:t>
                </a:r>
                <a:r>
                  <a:rPr lang="en-US" baseline="30000" dirty="0"/>
                  <a:t>n</a:t>
                </a:r>
                <a:r>
                  <a:rPr lang="en-US" dirty="0"/>
                  <a:t> : n ≥ 0}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/>
                  <a:t> {1</a:t>
                </a:r>
                <a:r>
                  <a:rPr lang="en-US" baseline="30000" dirty="0"/>
                  <a:t>n</a:t>
                </a:r>
                <a:r>
                  <a:rPr lang="en-US" dirty="0"/>
                  <a:t>0</a:t>
                </a:r>
                <a:r>
                  <a:rPr lang="en-US" baseline="30000" dirty="0"/>
                  <a:t>n</a:t>
                </a:r>
                <a:r>
                  <a:rPr lang="en-US" dirty="0"/>
                  <a:t> : n ≥ 0), construct the grammar</a:t>
                </a:r>
              </a:p>
              <a:p>
                <a:r>
                  <a:rPr lang="en-US" dirty="0"/>
                  <a:t>First, we can break this into two sub-grammars: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0S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1 | λ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S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  1S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0 | λ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So, we can combine these sub-grammars, recognizing the correlation between the OR operator, |, and union: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S  S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 | S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0S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1 | λ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S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  1S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0 | λ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542BC-C50A-4497-BCB7-082088561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310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55D9E-AFB5-4B18-96F8-6787E0E3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6E7E5-D608-4874-BA74-76639A75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0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F74A-A50C-4774-91F2-0850EB69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 CFG to generate a CFL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F651-4A6F-4533-8B63-EA9B3836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techniques recommended by MIT professor, Dr. Michael </a:t>
            </a:r>
            <a:r>
              <a:rPr lang="en-US" dirty="0" err="1"/>
              <a:t>Sipser</a:t>
            </a:r>
            <a:r>
              <a:rPr lang="en-US" dirty="0"/>
              <a:t> include:</a:t>
            </a:r>
          </a:p>
          <a:p>
            <a:pPr lvl="1"/>
            <a:r>
              <a:rPr lang="en-US" dirty="0"/>
              <a:t>Certain CF languages contain strings with two substrings that are “linked” in the sense that a machine for such a language would need to remember an unbounded amount of information about one of the substrings</a:t>
            </a:r>
          </a:p>
          <a:p>
            <a:pPr lvl="2"/>
            <a:r>
              <a:rPr lang="en-US" dirty="0"/>
              <a:t>In order to verify that it corresponds properly to the other substring</a:t>
            </a:r>
          </a:p>
          <a:p>
            <a:r>
              <a:rPr lang="en-US" dirty="0"/>
              <a:t>This definitely occurs in the language we say, {0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 : n ≥ 0 }</a:t>
            </a:r>
          </a:p>
          <a:p>
            <a:pPr lvl="1"/>
            <a:r>
              <a:rPr lang="en-US" dirty="0"/>
              <a:t>We have to remember the number of 0’s, so we can then make sure we have the correct number of 1’s</a:t>
            </a:r>
          </a:p>
          <a:p>
            <a:r>
              <a:rPr lang="en-US" dirty="0"/>
              <a:t>Frequently, a CFG can be constructed to handle this situation by using a rule of the form:</a:t>
            </a:r>
          </a:p>
          <a:p>
            <a:pPr lvl="1"/>
            <a:r>
              <a:rPr lang="en-US" dirty="0"/>
              <a:t>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uRv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Which generates strings containing the same number of u’s, corresponding to v’s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5B304-E5E4-441A-972C-5C9B06FF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BC842-2490-4165-8F00-612B78F6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88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5A0B-1830-4F7E-8EC7-09DDA6EF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Form (CNF)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7C4C-2572-46E9-8E91-E3E5027B7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convenient to have CFGs in a simplified form</a:t>
            </a:r>
          </a:p>
          <a:p>
            <a:r>
              <a:rPr lang="en-US" dirty="0"/>
              <a:t>One of the most simple and most useful forms is </a:t>
            </a:r>
            <a:r>
              <a:rPr lang="en-US" b="1" dirty="0"/>
              <a:t>Chomsky normal form</a:t>
            </a:r>
            <a:r>
              <a:rPr lang="en-US" dirty="0"/>
              <a:t>, or </a:t>
            </a:r>
            <a:r>
              <a:rPr lang="en-US" b="1" dirty="0"/>
              <a:t>CNF</a:t>
            </a:r>
            <a:r>
              <a:rPr lang="en-US" dirty="0"/>
              <a:t> </a:t>
            </a:r>
          </a:p>
          <a:p>
            <a:r>
              <a:rPr lang="en-US" dirty="0"/>
              <a:t>A context-free grammar is in </a:t>
            </a:r>
            <a:r>
              <a:rPr lang="en-US" b="1" dirty="0"/>
              <a:t>Chomsky normal form</a:t>
            </a:r>
            <a:r>
              <a:rPr lang="en-US" dirty="0"/>
              <a:t> if every rule is of the form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ym typeface="Wingdings" panose="05000000000000000000" pitchFamily="2" charset="2"/>
              </a:rPr>
              <a:t> BC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 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Where a is any terminal, and A, B, and C are non-terminals (variables)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 and C may not be the start variable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 also permit S  λ where S is the start non-terminal (variable)</a:t>
            </a:r>
          </a:p>
          <a:p>
            <a:r>
              <a:rPr lang="en-US" dirty="0">
                <a:sym typeface="Wingdings" panose="05000000000000000000" pitchFamily="2" charset="2"/>
              </a:rPr>
              <a:t>Any context-free language can be generated by a context-free grammar in Chomsky normal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982CE-7430-4FED-9A64-23809324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D3B2D-5BDC-4693-A75C-A1DAB9F8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1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5660-23EC-4EB9-BF8B-A51926EA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grammar into 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8D10-3488-4190-A796-E5B2BFF00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convert any grammar G into Chomsky normal form</a:t>
            </a:r>
          </a:p>
          <a:p>
            <a:r>
              <a:rPr lang="en-US" dirty="0"/>
              <a:t>The conversion has several stages that consist of replacing rule-violating conditions with those that follow the rules of CNF</a:t>
            </a:r>
          </a:p>
          <a:p>
            <a:r>
              <a:rPr lang="en-US" dirty="0"/>
              <a:t>This technique is </a:t>
            </a:r>
            <a:r>
              <a:rPr lang="en-US" dirty="0" err="1"/>
              <a:t>Sipser’s</a:t>
            </a:r>
            <a:r>
              <a:rPr lang="en-US" dirty="0"/>
              <a:t> technique and is slightly different from that found in the book</a:t>
            </a:r>
          </a:p>
          <a:p>
            <a:r>
              <a:rPr lang="en-US" dirty="0"/>
              <a:t>Overall steps: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Add a new start variable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Eliminate all </a:t>
            </a:r>
            <a:r>
              <a:rPr lang="en-US" b="1" dirty="0"/>
              <a:t>λ-rules </a:t>
            </a:r>
            <a:r>
              <a:rPr lang="en-US" dirty="0"/>
              <a:t>of the form 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λ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Eliminate all </a:t>
            </a:r>
            <a:r>
              <a:rPr lang="en-US" b="1" dirty="0"/>
              <a:t>unit rules </a:t>
            </a:r>
            <a:r>
              <a:rPr lang="en-US" dirty="0"/>
              <a:t>of the form A </a:t>
            </a:r>
            <a:r>
              <a:rPr lang="en-US" dirty="0">
                <a:sym typeface="Wingdings" panose="05000000000000000000" pitchFamily="2" charset="2"/>
              </a:rPr>
              <a:t> B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Convert any remaining rules to the proper form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341E-BB1C-4A42-BA4C-E4FAE57B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3552A-D94E-4869-803D-CD257210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80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5660-23EC-4EB9-BF8B-A51926EA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grammar into 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8D10-3488-4190-A796-E5B2BFF00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steps: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Add a new start variable</a:t>
            </a:r>
          </a:p>
          <a:p>
            <a:pPr lvl="2"/>
            <a:r>
              <a:rPr lang="en-US" dirty="0"/>
              <a:t>Add a new start variable S</a:t>
            </a:r>
            <a:r>
              <a:rPr lang="en-US" baseline="-25000" dirty="0"/>
              <a:t>0</a:t>
            </a:r>
            <a:r>
              <a:rPr lang="en-US" dirty="0"/>
              <a:t> and the rule S</a:t>
            </a:r>
            <a:r>
              <a:rPr lang="en-US" baseline="-25000" dirty="0"/>
              <a:t>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S, with S being the original start variable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This change guarantees that the start variable doesn’t occur on the right-hand side of a rule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Eliminate all </a:t>
            </a:r>
            <a:r>
              <a:rPr lang="en-US" b="1" dirty="0"/>
              <a:t>λ-rules </a:t>
            </a:r>
            <a:r>
              <a:rPr lang="en-US" dirty="0"/>
              <a:t>of the form 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λ</a:t>
            </a:r>
          </a:p>
          <a:p>
            <a:pPr lvl="2"/>
            <a:r>
              <a:rPr lang="en-US" dirty="0"/>
              <a:t>When A is not a start variable, we remove all 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λ</a:t>
            </a:r>
          </a:p>
          <a:p>
            <a:pPr lvl="2"/>
            <a:r>
              <a:rPr lang="en-US" dirty="0"/>
              <a:t>Then, for each occurrence of an A on the right-hand side of a rule, we add a new rule with that occurrence deleted</a:t>
            </a:r>
          </a:p>
          <a:p>
            <a:pPr lvl="2"/>
            <a:r>
              <a:rPr lang="en-US" dirty="0"/>
              <a:t>In other words, 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uAv</a:t>
            </a:r>
            <a:r>
              <a:rPr lang="en-US" dirty="0">
                <a:sym typeface="Wingdings" panose="05000000000000000000" pitchFamily="2" charset="2"/>
              </a:rPr>
              <a:t> is a rule in which u and v are strings of non-terminals and terminals, we add rule </a:t>
            </a:r>
            <a:r>
              <a:rPr lang="en-US" dirty="0" err="1">
                <a:sym typeface="Wingdings" panose="05000000000000000000" pitchFamily="2" charset="2"/>
              </a:rPr>
              <a:t>Ruv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If we have R  </a:t>
            </a:r>
            <a:r>
              <a:rPr lang="en-US" dirty="0" err="1">
                <a:sym typeface="Wingdings" panose="05000000000000000000" pitchFamily="2" charset="2"/>
              </a:rPr>
              <a:t>uAvAw</a:t>
            </a:r>
            <a:r>
              <a:rPr lang="en-US" dirty="0">
                <a:sym typeface="Wingdings" panose="05000000000000000000" pitchFamily="2" charset="2"/>
              </a:rPr>
              <a:t>     (multiple occurrences of A), then we add rules: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  </a:t>
            </a:r>
            <a:r>
              <a:rPr lang="en-US" dirty="0" err="1">
                <a:sym typeface="Wingdings" panose="05000000000000000000" pitchFamily="2" charset="2"/>
              </a:rPr>
              <a:t>uvAw</a:t>
            </a:r>
            <a:r>
              <a:rPr lang="en-US" dirty="0">
                <a:sym typeface="Wingdings" panose="05000000000000000000" pitchFamily="2" charset="2"/>
              </a:rPr>
              <a:t>, R  </a:t>
            </a:r>
            <a:r>
              <a:rPr lang="en-US" dirty="0" err="1">
                <a:sym typeface="Wingdings" panose="05000000000000000000" pitchFamily="2" charset="2"/>
              </a:rPr>
              <a:t>uAvw</a:t>
            </a:r>
            <a:r>
              <a:rPr lang="en-US" dirty="0">
                <a:sym typeface="Wingdings" panose="05000000000000000000" pitchFamily="2" charset="2"/>
              </a:rPr>
              <a:t>, and R  </a:t>
            </a:r>
            <a:r>
              <a:rPr lang="en-US" dirty="0" err="1">
                <a:sym typeface="Wingdings" panose="05000000000000000000" pitchFamily="2" charset="2"/>
              </a:rPr>
              <a:t>uvw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If we have a rule RA, we add R </a:t>
            </a:r>
            <a:r>
              <a:rPr lang="en-US" dirty="0"/>
              <a:t>λ unless we previously removed the rule 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λ</a:t>
            </a:r>
          </a:p>
          <a:p>
            <a:pPr marL="54864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341E-BB1C-4A42-BA4C-E4FAE57B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3552A-D94E-4869-803D-CD257210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5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49CC-4812-4A04-B0AB-529E9520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grammar into 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5BA5-808D-4E32-A095-3BA92A34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220" lvl="1" indent="-342900">
              <a:buFont typeface="+mj-lt"/>
              <a:buAutoNum type="arabicPeriod" startAt="3"/>
            </a:pPr>
            <a:r>
              <a:rPr lang="en-US" dirty="0"/>
              <a:t>Eliminate all </a:t>
            </a:r>
            <a:r>
              <a:rPr lang="en-US" b="1" dirty="0"/>
              <a:t>unit rules </a:t>
            </a:r>
            <a:r>
              <a:rPr lang="en-US" dirty="0"/>
              <a:t>of the form A </a:t>
            </a:r>
            <a:r>
              <a:rPr lang="en-US" dirty="0">
                <a:sym typeface="Wingdings" panose="05000000000000000000" pitchFamily="2" charset="2"/>
              </a:rPr>
              <a:t> B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We remove a unit rule A  B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Whenever a rule B  u appears, we add the rule A  u unless this was a unit rule previously removed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As before, u is a string of variables and terminals, in this case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We repeat these steps until we eliminate all unit rules</a:t>
            </a:r>
          </a:p>
          <a:p>
            <a:pPr marL="617220" lvl="1" indent="-342900">
              <a:buFont typeface="+mj-lt"/>
              <a:buAutoNum type="arabicPeriod" startAt="3"/>
            </a:pPr>
            <a:r>
              <a:rPr lang="en-US" dirty="0">
                <a:sym typeface="Wingdings" panose="05000000000000000000" pitchFamily="2" charset="2"/>
              </a:rPr>
              <a:t>Convert any remaining rules to the proper form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We replace each rule A  u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u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…</a:t>
            </a:r>
            <a:r>
              <a:rPr lang="en-US" dirty="0" err="1">
                <a:sym typeface="Wingdings" panose="05000000000000000000" pitchFamily="2" charset="2"/>
              </a:rPr>
              <a:t>u</a:t>
            </a:r>
            <a:r>
              <a:rPr lang="en-US" baseline="-25000" dirty="0" err="1">
                <a:sym typeface="Wingdings" panose="05000000000000000000" pitchFamily="2" charset="2"/>
              </a:rPr>
              <a:t>k</a:t>
            </a:r>
            <a:r>
              <a:rPr lang="en-US" dirty="0">
                <a:sym typeface="Wingdings" panose="05000000000000000000" pitchFamily="2" charset="2"/>
              </a:rPr>
              <a:t> where k ≥ 3 and each </a:t>
            </a:r>
            <a:r>
              <a:rPr lang="en-US" dirty="0" err="1">
                <a:sym typeface="Wingdings" panose="05000000000000000000" pitchFamily="2" charset="2"/>
              </a:rPr>
              <a:t>u</a:t>
            </a:r>
            <a:r>
              <a:rPr lang="en-US" baseline="-25000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is a non-terminal OR terminal symbol with rules A  u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A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 u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, etc.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 A</a:t>
            </a:r>
            <a:r>
              <a:rPr lang="en-US" baseline="-25000" dirty="0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’s are new variables (non-terminals)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8CEC7-E543-47D9-9CD8-13AD8F92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0594B-C668-4D5E-92DD-3DEF5256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36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FA4D-5C16-48E4-9E11-7B0CB210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CNF: 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C757-9F67-47C8-8752-70F33108C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12080" cy="3931920"/>
          </a:xfrm>
        </p:spPr>
        <p:txBody>
          <a:bodyPr/>
          <a:lstStyle/>
          <a:p>
            <a:r>
              <a:rPr lang="en-US" dirty="0"/>
              <a:t>You should be able to recognize a grammar in CNF, but you won’t be responsible for the conversion for test and quiz purposes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By the way</a:t>
            </a:r>
            <a:r>
              <a:rPr lang="en-US" dirty="0">
                <a:sym typeface="Wingdings" panose="05000000000000000000" pitchFamily="2" charset="2"/>
              </a:rPr>
              <a:t>, Chomsky is still alive – he’s over 92 years old!  (born 1928)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CF0A4-0A4A-4A82-93FC-ED81164E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CE3F5-2656-41AC-B350-073F2C6C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37</a:t>
            </a:fld>
            <a:endParaRPr lang="en-US"/>
          </a:p>
        </p:txBody>
      </p:sp>
      <p:pic>
        <p:nvPicPr>
          <p:cNvPr id="1026" name="Picture 2" descr="Image result for chomsky">
            <a:extLst>
              <a:ext uri="{FF2B5EF4-FFF2-40B4-BE49-F238E27FC236}">
                <a16:creationId xmlns:a16="http://schemas.microsoft.com/office/drawing/2014/main" id="{E70E1470-6176-4139-9FA8-52D45FA0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791" y="1706225"/>
            <a:ext cx="4177792" cy="26312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860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3F18FD-676C-44F4-B8DE-96F321E5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Pushdown Automata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9D53FE-D522-41AE-A28E-8D759D0E1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“You come push it… you push it real good.” – Mr. </a:t>
            </a:r>
            <a:r>
              <a:rPr lang="en-US" dirty="0" err="1"/>
              <a:t>Slowsky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A68CB-F51B-4EAA-8FF1-C1C987FD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EE5D7-8101-4091-A6C7-967D2B14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DBA537-4EDC-4F68-9AAA-B39542FCC8CC}"/>
              </a:ext>
            </a:extLst>
          </p:cNvPr>
          <p:cNvSpPr/>
          <p:nvPr/>
        </p:nvSpPr>
        <p:spPr>
          <a:xfrm>
            <a:off x="6568050" y="5027414"/>
            <a:ext cx="3619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https://youtu.be/YVCwVF0zbI8</a:t>
            </a:r>
          </a:p>
        </p:txBody>
      </p:sp>
    </p:spTree>
    <p:extLst>
      <p:ext uri="{BB962C8B-B14F-4D97-AF65-F5344CB8AC3E}">
        <p14:creationId xmlns:p14="http://schemas.microsoft.com/office/powerpoint/2010/main" val="1493667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F22F-8090-41AA-9808-5586AF11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6F1E-182C-4C97-93AB-4ECC1E4A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discussed regular languages, we devised a machine called a </a:t>
            </a:r>
            <a:r>
              <a:rPr lang="en-US" b="1" dirty="0"/>
              <a:t>finite automaton</a:t>
            </a:r>
            <a:r>
              <a:rPr lang="en-US" dirty="0"/>
              <a:t>, or </a:t>
            </a:r>
            <a:r>
              <a:rPr lang="en-US" b="1" dirty="0"/>
              <a:t>FA</a:t>
            </a:r>
            <a:r>
              <a:rPr lang="en-US" dirty="0"/>
              <a:t> (also, a </a:t>
            </a:r>
            <a:r>
              <a:rPr lang="en-US" b="1" dirty="0"/>
              <a:t>DFA, </a:t>
            </a:r>
            <a:r>
              <a:rPr lang="en-US" dirty="0"/>
              <a:t>or </a:t>
            </a:r>
            <a:r>
              <a:rPr lang="en-US" b="1" dirty="0"/>
              <a:t>deterministic finite automaton</a:t>
            </a:r>
            <a:r>
              <a:rPr lang="en-US" dirty="0"/>
              <a:t>)</a:t>
            </a:r>
          </a:p>
          <a:p>
            <a:r>
              <a:rPr lang="en-US" dirty="0"/>
              <a:t>For regular languages, FA work well</a:t>
            </a:r>
          </a:p>
          <a:p>
            <a:r>
              <a:rPr lang="en-US" dirty="0"/>
              <a:t>But, when certain situations arise – counting the number of a’s or b’s (or 0’s or 1’s) in a language like { 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 : n ≥ 0 }, FA fail miserably</a:t>
            </a:r>
          </a:p>
          <a:p>
            <a:pPr lvl="1"/>
            <a:r>
              <a:rPr lang="en-US" dirty="0"/>
              <a:t>They lack the extra memory to track things like counting</a:t>
            </a:r>
          </a:p>
          <a:p>
            <a:r>
              <a:rPr lang="en-US" dirty="0"/>
              <a:t>We introduce </a:t>
            </a:r>
            <a:r>
              <a:rPr lang="en-US" b="1" dirty="0"/>
              <a:t>pushdown automata</a:t>
            </a:r>
            <a:r>
              <a:rPr lang="en-US" dirty="0"/>
              <a:t>, which are more powerful than FA</a:t>
            </a:r>
          </a:p>
          <a:p>
            <a:pPr lvl="1"/>
            <a:r>
              <a:rPr lang="en-US" dirty="0"/>
              <a:t>They are like FA, but also have the extra memory we need, in the form of a </a:t>
            </a:r>
            <a:r>
              <a:rPr lang="en-US" b="1" dirty="0"/>
              <a:t>stack</a:t>
            </a:r>
            <a:endParaRPr lang="en-US" dirty="0"/>
          </a:p>
          <a:p>
            <a:r>
              <a:rPr lang="en-US" dirty="0"/>
              <a:t>So, the FA was a good model of a simple CPU – it could process things, but had little memory</a:t>
            </a:r>
          </a:p>
          <a:p>
            <a:r>
              <a:rPr lang="en-US" dirty="0"/>
              <a:t>PDA are like FA, but with auxiliary memory in the form of a stack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F1848-FC75-48A2-BC6A-ECDF9374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785BE-5620-4537-9038-50BA1E64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4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3F18FD-676C-44F4-B8DE-96F321E5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9D53FE-D522-41AE-A28E-8D759D0E1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Irony?   You </a:t>
            </a:r>
            <a:r>
              <a:rPr lang="en-US" dirty="0" err="1"/>
              <a:t>ain’t</a:t>
            </a:r>
            <a:r>
              <a:rPr lang="en-US" dirty="0"/>
              <a:t> see </a:t>
            </a:r>
            <a:r>
              <a:rPr lang="en-US" dirty="0" err="1"/>
              <a:t>nothin</a:t>
            </a:r>
            <a:r>
              <a:rPr lang="en-US" dirty="0"/>
              <a:t>’ yet!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A68CB-F51B-4EAA-8FF1-C1C987FD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EE5D7-8101-4091-A6C7-967D2B14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52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DACE-666B-4818-8796-E65B6C00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46C8-324C-42D9-AA30-B62CB424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Pushdown automata (specifically </a:t>
            </a:r>
            <a:r>
              <a:rPr lang="en-US" b="1" dirty="0"/>
              <a:t>nondeterministic PDA</a:t>
            </a:r>
            <a:r>
              <a:rPr lang="en-US" dirty="0"/>
              <a:t>) are equivalent to context-free grammars</a:t>
            </a:r>
          </a:p>
          <a:p>
            <a:pPr lvl="1"/>
            <a:r>
              <a:rPr lang="en-US" dirty="0"/>
              <a:t>This is in the same way that finite automata are equivalent to regular expressions</a:t>
            </a:r>
          </a:p>
          <a:p>
            <a:r>
              <a:rPr lang="en-US" dirty="0"/>
              <a:t>So, we can prove a language is context-free if one or both of the following holds:</a:t>
            </a:r>
          </a:p>
          <a:p>
            <a:pPr lvl="1"/>
            <a:r>
              <a:rPr lang="en-US" dirty="0"/>
              <a:t>We can develop a context-free grammar to generate it</a:t>
            </a:r>
          </a:p>
          <a:p>
            <a:pPr lvl="1"/>
            <a:r>
              <a:rPr lang="en-US" dirty="0"/>
              <a:t>We can create a PDA that recognizes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B849F-5030-47CE-B920-30759A77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5746A-160B-449C-9363-2380D69E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21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DF76-03B2-4B91-8A93-88AC50D2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vs PDA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C2E89-401F-4106-8828-460CEA58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07A51-8812-410C-85EC-5191047C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CA85E-1803-4462-AC4C-1C6C603C2E1D}"/>
              </a:ext>
            </a:extLst>
          </p:cNvPr>
          <p:cNvSpPr/>
          <p:nvPr/>
        </p:nvSpPr>
        <p:spPr>
          <a:xfrm>
            <a:off x="1174459" y="2382474"/>
            <a:ext cx="1098958" cy="9899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0140E-39E6-4927-A1F4-7A25B94C0EE3}"/>
              </a:ext>
            </a:extLst>
          </p:cNvPr>
          <p:cNvSpPr/>
          <p:nvPr/>
        </p:nvSpPr>
        <p:spPr>
          <a:xfrm>
            <a:off x="2659310" y="2533476"/>
            <a:ext cx="352338" cy="3607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8B5C63-FB2D-44C9-8499-A4582E23C735}"/>
              </a:ext>
            </a:extLst>
          </p:cNvPr>
          <p:cNvSpPr/>
          <p:nvPr/>
        </p:nvSpPr>
        <p:spPr>
          <a:xfrm>
            <a:off x="3011648" y="2533476"/>
            <a:ext cx="352338" cy="3607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5CC402-6CA1-434F-96E6-6E54EE5BC384}"/>
              </a:ext>
            </a:extLst>
          </p:cNvPr>
          <p:cNvSpPr/>
          <p:nvPr/>
        </p:nvSpPr>
        <p:spPr>
          <a:xfrm>
            <a:off x="3363986" y="2529282"/>
            <a:ext cx="352338" cy="3607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43EC3B-6CD6-4EC1-B393-FA4C076E12AC}"/>
              </a:ext>
            </a:extLst>
          </p:cNvPr>
          <p:cNvSpPr/>
          <p:nvPr/>
        </p:nvSpPr>
        <p:spPr>
          <a:xfrm>
            <a:off x="3716324" y="2533476"/>
            <a:ext cx="352338" cy="3607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AC3CE8-4384-4C27-905B-C13EE4D0B863}"/>
              </a:ext>
            </a:extLst>
          </p:cNvPr>
          <p:cNvSpPr/>
          <p:nvPr/>
        </p:nvSpPr>
        <p:spPr>
          <a:xfrm>
            <a:off x="4068662" y="2533476"/>
            <a:ext cx="352338" cy="3607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915FB9B-32E3-485E-9036-98FA9A5A3820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H="1">
            <a:off x="2204207" y="1902205"/>
            <a:ext cx="151002" cy="1111541"/>
          </a:xfrm>
          <a:prstGeom prst="bentConnector3">
            <a:avLst>
              <a:gd name="adj1" fmla="val -151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2B3A5E-3B45-4DFE-9417-1C58F70A557F}"/>
              </a:ext>
            </a:extLst>
          </p:cNvPr>
          <p:cNvSpPr txBox="1"/>
          <p:nvPr/>
        </p:nvSpPr>
        <p:spPr>
          <a:xfrm>
            <a:off x="3540155" y="2908930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B48ED0-7F08-4377-96FE-73FC3EC6D544}"/>
              </a:ext>
            </a:extLst>
          </p:cNvPr>
          <p:cNvSpPr/>
          <p:nvPr/>
        </p:nvSpPr>
        <p:spPr>
          <a:xfrm>
            <a:off x="6712589" y="2378281"/>
            <a:ext cx="1098958" cy="9899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24B1BC-261D-45CF-974B-FC8E33735F7C}"/>
              </a:ext>
            </a:extLst>
          </p:cNvPr>
          <p:cNvSpPr/>
          <p:nvPr/>
        </p:nvSpPr>
        <p:spPr>
          <a:xfrm>
            <a:off x="8197440" y="2529283"/>
            <a:ext cx="352338" cy="3607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651BE2-2C12-4D85-A6DD-0229BF4E438F}"/>
              </a:ext>
            </a:extLst>
          </p:cNvPr>
          <p:cNvSpPr/>
          <p:nvPr/>
        </p:nvSpPr>
        <p:spPr>
          <a:xfrm>
            <a:off x="8549778" y="2529283"/>
            <a:ext cx="352338" cy="3607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4C9080-79E4-49D0-8075-F290BFBD3C36}"/>
              </a:ext>
            </a:extLst>
          </p:cNvPr>
          <p:cNvSpPr/>
          <p:nvPr/>
        </p:nvSpPr>
        <p:spPr>
          <a:xfrm>
            <a:off x="8902116" y="2533478"/>
            <a:ext cx="352338" cy="3607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72E3C7-18D0-4230-90DE-F70B82326887}"/>
              </a:ext>
            </a:extLst>
          </p:cNvPr>
          <p:cNvSpPr/>
          <p:nvPr/>
        </p:nvSpPr>
        <p:spPr>
          <a:xfrm>
            <a:off x="9254454" y="2529283"/>
            <a:ext cx="352338" cy="3607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56F76-607E-449F-BE7A-3666FDDC13B2}"/>
              </a:ext>
            </a:extLst>
          </p:cNvPr>
          <p:cNvSpPr/>
          <p:nvPr/>
        </p:nvSpPr>
        <p:spPr>
          <a:xfrm>
            <a:off x="9606792" y="2529283"/>
            <a:ext cx="352338" cy="3607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2F9A0B8-12C5-4555-BF9C-CDD536108EF5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16200000" flipH="1">
            <a:off x="7742337" y="1898012"/>
            <a:ext cx="151002" cy="1111541"/>
          </a:xfrm>
          <a:prstGeom prst="bentConnector3">
            <a:avLst>
              <a:gd name="adj1" fmla="val -151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81DDEB-98B9-4220-9DD0-359ECC5884E8}"/>
              </a:ext>
            </a:extLst>
          </p:cNvPr>
          <p:cNvSpPr txBox="1"/>
          <p:nvPr/>
        </p:nvSpPr>
        <p:spPr>
          <a:xfrm>
            <a:off x="9078285" y="2904737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077A73-DD5B-4BAC-86FF-69905BDAB58E}"/>
              </a:ext>
            </a:extLst>
          </p:cNvPr>
          <p:cNvSpPr/>
          <p:nvPr/>
        </p:nvSpPr>
        <p:spPr>
          <a:xfrm>
            <a:off x="7888442" y="4272694"/>
            <a:ext cx="352338" cy="3607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C3D995-16E4-42F8-8DBA-A58742ABEA68}"/>
              </a:ext>
            </a:extLst>
          </p:cNvPr>
          <p:cNvSpPr/>
          <p:nvPr/>
        </p:nvSpPr>
        <p:spPr>
          <a:xfrm>
            <a:off x="7888442" y="4633420"/>
            <a:ext cx="352338" cy="3607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BF90FF-429E-48ED-84CD-C038443D1463}"/>
              </a:ext>
            </a:extLst>
          </p:cNvPr>
          <p:cNvSpPr/>
          <p:nvPr/>
        </p:nvSpPr>
        <p:spPr>
          <a:xfrm>
            <a:off x="7888442" y="4978615"/>
            <a:ext cx="352338" cy="3607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C06577-6774-4A6E-8CAB-1462D596B772}"/>
              </a:ext>
            </a:extLst>
          </p:cNvPr>
          <p:cNvSpPr/>
          <p:nvPr/>
        </p:nvSpPr>
        <p:spPr>
          <a:xfrm>
            <a:off x="7888442" y="5339341"/>
            <a:ext cx="352338" cy="3607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5BA8DB3-B2EB-48FF-AB04-98A4B83795B9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rot="16200000" flipH="1">
            <a:off x="7211083" y="3419166"/>
            <a:ext cx="904512" cy="802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3007AC-FAE7-41E8-BDDD-C7525D4CF908}"/>
              </a:ext>
            </a:extLst>
          </p:cNvPr>
          <p:cNvSpPr txBox="1"/>
          <p:nvPr/>
        </p:nvSpPr>
        <p:spPr>
          <a:xfrm>
            <a:off x="7147583" y="4706658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805762-6C24-4414-B658-4ADE9EDCE5F3}"/>
              </a:ext>
            </a:extLst>
          </p:cNvPr>
          <p:cNvSpPr txBox="1"/>
          <p:nvPr/>
        </p:nvSpPr>
        <p:spPr>
          <a:xfrm>
            <a:off x="1249960" y="3917659"/>
            <a:ext cx="3751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 have no auxiliary memory.</a:t>
            </a:r>
          </a:p>
          <a:p>
            <a:r>
              <a:rPr lang="en-US" dirty="0"/>
              <a:t>They determine state based on</a:t>
            </a:r>
          </a:p>
          <a:p>
            <a:r>
              <a:rPr lang="en-US" dirty="0"/>
              <a:t>the input and transition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47B3E7-2C33-48FE-929D-51A85CB6A475}"/>
              </a:ext>
            </a:extLst>
          </p:cNvPr>
          <p:cNvSpPr txBox="1"/>
          <p:nvPr/>
        </p:nvSpPr>
        <p:spPr>
          <a:xfrm>
            <a:off x="6712589" y="503010"/>
            <a:ext cx="4916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PDA have a stack as auxiliary memory</a:t>
            </a:r>
            <a:br>
              <a:rPr lang="en-US" dirty="0"/>
            </a:br>
            <a:r>
              <a:rPr lang="en-US" dirty="0"/>
              <a:t>They determine state and interactions </a:t>
            </a:r>
            <a:br>
              <a:rPr lang="en-US" dirty="0"/>
            </a:br>
            <a:r>
              <a:rPr lang="en-US" dirty="0"/>
              <a:t>based on input </a:t>
            </a:r>
            <a:r>
              <a:rPr lang="en-US" b="1" dirty="0"/>
              <a:t>and </a:t>
            </a:r>
            <a:r>
              <a:rPr lang="en-US" dirty="0"/>
              <a:t>stack top</a:t>
            </a:r>
          </a:p>
          <a:p>
            <a:r>
              <a:rPr lang="en-US" dirty="0"/>
              <a:t>A PDA can write symbols to the stack and </a:t>
            </a:r>
            <a:br>
              <a:rPr lang="en-US" dirty="0"/>
            </a:br>
            <a:r>
              <a:rPr lang="en-US" dirty="0"/>
              <a:t>read them back later</a:t>
            </a:r>
          </a:p>
        </p:txBody>
      </p:sp>
    </p:spTree>
    <p:extLst>
      <p:ext uri="{BB962C8B-B14F-4D97-AF65-F5344CB8AC3E}">
        <p14:creationId xmlns:p14="http://schemas.microsoft.com/office/powerpoint/2010/main" val="2004551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546A-86E6-4FBB-9F59-E8346C57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48BC-AC5E-44AF-80D2-0907288D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any time, a PDA can write onto the top of the stack</a:t>
            </a:r>
          </a:p>
          <a:p>
            <a:pPr lvl="1"/>
            <a:r>
              <a:rPr lang="en-US" dirty="0"/>
              <a:t>Essentially, it </a:t>
            </a:r>
            <a:r>
              <a:rPr lang="en-US" i="1" dirty="0"/>
              <a:t>pushes down</a:t>
            </a:r>
            <a:r>
              <a:rPr lang="en-US" dirty="0"/>
              <a:t> the other symbols on the stack</a:t>
            </a:r>
          </a:p>
          <a:p>
            <a:pPr lvl="1"/>
            <a:r>
              <a:rPr lang="en-US" dirty="0"/>
              <a:t>Hence, </a:t>
            </a:r>
            <a:r>
              <a:rPr lang="en-US" b="1" dirty="0"/>
              <a:t>pushdown</a:t>
            </a:r>
            <a:r>
              <a:rPr lang="en-US" dirty="0"/>
              <a:t> automata</a:t>
            </a:r>
          </a:p>
          <a:p>
            <a:pPr lvl="1"/>
            <a:r>
              <a:rPr lang="en-US" dirty="0"/>
              <a:t>Writing to the stack is </a:t>
            </a:r>
            <a:r>
              <a:rPr lang="en-US" b="1" dirty="0"/>
              <a:t>pushing</a:t>
            </a:r>
            <a:endParaRPr lang="en-US" dirty="0"/>
          </a:p>
          <a:p>
            <a:pPr lvl="1"/>
            <a:r>
              <a:rPr lang="en-US" dirty="0"/>
              <a:t>Removing a symbol from the stack is </a:t>
            </a:r>
            <a:r>
              <a:rPr lang="en-US" b="1" dirty="0"/>
              <a:t>popping</a:t>
            </a:r>
            <a:endParaRPr lang="en-US" dirty="0"/>
          </a:p>
          <a:p>
            <a:pPr lvl="1"/>
            <a:r>
              <a:rPr lang="en-US" dirty="0"/>
              <a:t>Remember a stack is LIFO, so all reading/writing is done at the </a:t>
            </a:r>
            <a:r>
              <a:rPr lang="en-US" b="1" dirty="0"/>
              <a:t>top of the stack</a:t>
            </a:r>
            <a:endParaRPr lang="en-US" dirty="0"/>
          </a:p>
          <a:p>
            <a:r>
              <a:rPr lang="en-US" dirty="0"/>
              <a:t>Recall that a FA cannot recognize a language like 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 because it can’t keep track of the number of 0’s, to then match up with the number of 1’s</a:t>
            </a:r>
          </a:p>
          <a:p>
            <a:r>
              <a:rPr lang="en-US" dirty="0"/>
              <a:t>With a PDA, we have a stack, which is unbounded in nature and allows us to accomplish this task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93130-3991-4750-985E-E3B7A223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D8644-D372-4D08-9C9E-9ED2256C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546A-86E6-4FBB-9F59-E8346C57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PDA:  Informal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48BC-AC5E-44AF-80D2-0907288D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Informally, we consider our language {0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 : n ≥ 0 }</a:t>
            </a:r>
          </a:p>
          <a:p>
            <a:r>
              <a:rPr lang="en-US" dirty="0"/>
              <a:t>How does the PDA work for this language?</a:t>
            </a:r>
          </a:p>
          <a:p>
            <a:pPr lvl="1"/>
            <a:r>
              <a:rPr lang="en-US" dirty="0"/>
              <a:t>Read symbols from the input</a:t>
            </a:r>
          </a:p>
          <a:p>
            <a:pPr lvl="1"/>
            <a:r>
              <a:rPr lang="en-US" dirty="0"/>
              <a:t>As each 0 is read, push it onto the stack</a:t>
            </a:r>
          </a:p>
          <a:p>
            <a:pPr lvl="1"/>
            <a:r>
              <a:rPr lang="en-US" dirty="0"/>
              <a:t>As soon as 1s are seen, pop a 0 off the stack for each 1 read</a:t>
            </a:r>
          </a:p>
          <a:p>
            <a:pPr lvl="1"/>
            <a:r>
              <a:rPr lang="en-US" dirty="0"/>
              <a:t>If reading the input is finished exactly when the stack becomes empty of 0s, accept the input</a:t>
            </a:r>
          </a:p>
          <a:p>
            <a:pPr lvl="1"/>
            <a:r>
              <a:rPr lang="en-US" dirty="0"/>
              <a:t>If the stack becomes empty while 1s remain reject the input</a:t>
            </a:r>
          </a:p>
          <a:p>
            <a:pPr lvl="1"/>
            <a:r>
              <a:rPr lang="en-US" dirty="0"/>
              <a:t>if the 1s are finished while the stack still contains 0s reject the input</a:t>
            </a:r>
          </a:p>
          <a:p>
            <a:pPr lvl="1"/>
            <a:r>
              <a:rPr lang="en-US" dirty="0"/>
              <a:t>if any 0s appear in the input following 1s, reject the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93130-3991-4750-985E-E3B7A223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D8644-D372-4D08-9C9E-9ED2256C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30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546A-86E6-4FBB-9F59-E8346C57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PDA: 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48BC-AC5E-44AF-80D2-0907288D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Elenbogen</a:t>
            </a:r>
            <a:r>
              <a:rPr lang="en-US" dirty="0"/>
              <a:t>/Baugh definition:</a:t>
            </a:r>
          </a:p>
          <a:p>
            <a:r>
              <a:rPr lang="en-US" dirty="0"/>
              <a:t>A </a:t>
            </a:r>
            <a:r>
              <a:rPr lang="en-US" b="1" dirty="0"/>
              <a:t>pushdown automaton </a:t>
            </a:r>
            <a:r>
              <a:rPr lang="en-US" dirty="0"/>
              <a:t>is a collection of four things: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 finite alphabet </a:t>
            </a:r>
            <a:r>
              <a:rPr lang="el-GR" dirty="0"/>
              <a:t>Σ</a:t>
            </a:r>
            <a:r>
              <a:rPr lang="en-US" dirty="0"/>
              <a:t> of input characters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 finite set of states </a:t>
            </a:r>
            <a:r>
              <a:rPr lang="el-GR" dirty="0"/>
              <a:t>Ω</a:t>
            </a:r>
            <a:r>
              <a:rPr lang="en-US" dirty="0"/>
              <a:t> at least one of which is denoted as a start state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 finite set of stack characters </a:t>
            </a:r>
            <a:r>
              <a:rPr lang="el-GR" dirty="0"/>
              <a:t>Π</a:t>
            </a:r>
            <a:r>
              <a:rPr lang="en-US" dirty="0"/>
              <a:t> (one of which is Z)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 finite set of transitions between the states of the form </a:t>
            </a:r>
            <a:r>
              <a:rPr lang="en-US" b="1" dirty="0"/>
              <a:t>read, pop; push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93130-3991-4750-985E-E3B7A223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D8644-D372-4D08-9C9E-9ED2256C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73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D055-5C1F-4680-81D8-9D5D153E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PDA: 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0ADD-48B8-4791-A31E-C01C2E3F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 </a:t>
            </a:r>
            <a:r>
              <a:rPr lang="en-US" dirty="0"/>
              <a:t>:</a:t>
            </a:r>
            <a:r>
              <a:rPr lang="en-US" baseline="30000" dirty="0"/>
              <a:t> </a:t>
            </a:r>
            <a:r>
              <a:rPr lang="en-US" dirty="0"/>
              <a:t>n ≥ 0}</a:t>
            </a:r>
          </a:p>
          <a:p>
            <a:r>
              <a:rPr lang="en-US" dirty="0"/>
              <a:t>Idea</a:t>
            </a:r>
          </a:p>
          <a:p>
            <a:pPr lvl="1"/>
            <a:r>
              <a:rPr lang="en-US" dirty="0"/>
              <a:t>read an a, push a onto the stack</a:t>
            </a:r>
          </a:p>
          <a:p>
            <a:pPr lvl="1"/>
            <a:r>
              <a:rPr lang="en-US" dirty="0"/>
              <a:t>read a b, pop an a from the stack</a:t>
            </a:r>
          </a:p>
          <a:p>
            <a:pPr lvl="1"/>
            <a:r>
              <a:rPr lang="en-US" dirty="0"/>
              <a:t>The stack should be empty, and PDA should be out of input, then we accept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F488E-93CB-45D9-92E0-3E6328C8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78AFA-A11A-4ED8-A306-0FDDDD7B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90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D055-5C1F-4680-81D8-9D5D153E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PDA: 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0ADD-48B8-4791-A31E-C01C2E3F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book is a bit squirrely…  the symbols used are a little confusing, so hopefully we can clarify them a bit here</a:t>
            </a:r>
          </a:p>
          <a:p>
            <a:r>
              <a:rPr lang="en-US" dirty="0"/>
              <a:t>Remember the form used in </a:t>
            </a:r>
            <a:r>
              <a:rPr lang="en-US" dirty="0" err="1"/>
              <a:t>Elenbogen</a:t>
            </a:r>
            <a:r>
              <a:rPr lang="en-US" dirty="0"/>
              <a:t>/Baugh, also used in JFLAP simulator:</a:t>
            </a:r>
          </a:p>
          <a:p>
            <a:pPr lvl="1"/>
            <a:r>
              <a:rPr lang="en-US" dirty="0"/>
              <a:t>Read, pop; push – this corresponds to </a:t>
            </a:r>
            <a:r>
              <a:rPr lang="en-US" b="1" dirty="0"/>
              <a:t>reading the input, popping/reading item on stack and then pushing something onto the stack</a:t>
            </a:r>
            <a:endParaRPr lang="en-US" dirty="0"/>
          </a:p>
          <a:p>
            <a:pPr lvl="1"/>
            <a:r>
              <a:rPr lang="el-GR" dirty="0"/>
              <a:t>λ</a:t>
            </a:r>
            <a:r>
              <a:rPr lang="en-US" dirty="0"/>
              <a:t> means to ignore or skip whichever step it appears in</a:t>
            </a:r>
          </a:p>
          <a:p>
            <a:pPr lvl="1"/>
            <a:r>
              <a:rPr lang="en-US" dirty="0"/>
              <a:t>Z is the “initial bottom of stack symbol”</a:t>
            </a:r>
          </a:p>
          <a:p>
            <a:pPr lvl="1"/>
            <a:r>
              <a:rPr lang="en-US" dirty="0"/>
              <a:t>E.g.:</a:t>
            </a:r>
          </a:p>
          <a:p>
            <a:pPr lvl="1"/>
            <a:r>
              <a:rPr lang="en-US" sz="1800" dirty="0">
                <a:solidFill>
                  <a:srgbClr val="FFC000"/>
                </a:solidFill>
              </a:rPr>
              <a:t>a</a:t>
            </a:r>
            <a:r>
              <a:rPr lang="en-US" sz="1800" dirty="0"/>
              <a:t>, </a:t>
            </a:r>
            <a:r>
              <a:rPr lang="el-GR" sz="1800" dirty="0">
                <a:solidFill>
                  <a:srgbClr val="00B0F0"/>
                </a:solidFill>
              </a:rPr>
              <a:t>λ</a:t>
            </a:r>
            <a:r>
              <a:rPr lang="en-US" sz="1800" dirty="0"/>
              <a:t>;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1800" dirty="0"/>
              <a:t> means :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>
                <a:solidFill>
                  <a:srgbClr val="FFC000"/>
                </a:solidFill>
              </a:rPr>
              <a:t>read an “a”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F0"/>
                </a:solidFill>
              </a:rPr>
              <a:t>don’t pop anything off the stack</a:t>
            </a:r>
            <a:r>
              <a:rPr lang="en-US" sz="1600" dirty="0"/>
              <a:t>; 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push an a onto the stack</a:t>
            </a:r>
            <a:r>
              <a:rPr lang="en-US" sz="1600" dirty="0"/>
              <a:t>”</a:t>
            </a:r>
          </a:p>
          <a:p>
            <a:pPr lvl="1"/>
            <a:r>
              <a:rPr lang="en-US" sz="1800" dirty="0">
                <a:solidFill>
                  <a:srgbClr val="FFC000"/>
                </a:solidFill>
              </a:rPr>
              <a:t>b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F0"/>
                </a:solidFill>
              </a:rPr>
              <a:t>a</a:t>
            </a:r>
            <a:r>
              <a:rPr lang="en-US" sz="1800" dirty="0"/>
              <a:t>; </a:t>
            </a:r>
            <a:r>
              <a:rPr lang="el-GR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λ</a:t>
            </a:r>
            <a:r>
              <a:rPr lang="en-US" sz="1800" dirty="0"/>
              <a:t> means :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>
                <a:solidFill>
                  <a:srgbClr val="FFC000"/>
                </a:solidFill>
              </a:rPr>
              <a:t>read a “b”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F0"/>
                </a:solidFill>
              </a:rPr>
              <a:t>you better pop an a off the stack</a:t>
            </a:r>
            <a:r>
              <a:rPr lang="en-US" sz="1600" dirty="0"/>
              <a:t>; 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don’t push anything onto the stack</a:t>
            </a:r>
            <a:r>
              <a:rPr lang="en-US" sz="1600" dirty="0"/>
              <a:t>”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F488E-93CB-45D9-92E0-3E6328C8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78AFA-A11A-4ED8-A306-0FDDDD7B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73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D055-5C1F-4680-81D8-9D5D153E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PDA: 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0ADD-48B8-4791-A31E-C01C2E3F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:</a:t>
            </a:r>
            <a:r>
              <a:rPr lang="en-US" baseline="30000" dirty="0"/>
              <a:t> </a:t>
            </a:r>
            <a:r>
              <a:rPr lang="en-US" dirty="0"/>
              <a:t>n ≥ 0}</a:t>
            </a:r>
          </a:p>
          <a:p>
            <a:r>
              <a:rPr lang="en-US" dirty="0"/>
              <a:t>Read, pop; push – this corresponds to </a:t>
            </a:r>
            <a:r>
              <a:rPr lang="en-US" b="1" dirty="0"/>
              <a:t>reading the input, popping/reading item on stack and then pushing something onto the stack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F488E-93CB-45D9-92E0-3E6328C8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78AFA-A11A-4ED8-A306-0FDDDD7B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431A454-C372-4AAA-BDA6-EA5217B6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012" y="3429000"/>
            <a:ext cx="7625976" cy="242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221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75DA-9430-4CAD-B202-D01E17C0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PDA: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2C34-A3E1-4620-8285-678F58CDF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63" y="2061082"/>
            <a:ext cx="4435642" cy="3931920"/>
          </a:xfrm>
        </p:spPr>
        <p:txBody>
          <a:bodyPr/>
          <a:lstStyle/>
          <a:p>
            <a:r>
              <a:rPr lang="en-US" dirty="0"/>
              <a:t>PDA for the language </a:t>
            </a:r>
            <a:r>
              <a:rPr lang="en-US" dirty="0" err="1"/>
              <a:t>EvenPalindromeX</a:t>
            </a:r>
            <a:endParaRPr lang="en-US" dirty="0"/>
          </a:p>
          <a:p>
            <a:r>
              <a:rPr lang="en-US" dirty="0" err="1"/>
              <a:t>abXba</a:t>
            </a:r>
            <a:endParaRPr lang="en-US" dirty="0"/>
          </a:p>
          <a:p>
            <a:r>
              <a:rPr lang="en-US" dirty="0"/>
              <a:t>Read, pop; push – this corresponds to </a:t>
            </a:r>
            <a:r>
              <a:rPr lang="en-US" b="1" dirty="0"/>
              <a:t>reading the input, popping/reading item on stack and then pushing something onto the stack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2427E-9D00-4AE7-AA33-99D77A03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E814C-810A-440B-B25B-FFCB0610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91DAE3C1-4B91-42FA-BF84-6B1053E0A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04" y="2433200"/>
            <a:ext cx="6309133" cy="24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41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3F89-8032-4839-9F75-AF4C2F87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skills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6FD5-E455-44B0-BAB5-FCE84022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all of the information in these slides are up for grab (unless otherwise specified), the major things you need to know how to do by the next quiz are:</a:t>
            </a:r>
          </a:p>
          <a:p>
            <a:pPr lvl="1"/>
            <a:r>
              <a:rPr lang="en-US" dirty="0"/>
              <a:t>Given a CFG, perform a derivation of a particular string</a:t>
            </a:r>
          </a:p>
          <a:p>
            <a:pPr lvl="1"/>
            <a:r>
              <a:rPr lang="en-US" dirty="0"/>
              <a:t>Convert an arbitrary </a:t>
            </a:r>
            <a:r>
              <a:rPr lang="en-US"/>
              <a:t>CFG into Backus Normal Form CFG</a:t>
            </a:r>
          </a:p>
          <a:p>
            <a:pPr lvl="1"/>
            <a:r>
              <a:rPr lang="en-US" dirty="0"/>
              <a:t>Represent a context-free language using a pushdown automaton</a:t>
            </a:r>
          </a:p>
          <a:p>
            <a:pPr lvl="1"/>
            <a:r>
              <a:rPr lang="en-US" dirty="0"/>
              <a:t>Given a context-free language, find a context-free grammar that generates that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B86C2-627E-4676-B25D-12C80548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28C66-EB71-407B-B615-19A33A70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30C2-1E91-4E39-A5B9-FACEDE88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7265-45AF-4161-B5F9-8A7B6F4D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automata are used to recognize languages, </a:t>
            </a:r>
            <a:r>
              <a:rPr lang="en-US" b="1" dirty="0"/>
              <a:t>grammars </a:t>
            </a:r>
            <a:r>
              <a:rPr lang="en-US" dirty="0"/>
              <a:t>are used to </a:t>
            </a:r>
            <a:r>
              <a:rPr lang="en-US" i="1" dirty="0"/>
              <a:t>construct languages</a:t>
            </a:r>
          </a:p>
          <a:p>
            <a:pPr lvl="1"/>
            <a:r>
              <a:rPr lang="en-US" dirty="0"/>
              <a:t>They are the primary tool used in construction of programming languages, scripts, etc.</a:t>
            </a:r>
          </a:p>
          <a:p>
            <a:r>
              <a:rPr lang="en-US" dirty="0"/>
              <a:t>Grammar deals with the </a:t>
            </a:r>
            <a:r>
              <a:rPr lang="en-US" b="1" dirty="0"/>
              <a:t>syntax </a:t>
            </a:r>
            <a:r>
              <a:rPr lang="en-US" dirty="0"/>
              <a:t>of a language, but doesn’t deal with </a:t>
            </a:r>
            <a:r>
              <a:rPr lang="en-US" b="1" dirty="0"/>
              <a:t>semantics</a:t>
            </a:r>
            <a:r>
              <a:rPr lang="en-US" dirty="0"/>
              <a:t> (meaning)</a:t>
            </a:r>
            <a:endParaRPr lang="en-US" b="1" dirty="0"/>
          </a:p>
          <a:p>
            <a:pPr lvl="1"/>
            <a:r>
              <a:rPr lang="en-US" dirty="0"/>
              <a:t>Syntax error at compile time in a programming language is a violation of the grammar of that language</a:t>
            </a:r>
          </a:p>
          <a:p>
            <a:pPr lvl="1"/>
            <a:r>
              <a:rPr lang="en-US" dirty="0"/>
              <a:t>Fatal run-time errors and logic errors are semantic errors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40DB8-EE53-4D0D-A04D-DD70B8CD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B4117-274E-4D89-A5E2-D2ADB022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49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499B-E96F-4E6B-8767-1B3F311C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E181-4B69-473E-A354-CC4CE8E9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Comments?</a:t>
            </a:r>
          </a:p>
          <a:p>
            <a:r>
              <a:rPr lang="en-US" dirty="0"/>
              <a:t>Remarks?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E2D59-BA24-45A7-8453-817B88D2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D215E-8F1D-44CD-9E10-C8A93BA9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6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AA38-777F-425E-B65E-6995526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A4D6-247F-4C37-A88C-CEC98A77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two sets</a:t>
            </a:r>
          </a:p>
          <a:p>
            <a:pPr lvl="1"/>
            <a:r>
              <a:rPr lang="en-US" dirty="0"/>
              <a:t>T = {John, </a:t>
            </a:r>
            <a:r>
              <a:rPr lang="en-US" dirty="0" err="1"/>
              <a:t>Kiumi</a:t>
            </a:r>
            <a:r>
              <a:rPr lang="en-US" dirty="0"/>
              <a:t>, eats, sings, talks}</a:t>
            </a:r>
          </a:p>
          <a:p>
            <a:pPr lvl="1"/>
            <a:r>
              <a:rPr lang="en-US" dirty="0"/>
              <a:t>N = {S, noun, verb}</a:t>
            </a:r>
          </a:p>
          <a:p>
            <a:r>
              <a:rPr lang="en-US" dirty="0"/>
              <a:t>The first set, T, are of </a:t>
            </a:r>
            <a:r>
              <a:rPr lang="en-US" b="1" dirty="0"/>
              <a:t>terminals</a:t>
            </a:r>
          </a:p>
          <a:p>
            <a:pPr lvl="1"/>
            <a:r>
              <a:rPr lang="en-US" dirty="0"/>
              <a:t>These are similar to actual literals or values used in a programming language</a:t>
            </a:r>
          </a:p>
          <a:p>
            <a:r>
              <a:rPr lang="en-US" dirty="0"/>
              <a:t>The second set, N, are of </a:t>
            </a:r>
            <a:r>
              <a:rPr lang="en-US" b="1" dirty="0"/>
              <a:t>non-terminals</a:t>
            </a:r>
            <a:r>
              <a:rPr lang="en-US" dirty="0"/>
              <a:t>, or </a:t>
            </a:r>
            <a:r>
              <a:rPr lang="en-US" b="1" dirty="0"/>
              <a:t>variables</a:t>
            </a:r>
          </a:p>
          <a:p>
            <a:pPr lvl="1"/>
            <a:r>
              <a:rPr lang="en-US" dirty="0"/>
              <a:t>These are similar to variables in a programming language</a:t>
            </a:r>
          </a:p>
          <a:p>
            <a:pPr lvl="1"/>
            <a:r>
              <a:rPr lang="en-US" dirty="0"/>
              <a:t>Non-terminals are ultimately replaced by terminals</a:t>
            </a:r>
          </a:p>
          <a:p>
            <a:r>
              <a:rPr lang="en-US" dirty="0"/>
              <a:t>Example:  S is the </a:t>
            </a:r>
            <a:r>
              <a:rPr lang="en-US" b="1" dirty="0"/>
              <a:t>sentence </a:t>
            </a:r>
            <a:r>
              <a:rPr lang="en-US" dirty="0"/>
              <a:t>non-terminal:</a:t>
            </a:r>
          </a:p>
          <a:p>
            <a:pPr lvl="1"/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noun</a:t>
            </a:r>
            <a:r>
              <a:rPr lang="en-US" dirty="0">
                <a:sym typeface="Wingdings" panose="05000000000000000000" pitchFamily="2" charset="2"/>
              </a:rPr>
              <a:t> verb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SJohn</a:t>
            </a:r>
            <a:r>
              <a:rPr lang="en-US" dirty="0">
                <a:sym typeface="Wingdings" panose="05000000000000000000" pitchFamily="2" charset="2"/>
              </a:rPr>
              <a:t> verb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SJohn</a:t>
            </a:r>
            <a:r>
              <a:rPr lang="en-US" dirty="0">
                <a:sym typeface="Wingdings" panose="05000000000000000000" pitchFamily="2" charset="2"/>
              </a:rPr>
              <a:t> eats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6979A-2EC2-4ACA-8677-C9118A6E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2AA0E-6B6D-4293-B123-8D69E629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0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A41C-BEBF-4FB7-9330-B529EFA9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Grammars: 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B7D9-EC65-403F-80DC-DCDBD4CC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grammar </a:t>
            </a:r>
            <a:r>
              <a:rPr lang="en-US" dirty="0"/>
              <a:t>for a language is a collection of three things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 finite set of </a:t>
            </a:r>
            <a:r>
              <a:rPr lang="en-US" b="1" dirty="0"/>
              <a:t>terminal</a:t>
            </a:r>
            <a:r>
              <a:rPr lang="en-US" dirty="0"/>
              <a:t> characters, Σ   (Sigma)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 finite set of </a:t>
            </a:r>
            <a:r>
              <a:rPr lang="en-US" b="1" dirty="0"/>
              <a:t>non-terminal</a:t>
            </a:r>
            <a:r>
              <a:rPr lang="en-US" dirty="0"/>
              <a:t> characters, </a:t>
            </a:r>
            <a:r>
              <a:rPr lang="el-GR" dirty="0"/>
              <a:t>Γ</a:t>
            </a:r>
            <a:r>
              <a:rPr lang="en-US" dirty="0"/>
              <a:t>   (Gamma)</a:t>
            </a:r>
          </a:p>
          <a:p>
            <a:pPr lvl="2"/>
            <a:r>
              <a:rPr lang="en-US" dirty="0"/>
              <a:t>One of the symbols is denoted S for the starting non-terminal</a:t>
            </a:r>
          </a:p>
          <a:p>
            <a:pPr lvl="2"/>
            <a:r>
              <a:rPr lang="en-US" dirty="0"/>
              <a:t>When it is possible, we usually capitalize the non-terminals to distinguish them from terminals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 finite set of </a:t>
            </a:r>
            <a:r>
              <a:rPr lang="en-US" b="1" dirty="0"/>
              <a:t>rules</a:t>
            </a:r>
            <a:r>
              <a:rPr lang="en-US" dirty="0"/>
              <a:t>, also called </a:t>
            </a:r>
            <a:r>
              <a:rPr lang="en-US" b="1" dirty="0"/>
              <a:t>productions </a:t>
            </a:r>
            <a:r>
              <a:rPr lang="en-US" dirty="0"/>
              <a:t>for replacing expressions containing non-terminals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31E89-9F69-4C91-A87F-E26B59CF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AA0E4-CA57-4DF8-B552-BFE4521D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3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E175-B323-47AE-8555-AB8363C6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Context-Free Grammars and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01338-79FC-4A1F-A874-7E0F0BABB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context-free grammar (CFG) </a:t>
                </a:r>
                <a:r>
                  <a:rPr lang="en-US" dirty="0"/>
                  <a:t>is a grammar where all the productions are of the form:</a:t>
                </a:r>
              </a:p>
              <a:p>
                <a:pPr lvl="1"/>
                <a:r>
                  <a:rPr lang="en-US" dirty="0"/>
                  <a:t>Non-Terminal </a:t>
                </a:r>
                <a:r>
                  <a:rPr lang="en-US" dirty="0">
                    <a:sym typeface="Wingdings" panose="05000000000000000000" pitchFamily="2" charset="2"/>
                  </a:rPr>
                  <a:t> Finite string of terminal and non-terminals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context-free language (CFL) </a:t>
                </a:r>
                <a:r>
                  <a:rPr lang="en-US" dirty="0"/>
                  <a:t>is a language generated by a context-free grammar</a:t>
                </a:r>
              </a:p>
              <a:p>
                <a:r>
                  <a:rPr lang="en-US" dirty="0"/>
                  <a:t>The process of using productions (rules) to convert the starting non-terminal S into a string of terminals is called a </a:t>
                </a:r>
                <a:r>
                  <a:rPr lang="en-US" b="1" dirty="0"/>
                  <a:t>derivation</a:t>
                </a:r>
                <a:endParaRPr lang="en-US" dirty="0"/>
              </a:p>
              <a:p>
                <a:pPr lvl="1"/>
                <a:r>
                  <a:rPr lang="en-US" dirty="0"/>
                  <a:t>We use the symbol </a:t>
                </a:r>
                <a:r>
                  <a:rPr lang="en-US" dirty="0">
                    <a:sym typeface="Wingdings" panose="05000000000000000000" pitchFamily="2" charset="2"/>
                  </a:rPr>
                  <a:t> 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en-US" dirty="0"/>
                  <a:t> to indicate that a production has been used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01338-79FC-4A1F-A874-7E0F0BABB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4FB39-0D45-4CC3-8B4B-5D8BA726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8CE92-5916-4FD3-B3F0-8A507979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5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A3CB-C738-4E88-A2B4-BFB38D14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CFL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48B1-0C40-42AB-895E-14E13E29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l-GR" dirty="0"/>
              <a:t>Σ</a:t>
            </a:r>
            <a:r>
              <a:rPr lang="en-US" dirty="0"/>
              <a:t> = {a, </a:t>
            </a:r>
            <a:r>
              <a:rPr lang="el-GR" dirty="0"/>
              <a:t>λ</a:t>
            </a:r>
            <a:r>
              <a:rPr lang="en-US" dirty="0"/>
              <a:t>} and let </a:t>
            </a:r>
            <a:r>
              <a:rPr lang="el-GR" dirty="0"/>
              <a:t>Γ</a:t>
            </a:r>
            <a:r>
              <a:rPr lang="en-US" dirty="0"/>
              <a:t> = {S} and let the two productions be:</a:t>
            </a:r>
          </a:p>
          <a:p>
            <a:pPr lvl="1"/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Sa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  </a:t>
            </a:r>
            <a:r>
              <a:rPr lang="el-GR" dirty="0"/>
              <a:t>λ</a:t>
            </a:r>
            <a:endParaRPr lang="en-US" dirty="0"/>
          </a:p>
          <a:p>
            <a:r>
              <a:rPr lang="en-US" dirty="0"/>
              <a:t>Using the above, we can derive that:</a:t>
            </a:r>
          </a:p>
          <a:p>
            <a:pPr lvl="1"/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/>
              <a:t>λ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 Sa </a:t>
            </a:r>
            <a:r>
              <a:rPr lang="el-GR" dirty="0"/>
              <a:t> λ</a:t>
            </a:r>
            <a:r>
              <a:rPr lang="en-US" dirty="0"/>
              <a:t>a = a</a:t>
            </a:r>
          </a:p>
          <a:p>
            <a:pPr lvl="1"/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 Sa  </a:t>
            </a:r>
            <a:r>
              <a:rPr lang="en-US" dirty="0" err="1">
                <a:sym typeface="Wingdings" panose="05000000000000000000" pitchFamily="2" charset="2"/>
              </a:rPr>
              <a:t>Saa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l-GR" dirty="0"/>
              <a:t>λ</a:t>
            </a:r>
            <a:r>
              <a:rPr lang="en-US" dirty="0"/>
              <a:t>aa = aa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conclude that the language generated by this grammar is {</a:t>
            </a:r>
            <a:r>
              <a:rPr lang="el-GR" dirty="0"/>
              <a:t>λ</a:t>
            </a:r>
            <a:r>
              <a:rPr lang="en-US" dirty="0"/>
              <a:t>, a, aa, </a:t>
            </a:r>
            <a:r>
              <a:rPr lang="en-US" dirty="0" err="1"/>
              <a:t>aaa</a:t>
            </a:r>
            <a:r>
              <a:rPr lang="en-US" dirty="0"/>
              <a:t>, …} = a*</a:t>
            </a:r>
          </a:p>
          <a:p>
            <a:pPr lvl="1"/>
            <a:r>
              <a:rPr lang="en-US" dirty="0"/>
              <a:t>Isn’t that a regular language though?</a:t>
            </a:r>
          </a:p>
          <a:p>
            <a:pPr lvl="1"/>
            <a:r>
              <a:rPr lang="en-US" dirty="0"/>
              <a:t>Yes!  CF grammar can be used to describe regular languages, but not all CF languages are regular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0743D-E0AA-4517-8B06-70369E81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F13EF-DF53-42B5-955E-04489856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7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2677</TotalTime>
  <Words>5271</Words>
  <Application>Microsoft Office PowerPoint</Application>
  <PresentationFormat>Widescreen</PresentationFormat>
  <Paragraphs>485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Cambria Math</vt:lpstr>
      <vt:lpstr>Century Gothic</vt:lpstr>
      <vt:lpstr>Savon</vt:lpstr>
      <vt:lpstr>Grammars and Context Free Languages Lecture 4</vt:lpstr>
      <vt:lpstr>Introduction</vt:lpstr>
      <vt:lpstr>Lecture 4 Contents</vt:lpstr>
      <vt:lpstr>Grammars</vt:lpstr>
      <vt:lpstr>Grammars</vt:lpstr>
      <vt:lpstr>Grammars</vt:lpstr>
      <vt:lpstr>Grammars: Formal Definition</vt:lpstr>
      <vt:lpstr>Context-Free Grammars and Languages</vt:lpstr>
      <vt:lpstr>CFL Example 1</vt:lpstr>
      <vt:lpstr>CFL Example 2</vt:lpstr>
      <vt:lpstr>Backus Normal Form (BNF)</vt:lpstr>
      <vt:lpstr>BNF Example</vt:lpstr>
      <vt:lpstr>CFL Example 3 </vt:lpstr>
      <vt:lpstr>Parse Trees</vt:lpstr>
      <vt:lpstr>Parse Tree Example 1</vt:lpstr>
      <vt:lpstr>Total Language Tree</vt:lpstr>
      <vt:lpstr>Total Language Tree Example 1</vt:lpstr>
      <vt:lpstr>Total Language Tree Example 2</vt:lpstr>
      <vt:lpstr>Ambiguity</vt:lpstr>
      <vt:lpstr>Ambiguity:  Example 1</vt:lpstr>
      <vt:lpstr>Context-Free Languages</vt:lpstr>
      <vt:lpstr>Context-Free Grammars</vt:lpstr>
      <vt:lpstr>Context-Free Grammars</vt:lpstr>
      <vt:lpstr>Context-Free Grammars Example 1</vt:lpstr>
      <vt:lpstr>Context-Free Grammars Example 2</vt:lpstr>
      <vt:lpstr>Context-Free Grammars Example 2</vt:lpstr>
      <vt:lpstr>Context-Free Grammars Example 2</vt:lpstr>
      <vt:lpstr>CF Grammars Example 3</vt:lpstr>
      <vt:lpstr>Design a CFG to generate a CFL</vt:lpstr>
      <vt:lpstr>Design a CFG to generate a CFL</vt:lpstr>
      <vt:lpstr>Designing CFGs:  Example 1</vt:lpstr>
      <vt:lpstr>Design a CFG to generate a CFL</vt:lpstr>
      <vt:lpstr>Chomsky Normal Form (CNF)</vt:lpstr>
      <vt:lpstr>Converting a grammar into CNF</vt:lpstr>
      <vt:lpstr>Converting a grammar into CNF</vt:lpstr>
      <vt:lpstr>Converting a grammar into CNF</vt:lpstr>
      <vt:lpstr>CNF:  More Information</vt:lpstr>
      <vt:lpstr>Pushdown Automata</vt:lpstr>
      <vt:lpstr>Pushdown Automata</vt:lpstr>
      <vt:lpstr>Pushdown Automata</vt:lpstr>
      <vt:lpstr>FA vs PDA</vt:lpstr>
      <vt:lpstr>Pushdown Automata</vt:lpstr>
      <vt:lpstr>PDA:  Informal Example</vt:lpstr>
      <vt:lpstr>PDA: Formal Definition</vt:lpstr>
      <vt:lpstr>PDA:  Example 1</vt:lpstr>
      <vt:lpstr>PDA:  Example 1</vt:lpstr>
      <vt:lpstr>PDA:  Example 1</vt:lpstr>
      <vt:lpstr>PDA: Example 2</vt:lpstr>
      <vt:lpstr>What skills to know?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Baugh</dc:creator>
  <cp:lastModifiedBy>Prof. John</cp:lastModifiedBy>
  <cp:revision>549</cp:revision>
  <dcterms:created xsi:type="dcterms:W3CDTF">2019-01-05T03:27:21Z</dcterms:created>
  <dcterms:modified xsi:type="dcterms:W3CDTF">2021-01-24T04:03:22Z</dcterms:modified>
</cp:coreProperties>
</file>