
<file path=[Content_Types].xml><?xml version="1.0" encoding="utf-8"?>
<Types xmlns="http://schemas.openxmlformats.org/package/2006/content-types">
  <Default Extension="bmp" ContentType="image/bmp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90" r:id="rId3"/>
    <p:sldId id="284" r:id="rId4"/>
    <p:sldId id="293" r:id="rId5"/>
    <p:sldId id="291" r:id="rId6"/>
    <p:sldId id="292" r:id="rId7"/>
    <p:sldId id="294" r:id="rId8"/>
    <p:sldId id="295" r:id="rId9"/>
    <p:sldId id="296" r:id="rId10"/>
    <p:sldId id="297" r:id="rId11"/>
    <p:sldId id="300" r:id="rId12"/>
    <p:sldId id="301" r:id="rId13"/>
    <p:sldId id="298" r:id="rId14"/>
    <p:sldId id="302" r:id="rId15"/>
    <p:sldId id="303" r:id="rId16"/>
    <p:sldId id="304" r:id="rId17"/>
    <p:sldId id="305" r:id="rId18"/>
    <p:sldId id="299" r:id="rId19"/>
    <p:sldId id="306" r:id="rId20"/>
    <p:sldId id="307" r:id="rId21"/>
    <p:sldId id="308" r:id="rId22"/>
    <p:sldId id="309" r:id="rId23"/>
    <p:sldId id="310" r:id="rId24"/>
    <p:sldId id="311" r:id="rId25"/>
    <p:sldId id="313" r:id="rId26"/>
    <p:sldId id="312" r:id="rId27"/>
    <p:sldId id="314" r:id="rId28"/>
    <p:sldId id="315" r:id="rId29"/>
    <p:sldId id="316" r:id="rId30"/>
    <p:sldId id="317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AD35C-A84D-4B8E-86F4-039286D56E3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E1B8-70E6-4703-81F0-714AE330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77B1AC8-8934-4C4E-AB0C-D9937A92AA85}" type="datetime1">
              <a:rPr lang="en-US" smtClean="0"/>
              <a:t>1/29/2021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36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D41410-3596-4433-8147-FB8E0EF5033B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390B88-F119-4A7A-8B56-8A06A0DDA5C8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AB2A04-30F8-45C0-8DA2-D3D4F7BEB80E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5699FF3-245A-4670-AA71-B7272B88BAF1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9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1724EB-B451-48E3-85A0-D0AFB273CEB6}" type="datetime1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A3A510-B2B6-4339-A697-B287EC4D2DF4}" type="datetime1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FD0363-798F-480D-A9FA-8853B2C6E7F5}" type="datetime1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A3F88D-7639-4F99-8A3A-BED539F1D12A}" type="datetime1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6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36BDF2-1835-45B2-B7F9-6827727F5767}" type="datetime1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3224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D6226EC-915F-4DBA-B1B6-2AA9678BCAAA}" type="datetime1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6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D3F21DF4-F8B1-4452-89D3-70B55A81CC32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91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BAB2-F637-4028-B459-D4D3358A4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/>
              <a:t>Turing Machines</a:t>
            </a:r>
            <a:br>
              <a:rPr lang="en-US" sz="6000" dirty="0"/>
            </a:br>
            <a:r>
              <a:rPr lang="en-US" sz="3600" i="1" dirty="0"/>
              <a:t>Lecture 5</a:t>
            </a:r>
            <a:endParaRPr lang="en-US" sz="6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3981F-3909-454A-BE72-68721F9A6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John P. Baugh, Ph.D.</a:t>
            </a:r>
            <a:br>
              <a:rPr lang="en-US" dirty="0"/>
            </a:br>
            <a:r>
              <a:rPr lang="en-US" dirty="0"/>
              <a:t>University of Michigan - Dearborn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AAF1-1FEA-4483-8F45-6EEB63D9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AEF9D-B06B-4A91-AA55-4F510215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0311-C5B1-4794-96B8-2B2464EB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 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7BB2-2CC2-42E2-B0DB-C5AB1FE1A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(</a:t>
            </a:r>
            <a:r>
              <a:rPr lang="en-US" i="1" dirty="0" err="1"/>
              <a:t>Elenbogen</a:t>
            </a:r>
            <a:r>
              <a:rPr lang="en-US" i="1" dirty="0"/>
              <a:t>/Baugh) definition</a:t>
            </a:r>
          </a:p>
          <a:p>
            <a:r>
              <a:rPr lang="en-US" dirty="0"/>
              <a:t>Formally, a </a:t>
            </a:r>
            <a:r>
              <a:rPr lang="en-US" b="1" dirty="0"/>
              <a:t>Turing Machine </a:t>
            </a:r>
            <a:r>
              <a:rPr lang="en-US" dirty="0"/>
              <a:t>is a set of three items: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finite set of input and output letters Σ</a:t>
            </a:r>
          </a:p>
          <a:p>
            <a:pPr lvl="1"/>
            <a:r>
              <a:rPr lang="en-US" dirty="0"/>
              <a:t>The input is written on the initially blank infinite tape</a:t>
            </a:r>
          </a:p>
          <a:p>
            <a:pPr lvl="1"/>
            <a:r>
              <a:rPr lang="en-US" dirty="0"/>
              <a:t>The read/write head of the machine is set to the leftmost letter of the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finite set of states, Ω</a:t>
            </a:r>
          </a:p>
          <a:p>
            <a:pPr lvl="1"/>
            <a:r>
              <a:rPr lang="en-US" dirty="0"/>
              <a:t>One of these is the start state</a:t>
            </a:r>
          </a:p>
          <a:p>
            <a:pPr lvl="1"/>
            <a:r>
              <a:rPr lang="en-US" dirty="0"/>
              <a:t>One of these is denoted as the halt (accept) state</a:t>
            </a:r>
          </a:p>
          <a:p>
            <a:pPr lvl="1"/>
            <a:r>
              <a:rPr lang="en-US" dirty="0"/>
              <a:t>Some definite “halt” as either accept or reject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finite set of transitions</a:t>
            </a:r>
          </a:p>
          <a:p>
            <a:pPr lvl="1"/>
            <a:r>
              <a:rPr lang="en-US" dirty="0"/>
              <a:t>Transitions occur between states, and form of </a:t>
            </a:r>
            <a:r>
              <a:rPr lang="en-US" b="1" dirty="0"/>
              <a:t>read; write; move</a:t>
            </a:r>
            <a:r>
              <a:rPr lang="en-US" dirty="0"/>
              <a:t>, being able to move 1 square on the tape to either left or right (or stay)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9B9EC-41FF-4A95-851C-CFDAC5CF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536DC-E848-4F66-BC22-865CB1E1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2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FA6C-AD07-4DD2-8AAD-153DC37B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 : 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D7E5D-9DF4-4725-93B2-3E3C5AE53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i="1" dirty="0"/>
                  <a:t>(</a:t>
                </a:r>
                <a:r>
                  <a:rPr lang="en-US" i="1" dirty="0" err="1"/>
                  <a:t>Sipser</a:t>
                </a:r>
                <a:r>
                  <a:rPr lang="en-US" i="1" dirty="0"/>
                  <a:t>) Definition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Turing machine </a:t>
                </a:r>
                <a:r>
                  <a:rPr lang="en-US" dirty="0"/>
                  <a:t>is a septuple (7-tuple):</a:t>
                </a:r>
              </a:p>
              <a:p>
                <a:r>
                  <a:rPr lang="en-US" sz="2400" dirty="0"/>
                  <a:t>(Q, </a:t>
                </a:r>
                <a:r>
                  <a:rPr lang="el-GR" sz="2400" dirty="0"/>
                  <a:t>Σ</a:t>
                </a:r>
                <a:r>
                  <a:rPr lang="en-US" sz="2400" dirty="0"/>
                  <a:t>, </a:t>
                </a:r>
                <a:r>
                  <a:rPr lang="el-GR" sz="2400" dirty="0"/>
                  <a:t>Γ</a:t>
                </a:r>
                <a:r>
                  <a:rPr lang="en-US" sz="2400" dirty="0"/>
                  <a:t>, </a:t>
                </a:r>
                <a:r>
                  <a:rPr lang="el-GR" sz="2400" dirty="0"/>
                  <a:t>δ</a:t>
                </a:r>
                <a:r>
                  <a:rPr lang="en-US" sz="2400" dirty="0"/>
                  <a:t>, q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, q</a:t>
                </a:r>
                <a:r>
                  <a:rPr lang="en-US" sz="2400" baseline="-25000" dirty="0"/>
                  <a:t>accept</a:t>
                </a:r>
                <a:r>
                  <a:rPr lang="en-US" sz="2400" dirty="0"/>
                  <a:t>, q</a:t>
                </a:r>
                <a:r>
                  <a:rPr lang="en-US" sz="2400" baseline="-25000" dirty="0"/>
                  <a:t>reject</a:t>
                </a:r>
                <a:r>
                  <a:rPr lang="en-US" sz="2400" dirty="0"/>
                  <a:t>)</a:t>
                </a:r>
              </a:p>
              <a:p>
                <a:pPr lvl="1"/>
                <a:r>
                  <a:rPr lang="en-US" sz="2000" dirty="0"/>
                  <a:t>Where Q, </a:t>
                </a:r>
                <a:r>
                  <a:rPr lang="el-GR" sz="2000" dirty="0"/>
                  <a:t>Σ</a:t>
                </a:r>
                <a:r>
                  <a:rPr lang="en-US" sz="2000" dirty="0"/>
                  <a:t>, </a:t>
                </a:r>
                <a:r>
                  <a:rPr lang="el-GR" sz="2000" dirty="0"/>
                  <a:t>Γ</a:t>
                </a:r>
                <a:r>
                  <a:rPr lang="en-US" sz="2000" dirty="0"/>
                  <a:t> are all finite sets and</a:t>
                </a:r>
              </a:p>
              <a:p>
                <a:pPr lvl="1"/>
                <a:r>
                  <a:rPr lang="en-US" sz="2000" dirty="0"/>
                  <a:t>Q is the set of states</a:t>
                </a:r>
              </a:p>
              <a:p>
                <a:pPr lvl="1"/>
                <a:r>
                  <a:rPr lang="el-GR" sz="2000" dirty="0"/>
                  <a:t>Σ</a:t>
                </a:r>
                <a:r>
                  <a:rPr lang="en-US" sz="2000" dirty="0"/>
                  <a:t> is the input alphabet not containing the blank symbol (denoted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□ </a:t>
                </a:r>
                <a:r>
                  <a:rPr lang="en-US" sz="2000" dirty="0"/>
                  <a:t>or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l-G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Δ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/>
                <a:r>
                  <a:rPr lang="el-GR" sz="2000" dirty="0"/>
                  <a:t>Γ</a:t>
                </a:r>
                <a:r>
                  <a:rPr lang="en-US" sz="2000" dirty="0"/>
                  <a:t> is the tape alphabet, where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□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 </a:t>
                </a:r>
                <a:r>
                  <a:rPr lang="el-GR" sz="2000" dirty="0"/>
                  <a:t>Γ</a:t>
                </a:r>
                <a:r>
                  <a:rPr lang="en-US" sz="2000" dirty="0"/>
                  <a:t> and thus, </a:t>
                </a:r>
                <a:r>
                  <a:rPr lang="el-GR" sz="2000" dirty="0"/>
                  <a:t>Σ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000" dirty="0"/>
                  <a:t> </a:t>
                </a:r>
                <a:r>
                  <a:rPr lang="el-GR" sz="2000" dirty="0"/>
                  <a:t>Γ</a:t>
                </a:r>
                <a:endParaRPr lang="en-US" sz="2000" dirty="0"/>
              </a:p>
              <a:p>
                <a:pPr lvl="1"/>
                <a:r>
                  <a:rPr lang="el-GR" sz="2000" dirty="0"/>
                  <a:t>δ</a:t>
                </a:r>
                <a:r>
                  <a:rPr lang="en-US" sz="2000" dirty="0"/>
                  <a:t> : Q × </a:t>
                </a:r>
                <a:r>
                  <a:rPr lang="el-GR" sz="2000" dirty="0"/>
                  <a:t>Γ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Q </a:t>
                </a:r>
                <a:r>
                  <a:rPr lang="en-US" sz="2000" dirty="0"/>
                  <a:t>× </a:t>
                </a:r>
                <a:r>
                  <a:rPr lang="el-GR" sz="2000" dirty="0"/>
                  <a:t>Γ</a:t>
                </a:r>
                <a:r>
                  <a:rPr lang="en-US" sz="2000" dirty="0"/>
                  <a:t> × {L, R, S} is the transition function</a:t>
                </a:r>
              </a:p>
              <a:p>
                <a:pPr lvl="1"/>
                <a:r>
                  <a:rPr lang="en-US" sz="2000" dirty="0"/>
                  <a:t>q</a:t>
                </a:r>
                <a:r>
                  <a:rPr lang="en-US" sz="2000" baseline="-25000" dirty="0"/>
                  <a:t>0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</a:t>
                </a:r>
                <a:r>
                  <a:rPr lang="en-US" sz="2000" dirty="0"/>
                  <a:t> 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sz="2000" dirty="0"/>
                  <a:t> is the start state</a:t>
                </a:r>
              </a:p>
              <a:p>
                <a:pPr lvl="1"/>
                <a:r>
                  <a:rPr lang="en-US" sz="2000" dirty="0"/>
                  <a:t>q</a:t>
                </a:r>
                <a:r>
                  <a:rPr lang="en-US" sz="2000" baseline="-25000" dirty="0"/>
                  <a:t>accept</a:t>
                </a:r>
                <a:r>
                  <a:rPr lang="en-US" sz="2000" dirty="0"/>
                  <a:t>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</a:t>
                </a:r>
                <a:r>
                  <a:rPr lang="en-US" sz="2000" dirty="0"/>
                  <a:t> 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sz="2000" dirty="0">
                    <a:sym typeface="Symbol" panose="05050102010706020507" pitchFamily="18" charset="2"/>
                  </a:rPr>
                  <a:t>is the accept state</a:t>
                </a:r>
              </a:p>
              <a:p>
                <a:pPr lvl="1"/>
                <a:r>
                  <a:rPr lang="en-US" sz="2000" dirty="0">
                    <a:sym typeface="Symbol" panose="05050102010706020507" pitchFamily="18" charset="2"/>
                  </a:rPr>
                  <a:t>q</a:t>
                </a:r>
                <a:r>
                  <a:rPr lang="en-US" sz="2000" baseline="-25000" dirty="0">
                    <a:sym typeface="Symbol" panose="05050102010706020507" pitchFamily="18" charset="2"/>
                  </a:rPr>
                  <a:t>reject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</a:t>
                </a:r>
                <a:r>
                  <a:rPr lang="en-US" sz="2000" dirty="0"/>
                  <a:t> Q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sz="2000" dirty="0">
                    <a:sym typeface="Symbol" panose="05050102010706020507" pitchFamily="18" charset="2"/>
                  </a:rPr>
                  <a:t>is the reject state and q</a:t>
                </a:r>
                <a:r>
                  <a:rPr lang="en-US" sz="2000" baseline="-25000" dirty="0">
                    <a:sym typeface="Symbol" panose="05050102010706020507" pitchFamily="18" charset="2"/>
                  </a:rPr>
                  <a:t>reject  </a:t>
                </a:r>
                <a:r>
                  <a:rPr lang="en-US" sz="2000" dirty="0">
                    <a:sym typeface="Symbol" panose="05050102010706020507" pitchFamily="18" charset="2"/>
                  </a:rPr>
                  <a:t>≠ q</a:t>
                </a:r>
                <a:r>
                  <a:rPr lang="en-US" sz="2000" baseline="-25000" dirty="0">
                    <a:sym typeface="Symbol" panose="05050102010706020507" pitchFamily="18" charset="2"/>
                  </a:rPr>
                  <a:t>accept</a:t>
                </a:r>
                <a:endParaRPr lang="en-US" sz="2000" dirty="0">
                  <a:sym typeface="Symbol" panose="05050102010706020507" pitchFamily="18" charset="2"/>
                </a:endParaRP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D7E5D-9DF4-4725-93B2-3E3C5AE53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1550" b="-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17FA5-16A5-4052-874F-28289E91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367AB-0A48-4893-9284-1F0B08A9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FDEC-FBD3-4AB0-A69B-9B1B3209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0563"/>
            <a:ext cx="10058400" cy="1171983"/>
          </a:xfrm>
        </p:spPr>
        <p:txBody>
          <a:bodyPr/>
          <a:lstStyle/>
          <a:p>
            <a:r>
              <a:rPr lang="en-US" dirty="0"/>
              <a:t>Turing Machines :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C592-7454-4026-9FD5-936AE67A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2547"/>
            <a:ext cx="10058400" cy="4481987"/>
          </a:xfrm>
        </p:spPr>
        <p:txBody>
          <a:bodyPr>
            <a:normAutofit/>
          </a:bodyPr>
          <a:lstStyle/>
          <a:p>
            <a:r>
              <a:rPr lang="en-US" dirty="0"/>
              <a:t>A Turing machine, M, computes by initially receiving its input on the leftmost </a:t>
            </a:r>
            <a:r>
              <a:rPr lang="en-US" i="1" dirty="0"/>
              <a:t>n</a:t>
            </a:r>
            <a:r>
              <a:rPr lang="en-US" dirty="0"/>
              <a:t> squares of the tape, and the rest of the tape is blank (i.e., filled with blank symbols)</a:t>
            </a:r>
          </a:p>
          <a:p>
            <a:r>
              <a:rPr lang="en-US" dirty="0"/>
              <a:t>The head starts on the leftmost square of the tape</a:t>
            </a:r>
          </a:p>
          <a:p>
            <a:r>
              <a:rPr lang="en-US" dirty="0"/>
              <a:t>The input, from </a:t>
            </a:r>
            <a:r>
              <a:rPr lang="el-GR" dirty="0"/>
              <a:t>Σ</a:t>
            </a:r>
            <a:r>
              <a:rPr lang="en-US" dirty="0"/>
              <a:t> won’t contain a blank</a:t>
            </a:r>
          </a:p>
          <a:p>
            <a:pPr lvl="1"/>
            <a:r>
              <a:rPr lang="en-US" dirty="0"/>
              <a:t>Sigma is the input alphabet</a:t>
            </a:r>
          </a:p>
          <a:p>
            <a:pPr lvl="1"/>
            <a:r>
              <a:rPr lang="en-US" dirty="0"/>
              <a:t>First blank on the tape indicates end of input</a:t>
            </a:r>
          </a:p>
          <a:p>
            <a:r>
              <a:rPr lang="en-US" dirty="0"/>
              <a:t>Once M has started, the machine proceeds according to the rules of the transition function </a:t>
            </a:r>
            <a:r>
              <a:rPr lang="el-GR" dirty="0"/>
              <a:t>δ</a:t>
            </a:r>
            <a:endParaRPr lang="en-US" dirty="0"/>
          </a:p>
          <a:p>
            <a:r>
              <a:rPr lang="en-US" dirty="0"/>
              <a:t>If M tries to move its head to the left off the left-hand end of the tape, the head stays in the same place even if the transition function indicates L</a:t>
            </a:r>
          </a:p>
          <a:p>
            <a:pPr lvl="1"/>
            <a:r>
              <a:rPr lang="en-US" dirty="0"/>
              <a:t>This is different than many other definitions, such as </a:t>
            </a:r>
            <a:r>
              <a:rPr lang="en-US" dirty="0" err="1"/>
              <a:t>Elenbogen’s</a:t>
            </a:r>
            <a:r>
              <a:rPr lang="en-US" dirty="0"/>
              <a:t> definition</a:t>
            </a:r>
          </a:p>
          <a:p>
            <a:pPr lvl="1"/>
            <a:r>
              <a:rPr lang="en-US" dirty="0"/>
              <a:t>In these, the tape is viewed as having infinite blanks on left AND right before and after the input string is on the tape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E3E7B-6653-4868-9E69-90615A9C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EE387-BC47-4716-BEED-2FF8C34D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1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FF18-9208-4EC7-A670-45455A92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9A20-AC8D-4042-B32C-EACB10A4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Turing machines differ from earlier machines (automata) is that once they halt in accept state, they immediately accept the string and ignore whatever remains (if anything)</a:t>
            </a:r>
          </a:p>
          <a:p>
            <a:r>
              <a:rPr lang="en-US" dirty="0"/>
              <a:t>Turing machines can </a:t>
            </a:r>
            <a:r>
              <a:rPr lang="en-US" b="1" dirty="0"/>
              <a:t>write </a:t>
            </a:r>
            <a:r>
              <a:rPr lang="en-US" dirty="0"/>
              <a:t>to the tape, which none of the other machines could do</a:t>
            </a:r>
          </a:p>
          <a:p>
            <a:r>
              <a:rPr lang="en-US" dirty="0"/>
              <a:t>Turing machines can then, store a program, like a modern computer!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A715B-C5E3-40E1-936A-7981CC3A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CF8D2-6FCE-473F-A108-4BCC96D2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8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E835-804D-4388-864D-8CAF4459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 :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E2EB-ED63-400C-A0B5-9827BE4A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Turing machine performs computations, changes occur in the following:</a:t>
            </a:r>
          </a:p>
          <a:p>
            <a:pPr lvl="1"/>
            <a:r>
              <a:rPr lang="en-US" dirty="0"/>
              <a:t>Current state</a:t>
            </a:r>
          </a:p>
          <a:p>
            <a:pPr lvl="1"/>
            <a:r>
              <a:rPr lang="en-US" dirty="0"/>
              <a:t>Current tape contents</a:t>
            </a:r>
          </a:p>
          <a:p>
            <a:pPr lvl="1"/>
            <a:r>
              <a:rPr lang="en-US" dirty="0"/>
              <a:t>Current read/write head location</a:t>
            </a:r>
          </a:p>
          <a:p>
            <a:r>
              <a:rPr lang="en-US" dirty="0"/>
              <a:t>A setting of these three things is called a </a:t>
            </a:r>
            <a:r>
              <a:rPr lang="en-US" b="1" dirty="0"/>
              <a:t>configuration </a:t>
            </a:r>
            <a:r>
              <a:rPr lang="en-US" dirty="0"/>
              <a:t>of the Turing machine</a:t>
            </a:r>
          </a:p>
          <a:p>
            <a:r>
              <a:rPr lang="en-US" dirty="0"/>
              <a:t>We represent a configuration in a special way:</a:t>
            </a:r>
          </a:p>
          <a:p>
            <a:pPr lvl="1"/>
            <a:r>
              <a:rPr lang="en-US" dirty="0"/>
              <a:t>For a state q, and two </a:t>
            </a:r>
            <a:r>
              <a:rPr lang="en-US" i="1" dirty="0"/>
              <a:t>strings </a:t>
            </a:r>
            <a:r>
              <a:rPr lang="en-US" dirty="0"/>
              <a:t>u and v over the tape alphabet, we write</a:t>
            </a:r>
            <a:br>
              <a:rPr lang="en-US" dirty="0"/>
            </a:br>
            <a:r>
              <a:rPr lang="en-US" i="1" dirty="0" err="1"/>
              <a:t>uqv</a:t>
            </a:r>
            <a:r>
              <a:rPr lang="en-US" dirty="0"/>
              <a:t> for the configuration where current state is q, current tape contents is </a:t>
            </a:r>
            <a:r>
              <a:rPr lang="en-US" i="1" dirty="0" err="1"/>
              <a:t>uv</a:t>
            </a:r>
            <a:r>
              <a:rPr lang="en-US" dirty="0"/>
              <a:t> and current head location is the first symbol of </a:t>
            </a:r>
            <a:r>
              <a:rPr lang="en-US" i="1" dirty="0"/>
              <a:t>v</a:t>
            </a:r>
            <a:endParaRPr lang="en-US" dirty="0"/>
          </a:p>
          <a:p>
            <a:r>
              <a:rPr lang="en-US" dirty="0"/>
              <a:t>In other words, you splice the state (q) into the input string right before where the current head location is pointing</a:t>
            </a:r>
          </a:p>
          <a:p>
            <a:pPr lvl="1"/>
            <a:r>
              <a:rPr lang="en-US" dirty="0"/>
              <a:t>Our overall input string is broken into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, between which our state </a:t>
            </a:r>
            <a:r>
              <a:rPr lang="en-US" i="1" dirty="0"/>
              <a:t>q</a:t>
            </a:r>
            <a:r>
              <a:rPr lang="en-US" dirty="0"/>
              <a:t> sits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9A6FB-C839-422D-9FDC-5298CB09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F1D7-5575-4A1C-9ED4-CCD6347E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A8F-5454-48B5-A8BF-1A62C099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Configuration 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062D-212C-4873-9161-9AB042BF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configuration </a:t>
            </a:r>
            <a:r>
              <a:rPr lang="en-US" b="1" dirty="0">
                <a:solidFill>
                  <a:srgbClr val="FF0000"/>
                </a:solidFill>
              </a:rPr>
              <a:t>1011</a:t>
            </a: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b="1" baseline="-25000" dirty="0">
                <a:solidFill>
                  <a:srgbClr val="FFC000"/>
                </a:solidFill>
              </a:rPr>
              <a:t>5</a:t>
            </a:r>
            <a:r>
              <a:rPr lang="en-US" b="1" dirty="0"/>
              <a:t>0</a:t>
            </a:r>
            <a:r>
              <a:rPr lang="en-US" b="1" dirty="0">
                <a:solidFill>
                  <a:srgbClr val="00B0F0"/>
                </a:solidFill>
              </a:rPr>
              <a:t>1111</a:t>
            </a:r>
            <a:r>
              <a:rPr lang="en-US" dirty="0"/>
              <a:t> represents the following:</a:t>
            </a:r>
          </a:p>
          <a:p>
            <a:pPr lvl="1"/>
            <a:r>
              <a:rPr lang="en-US" dirty="0"/>
              <a:t>The input string on the tape is </a:t>
            </a:r>
            <a:r>
              <a:rPr lang="en-US" b="1" dirty="0">
                <a:solidFill>
                  <a:srgbClr val="FF0000"/>
                </a:solidFill>
              </a:rPr>
              <a:t>1011</a:t>
            </a:r>
            <a:r>
              <a:rPr lang="en-US" b="1" dirty="0"/>
              <a:t>0</a:t>
            </a:r>
            <a:r>
              <a:rPr lang="en-US" b="1" dirty="0">
                <a:solidFill>
                  <a:srgbClr val="00B0F0"/>
                </a:solidFill>
              </a:rPr>
              <a:t>1111</a:t>
            </a:r>
          </a:p>
          <a:p>
            <a:pPr lvl="1"/>
            <a:r>
              <a:rPr lang="en-US" dirty="0"/>
              <a:t>The state is </a:t>
            </a: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b="1" baseline="-25000" dirty="0">
                <a:solidFill>
                  <a:srgbClr val="FFC000"/>
                </a:solidFill>
              </a:rPr>
              <a:t>5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The head is currently located on the second </a:t>
            </a:r>
            <a:r>
              <a:rPr lang="en-US" b="1" dirty="0"/>
              <a:t>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AE11C-45A8-47FD-9AAB-203B0F4E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92D6D-8CF4-48BA-B749-25307407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5233-3123-4B3E-932B-D8FCDCBB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D53D5-C51F-483D-AAC8-6C19361A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formalize the concept of how a TM computes</a:t>
            </a:r>
          </a:p>
          <a:p>
            <a:r>
              <a:rPr lang="en-US" dirty="0"/>
              <a:t>We say the configuration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/>
              <a:t>yields </a:t>
            </a:r>
            <a:r>
              <a:rPr lang="en-US" dirty="0"/>
              <a:t>another configuration C</a:t>
            </a:r>
            <a:r>
              <a:rPr lang="en-US" baseline="-25000" dirty="0"/>
              <a:t>2</a:t>
            </a:r>
            <a:r>
              <a:rPr lang="en-US" dirty="0"/>
              <a:t> if the TM can legally go from C</a:t>
            </a:r>
            <a:r>
              <a:rPr lang="en-US" baseline="-25000" dirty="0"/>
              <a:t>1</a:t>
            </a:r>
            <a:r>
              <a:rPr lang="en-US" dirty="0"/>
              <a:t> to C</a:t>
            </a:r>
            <a:r>
              <a:rPr lang="en-US" baseline="-25000" dirty="0"/>
              <a:t>2</a:t>
            </a:r>
            <a:r>
              <a:rPr lang="en-US" dirty="0"/>
              <a:t> in a single step</a:t>
            </a:r>
          </a:p>
          <a:p>
            <a:r>
              <a:rPr lang="en-US" dirty="0"/>
              <a:t>This is defined formally as follows:</a:t>
            </a:r>
          </a:p>
          <a:p>
            <a:pPr lvl="1"/>
            <a:r>
              <a:rPr lang="en-US" dirty="0"/>
              <a:t>Consider we have </a:t>
            </a:r>
            <a:r>
              <a:rPr lang="en-US" b="1" i="1" dirty="0">
                <a:solidFill>
                  <a:srgbClr val="FFFF00"/>
                </a:solidFill>
              </a:rPr>
              <a:t>symbols</a:t>
            </a:r>
            <a:r>
              <a:rPr lang="en-US" dirty="0"/>
              <a:t> a, b, c in </a:t>
            </a:r>
            <a:r>
              <a:rPr lang="el-GR" dirty="0"/>
              <a:t>Γ</a:t>
            </a:r>
            <a:r>
              <a:rPr lang="en-US" dirty="0"/>
              <a:t>, and two </a:t>
            </a:r>
            <a:r>
              <a:rPr lang="en-US" b="1" i="1" dirty="0">
                <a:solidFill>
                  <a:srgbClr val="FFFF00"/>
                </a:solidFill>
              </a:rPr>
              <a:t>strings</a:t>
            </a:r>
            <a:r>
              <a:rPr lang="en-US" b="1" dirty="0"/>
              <a:t> </a:t>
            </a:r>
            <a:r>
              <a:rPr lang="en-US" dirty="0"/>
              <a:t>u and v in </a:t>
            </a:r>
            <a:r>
              <a:rPr lang="el-GR" dirty="0"/>
              <a:t>Γ</a:t>
            </a:r>
            <a:r>
              <a:rPr lang="en-US" dirty="0"/>
              <a:t>*, and states q</a:t>
            </a:r>
            <a:r>
              <a:rPr lang="en-US" baseline="-25000" dirty="0"/>
              <a:t>i</a:t>
            </a:r>
            <a:r>
              <a:rPr lang="en-US" dirty="0"/>
              <a:t> and q</a:t>
            </a:r>
            <a:r>
              <a:rPr lang="en-US" baseline="-25000" dirty="0"/>
              <a:t>j</a:t>
            </a:r>
            <a:endParaRPr lang="en-US" b="1" dirty="0"/>
          </a:p>
          <a:p>
            <a:pPr lvl="1"/>
            <a:r>
              <a:rPr lang="en-US" dirty="0"/>
              <a:t>Say that </a:t>
            </a:r>
            <a:r>
              <a:rPr lang="en-US" sz="2400" dirty="0"/>
              <a:t>ua</a:t>
            </a:r>
            <a:r>
              <a:rPr lang="en-US" sz="2400" dirty="0">
                <a:solidFill>
                  <a:srgbClr val="00B0F0"/>
                </a:solidFill>
              </a:rPr>
              <a:t>q</a:t>
            </a:r>
            <a:r>
              <a:rPr lang="en-US" sz="2400" baseline="-25000" dirty="0">
                <a:solidFill>
                  <a:srgbClr val="00B0F0"/>
                </a:solidFill>
              </a:rPr>
              <a:t>i</a:t>
            </a:r>
            <a:r>
              <a:rPr lang="en-US" sz="2400" dirty="0"/>
              <a:t>bv yields u</a:t>
            </a:r>
            <a:r>
              <a:rPr lang="en-US" sz="2400" dirty="0">
                <a:solidFill>
                  <a:srgbClr val="92D050"/>
                </a:solidFill>
              </a:rPr>
              <a:t>q</a:t>
            </a:r>
            <a:r>
              <a:rPr lang="en-US" sz="2400" baseline="-25000" dirty="0">
                <a:solidFill>
                  <a:srgbClr val="92D050"/>
                </a:solidFill>
              </a:rPr>
              <a:t>j</a:t>
            </a:r>
            <a:r>
              <a:rPr lang="en-US" sz="2400" dirty="0"/>
              <a:t>acv</a:t>
            </a:r>
          </a:p>
          <a:p>
            <a:pPr lvl="1"/>
            <a:r>
              <a:rPr lang="en-US" dirty="0"/>
              <a:t>If in the transition function</a:t>
            </a:r>
            <a:r>
              <a:rPr lang="en-US" sz="2000" b="1" dirty="0"/>
              <a:t> </a:t>
            </a:r>
            <a:r>
              <a:rPr lang="el-GR" sz="2000" b="1" dirty="0"/>
              <a:t>δ</a:t>
            </a:r>
            <a:r>
              <a:rPr lang="en-US" sz="2000" b="1" dirty="0"/>
              <a:t>(q</a:t>
            </a:r>
            <a:r>
              <a:rPr lang="en-US" sz="2000" b="1" baseline="-25000" dirty="0"/>
              <a:t>i</a:t>
            </a:r>
            <a:r>
              <a:rPr lang="en-US" sz="2000" b="1" dirty="0"/>
              <a:t>, b) = (q</a:t>
            </a:r>
            <a:r>
              <a:rPr lang="en-US" sz="2000" b="1" baseline="-25000" dirty="0"/>
              <a:t>j</a:t>
            </a:r>
            <a:r>
              <a:rPr lang="en-US" sz="2000" b="1" dirty="0"/>
              <a:t>, c, L)</a:t>
            </a:r>
          </a:p>
          <a:p>
            <a:pPr lvl="1"/>
            <a:r>
              <a:rPr lang="en-US" dirty="0"/>
              <a:t>This is showing the TM is moving leftward</a:t>
            </a:r>
          </a:p>
          <a:p>
            <a:r>
              <a:rPr lang="en-US" dirty="0"/>
              <a:t>So, q</a:t>
            </a:r>
            <a:r>
              <a:rPr lang="en-US" baseline="-25000" dirty="0"/>
              <a:t>i</a:t>
            </a:r>
            <a:r>
              <a:rPr lang="en-US" dirty="0"/>
              <a:t> was the state before our transition, and it was sitting in front of the “b”</a:t>
            </a:r>
          </a:p>
          <a:p>
            <a:r>
              <a:rPr lang="en-US" dirty="0"/>
              <a:t>Since the transition function says to change the </a:t>
            </a:r>
            <a:r>
              <a:rPr lang="en-US" i="1" dirty="0"/>
              <a:t>b</a:t>
            </a:r>
            <a:r>
              <a:rPr lang="en-US" dirty="0"/>
              <a:t> to a </a:t>
            </a:r>
            <a:r>
              <a:rPr lang="en-US" i="1" dirty="0"/>
              <a:t>c</a:t>
            </a:r>
            <a:r>
              <a:rPr lang="en-US" dirty="0"/>
              <a:t>, we do so</a:t>
            </a:r>
          </a:p>
          <a:p>
            <a:r>
              <a:rPr lang="en-US" dirty="0"/>
              <a:t>Then, we change state to q</a:t>
            </a:r>
            <a:r>
              <a:rPr lang="en-US" baseline="-25000" dirty="0"/>
              <a:t>j</a:t>
            </a:r>
            <a:r>
              <a:rPr lang="en-US" dirty="0"/>
              <a:t> and move Left (since there is an 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87CF3-F48F-40B3-8404-15BA5CCE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2389F-CA7E-4592-B96C-C1DDA0D5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373E-0FEF-45B1-8FF9-5399F70A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Configuration: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5DE8-B936-4A2F-8F7E-69276267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I’ve added spaces for clarify, but assume no spaces exist in the tape between the strings and characters</a:t>
            </a:r>
          </a:p>
          <a:p>
            <a:r>
              <a:rPr lang="en-US" dirty="0"/>
              <a:t>Given </a:t>
            </a:r>
            <a:r>
              <a:rPr lang="en-US" b="1" i="1" dirty="0">
                <a:solidFill>
                  <a:srgbClr val="FF0000"/>
                </a:solidFill>
              </a:rPr>
              <a:t>u a </a:t>
            </a:r>
            <a:r>
              <a:rPr lang="en-US" b="1" i="1" dirty="0">
                <a:solidFill>
                  <a:srgbClr val="00B050"/>
                </a:solidFill>
              </a:rPr>
              <a:t>q</a:t>
            </a:r>
            <a:r>
              <a:rPr lang="en-US" b="1" i="1" baseline="-25000" dirty="0">
                <a:solidFill>
                  <a:srgbClr val="00B050"/>
                </a:solidFill>
              </a:rPr>
              <a:t>i</a:t>
            </a:r>
            <a:r>
              <a:rPr lang="en-US" b="1" i="1" dirty="0">
                <a:solidFill>
                  <a:srgbClr val="FF0000"/>
                </a:solidFill>
              </a:rPr>
              <a:t> b v </a:t>
            </a:r>
            <a:r>
              <a:rPr lang="en-US" dirty="0"/>
              <a:t>and the transition function </a:t>
            </a:r>
            <a:r>
              <a:rPr lang="el-GR" b="1" dirty="0">
                <a:solidFill>
                  <a:srgbClr val="FFC000"/>
                </a:solidFill>
              </a:rPr>
              <a:t>δ(</a:t>
            </a:r>
            <a:r>
              <a:rPr lang="en-US" b="1" dirty="0">
                <a:solidFill>
                  <a:srgbClr val="FFC000"/>
                </a:solidFill>
              </a:rPr>
              <a:t>q</a:t>
            </a:r>
            <a:r>
              <a:rPr lang="en-US" b="1" baseline="-25000" dirty="0">
                <a:solidFill>
                  <a:srgbClr val="FFC000"/>
                </a:solidFill>
              </a:rPr>
              <a:t>i</a:t>
            </a:r>
            <a:r>
              <a:rPr lang="en-US" b="1" dirty="0">
                <a:solidFill>
                  <a:srgbClr val="FFC000"/>
                </a:solidFill>
              </a:rPr>
              <a:t>, b) = (q</a:t>
            </a:r>
            <a:r>
              <a:rPr lang="en-US" b="1" baseline="-25000" dirty="0">
                <a:solidFill>
                  <a:srgbClr val="FFC000"/>
                </a:solidFill>
              </a:rPr>
              <a:t>j</a:t>
            </a:r>
            <a:r>
              <a:rPr lang="en-US" b="1" dirty="0">
                <a:solidFill>
                  <a:srgbClr val="FFC000"/>
                </a:solidFill>
              </a:rPr>
              <a:t>, c, R)</a:t>
            </a:r>
            <a:r>
              <a:rPr lang="en-US" dirty="0"/>
              <a:t>, what is the resultant configuration?</a:t>
            </a:r>
          </a:p>
          <a:p>
            <a:r>
              <a:rPr lang="en-US" dirty="0"/>
              <a:t>Answer</a:t>
            </a:r>
          </a:p>
          <a:p>
            <a:pPr lvl="1"/>
            <a:r>
              <a:rPr lang="en-US" dirty="0"/>
              <a:t>So, if we’re in state q</a:t>
            </a:r>
            <a:r>
              <a:rPr lang="en-US" baseline="-25000" dirty="0"/>
              <a:t>i</a:t>
            </a:r>
            <a:r>
              <a:rPr lang="en-US" dirty="0"/>
              <a:t> and read a “b”, it says to replace the “b” with a “c”, change to state q</a:t>
            </a:r>
            <a:r>
              <a:rPr lang="en-US" baseline="-25000" dirty="0"/>
              <a:t>j</a:t>
            </a:r>
            <a:r>
              <a:rPr lang="en-US" dirty="0"/>
              <a:t>, and then move to the right</a:t>
            </a:r>
          </a:p>
          <a:p>
            <a:pPr lvl="1"/>
            <a:r>
              <a:rPr lang="en-US" dirty="0"/>
              <a:t>Therefore, our yield from the original </a:t>
            </a:r>
            <a:r>
              <a:rPr lang="en-US" b="1" i="1" dirty="0">
                <a:solidFill>
                  <a:srgbClr val="FF0000"/>
                </a:solidFill>
              </a:rPr>
              <a:t>u a </a:t>
            </a:r>
            <a:r>
              <a:rPr lang="en-US" b="1" i="1" dirty="0">
                <a:solidFill>
                  <a:srgbClr val="00B0F0"/>
                </a:solidFill>
              </a:rPr>
              <a:t>q</a:t>
            </a:r>
            <a:r>
              <a:rPr lang="en-US" b="1" i="1" baseline="-25000" dirty="0">
                <a:solidFill>
                  <a:srgbClr val="00B0F0"/>
                </a:solidFill>
              </a:rPr>
              <a:t>i</a:t>
            </a:r>
            <a:r>
              <a:rPr lang="en-US" b="1" i="1" dirty="0">
                <a:solidFill>
                  <a:srgbClr val="FF0000"/>
                </a:solidFill>
              </a:rPr>
              <a:t> b v </a:t>
            </a:r>
            <a:r>
              <a:rPr lang="en-US" dirty="0"/>
              <a:t>results in: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u a c </a:t>
            </a:r>
            <a:r>
              <a:rPr lang="en-US" b="1" i="1" dirty="0">
                <a:solidFill>
                  <a:srgbClr val="00B0F0"/>
                </a:solidFill>
              </a:rPr>
              <a:t>q</a:t>
            </a:r>
            <a:r>
              <a:rPr lang="en-US" b="1" i="1" baseline="-25000" dirty="0">
                <a:solidFill>
                  <a:srgbClr val="00B0F0"/>
                </a:solidFill>
              </a:rPr>
              <a:t>j</a:t>
            </a:r>
            <a:r>
              <a:rPr lang="en-US" b="1" i="1" baseline="-25000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v</a:t>
            </a:r>
            <a:endParaRPr lang="en-US" dirty="0"/>
          </a:p>
          <a:p>
            <a:r>
              <a:rPr lang="en-US" dirty="0"/>
              <a:t>Notice how the state symbol moved to the right, and the “b” is now a “c”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A6E4E-F6E3-421D-AA75-3859B534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D18C4-99EB-46DB-9E0C-1D7BE4BB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3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363-477E-4AFB-AB88-DAC5C26A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519C-B7C9-497A-9FCB-13EC8F604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83" y="1790872"/>
            <a:ext cx="10058400" cy="4324177"/>
          </a:xfrm>
        </p:spPr>
        <p:txBody>
          <a:bodyPr>
            <a:normAutofit/>
          </a:bodyPr>
          <a:lstStyle/>
          <a:p>
            <a:r>
              <a:rPr lang="en-US" dirty="0"/>
              <a:t>Let’s see an example of a TM that accepts the context-free language </a:t>
            </a:r>
            <a:r>
              <a:rPr lang="en-US" sz="2800" dirty="0">
                <a:solidFill>
                  <a:srgbClr val="FFC000"/>
                </a:solidFill>
              </a:rPr>
              <a:t>{ </a:t>
            </a:r>
            <a:r>
              <a:rPr lang="en-US" sz="2800" dirty="0" err="1">
                <a:solidFill>
                  <a:srgbClr val="FFC000"/>
                </a:solidFill>
              </a:rPr>
              <a:t>a</a:t>
            </a:r>
            <a:r>
              <a:rPr lang="en-US" sz="2800" baseline="30000" dirty="0" err="1">
                <a:solidFill>
                  <a:srgbClr val="FFC000"/>
                </a:solidFill>
              </a:rPr>
              <a:t>n</a:t>
            </a:r>
            <a:r>
              <a:rPr lang="en-US" sz="2800" dirty="0" err="1">
                <a:solidFill>
                  <a:srgbClr val="FFC000"/>
                </a:solidFill>
              </a:rPr>
              <a:t>b</a:t>
            </a:r>
            <a:r>
              <a:rPr lang="en-US" sz="2800" baseline="30000" dirty="0" err="1">
                <a:solidFill>
                  <a:srgbClr val="FFC000"/>
                </a:solidFill>
              </a:rPr>
              <a:t>n</a:t>
            </a:r>
            <a:r>
              <a:rPr lang="en-US" sz="2800" baseline="300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rgbClr val="FFC000"/>
                </a:solidFill>
              </a:rPr>
              <a:t>}</a:t>
            </a:r>
            <a:endParaRPr lang="en-US" sz="2000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TMs can recognize any of the language types                                      </a:t>
            </a:r>
          </a:p>
          <a:p>
            <a:pPr lvl="1"/>
            <a:r>
              <a:rPr lang="en-US" dirty="0"/>
              <a:t>Remember:  </a:t>
            </a:r>
            <a:r>
              <a:rPr lang="en-US" b="1" dirty="0"/>
              <a:t>Read; Write; Move </a:t>
            </a:r>
            <a:r>
              <a:rPr lang="en-US" dirty="0"/>
              <a:t>is the meaning</a:t>
            </a:r>
            <a:br>
              <a:rPr lang="en-US" dirty="0"/>
            </a:br>
            <a:r>
              <a:rPr lang="en-US" dirty="0"/>
              <a:t>of the symbols on the TM transition edges</a:t>
            </a:r>
          </a:p>
          <a:p>
            <a:r>
              <a:rPr lang="en-US" dirty="0"/>
              <a:t>We first check if the R/W head is over a blank</a:t>
            </a:r>
          </a:p>
          <a:p>
            <a:pPr lvl="1"/>
            <a:r>
              <a:rPr lang="en-US" dirty="0"/>
              <a:t>If so, we enter accept state (HALT), q0 </a:t>
            </a:r>
            <a:r>
              <a:rPr lang="en-US" dirty="0">
                <a:sym typeface="Wingdings" panose="05000000000000000000" pitchFamily="2" charset="2"/>
              </a:rPr>
              <a:t> q1</a:t>
            </a:r>
          </a:p>
          <a:p>
            <a:r>
              <a:rPr lang="en-US" dirty="0">
                <a:sym typeface="Wingdings" panose="05000000000000000000" pitchFamily="2" charset="2"/>
              </a:rPr>
              <a:t>If not, we should be over an a, which we erase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and move to the end of the string and erase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last b</a:t>
            </a:r>
          </a:p>
          <a:p>
            <a:r>
              <a:rPr lang="en-US" dirty="0">
                <a:sym typeface="Wingdings" panose="05000000000000000000" pitchFamily="2" charset="2"/>
              </a:rPr>
              <a:t>Then, move back to start of the string and repeat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the </a:t>
            </a:r>
            <a:r>
              <a:rPr lang="en-US" dirty="0" err="1">
                <a:sym typeface="Wingdings" panose="05000000000000000000" pitchFamily="2" charset="2"/>
              </a:rPr>
              <a:t>Elenbogen</a:t>
            </a:r>
            <a:r>
              <a:rPr lang="en-US" dirty="0">
                <a:sym typeface="Wingdings" panose="05000000000000000000" pitchFamily="2" charset="2"/>
              </a:rPr>
              <a:t>/JFLAP model, we assume if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something is encountered that we don’t expect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that it implicitly enters a reject state and halts (stops)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15897-A6AE-468D-AC53-CDC95425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57A67-1396-47B2-8001-C3B45432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5EE85-F81E-4C8D-A947-992D224D1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086" y="2795672"/>
            <a:ext cx="5396731" cy="312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2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06C7-3CB0-4307-9788-0480EE9F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9426"/>
            <a:ext cx="10058400" cy="761575"/>
          </a:xfrm>
        </p:spPr>
        <p:txBody>
          <a:bodyPr/>
          <a:lstStyle/>
          <a:p>
            <a:r>
              <a:rPr lang="en-US" dirty="0"/>
              <a:t>Turing Machines : 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FE62-C2E7-478A-8354-852C2872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91001"/>
            <a:ext cx="10058400" cy="3931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 of a TM that accepts the context-sensitive language </a:t>
            </a:r>
            <a:r>
              <a:rPr lang="en-US" sz="2400" b="1" dirty="0"/>
              <a:t>{ </a:t>
            </a:r>
            <a:r>
              <a:rPr lang="en-US" sz="2400" b="1" dirty="0" err="1"/>
              <a:t>a</a:t>
            </a:r>
            <a:r>
              <a:rPr lang="en-US" sz="2400" b="1" baseline="30000" dirty="0" err="1"/>
              <a:t>n</a:t>
            </a:r>
            <a:r>
              <a:rPr lang="en-US" sz="2400" b="1" dirty="0" err="1"/>
              <a:t>b</a:t>
            </a:r>
            <a:r>
              <a:rPr lang="en-US" sz="2400" b="1" baseline="30000" dirty="0" err="1"/>
              <a:t>n</a:t>
            </a:r>
            <a:r>
              <a:rPr lang="en-US" sz="2400" b="1" dirty="0" err="1"/>
              <a:t>a</a:t>
            </a:r>
            <a:r>
              <a:rPr lang="en-US" sz="2400" b="1" baseline="30000" dirty="0" err="1"/>
              <a:t>n</a:t>
            </a:r>
            <a:r>
              <a:rPr lang="en-US" sz="2400" b="1" dirty="0"/>
              <a:t> }</a:t>
            </a:r>
          </a:p>
          <a:p>
            <a:r>
              <a:rPr lang="en-US" dirty="0"/>
              <a:t>Again, first check if we’re over a blank.  If so, halt (accept), q0 </a:t>
            </a:r>
            <a:r>
              <a:rPr lang="en-US" dirty="0">
                <a:sym typeface="Wingdings" panose="05000000000000000000" pitchFamily="2" charset="2"/>
              </a:rPr>
              <a:t> q1         </a:t>
            </a:r>
            <a:r>
              <a:rPr lang="en-US" dirty="0" err="1">
                <a:sym typeface="Wingdings" panose="05000000000000000000" pitchFamily="2" charset="2"/>
              </a:rPr>
              <a:t>aaaaaaaa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not, we should be over an a, which we erase</a:t>
            </a:r>
          </a:p>
          <a:p>
            <a:r>
              <a:rPr lang="en-US" dirty="0">
                <a:sym typeface="Wingdings" panose="05000000000000000000" pitchFamily="2" charset="2"/>
              </a:rPr>
              <a:t>Then, go through all the b’s (q3)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When you encounter an a, you went too far, so go back</a:t>
            </a:r>
          </a:p>
          <a:p>
            <a:r>
              <a:rPr lang="en-US" dirty="0">
                <a:sym typeface="Wingdings" panose="05000000000000000000" pitchFamily="2" charset="2"/>
              </a:rPr>
              <a:t>Then, change that last b to an “a”</a:t>
            </a:r>
          </a:p>
          <a:p>
            <a:r>
              <a:rPr lang="en-US" dirty="0">
                <a:sym typeface="Wingdings" panose="05000000000000000000" pitchFamily="2" charset="2"/>
              </a:rPr>
              <a:t>Go to end, and erase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last 2 a’s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Question: Why </a:t>
            </a:r>
            <a:r>
              <a:rPr lang="en-US" b="1" i="1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a’s?</a:t>
            </a:r>
          </a:p>
          <a:p>
            <a:r>
              <a:rPr lang="en-US" dirty="0">
                <a:sym typeface="Wingdings" panose="05000000000000000000" pitchFamily="2" charset="2"/>
              </a:rPr>
              <a:t>Move back to start,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and repeat!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DFC1B-3CEA-4371-A908-A1BA297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8AD91-587F-45EC-8B84-ADE98463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A585E-661B-44EF-839B-DF722EC71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837" y="3562399"/>
            <a:ext cx="7845526" cy="246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6FA2-2AA2-4E2E-9ADE-A372B076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AB53-AFD7-451D-B442-1955683F4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our discussion of how to model computers, specifically considering how we model computers that accept or recognize certain languages, we’ve so far seen the following</a:t>
            </a:r>
          </a:p>
          <a:p>
            <a:pPr lvl="1"/>
            <a:r>
              <a:rPr lang="en-US" dirty="0"/>
              <a:t>Finite automata (FA) can recognize regular grammars</a:t>
            </a:r>
          </a:p>
          <a:p>
            <a:pPr lvl="1"/>
            <a:r>
              <a:rPr lang="en-US" dirty="0"/>
              <a:t>Pushdown automata (PDA) can recognize context-free grammars</a:t>
            </a:r>
          </a:p>
          <a:p>
            <a:r>
              <a:rPr lang="en-US" dirty="0"/>
              <a:t>Additionally, </a:t>
            </a:r>
          </a:p>
          <a:p>
            <a:pPr lvl="1"/>
            <a:r>
              <a:rPr lang="en-US" dirty="0"/>
              <a:t>FA can be seen as a very simple type of computer, lacking auxiliary memory</a:t>
            </a:r>
          </a:p>
          <a:p>
            <a:pPr lvl="1"/>
            <a:r>
              <a:rPr lang="en-US" dirty="0"/>
              <a:t>PDA can be seen as a variation of a FA, but with unlimited memory in the form of a stack</a:t>
            </a:r>
          </a:p>
          <a:p>
            <a:pPr lvl="2"/>
            <a:r>
              <a:rPr lang="en-US" dirty="0"/>
              <a:t>So PDA still have a restriction – the memory they have access to is accessible only in LIFO (stack) order</a:t>
            </a:r>
          </a:p>
          <a:p>
            <a:r>
              <a:rPr lang="en-US" dirty="0"/>
              <a:t>Now, we will explore the most powerful type of machine that can recognize any of the previously discussed language categories, as well as </a:t>
            </a:r>
            <a:r>
              <a:rPr lang="en-US" i="1" dirty="0"/>
              <a:t>context-sensitive</a:t>
            </a:r>
            <a:r>
              <a:rPr lang="en-US" dirty="0"/>
              <a:t> languages</a:t>
            </a:r>
          </a:p>
          <a:p>
            <a:r>
              <a:rPr lang="en-US" dirty="0"/>
              <a:t>In this lecture, we discuss </a:t>
            </a:r>
            <a:r>
              <a:rPr lang="en-US" b="1" dirty="0"/>
              <a:t>Turing Machines</a:t>
            </a:r>
            <a:r>
              <a:rPr lang="en-US" dirty="0"/>
              <a:t> (TMs)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B8C0B-0C5D-48DD-BBF4-9A798A32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4381-8F57-4093-8BCC-A0F1F772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5F4C-738A-449D-B52E-176DA341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 :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55FA-C6E1-4A0C-918B-961674DA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consider finding the sum of 2 numbers written in unary (unary has only 1 as a symbol)</a:t>
            </a:r>
          </a:p>
          <a:p>
            <a:pPr lvl="1"/>
            <a:r>
              <a:rPr lang="en-US" dirty="0"/>
              <a:t>1 is 1, 11 is 2, 111, is 3, 1111 is 4, etc.</a:t>
            </a:r>
          </a:p>
          <a:p>
            <a:pPr lvl="1"/>
            <a:r>
              <a:rPr lang="en-US" dirty="0"/>
              <a:t>You can think of it as just counting sticks</a:t>
            </a:r>
          </a:p>
          <a:p>
            <a:r>
              <a:rPr lang="en-US" dirty="0"/>
              <a:t>The input to our TM consists of two unary numbers, separated by a space</a:t>
            </a:r>
          </a:p>
          <a:p>
            <a:r>
              <a:rPr lang="en-US" dirty="0"/>
              <a:t>We merely remove the space by overwriting it with a 1 and then remove the last 1, and we get our sum!</a:t>
            </a:r>
          </a:p>
          <a:p>
            <a:r>
              <a:rPr lang="en-US" dirty="0"/>
              <a:t>Try it out!</a:t>
            </a:r>
            <a:br>
              <a:rPr lang="en-US" dirty="0"/>
            </a:br>
            <a:r>
              <a:rPr lang="en-US" dirty="0"/>
              <a:t>1111 + 111</a:t>
            </a:r>
          </a:p>
          <a:p>
            <a:r>
              <a:rPr lang="en-US" dirty="0"/>
              <a:t>1111111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431A6-1FEA-4CD9-8151-99A358FF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3953F-0ED0-49D9-9794-3385404F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BB98B-D3F2-415A-9B88-AAFA6A77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224" y="4227195"/>
            <a:ext cx="6930964" cy="18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1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055A-A741-4CA8-B7DB-52A91A72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5EE1-1165-4CFD-BA25-1052A518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Turing machine T will result in one of the following scenarios:</a:t>
            </a:r>
          </a:p>
          <a:p>
            <a:pPr lvl="1"/>
            <a:r>
              <a:rPr lang="en-US" dirty="0"/>
              <a:t>Accept(T) when the TM halts in accept state</a:t>
            </a:r>
          </a:p>
          <a:p>
            <a:pPr lvl="1"/>
            <a:r>
              <a:rPr lang="en-US" dirty="0"/>
              <a:t>Reject(T) if it crashes</a:t>
            </a:r>
          </a:p>
          <a:p>
            <a:pPr lvl="1"/>
            <a:r>
              <a:rPr lang="en-US" dirty="0"/>
              <a:t>Loop(T) if it enters an infinite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00F41-5163-41B6-91F8-C4F422FA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801EA-CB0F-48A1-B969-9A502AAB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6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D01E-BCF8-4AE5-8B36-39F14C1A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Languages: 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A3F731-5A53-415D-8427-7E0FFF0A5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7362825" cy="3931920"/>
              </a:xfrm>
            </p:spPr>
            <p:txBody>
              <a:bodyPr/>
              <a:lstStyle/>
              <a:p>
                <a:r>
                  <a:rPr lang="en-US" dirty="0"/>
                  <a:t>Find Accept(T), Reject(T) and Loop(T) for the following TM:</a:t>
                </a:r>
              </a:p>
              <a:p>
                <a:r>
                  <a:rPr lang="en-US" dirty="0"/>
                  <a:t>Accept(T)</a:t>
                </a:r>
              </a:p>
              <a:p>
                <a:pPr lvl="1"/>
                <a:r>
                  <a:rPr lang="en-US" dirty="0"/>
                  <a:t>Start at accept/halt and work backwards to start, so a “b” is read immediately before halting, and then we could have many a’s before that, so:</a:t>
                </a:r>
              </a:p>
              <a:p>
                <a:pPr lvl="1"/>
                <a:r>
                  <a:rPr lang="en-US" dirty="0"/>
                  <a:t>Accept(T) = a*b(a + b)*       //</a:t>
                </a:r>
                <a:r>
                  <a:rPr lang="en-US" b="1" dirty="0"/>
                  <a:t>why the (a + b)* </a:t>
                </a:r>
                <a:r>
                  <a:rPr lang="en-US" dirty="0"/>
                  <a:t>at the end?</a:t>
                </a:r>
              </a:p>
              <a:p>
                <a:pPr lvl="2"/>
                <a:r>
                  <a:rPr lang="en-US" dirty="0"/>
                  <a:t>HINT:  When do TMs accept the input?  What happens if there’s more input?</a:t>
                </a:r>
              </a:p>
              <a:p>
                <a:r>
                  <a:rPr lang="en-US" dirty="0"/>
                  <a:t>Loop(T)</a:t>
                </a:r>
              </a:p>
              <a:p>
                <a:pPr lvl="1"/>
                <a:r>
                  <a:rPr lang="en-US" dirty="0"/>
                  <a:t>Since there is finite (although it could be large) input, we have no infinite loops, so Loop(T)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Reject(T) = a*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A3F731-5A53-415D-8427-7E0FFF0A5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7362825" cy="3931920"/>
              </a:xfrm>
              <a:blipFill>
                <a:blip r:embed="rId2"/>
                <a:stretch>
                  <a:fillRect l="-497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E91E3-483F-44C3-8D26-8039575D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0174B-4332-4E5F-8683-83B46A6B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E0DC2-A97C-4AAB-A96A-6671DC3F1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262" y="2103120"/>
            <a:ext cx="3131813" cy="173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36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CBF3-2E51-44D5-836D-056B856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Languages 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1B76-B293-4F3E-88E1-5EB3BFBB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2125"/>
            <a:ext cx="6829425" cy="4272915"/>
          </a:xfrm>
        </p:spPr>
        <p:txBody>
          <a:bodyPr/>
          <a:lstStyle/>
          <a:p>
            <a:r>
              <a:rPr lang="en-US" dirty="0"/>
              <a:t>Find Accept(T), Reject(T), and Loop(T) for the following Turing machine</a:t>
            </a:r>
          </a:p>
          <a:p>
            <a:pPr lvl="1"/>
            <a:r>
              <a:rPr lang="en-US" dirty="0"/>
              <a:t>Accept(T) = aa*</a:t>
            </a:r>
          </a:p>
          <a:p>
            <a:pPr lvl="1"/>
            <a:r>
              <a:rPr lang="en-US" dirty="0"/>
              <a:t>Loop(T) = aa*b(</a:t>
            </a:r>
            <a:r>
              <a:rPr lang="en-US" dirty="0" err="1"/>
              <a:t>a+b</a:t>
            </a:r>
            <a:r>
              <a:rPr lang="en-US" dirty="0"/>
              <a:t>)*</a:t>
            </a:r>
          </a:p>
          <a:p>
            <a:pPr lvl="2"/>
            <a:r>
              <a:rPr lang="en-US" dirty="0"/>
              <a:t>Keeps moving back and forth between q0 and q1</a:t>
            </a:r>
          </a:p>
          <a:p>
            <a:pPr lvl="1"/>
            <a:r>
              <a:rPr lang="en-US" dirty="0"/>
              <a:t>Reject(T) = </a:t>
            </a:r>
            <a:r>
              <a:rPr lang="el-GR" dirty="0"/>
              <a:t>λ</a:t>
            </a:r>
            <a:r>
              <a:rPr lang="en-US" dirty="0"/>
              <a:t> + b(</a:t>
            </a:r>
            <a:r>
              <a:rPr lang="en-US" dirty="0" err="1"/>
              <a:t>a+b</a:t>
            </a:r>
            <a:r>
              <a:rPr lang="en-US" dirty="0"/>
              <a:t>)*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8466A-AD79-486E-955A-1AB7CFFF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586B3-0E31-4170-B39A-BDD507DB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9321C-4AD8-4771-A1D6-60EDD426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18" y="2485891"/>
            <a:ext cx="4831607" cy="170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61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27EF-B57D-4A1E-9A19-8826983D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2B83-E7E3-4923-B76B-42CA6882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the TMs we’ve seen had a single purpose, like the </a:t>
            </a:r>
            <a:r>
              <a:rPr lang="en-US" i="1" dirty="0"/>
              <a:t>programs</a:t>
            </a:r>
            <a:r>
              <a:rPr lang="en-US" dirty="0"/>
              <a:t> that the computer runs</a:t>
            </a:r>
          </a:p>
          <a:p>
            <a:r>
              <a:rPr lang="en-US" dirty="0"/>
              <a:t>In the early days of computers, you had to physically rewire a computer to solve different problems</a:t>
            </a:r>
          </a:p>
          <a:p>
            <a:r>
              <a:rPr lang="en-US" dirty="0"/>
              <a:t>However, thanks largely to John von Neumann:</a:t>
            </a:r>
          </a:p>
          <a:p>
            <a:pPr lvl="1"/>
            <a:r>
              <a:rPr lang="en-US" dirty="0"/>
              <a:t>Today, programs are essentially equivalent to data and are input into our computing systems</a:t>
            </a:r>
          </a:p>
          <a:p>
            <a:r>
              <a:rPr lang="en-US" dirty="0"/>
              <a:t>So, we discuss a </a:t>
            </a:r>
            <a:r>
              <a:rPr lang="en-US" b="1" dirty="0"/>
              <a:t>Universal Turing Machine</a:t>
            </a:r>
            <a:r>
              <a:rPr lang="en-US" dirty="0"/>
              <a:t>, UTM, which is similar to a modern computer</a:t>
            </a:r>
          </a:p>
          <a:p>
            <a:pPr lvl="1"/>
            <a:r>
              <a:rPr lang="en-US" dirty="0"/>
              <a:t>We can encode any Turing Machine as a string, and then use it as input to a UTM</a:t>
            </a:r>
          </a:p>
          <a:p>
            <a:pPr lvl="1"/>
            <a:r>
              <a:rPr lang="en-US" dirty="0"/>
              <a:t>So, the regular TM acts like a program that the UTM can run!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B5392-59F7-4DA2-90D3-83E7F8FC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8C717-A19B-4C05-925F-826DFDF6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5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27EF-B57D-4A1E-9A19-8826983D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Context-Sensitive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2B83-E7E3-4923-B76B-42CA6882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Context-sensitive grammars (CSG) generate the same languages that are accepted by Turing machines!</a:t>
            </a:r>
          </a:p>
          <a:p>
            <a:r>
              <a:rPr lang="en-US" dirty="0"/>
              <a:t>Alonzo Church (who was Turing’s Ph.D. advisor) made the famous “Church’s Thesis”:</a:t>
            </a:r>
          </a:p>
          <a:p>
            <a:pPr lvl="1"/>
            <a:r>
              <a:rPr lang="en-US" dirty="0"/>
              <a:t>Turing machines are the ultimate model of computation</a:t>
            </a:r>
          </a:p>
          <a:p>
            <a:r>
              <a:rPr lang="en-US" dirty="0"/>
              <a:t>For many years, the simple Turing machine was the best and only real way to model computation</a:t>
            </a:r>
          </a:p>
          <a:p>
            <a:pPr lvl="1"/>
            <a:r>
              <a:rPr lang="en-US" dirty="0"/>
              <a:t>Very recently, work has been done to enhance TMs with feedback mechanisms to recognize even more languages</a:t>
            </a:r>
          </a:p>
          <a:p>
            <a:pPr lvl="1"/>
            <a:r>
              <a:rPr lang="en-US" dirty="0"/>
              <a:t>But these are </a:t>
            </a:r>
            <a:r>
              <a:rPr lang="en-US" i="1" dirty="0"/>
              <a:t>still</a:t>
            </a:r>
            <a:r>
              <a:rPr lang="en-US" dirty="0"/>
              <a:t> Turing machines!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B5392-59F7-4DA2-90D3-83E7F8FC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8C717-A19B-4C05-925F-826DFDF6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5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8065B-A789-4103-9DBD-717CEBAF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Halting Problem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BFC719-7641-49C8-9B80-C1BC51014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Halt!  Stop, you coward!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2BBA7-ECC9-4086-BD37-E8F81B03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CE784-8F7E-4C6F-8831-7202CE88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52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ED7E-9940-4685-A48F-1F89DC38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D4E6D-9C04-491E-A123-D07612970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discussed decidability problems in previous sections</a:t>
            </a:r>
          </a:p>
          <a:p>
            <a:pPr lvl="1"/>
            <a:r>
              <a:rPr lang="en-US" dirty="0"/>
              <a:t>Recall that a decidability problem is just a problem for which the solution is a “yes” or “no”</a:t>
            </a:r>
          </a:p>
          <a:p>
            <a:r>
              <a:rPr lang="en-US" dirty="0"/>
              <a:t>Now we observe something more challenging:  some problems are </a:t>
            </a:r>
            <a:r>
              <a:rPr lang="en-US" i="1" dirty="0"/>
              <a:t>undecidable</a:t>
            </a:r>
            <a:endParaRPr lang="en-US" dirty="0"/>
          </a:p>
          <a:p>
            <a:r>
              <a:rPr lang="en-US" dirty="0"/>
              <a:t>How do we even prove such a thing?</a:t>
            </a:r>
          </a:p>
          <a:p>
            <a:r>
              <a:rPr lang="en-US" dirty="0"/>
              <a:t>The classic undecidable problem is called </a:t>
            </a:r>
            <a:r>
              <a:rPr lang="en-US" b="1" dirty="0"/>
              <a:t>the Halting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72EC5-D635-4623-8B63-AD55D7B2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3CA0C-BFF7-4C24-A8EA-03025FAA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3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7772-CB77-485F-8CBA-5443D2B9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Halting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135F-677E-4F15-8CF1-52FAD325A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of determining whether a given TM will halt on given input is undecidable</a:t>
            </a:r>
          </a:p>
          <a:p>
            <a:pPr lvl="1"/>
            <a:r>
              <a:rPr lang="en-US" dirty="0"/>
              <a:t>In other words, you can’t take a TM and some input, and then use another machine to output “yes” or “no” to say whether or not it will halt!</a:t>
            </a:r>
          </a:p>
          <a:p>
            <a:r>
              <a:rPr lang="en-US" dirty="0"/>
              <a:t>We use a clever proof by contradiction</a:t>
            </a:r>
          </a:p>
          <a:p>
            <a:pPr lvl="1"/>
            <a:r>
              <a:rPr lang="en-US" dirty="0"/>
              <a:t>Assume that </a:t>
            </a:r>
            <a:r>
              <a:rPr lang="en-US" i="1" dirty="0"/>
              <a:t>we can </a:t>
            </a:r>
            <a:r>
              <a:rPr lang="en-US" dirty="0"/>
              <a:t>decide whether a given TM will halt on a given input string by Turing machine H (pictured below)</a:t>
            </a:r>
          </a:p>
          <a:p>
            <a:r>
              <a:rPr lang="en-US" dirty="0"/>
              <a:t>This is a “halting machine”</a:t>
            </a:r>
          </a:p>
          <a:p>
            <a:r>
              <a:rPr lang="en-US" dirty="0"/>
              <a:t>It takes input:</a:t>
            </a:r>
          </a:p>
          <a:p>
            <a:pPr lvl="1"/>
            <a:r>
              <a:rPr lang="en-US" dirty="0"/>
              <a:t>An encoded TM, T</a:t>
            </a:r>
          </a:p>
          <a:p>
            <a:pPr lvl="1"/>
            <a:r>
              <a:rPr lang="en-US" dirty="0"/>
              <a:t>Input string S</a:t>
            </a:r>
          </a:p>
          <a:p>
            <a:pPr lvl="1"/>
            <a:r>
              <a:rPr lang="en-US" dirty="0"/>
              <a:t>Its purpose is to output Halt or</a:t>
            </a:r>
            <a:br>
              <a:rPr lang="en-US" dirty="0"/>
            </a:br>
            <a:r>
              <a:rPr lang="en-US" dirty="0"/>
              <a:t>not Halt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F6BB3-EA29-4EC1-B1CF-0A007542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1C61E-939D-4479-883C-645FE832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6CFC4-BB85-4D7D-B93B-5488CAC8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611" y="3789749"/>
            <a:ext cx="5184914" cy="19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27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DEB5-120D-4403-91C9-C3821026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84" y="623485"/>
            <a:ext cx="10058400" cy="1371600"/>
          </a:xfrm>
        </p:spPr>
        <p:txBody>
          <a:bodyPr/>
          <a:lstStyle/>
          <a:p>
            <a:r>
              <a:rPr lang="en-US" dirty="0"/>
              <a:t>The Halting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5F629-9EB3-4828-B03A-6CB4415B3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263116" cy="3931920"/>
          </a:xfrm>
        </p:spPr>
        <p:txBody>
          <a:bodyPr/>
          <a:lstStyle/>
          <a:p>
            <a:r>
              <a:rPr lang="en-US" dirty="0"/>
              <a:t>To complete the proof, we must use what’s 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b="1" dirty="0"/>
              <a:t>Möbius Halting Machine</a:t>
            </a:r>
            <a:r>
              <a:rPr lang="en-US" dirty="0"/>
              <a:t>, MHM</a:t>
            </a:r>
          </a:p>
          <a:p>
            <a:pPr lvl="1"/>
            <a:r>
              <a:rPr lang="en-US" dirty="0"/>
              <a:t>The MHM </a:t>
            </a:r>
            <a:r>
              <a:rPr lang="en-US" i="1" dirty="0"/>
              <a:t>contains </a:t>
            </a:r>
            <a:r>
              <a:rPr lang="en-US" dirty="0"/>
              <a:t>the regular Halting Machine (HM)</a:t>
            </a:r>
          </a:p>
          <a:p>
            <a:pPr lvl="1"/>
            <a:r>
              <a:rPr lang="en-US" dirty="0"/>
              <a:t>If the Halting machine indicates that an encoded TM, T halts on its own encoding, then the MHM enters an infinite loop</a:t>
            </a:r>
          </a:p>
          <a:p>
            <a:pPr lvl="1"/>
            <a:r>
              <a:rPr lang="en-US" dirty="0"/>
              <a:t>If the HM indicates T does not halt on its own encoding, then the MHM halts</a:t>
            </a:r>
          </a:p>
          <a:p>
            <a:r>
              <a:rPr lang="en-US" dirty="0"/>
              <a:t>Consider what happens if we encode our MHM and feed it as input into itself, the MHM</a:t>
            </a:r>
          </a:p>
          <a:p>
            <a:r>
              <a:rPr lang="en-US" dirty="0"/>
              <a:t>If the MHM halts, then it goes into an infinite loop</a:t>
            </a:r>
          </a:p>
          <a:p>
            <a:r>
              <a:rPr lang="en-US" dirty="0"/>
              <a:t>If the MHM does not halt, then it halts</a:t>
            </a:r>
          </a:p>
          <a:p>
            <a:r>
              <a:rPr lang="en-US" b="1" dirty="0"/>
              <a:t>Either of these is a contradiction</a:t>
            </a:r>
            <a:endParaRPr lang="en-US" dirty="0"/>
          </a:p>
          <a:p>
            <a:r>
              <a:rPr lang="en-US" b="1" dirty="0"/>
              <a:t>Therefore, the MHM, and HM, cannot exist!!!!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85587-F3E0-4EA0-B2FF-E433644A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79F3F-950E-4BCA-AD35-DB787DF7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7EF9F-6F2B-42A4-A44D-DF3AF9FA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824" y="533410"/>
            <a:ext cx="4277092" cy="21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2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79C2-DDB3-445D-9326-A1361926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5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535A-7E66-4BFD-B8F3-D1184575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/>
          <a:lstStyle/>
          <a:p>
            <a:r>
              <a:rPr lang="en-US" dirty="0"/>
              <a:t>Alan Turing and computer model implications</a:t>
            </a:r>
          </a:p>
          <a:p>
            <a:pPr lvl="1"/>
            <a:r>
              <a:rPr lang="en-US" dirty="0"/>
              <a:t>Computability and the </a:t>
            </a:r>
            <a:r>
              <a:rPr lang="en-US" i="1" dirty="0" err="1"/>
              <a:t>Entscheidungsproblem</a:t>
            </a:r>
            <a:endParaRPr lang="en-US" i="1" dirty="0"/>
          </a:p>
          <a:p>
            <a:r>
              <a:rPr lang="en-US" dirty="0"/>
              <a:t>Turing Machines</a:t>
            </a:r>
          </a:p>
          <a:p>
            <a:pPr lvl="1"/>
            <a:r>
              <a:rPr lang="en-US" dirty="0"/>
              <a:t>Context-sensitive grammars</a:t>
            </a:r>
          </a:p>
          <a:p>
            <a:pPr lvl="1"/>
            <a:r>
              <a:rPr lang="en-US" dirty="0"/>
              <a:t>Universal Turing Machines</a:t>
            </a:r>
          </a:p>
          <a:p>
            <a:r>
              <a:rPr lang="en-US" dirty="0"/>
              <a:t>The Halting Problem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E7590-3A8C-4191-B8EA-B81CF36F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C1223-4295-40A7-8D48-00D031C0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3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4485-B520-419A-9ED1-AA261043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1900-39ED-42A7-B54F-288C3933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anything is up for grabs, some of the really important material for Quiz purposes and Test purposes would be:</a:t>
            </a:r>
          </a:p>
          <a:p>
            <a:pPr lvl="1"/>
            <a:r>
              <a:rPr lang="en-US" dirty="0"/>
              <a:t>Knowing which languages are accepted by which machines (FA, PDA, TM)</a:t>
            </a:r>
          </a:p>
          <a:p>
            <a:pPr lvl="1"/>
            <a:r>
              <a:rPr lang="en-US" dirty="0"/>
              <a:t>Knowing how to give the configuration of a TM using the “state in the middle of string syntax”</a:t>
            </a:r>
          </a:p>
          <a:p>
            <a:pPr lvl="1"/>
            <a:r>
              <a:rPr lang="en-US" dirty="0"/>
              <a:t>Knowing how to find the Accept(T), Reject(T) and Loop(T) of a given TM</a:t>
            </a:r>
          </a:p>
          <a:p>
            <a:pPr lvl="1"/>
            <a:r>
              <a:rPr lang="en-US" dirty="0"/>
              <a:t>Given a language, design a Turing Machine</a:t>
            </a:r>
          </a:p>
          <a:p>
            <a:pPr lvl="2"/>
            <a:r>
              <a:rPr lang="en-US" dirty="0"/>
              <a:t>Including the state transition diagram!  </a:t>
            </a:r>
          </a:p>
          <a:p>
            <a:pPr lvl="1"/>
            <a:r>
              <a:rPr lang="en-US" dirty="0"/>
              <a:t>Know what a Universal Turing machine is</a:t>
            </a:r>
          </a:p>
          <a:p>
            <a:pPr lvl="1"/>
            <a:r>
              <a:rPr lang="en-US" dirty="0"/>
              <a:t>Know what the Halting Problem is, and what it says about decidability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6C3F7-4BBA-48B1-8361-717E194C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8F64-4805-4345-8597-FE7FC904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2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499B-E96F-4E6B-8767-1B3F311C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E181-4B69-473E-A354-CC4CE8E9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Comments?</a:t>
            </a:r>
          </a:p>
          <a:p>
            <a:r>
              <a:rPr lang="en-US" dirty="0"/>
              <a:t>Remarks?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E2D59-BA24-45A7-8453-817B88D2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D215E-8F1D-44CD-9E10-C8A93BA9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6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8065B-A789-4103-9DBD-717CEBAF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Alan Turing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BFC719-7641-49C8-9B80-C1BC51014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World War II, Computability, and a Poisoned Apple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2BBA7-ECC9-4086-BD37-E8F81B03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CE784-8F7E-4C6F-8831-7202CE88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92A4-8030-4F9F-9919-9C6774C4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Alan M. 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DF01-A2EA-4206-A572-7550427E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1114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Alan Mathison Turing (1912 – 1954)</a:t>
            </a:r>
          </a:p>
          <a:p>
            <a:pPr lvl="1"/>
            <a:r>
              <a:rPr lang="en-US" dirty="0"/>
              <a:t>Considered the father of the Computer Science discipline</a:t>
            </a:r>
          </a:p>
          <a:p>
            <a:pPr lvl="1"/>
            <a:r>
              <a:rPr lang="en-US" dirty="0"/>
              <a:t>Helped the World War II effort by breaking the Nazi cryptosystems, giving a significant advantage to Allied forces</a:t>
            </a:r>
          </a:p>
          <a:p>
            <a:pPr lvl="1"/>
            <a:r>
              <a:rPr lang="en-US" dirty="0"/>
              <a:t>Lived a very tortured life with significant troubles, many of which were related to his homosexuality (during a time in Britain where such behavior was illegal)</a:t>
            </a:r>
          </a:p>
          <a:p>
            <a:pPr lvl="1"/>
            <a:r>
              <a:rPr lang="en-US" dirty="0"/>
              <a:t>The book is incorrect – Turing didn’t die from a “drug overdose” from drugs given to him by the British government</a:t>
            </a:r>
          </a:p>
          <a:p>
            <a:pPr lvl="2"/>
            <a:r>
              <a:rPr lang="en-US" dirty="0"/>
              <a:t>He took medication (</a:t>
            </a:r>
            <a:r>
              <a:rPr lang="en-US" dirty="0" err="1"/>
              <a:t>stilbestrol</a:t>
            </a:r>
            <a:r>
              <a:rPr lang="en-US" dirty="0"/>
              <a:t>, a synthetic estrogen) per legal order of British judiciary</a:t>
            </a:r>
          </a:p>
          <a:p>
            <a:pPr lvl="2"/>
            <a:r>
              <a:rPr lang="en-US" dirty="0"/>
              <a:t>As a result, he became impotent and developed gynecomastia (breasts), which led to significant depression</a:t>
            </a:r>
          </a:p>
          <a:p>
            <a:pPr lvl="2"/>
            <a:r>
              <a:rPr lang="en-US" dirty="0"/>
              <a:t>He was found to have eaten a cyanide-laced apple (largely in part, it is believed, because he loved </a:t>
            </a:r>
            <a:r>
              <a:rPr lang="en-US" i="1" dirty="0"/>
              <a:t>Snow White and the Seven Dwarves </a:t>
            </a:r>
            <a:r>
              <a:rPr lang="en-US" dirty="0"/>
              <a:t>and committed suicide in a manner mimicking the Evil Queen’s apple that was given to Snow White)</a:t>
            </a:r>
          </a:p>
          <a:p>
            <a:pPr lvl="2"/>
            <a:r>
              <a:rPr lang="en-US" dirty="0"/>
              <a:t>There have been rumors (that are denied) that the Apple Corporation logo (with a bite out of it) was in reference to Turing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F2B2F-FC1F-4556-A0F2-62BD1505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2615C-1014-472E-BC3C-AFF0B430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alan turing">
            <a:extLst>
              <a:ext uri="{FF2B5EF4-FFF2-40B4-BE49-F238E27FC236}">
                <a16:creationId xmlns:a16="http://schemas.microsoft.com/office/drawing/2014/main" id="{B55918EC-A0D1-4E77-BCEE-825AB602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373" y="463099"/>
            <a:ext cx="3874528" cy="2177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00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2BE4-CA36-481B-A39A-3E6AA560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Computability / 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1BC4-074F-4A4F-B320-763D4DAAA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1928, the German mathematician, David Hilbert proposed the </a:t>
            </a:r>
            <a:r>
              <a:rPr lang="en-US" i="1" dirty="0" err="1"/>
              <a:t>Entscheidungsproblem</a:t>
            </a:r>
            <a:r>
              <a:rPr lang="en-US" i="1" dirty="0"/>
              <a:t> </a:t>
            </a:r>
            <a:r>
              <a:rPr lang="en-US" dirty="0"/>
              <a:t>(translated roughly as “decision problem”) at a conference</a:t>
            </a:r>
          </a:p>
          <a:p>
            <a:pPr lvl="1"/>
            <a:r>
              <a:rPr lang="en-US" dirty="0"/>
              <a:t>Turing would have only been 14 at the time, so was almost certainly unaware of the problem at the time, although he did solve many complex problems while still a teenager</a:t>
            </a:r>
          </a:p>
          <a:p>
            <a:r>
              <a:rPr lang="en-US" dirty="0"/>
              <a:t>However, in 1936, at the age of 24, Turing had a paper published on this problem that is considered the paper from which Computer Science was born</a:t>
            </a:r>
          </a:p>
          <a:p>
            <a:pPr lvl="1"/>
            <a:r>
              <a:rPr lang="en-US" dirty="0"/>
              <a:t>He was still studying for his Ph.D.  under his advisor, Dr. Alonzo Church (1903-1995)</a:t>
            </a:r>
          </a:p>
          <a:p>
            <a:r>
              <a:rPr lang="en-US" dirty="0"/>
              <a:t>His work set the foundation for a theoretical machine that could perform calculations</a:t>
            </a:r>
          </a:p>
          <a:p>
            <a:r>
              <a:rPr lang="en-US" dirty="0"/>
              <a:t>This model, the Turing Machine (TM) model, was used (along with work by von Neumann) as the foundation for much of digital circuitry and devices still used today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8942B-6E4E-49EE-91D4-349CEB27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EA7A6-776F-43B0-9F32-6CD6FCCF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8065B-A789-4103-9DBD-717CEBAF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BFC719-7641-49C8-9B80-C1BC51014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powerful than a locomotive, able to leap tall buildings with a single bound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2BBA7-ECC9-4086-BD37-E8F81B03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CE784-8F7E-4C6F-8831-7202CE88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2BE4-CA36-481B-A39A-3E6AA560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1BC4-074F-4A4F-B320-763D4DAAA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Turing Machine </a:t>
            </a:r>
            <a:r>
              <a:rPr lang="en-US" dirty="0"/>
              <a:t>is the most powerful machine we will encounter</a:t>
            </a:r>
          </a:p>
          <a:p>
            <a:pPr lvl="1"/>
            <a:r>
              <a:rPr lang="en-US" dirty="0"/>
              <a:t>Finite automata were limited because of lack of memory</a:t>
            </a:r>
          </a:p>
          <a:p>
            <a:pPr lvl="1"/>
            <a:r>
              <a:rPr lang="en-US" dirty="0"/>
              <a:t>Pushdown automata were limited because although they have access to unlimited memory, it is restricted to LIFO (stack) order</a:t>
            </a:r>
          </a:p>
          <a:p>
            <a:r>
              <a:rPr lang="en-US" dirty="0"/>
              <a:t>Turing machines have </a:t>
            </a:r>
            <a:r>
              <a:rPr lang="en-US" i="1" dirty="0"/>
              <a:t>unrestricted, unlimited memory </a:t>
            </a:r>
            <a:r>
              <a:rPr lang="en-US" dirty="0"/>
              <a:t>in the form of an “infinite tape” to which they read and write, and move across</a:t>
            </a:r>
          </a:p>
          <a:p>
            <a:pPr lvl="1"/>
            <a:r>
              <a:rPr lang="en-US" dirty="0"/>
              <a:t>The Stack ADT is one of the most restrictive ADTs (only access the top!)</a:t>
            </a:r>
          </a:p>
          <a:p>
            <a:pPr lvl="1"/>
            <a:r>
              <a:rPr lang="en-US" dirty="0"/>
              <a:t>The “infinite tape” acts much like a List – it can be written to, read from (anywhere), and explored in any direction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8942B-6E4E-49EE-91D4-349CEB27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EA7A6-776F-43B0-9F32-6CD6FCCF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0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48F5-68D4-4C62-8087-BE8CDA54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6630063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Context-Sensitive</a:t>
            </a:r>
            <a:br>
              <a:rPr lang="en-US" dirty="0"/>
            </a:br>
            <a:r>
              <a:rPr lang="en-US" dirty="0"/>
              <a:t>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D50E-E9BE-4F93-95F1-3477BDAE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Turing machines recognize </a:t>
            </a:r>
            <a:r>
              <a:rPr lang="en-US" b="1" dirty="0"/>
              <a:t>context-sensitive languages</a:t>
            </a:r>
            <a:endParaRPr lang="en-US" dirty="0"/>
          </a:p>
          <a:p>
            <a:r>
              <a:rPr lang="en-US" dirty="0"/>
              <a:t>These languages are called context-sensitive, because</a:t>
            </a:r>
            <a:br>
              <a:rPr lang="en-US" dirty="0"/>
            </a:br>
            <a:r>
              <a:rPr lang="en-US" dirty="0"/>
              <a:t>their grammars can take the following form (possibly):</a:t>
            </a:r>
          </a:p>
          <a:p>
            <a:pPr lvl="1"/>
            <a:r>
              <a:rPr lang="en-US" i="1" dirty="0" err="1"/>
              <a:t>aaN</a:t>
            </a:r>
            <a:r>
              <a:rPr lang="en-US" i="1" dirty="0"/>
              <a:t> </a:t>
            </a:r>
            <a:r>
              <a:rPr lang="en-US" i="1" dirty="0">
                <a:sym typeface="Wingdings" panose="05000000000000000000" pitchFamily="2" charset="2"/>
              </a:rPr>
              <a:t> stuff1</a:t>
            </a:r>
          </a:p>
          <a:p>
            <a:r>
              <a:rPr lang="en-US" dirty="0">
                <a:sym typeface="Wingdings" panose="05000000000000000000" pitchFamily="2" charset="2"/>
              </a:rPr>
              <a:t>Note now that we can have </a:t>
            </a:r>
            <a:r>
              <a:rPr lang="en-US" i="1" dirty="0">
                <a:sym typeface="Wingdings" panose="05000000000000000000" pitchFamily="2" charset="2"/>
              </a:rPr>
              <a:t>terminals</a:t>
            </a:r>
            <a:r>
              <a:rPr lang="en-US" dirty="0">
                <a:sym typeface="Wingdings" panose="05000000000000000000" pitchFamily="2" charset="2"/>
              </a:rPr>
              <a:t> along with non-terminals (variables) on the </a:t>
            </a:r>
            <a:r>
              <a:rPr lang="en-US" i="1" dirty="0">
                <a:sym typeface="Wingdings" panose="05000000000000000000" pitchFamily="2" charset="2"/>
              </a:rPr>
              <a:t>left side</a:t>
            </a:r>
            <a:r>
              <a:rPr lang="en-US" dirty="0">
                <a:sym typeface="Wingdings" panose="05000000000000000000" pitchFamily="2" charset="2"/>
              </a:rPr>
              <a:t> of the production rule!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the </a:t>
            </a:r>
            <a:r>
              <a:rPr lang="en-US" b="1" dirty="0" err="1">
                <a:solidFill>
                  <a:srgbClr val="FFC000"/>
                </a:solidFill>
                <a:sym typeface="Wingdings" panose="05000000000000000000" pitchFamily="2" charset="2"/>
              </a:rPr>
              <a:t>aaN</a:t>
            </a:r>
            <a:r>
              <a:rPr lang="en-US" b="1" dirty="0">
                <a:solidFill>
                  <a:srgbClr val="FFC000"/>
                </a:solidFill>
                <a:sym typeface="Wingdings" panose="05000000000000000000" pitchFamily="2" charset="2"/>
              </a:rPr>
              <a:t>  stuff1</a:t>
            </a:r>
            <a:r>
              <a:rPr lang="en-US" dirty="0">
                <a:sym typeface="Wingdings" panose="05000000000000000000" pitchFamily="2" charset="2"/>
              </a:rPr>
              <a:t>, we say that in context of the aa, the N yields stuff1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There may be a different rule, such as </a:t>
            </a:r>
            <a:r>
              <a:rPr lang="en-US" b="1" dirty="0" err="1">
                <a:solidFill>
                  <a:srgbClr val="FFC000"/>
                </a:solidFill>
                <a:sym typeface="Wingdings" panose="05000000000000000000" pitchFamily="2" charset="2"/>
              </a:rPr>
              <a:t>bbN</a:t>
            </a:r>
            <a:r>
              <a:rPr lang="en-US" b="1" dirty="0">
                <a:solidFill>
                  <a:srgbClr val="FFC000"/>
                </a:solidFill>
                <a:sym typeface="Wingdings" panose="05000000000000000000" pitchFamily="2" charset="2"/>
              </a:rPr>
              <a:t>  stuff2</a:t>
            </a:r>
            <a:r>
              <a:rPr lang="en-US" dirty="0">
                <a:sym typeface="Wingdings" panose="05000000000000000000" pitchFamily="2" charset="2"/>
              </a:rPr>
              <a:t>, meaning the symbols that precede the terminal affect what it yields!</a:t>
            </a:r>
            <a:endParaRPr lang="en-US" dirty="0"/>
          </a:p>
          <a:p>
            <a:pPr lvl="1"/>
            <a:r>
              <a:rPr lang="en-US" dirty="0"/>
              <a:t>Hence, it’s SENSITIVE to its CONTEXT – get it?  Context-sensitive… because it’s… sensitive to its context</a:t>
            </a:r>
          </a:p>
          <a:p>
            <a:r>
              <a:rPr lang="en-US" dirty="0"/>
              <a:t>Any of the other grammars (context free and regular) are considered also context-sensitive, because they have more simple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55041-B733-4FAA-8EC6-13188997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777B3-94EF-4D4F-B50B-FC9411DC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0BA20-853B-455F-B45A-9A0F41B40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726" y="492981"/>
            <a:ext cx="3676045" cy="25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52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4206</TotalTime>
  <Words>3723</Words>
  <Application>Microsoft Office PowerPoint</Application>
  <PresentationFormat>Widescreen</PresentationFormat>
  <Paragraphs>293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Courier New</vt:lpstr>
      <vt:lpstr>Savon</vt:lpstr>
      <vt:lpstr>Turing Machines Lecture 5</vt:lpstr>
      <vt:lpstr>Introduction</vt:lpstr>
      <vt:lpstr>Lecture 5 Contents</vt:lpstr>
      <vt:lpstr>Alan Turing</vt:lpstr>
      <vt:lpstr>Alan M. Turing</vt:lpstr>
      <vt:lpstr>Computability / Decidability</vt:lpstr>
      <vt:lpstr>Turing Machines</vt:lpstr>
      <vt:lpstr>Turing Machines</vt:lpstr>
      <vt:lpstr>Context-Sensitive Grammars</vt:lpstr>
      <vt:lpstr>Turing Machines : Definition</vt:lpstr>
      <vt:lpstr>Turing Machines :  Definition</vt:lpstr>
      <vt:lpstr>Turing Machines : Computation</vt:lpstr>
      <vt:lpstr>Turing Machines</vt:lpstr>
      <vt:lpstr>Turing Machines : Configuration</vt:lpstr>
      <vt:lpstr>TM Configuration : Example 1</vt:lpstr>
      <vt:lpstr>TM Configurations</vt:lpstr>
      <vt:lpstr>TM Configuration: Example 2</vt:lpstr>
      <vt:lpstr>Turing Machine : Example 1</vt:lpstr>
      <vt:lpstr>Turing Machines :  Example 2</vt:lpstr>
      <vt:lpstr>Turing Machines : Example 3</vt:lpstr>
      <vt:lpstr>Turing Machine Languages</vt:lpstr>
      <vt:lpstr>TM Languages:  Example 1</vt:lpstr>
      <vt:lpstr>TM Languages : Example 2</vt:lpstr>
      <vt:lpstr>Universal Turing Machines</vt:lpstr>
      <vt:lpstr>Context-Sensitive Grammars</vt:lpstr>
      <vt:lpstr>The Halting Problem</vt:lpstr>
      <vt:lpstr>Decidability Problems</vt:lpstr>
      <vt:lpstr>The Halting Problem</vt:lpstr>
      <vt:lpstr>The Halting Problem</vt:lpstr>
      <vt:lpstr>Stuff to know?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Baugh</dc:creator>
  <cp:lastModifiedBy>Prof. John</cp:lastModifiedBy>
  <cp:revision>657</cp:revision>
  <dcterms:created xsi:type="dcterms:W3CDTF">2019-01-05T03:27:21Z</dcterms:created>
  <dcterms:modified xsi:type="dcterms:W3CDTF">2021-01-29T09:08:44Z</dcterms:modified>
</cp:coreProperties>
</file>