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90" r:id="rId3"/>
    <p:sldId id="28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EFB426C-F6E3-4F34-89CA-14B47620EB99}" type="datetime1">
              <a:rPr lang="en-US" smtClean="0"/>
              <a:t>2/10/2021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B9DA37-2436-4174-9B36-731D302FA8F7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1B4FAD-2E5B-4C69-920F-2CCD279A4C42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689AC-5F34-47B2-88DE-A381663C37F7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F5C46A-8B4C-4CEA-81CA-8711B382F519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B280B6-935E-4F5C-9725-ACEE050028BA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1FD67-64E2-4ABF-B10B-7751A9C40724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42893-1A18-4670-BFA9-566C39E5D077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1981B-B084-4B57-97FE-A15B95EA8FB2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4BD28-0EE8-4FB0-9A14-281B12BD355C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22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B9A884-7ACB-4F61-933F-53D85047AE29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96FCCA9F-4D68-4802-A873-BEE29BE5AA29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Complexity, P, and NP</a:t>
            </a:r>
            <a:br>
              <a:rPr lang="en-US" sz="6000" dirty="0"/>
            </a:br>
            <a:r>
              <a:rPr lang="en-US" sz="3600" i="1" dirty="0"/>
              <a:t>Lecture 6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F6B3B-F9C5-4888-8752-E2FA07D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3558-07DF-483A-A176-01B94A9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C788-1DE7-4BC6-8B3F-56296B43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is considered </a:t>
            </a:r>
            <a:r>
              <a:rPr lang="en-US" b="1" dirty="0"/>
              <a:t>tractable </a:t>
            </a:r>
            <a:r>
              <a:rPr lang="en-US" dirty="0"/>
              <a:t>if it can be solved for large input in O(n</a:t>
            </a:r>
            <a:r>
              <a:rPr lang="el-GR" baseline="30000" dirty="0"/>
              <a:t>α</a:t>
            </a:r>
            <a:r>
              <a:rPr lang="en-US" dirty="0"/>
              <a:t>) where </a:t>
            </a:r>
            <a:r>
              <a:rPr lang="el-GR" dirty="0"/>
              <a:t>α</a:t>
            </a:r>
            <a:r>
              <a:rPr lang="en-US" dirty="0"/>
              <a:t> is a constant</a:t>
            </a:r>
          </a:p>
          <a:p>
            <a:r>
              <a:rPr lang="en-US" dirty="0"/>
              <a:t>A problem is considered </a:t>
            </a:r>
            <a:r>
              <a:rPr lang="en-US" b="1" dirty="0"/>
              <a:t>intractable </a:t>
            </a:r>
            <a:r>
              <a:rPr lang="en-US" dirty="0"/>
              <a:t>if it is not tractable</a:t>
            </a:r>
          </a:p>
          <a:p>
            <a:pPr lvl="1"/>
            <a:r>
              <a:rPr lang="en-US" dirty="0"/>
              <a:t>See previous definition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9887F-CF8B-4914-BFC1-8F7AE8F3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1EAB3-F090-4A7D-A181-19A03BE4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CED4-548E-4F15-8132-189074EB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25F2-AF63-41D1-9D05-6BAFE5A0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 </a:t>
            </a:r>
            <a:r>
              <a:rPr lang="en-US" dirty="0"/>
              <a:t>is a class (classification) of problems (that is, a set of problems), typically viewed as decision problems</a:t>
            </a:r>
            <a:r>
              <a:rPr lang="en-US" b="1" dirty="0"/>
              <a:t>, </a:t>
            </a:r>
            <a:r>
              <a:rPr lang="en-US" dirty="0"/>
              <a:t>where there is an algorithm that can solve the problem in p(n) worst case time</a:t>
            </a:r>
          </a:p>
          <a:p>
            <a:pPr lvl="1"/>
            <a:r>
              <a:rPr lang="en-US" dirty="0"/>
              <a:t>p as a function indicates polynomality</a:t>
            </a:r>
          </a:p>
          <a:p>
            <a:r>
              <a:rPr lang="en-US" dirty="0"/>
              <a:t>In other words, any problem that can be </a:t>
            </a:r>
            <a:r>
              <a:rPr lang="en-US" b="1" dirty="0"/>
              <a:t>solved</a:t>
            </a:r>
            <a:r>
              <a:rPr lang="en-US" dirty="0"/>
              <a:t> in polynomial time is a member of the class P</a:t>
            </a:r>
          </a:p>
          <a:p>
            <a:pPr lvl="1"/>
            <a:r>
              <a:rPr lang="en-US" dirty="0"/>
              <a:t>Specific to decision problems, we say if a problem can be </a:t>
            </a:r>
            <a:r>
              <a:rPr lang="en-US" b="1" dirty="0"/>
              <a:t>decided </a:t>
            </a:r>
            <a:r>
              <a:rPr lang="en-US" dirty="0"/>
              <a:t>in polynomial time, it is in class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B5E4-E35D-492B-8467-91229E25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DE3A-AA56-4966-8B09-C33731B7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0F23-FCA7-4CE9-8927-F948D1F5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problems in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54E8-0D09-4B87-A583-1ED98FCA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the problems that are in P (solvable in polynomial time) are</a:t>
            </a:r>
          </a:p>
          <a:p>
            <a:pPr lvl="1"/>
            <a:r>
              <a:rPr lang="en-US" dirty="0"/>
              <a:t>Sorting a list of numbers</a:t>
            </a:r>
          </a:p>
          <a:p>
            <a:pPr lvl="1"/>
            <a:r>
              <a:rPr lang="en-US" dirty="0"/>
              <a:t>Searching a list of numbers</a:t>
            </a:r>
          </a:p>
          <a:p>
            <a:pPr lvl="1"/>
            <a:r>
              <a:rPr lang="en-US" dirty="0"/>
              <a:t>Finding a shortest path in a graph</a:t>
            </a:r>
          </a:p>
          <a:p>
            <a:pPr lvl="1"/>
            <a:r>
              <a:rPr lang="en-US" dirty="0"/>
              <a:t>Performing matrix multiplication</a:t>
            </a:r>
          </a:p>
          <a:p>
            <a:r>
              <a:rPr lang="en-US" dirty="0"/>
              <a:t>So, </a:t>
            </a:r>
            <a:r>
              <a:rPr lang="en-US" b="1" dirty="0"/>
              <a:t>intractable problems </a:t>
            </a:r>
            <a:r>
              <a:rPr lang="en-US" dirty="0"/>
              <a:t>are those whose growth rate are so large, it is impractical to solve them for large instances of input</a:t>
            </a:r>
          </a:p>
          <a:p>
            <a:pPr lvl="1"/>
            <a:r>
              <a:rPr lang="en-US" dirty="0"/>
              <a:t>These are the problems that cannot be solved in polynomial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46F6E-EF07-4C8A-B380-1F7FF4A1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4AAAF-6317-4A01-B3EC-0415F73E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CB10-A33B-4B0F-B4B2-3758095D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9F36-BA74-4BC5-88D3-B57BA265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the power set of a set S</a:t>
            </a:r>
          </a:p>
          <a:p>
            <a:pPr lvl="1"/>
            <a:r>
              <a:rPr lang="en-US" dirty="0"/>
              <a:t>The power set is the set of all subsets</a:t>
            </a:r>
          </a:p>
          <a:p>
            <a:r>
              <a:rPr lang="en-US" dirty="0"/>
              <a:t>Finding a Hamiltonian cycle (or path) in a graph</a:t>
            </a:r>
          </a:p>
          <a:p>
            <a:pPr lvl="1"/>
            <a:r>
              <a:rPr lang="en-US" dirty="0"/>
              <a:t>Visiting every node in the graph only once</a:t>
            </a:r>
          </a:p>
          <a:p>
            <a:r>
              <a:rPr lang="en-US" dirty="0"/>
              <a:t>Factoring integers</a:t>
            </a:r>
          </a:p>
          <a:p>
            <a:pPr lvl="1"/>
            <a:r>
              <a:rPr lang="en-US" dirty="0"/>
              <a:t>Decomposing a composite (non-prime) integer into the product of smaller integers</a:t>
            </a:r>
          </a:p>
          <a:p>
            <a:r>
              <a:rPr lang="en-US" dirty="0"/>
              <a:t>The Satisfiability Problem</a:t>
            </a:r>
          </a:p>
          <a:p>
            <a:pPr lvl="1"/>
            <a:r>
              <a:rPr lang="en-US" dirty="0"/>
              <a:t>Deciding if there is an input for a given Boolean formula (circuit) that will result in an output of 1 (true)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93F93-2E90-49E1-B31F-DF75740E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0FAA-CC78-4B7F-B4F4-733CC4E4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8193-E152-4843-AE97-806910ED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2802-8670-47B3-ABC5-8D3B036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NP (</a:t>
            </a:r>
            <a:r>
              <a:rPr lang="en-US" b="1" dirty="0"/>
              <a:t>nondeterministic polynomial</a:t>
            </a:r>
            <a:r>
              <a:rPr lang="en-US" dirty="0"/>
              <a:t>) refers to problems that can be solved with a non-deterministic algorithm in polynomial time</a:t>
            </a:r>
          </a:p>
          <a:p>
            <a:r>
              <a:rPr lang="en-US" dirty="0"/>
              <a:t>More clearly, the easier definition is thus:</a:t>
            </a:r>
          </a:p>
          <a:p>
            <a:pPr lvl="1"/>
            <a:r>
              <a:rPr lang="en-US" dirty="0"/>
              <a:t>The NP decision class is a set of decision problems where the problem can be </a:t>
            </a:r>
            <a:r>
              <a:rPr lang="en-US" b="1" dirty="0"/>
              <a:t>verified </a:t>
            </a:r>
            <a:r>
              <a:rPr lang="en-US" dirty="0"/>
              <a:t>in polynomial time</a:t>
            </a:r>
          </a:p>
          <a:p>
            <a:r>
              <a:rPr lang="en-US" dirty="0"/>
              <a:t>Note that </a:t>
            </a:r>
            <a:r>
              <a:rPr lang="en-US" b="1" dirty="0"/>
              <a:t>solving </a:t>
            </a:r>
            <a:r>
              <a:rPr lang="en-US" dirty="0"/>
              <a:t>a problem and </a:t>
            </a:r>
            <a:r>
              <a:rPr lang="en-US" b="1" dirty="0"/>
              <a:t>verifying </a:t>
            </a:r>
            <a:r>
              <a:rPr lang="en-US" dirty="0"/>
              <a:t>the solution are not the same</a:t>
            </a:r>
          </a:p>
          <a:p>
            <a:pPr lvl="1"/>
            <a:r>
              <a:rPr lang="en-US" dirty="0"/>
              <a:t>Solving a problem is </a:t>
            </a:r>
            <a:r>
              <a:rPr lang="en-US" b="1" dirty="0"/>
              <a:t>at least as hard </a:t>
            </a:r>
            <a:r>
              <a:rPr lang="en-US" dirty="0"/>
              <a:t>as verifying the solution</a:t>
            </a:r>
          </a:p>
          <a:p>
            <a:r>
              <a:rPr lang="en-US" dirty="0"/>
              <a:t>Some students try to remember NP as “not polynomial”, but that is not what it implies</a:t>
            </a:r>
          </a:p>
          <a:p>
            <a:r>
              <a:rPr lang="en-US" dirty="0"/>
              <a:t>All P problems are also NP</a:t>
            </a:r>
          </a:p>
          <a:p>
            <a:pPr lvl="1"/>
            <a:r>
              <a:rPr lang="en-US" dirty="0"/>
              <a:t>Because if you can solve a problem in polynomial time (i.e., the problem is a member of P), then clearly, you can verify it in polynomial time (e.g., even worst case, you solve it again to verify it!)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209F-16D5-4E57-9E9E-7E64B817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30EAC-2235-41FB-8AF6-10E89BBB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070F23-2983-4433-9BD4-D2F75E3653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NP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070F23-2983-4433-9BD4-D2F75E365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68F95-A657-464A-9258-C4CBE618C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 algorithms can be verified in polynomial time</a:t>
                </a:r>
              </a:p>
              <a:p>
                <a:r>
                  <a:rPr lang="en-US" dirty="0"/>
                  <a:t>Therefore, P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NP</a:t>
                </a:r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Even though finding a Hamiltonian path is intractable (cannot be done in polynomial time), and therefore is not a member of P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i="1" dirty="0"/>
                  <a:t>can </a:t>
                </a:r>
                <a:r>
                  <a:rPr lang="en-US" dirty="0"/>
                  <a:t>verify a proposed solution</a:t>
                </a:r>
              </a:p>
              <a:p>
                <a:r>
                  <a:rPr lang="en-US" dirty="0"/>
                  <a:t>To verify a solution to Hamiltonian cycle/path:</a:t>
                </a:r>
              </a:p>
              <a:p>
                <a:pPr lvl="1"/>
                <a:r>
                  <a:rPr lang="en-US" dirty="0"/>
                  <a:t>Input is a graph and sequence of vertices (said to compose a Hamiltonian cycle)</a:t>
                </a:r>
              </a:p>
              <a:p>
                <a:pPr lvl="1"/>
                <a:r>
                  <a:rPr lang="en-US" dirty="0"/>
                  <a:t>You can easily verify the Hamiltonian cycle by verifying that adjacent vertices in the proposed solution are adjacent in the graph</a:t>
                </a:r>
              </a:p>
              <a:p>
                <a:pPr lvl="1"/>
                <a:r>
                  <a:rPr lang="en-US" dirty="0"/>
                  <a:t>Verify also that they are not repeated, and that they contain all vertices in the graph</a:t>
                </a:r>
              </a:p>
              <a:p>
                <a:pPr lvl="1"/>
                <a:r>
                  <a:rPr lang="en-US" dirty="0"/>
                  <a:t>Regardless of data structure used, the verification of proposed solution is no more than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68F95-A657-464A-9258-C4CBE618C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 t="-775" b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9833-D396-404C-BD2F-AE667AA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06D2A-EFEC-4E0A-B6CA-EDE0831C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1BEDFE-41F6-4679-8DA2-15B4B2AC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NP-Completeness and polynomial time reduction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CF979-993C-46B1-893E-1A59DC61D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“Out of intense complexities, intense simplicities emerge.” – Sir Winston Churchill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DF7B5-E6AB-4212-AA58-81621BB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6500-8B59-469F-9FA1-6A34B8FD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674C-E513-4916-8544-31126677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BC41-430A-4219-B2EE-45F232DE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we briefly discussed </a:t>
            </a:r>
            <a:r>
              <a:rPr lang="en-US" b="1" dirty="0"/>
              <a:t>reducibility</a:t>
            </a:r>
            <a:r>
              <a:rPr lang="en-US" dirty="0"/>
              <a:t> of a problem A to a problem B</a:t>
            </a:r>
          </a:p>
          <a:p>
            <a:pPr lvl="1"/>
            <a:r>
              <a:rPr lang="en-US" dirty="0"/>
              <a:t>Recall that, counterintuitively (perhaps) this, means that B is at least as hard as A</a:t>
            </a:r>
          </a:p>
          <a:p>
            <a:r>
              <a:rPr lang="en-US" dirty="0"/>
              <a:t>Many methods in mathematics seek to convert one problem into another, that we already know how to solve</a:t>
            </a:r>
          </a:p>
          <a:p>
            <a:r>
              <a:rPr lang="en-US" dirty="0"/>
              <a:t>For example, in linear algebra, methods such as Gaussian elimination attempt to transform the problem of performing matrix multiplication into an equivalent problem with </a:t>
            </a:r>
            <a:r>
              <a:rPr lang="en-US" i="1" dirty="0"/>
              <a:t>n </a:t>
            </a:r>
            <a:r>
              <a:rPr lang="en-US" dirty="0"/>
              <a:t>scalar equations (that is, </a:t>
            </a:r>
            <a:r>
              <a:rPr lang="en-US" i="1" dirty="0"/>
              <a:t>n</a:t>
            </a:r>
            <a:r>
              <a:rPr lang="en-US" dirty="0"/>
              <a:t> being the number of rows in the resultant vector)</a:t>
            </a:r>
          </a:p>
          <a:p>
            <a:pPr lvl="1"/>
            <a:r>
              <a:rPr lang="en-US" dirty="0"/>
              <a:t>However, the transformation itself requires more work than just solving the system of equations</a:t>
            </a:r>
          </a:p>
          <a:p>
            <a:pPr lvl="1"/>
            <a:r>
              <a:rPr lang="en-US" dirty="0"/>
              <a:t>Therefore, this doesn’t help us in forming complexity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B797F-1D94-41E1-82D1-E4B4EEB1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3324-5822-4A57-88F1-2679B653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0885-0283-4BDC-BEFE-764F48CB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6A7E-688B-4E97-BF3F-D5F26767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a problem A </a:t>
            </a:r>
            <a:r>
              <a:rPr lang="en-US" b="1" dirty="0"/>
              <a:t>reduces to </a:t>
            </a:r>
            <a:r>
              <a:rPr lang="en-US" dirty="0"/>
              <a:t>problem B if we can find a mapping, f, of instances of a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A into instances of b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B such that</a:t>
            </a:r>
          </a:p>
          <a:p>
            <a:pPr lvl="1"/>
            <a:r>
              <a:rPr lang="en-US" dirty="0"/>
              <a:t>If a solution to a is yes, then a solution to f(a) is yes</a:t>
            </a:r>
          </a:p>
          <a:p>
            <a:pPr lvl="1"/>
            <a:r>
              <a:rPr lang="en-US" dirty="0"/>
              <a:t>If a solution to a is no, then f(a) is no</a:t>
            </a:r>
          </a:p>
          <a:p>
            <a:pPr lvl="1"/>
            <a:r>
              <a:rPr lang="en-US" dirty="0"/>
              <a:t>This is denoted </a:t>
            </a:r>
            <a:r>
              <a:rPr lang="en-US" sz="2800" b="1" dirty="0"/>
              <a:t>A ≤ B</a:t>
            </a:r>
          </a:p>
          <a:p>
            <a:r>
              <a:rPr lang="en-US" dirty="0"/>
              <a:t>If the transformation f can be computed in polynomial time, we say that f is a </a:t>
            </a:r>
            <a:r>
              <a:rPr lang="en-US" b="1" dirty="0"/>
              <a:t>polynomial time reduction</a:t>
            </a:r>
            <a:r>
              <a:rPr lang="en-US" dirty="0"/>
              <a:t>, denoted:  </a:t>
            </a:r>
            <a:r>
              <a:rPr lang="en-US" sz="3200" b="1" dirty="0"/>
              <a:t>A ≤</a:t>
            </a:r>
            <a:r>
              <a:rPr lang="en-US" sz="3200" b="1" baseline="-25000" dirty="0"/>
              <a:t>P</a:t>
            </a:r>
            <a:r>
              <a:rPr lang="en-US" sz="3200" b="1" dirty="0"/>
              <a:t> B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BB826-05CE-4D92-82EE-8C54C92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062E-0802-43DA-9D24-5ED1D0D8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6965-35CF-4BBE-BD76-E755673F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262E-EEFC-44D2-ACA9-C2135FE6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4211"/>
            <a:ext cx="10058400" cy="44308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Polynomial reduction example:</a:t>
            </a:r>
          </a:p>
          <a:p>
            <a:pPr lvl="1"/>
            <a:r>
              <a:rPr lang="en-US" dirty="0"/>
              <a:t>Problem 1:  given n </a:t>
            </a:r>
            <a:r>
              <a:rPr lang="en-US" b="1" dirty="0"/>
              <a:t>logical (Boolean)</a:t>
            </a:r>
            <a:r>
              <a:rPr lang="en-US" dirty="0"/>
              <a:t> variables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does at least one of them have the value of true?</a:t>
            </a:r>
          </a:p>
          <a:p>
            <a:pPr lvl="1"/>
            <a:r>
              <a:rPr lang="en-US" dirty="0"/>
              <a:t>Problem 2:  Given n integers {y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}, is the largest integer positive?</a:t>
            </a:r>
          </a:p>
          <a:p>
            <a:r>
              <a:rPr lang="en-US" dirty="0"/>
              <a:t>We are </a:t>
            </a:r>
            <a:r>
              <a:rPr lang="en-US" b="1" dirty="0"/>
              <a:t>not </a:t>
            </a:r>
            <a:r>
              <a:rPr lang="en-US" dirty="0"/>
              <a:t>determining solutions to either problem, we are just interested in the mapping!</a:t>
            </a:r>
          </a:p>
          <a:p>
            <a:r>
              <a:rPr lang="en-US" dirty="0"/>
              <a:t>Consider a transformation, f, which maps x</a:t>
            </a:r>
            <a:r>
              <a:rPr lang="en-US" baseline="-25000" dirty="0"/>
              <a:t>i</a:t>
            </a:r>
            <a:r>
              <a:rPr lang="en-US" dirty="0"/>
              <a:t> to 1, if x</a:t>
            </a:r>
            <a:r>
              <a:rPr lang="en-US" baseline="-25000" dirty="0"/>
              <a:t>i</a:t>
            </a:r>
            <a:r>
              <a:rPr lang="en-US" dirty="0"/>
              <a:t> is true, and to 0 if x</a:t>
            </a:r>
            <a:r>
              <a:rPr lang="en-US" baseline="-25000" dirty="0"/>
              <a:t>i</a:t>
            </a:r>
            <a:r>
              <a:rPr lang="en-US" dirty="0"/>
              <a:t> is false.</a:t>
            </a:r>
          </a:p>
          <a:p>
            <a:r>
              <a:rPr lang="en-US" dirty="0"/>
              <a:t>It is clear that f maps</a:t>
            </a:r>
          </a:p>
          <a:p>
            <a:pPr lvl="1"/>
            <a:r>
              <a:rPr lang="en-US" dirty="0"/>
              <a:t>instances of problem 1 where the answer is yes, into instances of problem 2, where the answer is yes, and</a:t>
            </a:r>
          </a:p>
          <a:p>
            <a:pPr lvl="1"/>
            <a:r>
              <a:rPr lang="en-US" dirty="0"/>
              <a:t>similarly maps to no for instances in problem 1 to no in instances of problem 2</a:t>
            </a:r>
          </a:p>
          <a:p>
            <a:r>
              <a:rPr lang="en-US" dirty="0"/>
              <a:t>The mapping f can be computed in O(n) time</a:t>
            </a:r>
          </a:p>
          <a:p>
            <a:pPr lvl="1"/>
            <a:r>
              <a:rPr lang="en-US" dirty="0"/>
              <a:t>Note that for problem 2, the harder of the two, as soon as you find a positive one, you can say “yes, the largest one is positive!) even without finding the largest one (if a larger one exists, it must also be positive!</a:t>
            </a:r>
          </a:p>
          <a:p>
            <a:r>
              <a:rPr lang="en-US" dirty="0"/>
              <a:t>So, problem1 </a:t>
            </a:r>
            <a:r>
              <a:rPr lang="en-US" b="1" dirty="0"/>
              <a:t>≤</a:t>
            </a:r>
            <a:r>
              <a:rPr lang="en-US" b="1" baseline="-25000" dirty="0"/>
              <a:t>P</a:t>
            </a:r>
            <a:r>
              <a:rPr lang="en-US" dirty="0"/>
              <a:t> problem2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47BBC-E8C3-46F4-A3B6-3D90687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D3CF-F2E3-48A8-8429-30B54DA9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FA2-2AA2-4E2E-9ADE-A372B07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AB53-AFD7-451D-B442-1955683F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take a look at different ways to categorize problems</a:t>
            </a:r>
          </a:p>
          <a:p>
            <a:pPr lvl="1"/>
            <a:r>
              <a:rPr lang="en-US" dirty="0"/>
              <a:t>We assume problems can be encoded into languages too, so clearly, they can then be fed into a Turing Machine</a:t>
            </a:r>
          </a:p>
          <a:p>
            <a:r>
              <a:rPr lang="en-US" dirty="0"/>
              <a:t>We’ll discuss reduction of problems, decision problems (again!) and the hierarchy of complexity classes</a:t>
            </a:r>
          </a:p>
          <a:p>
            <a:r>
              <a:rPr lang="en-US" dirty="0"/>
              <a:t>We’ll discuss the perplexing multi-million dollar question, “Is P = NP?”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8C0B-0C5D-48DD-BBF4-9A798A3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John P. Baugh, Ph.D. - University of Michigan - Dearborn [ CIS 306 – Winter 2021]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4381-8F57-4093-8BCC-A0F1F77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990F-C3EC-4C16-8421-BE2F84D0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E8D1-7AEC-45B0-9728-48E1FCE7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vs SORTING problems</a:t>
            </a:r>
          </a:p>
          <a:p>
            <a:pPr lvl="1"/>
            <a:r>
              <a:rPr lang="en-US" dirty="0"/>
              <a:t>We know we can reduce LARGEST to SORTING</a:t>
            </a:r>
          </a:p>
          <a:p>
            <a:pPr lvl="1"/>
            <a:r>
              <a:rPr lang="en-US" dirty="0"/>
              <a:t>But is it a </a:t>
            </a:r>
            <a:r>
              <a:rPr lang="en-US" b="1" dirty="0"/>
              <a:t>polynomial </a:t>
            </a:r>
            <a:r>
              <a:rPr lang="en-US" dirty="0"/>
              <a:t>time reduction?  (can the reduction/transformation be done in </a:t>
            </a:r>
            <a:r>
              <a:rPr lang="en-US"/>
              <a:t>polynomial time?)</a:t>
            </a:r>
            <a:endParaRPr lang="en-US" dirty="0"/>
          </a:p>
          <a:p>
            <a:r>
              <a:rPr lang="en-US" dirty="0"/>
              <a:t>It is in fact a polynomial time reduction, and takes O(1)</a:t>
            </a:r>
          </a:p>
          <a:p>
            <a:pPr lvl="1"/>
            <a:r>
              <a:rPr lang="en-US" dirty="0"/>
              <a:t>This is under polynomial, so we still count it in the P classification</a:t>
            </a:r>
          </a:p>
          <a:p>
            <a:r>
              <a:rPr lang="en-US" dirty="0"/>
              <a:t>It’s O(1) because we do nothing for LARGEST, but wait until SORTING has a solution, and then the actual transformation is just picking the number at the front!</a:t>
            </a:r>
          </a:p>
          <a:p>
            <a:pPr lvl="1"/>
            <a:r>
              <a:rPr lang="en-US" dirty="0"/>
              <a:t>Note we still DID NOT solve either problem</a:t>
            </a:r>
          </a:p>
          <a:p>
            <a:pPr lvl="1"/>
            <a:r>
              <a:rPr lang="en-US" dirty="0"/>
              <a:t>We merely say “once problem B is solved, how do I map problem A to it?”</a:t>
            </a:r>
          </a:p>
          <a:p>
            <a:r>
              <a:rPr lang="en-US" dirty="0"/>
              <a:t>SORTING is the harder of the two, provides us with an answer, and LARGEST takes advantage of it with polynomial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B59E4-FCF9-41C2-9BA6-CD7673E6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C0401-4B96-43CA-9A31-0FB9F230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317-0037-42DE-99A3-4C994E0C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5CADD-452F-4EB1-94CB-592721E82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problem Q is called </a:t>
                </a:r>
                <a:r>
                  <a:rPr lang="en-US" b="1" dirty="0"/>
                  <a:t>NP-Complete (NPC) </a:t>
                </a:r>
                <a:r>
                  <a:rPr lang="en-US" dirty="0"/>
                  <a:t>if Q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/>
                  <a:t> NP for all problems P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/>
                  <a:t> NP, </a:t>
                </a:r>
                <a:r>
                  <a:rPr lang="en-US" sz="2400" b="1" dirty="0"/>
                  <a:t>P ≤</a:t>
                </a:r>
                <a:r>
                  <a:rPr lang="en-US" sz="2400" b="1" baseline="-25000" dirty="0"/>
                  <a:t>P</a:t>
                </a:r>
                <a:r>
                  <a:rPr lang="en-US" sz="2400" b="1" dirty="0"/>
                  <a:t> Q</a:t>
                </a:r>
              </a:p>
              <a:p>
                <a:r>
                  <a:rPr lang="en-US" dirty="0"/>
                  <a:t>In other words, Q is NP-Complete if Q is verifiable in polynomial time, and all polynomial problems that are in NP can be reduced to Q</a:t>
                </a:r>
              </a:p>
              <a:p>
                <a:r>
                  <a:rPr lang="en-US" dirty="0"/>
                  <a:t>This means that any NP-complete problem is </a:t>
                </a:r>
                <a:r>
                  <a:rPr lang="en-US" b="1" dirty="0"/>
                  <a:t>at least as hard </a:t>
                </a:r>
                <a:r>
                  <a:rPr lang="en-US" dirty="0"/>
                  <a:t>as any other NP problem</a:t>
                </a:r>
              </a:p>
              <a:p>
                <a:r>
                  <a:rPr lang="en-US" dirty="0"/>
                  <a:t>If any NP-complete problem can be solved in polynomial time on its input, then every NP problem can be solved in polynomial time</a:t>
                </a:r>
              </a:p>
              <a:p>
                <a:r>
                  <a:rPr lang="en-US" dirty="0"/>
                  <a:t>It is clear that P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NP</a:t>
                </a:r>
              </a:p>
              <a:p>
                <a:r>
                  <a:rPr lang="en-US" dirty="0"/>
                  <a:t>However, there is a more difficult question to answer…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5CADD-452F-4EB1-94CB-592721E82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240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EA03-EBFE-4534-A843-5446C94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A7CE5-5764-4698-A548-FE190825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177-57BE-48DF-B01E-F6C0A704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= NP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5B57-E0C4-449B-848D-AB98D542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8" y="1702068"/>
            <a:ext cx="6408192" cy="3931920"/>
          </a:xfrm>
        </p:spPr>
        <p:txBody>
          <a:bodyPr/>
          <a:lstStyle/>
          <a:p>
            <a:r>
              <a:rPr lang="en-US" dirty="0"/>
              <a:t>This open mathematical question, after over 50 years of research and millions of dollars of prize money being offered, has no solution</a:t>
            </a:r>
          </a:p>
          <a:p>
            <a:r>
              <a:rPr lang="en-US" dirty="0"/>
              <a:t>The question ultimately asks, is every problem that is verifiable in polynomial time (NP) actually </a:t>
            </a:r>
            <a:r>
              <a:rPr lang="en-US" b="1" dirty="0"/>
              <a:t>solvable </a:t>
            </a:r>
            <a:r>
              <a:rPr lang="en-US" dirty="0"/>
              <a:t>(or decidable) in polynomial time?</a:t>
            </a:r>
          </a:p>
          <a:p>
            <a:r>
              <a:rPr lang="en-US" dirty="0"/>
              <a:t>We have been unable to prove one way or another</a:t>
            </a:r>
          </a:p>
          <a:p>
            <a:r>
              <a:rPr lang="en-US" dirty="0"/>
              <a:t>If even one problem that is NP-Complete can be reduced to P, then P = NP</a:t>
            </a:r>
          </a:p>
          <a:p>
            <a:r>
              <a:rPr lang="en-US" dirty="0"/>
              <a:t>No one’s done it yet, so most mathematicians and computer scientists </a:t>
            </a:r>
            <a:r>
              <a:rPr lang="en-US" b="1" i="1" dirty="0"/>
              <a:t>suspect that </a:t>
            </a:r>
            <a:r>
              <a:rPr lang="en-US" dirty="0"/>
              <a:t>P ≠ NP, but no proof has been created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23134-FBDF-41D1-BBB2-1D9CDAD4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76D9-55DD-4D71-AD84-6F2F924A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6B403-C3ED-497C-A0D9-67D6FC2C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40" y="1383922"/>
            <a:ext cx="4720843" cy="30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9C2-DDB3-445D-9326-A1361926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6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5A-7E66-4BFD-B8F3-D118457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Reducibility</a:t>
            </a:r>
          </a:p>
          <a:p>
            <a:pPr lvl="1"/>
            <a:r>
              <a:rPr lang="en-US" dirty="0"/>
              <a:t>Decision problems</a:t>
            </a:r>
          </a:p>
          <a:p>
            <a:r>
              <a:rPr lang="en-US" dirty="0"/>
              <a:t>The classes P and NP</a:t>
            </a:r>
          </a:p>
          <a:p>
            <a:r>
              <a:rPr lang="en-US" dirty="0"/>
              <a:t>NP-completeness and polynomial time reducibility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7590-3A8C-4191-B8EA-B81CF36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C1223-4295-40A7-8D48-00D031C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54A97C-21D6-477C-BA91-7BF40D4C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Reducibility and Decision 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7418AF-F439-4F53-9688-9DCD82A1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 computer once beat me at chess, but it was no match for me at kickboxing.” – Emo Philips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19F2-894B-4102-BEB5-227B215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8A0A7-1B79-4E56-882F-9E3719FE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3B8-5C59-4272-8350-3B3845C2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1DA0-41CB-4F80-9111-EB912054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Mathematicians have attempted to answer questions about levels of difficulty by making a hierarchy of problems called </a:t>
            </a:r>
            <a:r>
              <a:rPr lang="en-US" b="1" dirty="0"/>
              <a:t>complexity classes</a:t>
            </a:r>
          </a:p>
          <a:p>
            <a:pPr lvl="1"/>
            <a:r>
              <a:rPr lang="en-US" dirty="0"/>
              <a:t>The following orders will be important to our discussion later of complexity classes P and NP</a:t>
            </a:r>
          </a:p>
          <a:p>
            <a:r>
              <a:rPr lang="en-US" dirty="0"/>
              <a:t>We discuss specific </a:t>
            </a:r>
            <a:r>
              <a:rPr lang="en-US" b="1" dirty="0"/>
              <a:t>complexity class orders </a:t>
            </a:r>
            <a:r>
              <a:rPr lang="en-US" dirty="0"/>
              <a:t>when we discuss Big-O notation (asymptotic classes), with classes such as:</a:t>
            </a:r>
          </a:p>
          <a:p>
            <a:pPr lvl="1"/>
            <a:r>
              <a:rPr lang="en-US" dirty="0"/>
              <a:t>O(1)		Constant</a:t>
            </a:r>
          </a:p>
          <a:p>
            <a:pPr lvl="1"/>
            <a:r>
              <a:rPr lang="en-US" dirty="0"/>
              <a:t>O(log n)	Logarithmic</a:t>
            </a:r>
          </a:p>
          <a:p>
            <a:pPr lvl="1"/>
            <a:r>
              <a:rPr lang="en-US" dirty="0"/>
              <a:t>O(n)		Linear</a:t>
            </a:r>
          </a:p>
          <a:p>
            <a:pPr lvl="1"/>
            <a:r>
              <a:rPr lang="en-US" dirty="0"/>
              <a:t>O(n log n)	Linear-logarithmic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Quadratic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	Cubic</a:t>
            </a:r>
          </a:p>
          <a:p>
            <a:pPr lvl="1"/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	Exponential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6FB57-A7B4-42CE-A1BA-87DAC746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49A9B-901A-459C-B4CA-96368C1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E842-8F92-44E0-84E1-46D79ABD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A04B-D33B-4A5C-A044-6B733224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may seem counter-intuitive at first, but will hopefully make sense later</a:t>
            </a:r>
          </a:p>
          <a:p>
            <a:r>
              <a:rPr lang="en-US" dirty="0"/>
              <a:t>If a problem A can be solved using an algorithm that solves problem B, we say that </a:t>
            </a:r>
            <a:r>
              <a:rPr lang="en-US" b="1" dirty="0"/>
              <a:t>A can be reduced to B</a:t>
            </a:r>
            <a:endParaRPr lang="en-US" dirty="0"/>
          </a:p>
          <a:p>
            <a:pPr lvl="1"/>
            <a:r>
              <a:rPr lang="en-US" dirty="0"/>
              <a:t>Contrary to what you might be thinking, we are saying that this implies </a:t>
            </a:r>
            <a:r>
              <a:rPr lang="en-US" b="1" dirty="0"/>
              <a:t>B is at least as hard as A</a:t>
            </a:r>
            <a:endParaRPr lang="en-US" dirty="0"/>
          </a:p>
          <a:p>
            <a:pPr lvl="1"/>
            <a:r>
              <a:rPr lang="en-US" dirty="0"/>
              <a:t>Or, B is at least as </a:t>
            </a:r>
            <a:r>
              <a:rPr lang="en-US" b="1" dirty="0"/>
              <a:t>complex</a:t>
            </a:r>
            <a:r>
              <a:rPr lang="en-US" dirty="0"/>
              <a:t> as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F7E6C-5A24-410D-A32B-624AABC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53B9E-5F98-4A5C-9FD4-7EACCE4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9A3-5364-4186-B721-53C19EA6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24A1-6618-4EAB-8A52-6F76C273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vs Sorting</a:t>
            </a:r>
          </a:p>
          <a:p>
            <a:pPr lvl="1"/>
            <a:r>
              <a:rPr lang="en-US" dirty="0"/>
              <a:t>The problem </a:t>
            </a:r>
            <a:r>
              <a:rPr lang="en-US" b="1" dirty="0"/>
              <a:t>LARGEST </a:t>
            </a:r>
            <a:r>
              <a:rPr lang="en-US" dirty="0"/>
              <a:t>means we want to find the largest integer in a list of integers</a:t>
            </a:r>
          </a:p>
          <a:p>
            <a:pPr lvl="1"/>
            <a:r>
              <a:rPr lang="en-US" dirty="0"/>
              <a:t>The problem </a:t>
            </a:r>
            <a:r>
              <a:rPr lang="en-US" b="1" dirty="0"/>
              <a:t>SORTING </a:t>
            </a:r>
            <a:r>
              <a:rPr lang="en-US" dirty="0"/>
              <a:t>means we want to sort the integers in descending order</a:t>
            </a:r>
          </a:p>
          <a:p>
            <a:r>
              <a:rPr lang="en-US" dirty="0"/>
              <a:t>We can say that LARGEST </a:t>
            </a:r>
            <a:r>
              <a:rPr lang="en-US" b="1" i="1" dirty="0"/>
              <a:t>reduces to </a:t>
            </a:r>
            <a:r>
              <a:rPr lang="en-US" dirty="0"/>
              <a:t>SORTING</a:t>
            </a:r>
          </a:p>
          <a:p>
            <a:pPr lvl="1"/>
            <a:r>
              <a:rPr lang="en-US" dirty="0"/>
              <a:t>In other words, SORTING is at least as hard as LARGEST</a:t>
            </a:r>
          </a:p>
          <a:p>
            <a:r>
              <a:rPr lang="en-US" dirty="0"/>
              <a:t>Practically speaking, we could</a:t>
            </a:r>
          </a:p>
          <a:p>
            <a:pPr lvl="1"/>
            <a:r>
              <a:rPr lang="en-US" dirty="0"/>
              <a:t>Sort the list in descending order (SORTING)</a:t>
            </a:r>
          </a:p>
          <a:p>
            <a:pPr lvl="1"/>
            <a:r>
              <a:rPr lang="en-US" dirty="0"/>
              <a:t>Grab the value at the front (LARGEST)</a:t>
            </a:r>
          </a:p>
          <a:p>
            <a:pPr lvl="1"/>
            <a:r>
              <a:rPr lang="en-US" dirty="0"/>
              <a:t>We’ve essentially used SORTING to solve LARGEST (A reduces to B, LARGEST reduces to SORTING)</a:t>
            </a:r>
          </a:p>
          <a:p>
            <a:r>
              <a:rPr lang="en-US" dirty="0"/>
              <a:t>Don’t think of reduction as saying that first problem is hard – it is in fact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1211-31AE-456C-B8AC-A06AB3B4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68990-F891-42EA-B622-D445AA9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B32-C88E-479E-AF17-5CD1B3FF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D31-9A46-46E5-B9AB-1323799D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again, we are reminded of our friend the decision problem</a:t>
            </a:r>
          </a:p>
          <a:p>
            <a:r>
              <a:rPr lang="en-US" dirty="0"/>
              <a:t>A </a:t>
            </a:r>
            <a:r>
              <a:rPr lang="en-US" b="1" dirty="0"/>
              <a:t>decision problem </a:t>
            </a:r>
            <a:r>
              <a:rPr lang="en-US" dirty="0"/>
              <a:t>is a problem for which the solution produces a “yes” or “no” answer</a:t>
            </a:r>
          </a:p>
          <a:p>
            <a:r>
              <a:rPr lang="en-US" dirty="0"/>
              <a:t>We use decision problems in many analyses because they are some of the simpler problems</a:t>
            </a:r>
          </a:p>
          <a:p>
            <a:pPr lvl="1"/>
            <a:r>
              <a:rPr lang="en-US" dirty="0"/>
              <a:t>Language recognition problems are all decision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4C993-E812-4F75-9601-17B78FD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D611-A444-4BD9-806E-1087E0BB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C800F5-6C56-4BBE-8F2B-DBA7371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167298"/>
          </a:xfrm>
        </p:spPr>
        <p:txBody>
          <a:bodyPr/>
          <a:lstStyle/>
          <a:p>
            <a:r>
              <a:rPr lang="en-US" dirty="0"/>
              <a:t>The Classes</a:t>
            </a:r>
            <a:br>
              <a:rPr lang="en-US" dirty="0"/>
            </a:br>
            <a:r>
              <a:rPr lang="en-US" dirty="0"/>
              <a:t>P and NP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33B4A8-A82F-4BFB-A4FA-706D0A49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624" y="4261607"/>
            <a:ext cx="9070848" cy="877655"/>
          </a:xfrm>
        </p:spPr>
        <p:txBody>
          <a:bodyPr>
            <a:normAutofit/>
          </a:bodyPr>
          <a:lstStyle/>
          <a:p>
            <a:r>
              <a:rPr lang="en-US" b="1" i="1" dirty="0"/>
              <a:t>Life is like math… if it goes too easy, something is wrong</a:t>
            </a:r>
            <a:br>
              <a:rPr lang="en-US" dirty="0"/>
            </a:br>
            <a:r>
              <a:rPr lang="en-US" dirty="0"/>
              <a:t>- Demotivational Poster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3E527-39E8-4E42-A166-2B87D4E1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– Winter 2021]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DD512-874B-4BC4-842A-310EAB6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7123</TotalTime>
  <Words>2437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Savon</vt:lpstr>
      <vt:lpstr>Complexity, P, and NP Lecture 6</vt:lpstr>
      <vt:lpstr>Introduction</vt:lpstr>
      <vt:lpstr>Lecture 6 Contents</vt:lpstr>
      <vt:lpstr>Reducibility and Decision Problems</vt:lpstr>
      <vt:lpstr>Complexity Class Orders</vt:lpstr>
      <vt:lpstr>Reducibility</vt:lpstr>
      <vt:lpstr>Reduction Example</vt:lpstr>
      <vt:lpstr>Decision Problems</vt:lpstr>
      <vt:lpstr>The Classes P and NP</vt:lpstr>
      <vt:lpstr>Tractability</vt:lpstr>
      <vt:lpstr>The class P</vt:lpstr>
      <vt:lpstr>Examples of problems in P</vt:lpstr>
      <vt:lpstr>Examples of intractable problems</vt:lpstr>
      <vt:lpstr>The class NP</vt:lpstr>
      <vt:lpstr>P ⊆ NP</vt:lpstr>
      <vt:lpstr>NP-Completeness and polynomial time reduction</vt:lpstr>
      <vt:lpstr>Polynomial Time Reductions</vt:lpstr>
      <vt:lpstr>Polynomial Time Reductions</vt:lpstr>
      <vt:lpstr>Reduction Example 1</vt:lpstr>
      <vt:lpstr>Reduction Example 2</vt:lpstr>
      <vt:lpstr>NP-Completeness</vt:lpstr>
      <vt:lpstr>Is P = NP 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723</cp:revision>
  <dcterms:created xsi:type="dcterms:W3CDTF">2019-01-05T03:27:21Z</dcterms:created>
  <dcterms:modified xsi:type="dcterms:W3CDTF">2021-02-10T06:45:55Z</dcterms:modified>
</cp:coreProperties>
</file>