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4"/>
  </p:notesMasterIdLst>
  <p:sldIdLst>
    <p:sldId id="256" r:id="rId2"/>
    <p:sldId id="290" r:id="rId3"/>
    <p:sldId id="284" r:id="rId4"/>
    <p:sldId id="291" r:id="rId5"/>
    <p:sldId id="293" r:id="rId6"/>
    <p:sldId id="292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6" r:id="rId19"/>
    <p:sldId id="305" r:id="rId20"/>
    <p:sldId id="310" r:id="rId21"/>
    <p:sldId id="311" r:id="rId22"/>
    <p:sldId id="308" r:id="rId23"/>
    <p:sldId id="309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9" r:id="rId41"/>
    <p:sldId id="328" r:id="rId42"/>
    <p:sldId id="330" r:id="rId43"/>
    <p:sldId id="331" r:id="rId44"/>
    <p:sldId id="332" r:id="rId45"/>
    <p:sldId id="333" r:id="rId46"/>
    <p:sldId id="334" r:id="rId47"/>
    <p:sldId id="336" r:id="rId48"/>
    <p:sldId id="337" r:id="rId49"/>
    <p:sldId id="335" r:id="rId50"/>
    <p:sldId id="338" r:id="rId51"/>
    <p:sldId id="339" r:id="rId52"/>
    <p:sldId id="283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AD35C-A84D-4B8E-86F4-039286D56E34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3E1B8-70E6-4703-81F0-714AE3309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52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18DA0FAD-3DB2-4B40-B618-A9C6D1DBE42D}" type="datetime1">
              <a:rPr lang="en-US" smtClean="0"/>
              <a:t>3/15/2021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71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881A0-7872-40F4-9E7B-041905943A2C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8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3BD8-3230-4416-90FA-1E61B7DE008D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9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DF15A-E875-4591-B59D-EA12A6D7BBFB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6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8E4A338-089F-4D01-BC98-D9C806A9673A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87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037B-974D-4C47-8FDD-46818B948E55}" type="datetime1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9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00D0B-AD22-4DC5-BBF5-EFE798E4EBD8}" type="datetime1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1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8838-0E29-44B7-8288-6271D5EA5967}" type="datetime1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8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C91A9-A708-49AF-AD16-00476511FB83}" type="datetime1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983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816EB-B7AF-4FA0-B7B1-C2F116B22BD5}" type="datetime1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31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A323B4E-3634-4510-A83A-505859C21361}" type="datetime1">
              <a:rPr lang="en-US" smtClean="0"/>
              <a:t>3/15/2021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2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7A6DF2B-DC3C-440A-B6D3-6302A35D8676}" type="datetime1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766033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BAB2-F637-4028-B459-D4D3358A4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200" dirty="0"/>
              <a:t>Number Theory and Cryptography</a:t>
            </a:r>
            <a:br>
              <a:rPr lang="en-US" sz="6000" dirty="0"/>
            </a:br>
            <a:r>
              <a:rPr lang="en-US" sz="3600" i="1" dirty="0"/>
              <a:t>Lecture 7</a:t>
            </a:r>
            <a:endParaRPr lang="en-US" sz="60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3981F-3909-454A-BE72-68721F9A6E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John P. Baugh, Ph.D.</a:t>
            </a:r>
            <a:br>
              <a:rPr lang="en-US" dirty="0"/>
            </a:br>
            <a:r>
              <a:rPr lang="en-US" dirty="0"/>
              <a:t>University of Michigan - Dearborn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7AAF1-1FEA-4483-8F45-6EEB63D9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3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FC9A-FDDF-424E-9A01-B5D048EB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SKC:  Transposition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5D6B5-C773-4F42-89B2-0231C5E75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symmetric cryptography technique is the </a:t>
            </a:r>
            <a:r>
              <a:rPr lang="en-US" b="1" dirty="0"/>
              <a:t>transposition cipher</a:t>
            </a:r>
            <a:r>
              <a:rPr lang="en-US" dirty="0"/>
              <a:t>, which involves shuffling letters </a:t>
            </a:r>
            <a:r>
              <a:rPr lang="en-US" i="1" dirty="0"/>
              <a:t>within a message</a:t>
            </a:r>
            <a:r>
              <a:rPr lang="en-US" dirty="0"/>
              <a:t> to perform the encryption</a:t>
            </a:r>
          </a:p>
          <a:p>
            <a:pPr lvl="1"/>
            <a:r>
              <a:rPr lang="en-US" dirty="0"/>
              <a:t>This is different from substitution, since substitution performs a complete, but consistent, replacement of letters</a:t>
            </a:r>
          </a:p>
          <a:p>
            <a:r>
              <a:rPr lang="en-US" dirty="0"/>
              <a:t>Once of the simplest forms of transposition is the </a:t>
            </a:r>
            <a:r>
              <a:rPr lang="en-US" b="1" dirty="0"/>
              <a:t>rail-fence technique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3C2BE-75BA-4B4D-A99D-9EFE94FA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CDFD9-D155-4A9F-A7F4-8A77D95D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5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7EC2-F06F-4947-87E3-5A0E96AB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Rail-Fence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921CD-4EA9-432E-90EA-24117B695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58844"/>
            <a:ext cx="10058400" cy="4376196"/>
          </a:xfrm>
        </p:spPr>
        <p:txBody>
          <a:bodyPr/>
          <a:lstStyle/>
          <a:p>
            <a:r>
              <a:rPr lang="en-US" dirty="0"/>
              <a:t>The key is the “number of rails”</a:t>
            </a:r>
          </a:p>
          <a:p>
            <a:r>
              <a:rPr lang="en-US" dirty="0"/>
              <a:t>It’s easier to see from an example, so let’s see one</a:t>
            </a:r>
          </a:p>
          <a:p>
            <a:pPr lvl="1"/>
            <a:r>
              <a:rPr lang="en-US" b="1" dirty="0"/>
              <a:t>Plaintext:  </a:t>
            </a:r>
            <a:r>
              <a:rPr lang="en-US" dirty="0"/>
              <a:t>meet me in the lobby</a:t>
            </a:r>
          </a:p>
          <a:p>
            <a:pPr lvl="1"/>
            <a:r>
              <a:rPr lang="en-US" b="1" dirty="0"/>
              <a:t>Key:  </a:t>
            </a:r>
            <a:r>
              <a:rPr lang="en-US" dirty="0"/>
              <a:t>2 (so, 2 rows will be used)</a:t>
            </a:r>
          </a:p>
          <a:p>
            <a:r>
              <a:rPr lang="en-US" b="1" dirty="0"/>
              <a:t>Algorithm</a:t>
            </a:r>
            <a:r>
              <a:rPr lang="en-US" dirty="0"/>
              <a:t>:  put the message in a table with 2 rows in column major order</a:t>
            </a:r>
          </a:p>
          <a:p>
            <a:pPr lvl="1"/>
            <a:r>
              <a:rPr lang="en-US" b="1" dirty="0"/>
              <a:t>Column major ordering </a:t>
            </a:r>
            <a:r>
              <a:rPr lang="en-US" dirty="0"/>
              <a:t>means we fill in one column at a time, as opposed to </a:t>
            </a:r>
            <a:r>
              <a:rPr lang="en-US" b="1" dirty="0"/>
              <a:t>row major</a:t>
            </a:r>
            <a:r>
              <a:rPr lang="en-US" dirty="0"/>
              <a:t>, which is one row at a time)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Then, the ciphertext is produced by reading the message in row major order:</a:t>
            </a:r>
          </a:p>
          <a:p>
            <a:pPr marL="274320" lvl="1" indent="0" algn="ctr">
              <a:buNone/>
            </a:pPr>
            <a:br>
              <a:rPr lang="en-US" dirty="0"/>
            </a:br>
            <a:r>
              <a:rPr lang="en-US" sz="2800" b="1" dirty="0"/>
              <a:t>memiteobetenhlby</a:t>
            </a:r>
          </a:p>
          <a:p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262D1-AB53-4991-92CA-4CB4924E1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6F3A2-3AFB-42F4-8498-8B23BCA6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F37090-398A-40B5-8DB5-1DC7F69CF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779934"/>
              </p:ext>
            </p:extLst>
          </p:nvPr>
        </p:nvGraphicFramePr>
        <p:xfrm>
          <a:off x="2449094" y="4102127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541526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323276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762632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284300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943783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248464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32058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756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07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658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27884-1A08-4484-B898-BC678C4B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Rail-Fence Decryption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B9357-5811-4D45-9524-699F8EB3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874" y="1621857"/>
            <a:ext cx="10058400" cy="3931920"/>
          </a:xfrm>
        </p:spPr>
        <p:txBody>
          <a:bodyPr/>
          <a:lstStyle/>
          <a:p>
            <a:r>
              <a:rPr lang="en-US" dirty="0"/>
              <a:t>Decryption is quite easy</a:t>
            </a:r>
          </a:p>
          <a:p>
            <a:r>
              <a:rPr lang="en-US" dirty="0"/>
              <a:t>The number of rails (in our case, 2) is the cryptographic key</a:t>
            </a:r>
          </a:p>
          <a:p>
            <a:pPr lvl="1"/>
            <a:r>
              <a:rPr lang="en-US" dirty="0"/>
              <a:t>Notice both parties use the same key, but different algorithms:  </a:t>
            </a:r>
            <a:r>
              <a:rPr lang="en-US" b="1" dirty="0">
                <a:solidFill>
                  <a:srgbClr val="92D050"/>
                </a:solidFill>
              </a:rPr>
              <a:t>symmetric</a:t>
            </a:r>
            <a:r>
              <a:rPr lang="en-US" dirty="0"/>
              <a:t> key encryption!</a:t>
            </a:r>
          </a:p>
          <a:p>
            <a:r>
              <a:rPr lang="en-US" dirty="0"/>
              <a:t>You apply the algorithm in reverse:</a:t>
            </a:r>
          </a:p>
          <a:p>
            <a:pPr lvl="1"/>
            <a:r>
              <a:rPr lang="en-US" dirty="0"/>
              <a:t>Create table with 2 rows</a:t>
            </a:r>
          </a:p>
          <a:p>
            <a:pPr lvl="1"/>
            <a:r>
              <a:rPr lang="en-US" dirty="0"/>
              <a:t>Divide number of characters in ciphertext message by the number of rows to obtain the number of columns and take the ceiling (in our case, we have 16 characters and 2 rows, so </a:t>
            </a:r>
            <a:r>
              <a:rPr lang="en-US" b="1" dirty="0"/>
              <a:t>ceiling(16/2) = 8</a:t>
            </a:r>
          </a:p>
          <a:p>
            <a:pPr lvl="1"/>
            <a:r>
              <a:rPr lang="en-US" dirty="0"/>
              <a:t>This creates a 2 x 8 table – fill in the characters of ciphertext in row major (left to right), and we read it off in column major since this restored the original encryption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AD5C7-CDEC-4B45-A1AE-3E3080BD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F47AD-F2E3-4261-AC4C-01B9C26EA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E7C77C-A821-4AE9-A2E0-49173818B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789474"/>
              </p:ext>
            </p:extLst>
          </p:nvPr>
        </p:nvGraphicFramePr>
        <p:xfrm>
          <a:off x="2220535" y="4771636"/>
          <a:ext cx="812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541526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3232762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762632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284300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9437838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248464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32058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7568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8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0740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533DF47-9399-49B0-884E-CBD80FC8F3C1}"/>
              </a:ext>
            </a:extLst>
          </p:cNvPr>
          <p:cNvSpPr/>
          <p:nvPr/>
        </p:nvSpPr>
        <p:spPr>
          <a:xfrm>
            <a:off x="1796796" y="5513316"/>
            <a:ext cx="37846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1" indent="0" algn="ctr">
              <a:buNone/>
            </a:pPr>
            <a:r>
              <a:rPr lang="en-US" sz="2800" b="1" dirty="0"/>
              <a:t>memiteobetenhlby</a:t>
            </a:r>
          </a:p>
        </p:txBody>
      </p:sp>
    </p:spTree>
    <p:extLst>
      <p:ext uri="{BB962C8B-B14F-4D97-AF65-F5344CB8AC3E}">
        <p14:creationId xmlns:p14="http://schemas.microsoft.com/office/powerpoint/2010/main" val="3311928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C2C22-5C6A-4F2E-BB30-0B7F2359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3D56F-25F8-4A46-A7D3-75448F0A5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aforementioned techniques are very simple, but they illustrate principles used in encryption today</a:t>
            </a:r>
          </a:p>
          <a:p>
            <a:r>
              <a:rPr lang="en-US" dirty="0"/>
              <a:t>The </a:t>
            </a:r>
            <a:r>
              <a:rPr lang="en-US" b="1" dirty="0"/>
              <a:t>Advanced Encryption Standard (AES) </a:t>
            </a:r>
            <a:r>
              <a:rPr lang="en-US" dirty="0"/>
              <a:t>is a symmetric key encryption adopted by the US in 2002</a:t>
            </a:r>
          </a:p>
          <a:p>
            <a:r>
              <a:rPr lang="en-US" dirty="0"/>
              <a:t>The encryption breaks the message into blocks and uses the key to permute the bits of the message</a:t>
            </a:r>
          </a:p>
          <a:p>
            <a:pPr lvl="1"/>
            <a:r>
              <a:rPr lang="en-US" dirty="0"/>
              <a:t>Also, rows shift and columns are swapped</a:t>
            </a:r>
          </a:p>
          <a:p>
            <a:r>
              <a:rPr lang="en-US" dirty="0"/>
              <a:t>AES is very fast and remains secure as of this lecture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B4F4B-121F-4C50-8FDF-030229D46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9ACCD-4F77-4BA7-BFEC-6D0FEAA9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95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E6A8-2354-4BA0-B0CF-0192FEA3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Key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EB900-0C3C-4569-A96C-D5C7FE3E5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3927" y="2014194"/>
            <a:ext cx="5519956" cy="3931920"/>
          </a:xfrm>
        </p:spPr>
        <p:txBody>
          <a:bodyPr/>
          <a:lstStyle/>
          <a:p>
            <a:r>
              <a:rPr lang="en-US" dirty="0"/>
              <a:t>Arguably one of the only “extreme” breakthroughs in cryptography in thousands of years, asymmetric cryptography was developed in the 1970s</a:t>
            </a:r>
          </a:p>
          <a:p>
            <a:pPr lvl="1"/>
            <a:r>
              <a:rPr lang="en-US" dirty="0"/>
              <a:t>Although it was being experimented with in British Intelligence earlier, Whitfield Diffie and Martin Hellman at Stanford are credited with developing it and publishing the work</a:t>
            </a:r>
          </a:p>
          <a:p>
            <a:r>
              <a:rPr lang="en-US" dirty="0"/>
              <a:t>Diffie and Hellman proposed the characteristics of a so-called “asymmetric key system” (public key system), largely for solving the purpose of key distribution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D9FF9-B249-4BFB-896E-E5E044AB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B48AF-6CAE-4EFF-95A0-532E8943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14</a:t>
            </a:fld>
            <a:endParaRPr lang="en-US"/>
          </a:p>
        </p:txBody>
      </p:sp>
      <p:pic>
        <p:nvPicPr>
          <p:cNvPr id="3074" name="Picture 2" descr="Whitfield Diffie">
            <a:extLst>
              <a:ext uri="{FF2B5EF4-FFF2-40B4-BE49-F238E27FC236}">
                <a16:creationId xmlns:a16="http://schemas.microsoft.com/office/drawing/2014/main" id="{5C0B9892-1889-43ED-B8A8-4BA12CD13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19" y="1813071"/>
            <a:ext cx="2154572" cy="32318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6" name="Picture 4" descr="Image result for martin hellman">
            <a:extLst>
              <a:ext uri="{FF2B5EF4-FFF2-40B4-BE49-F238E27FC236}">
                <a16:creationId xmlns:a16="http://schemas.microsoft.com/office/drawing/2014/main" id="{6DEDB918-2B56-4891-9787-AD8BE2524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408" y="1531105"/>
            <a:ext cx="2801573" cy="199845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9EDAA9-0826-47BD-876E-BB7E320544ED}"/>
              </a:ext>
            </a:extLst>
          </p:cNvPr>
          <p:cNvSpPr txBox="1"/>
          <p:nvPr/>
        </p:nvSpPr>
        <p:spPr>
          <a:xfrm>
            <a:off x="1283516" y="5310231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W. Diffie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BFA25A-A58F-4500-A4C9-54050B38AF59}"/>
              </a:ext>
            </a:extLst>
          </p:cNvPr>
          <p:cNvSpPr txBox="1"/>
          <p:nvPr/>
        </p:nvSpPr>
        <p:spPr>
          <a:xfrm>
            <a:off x="9323285" y="3622875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M. Hellman</a:t>
            </a:r>
          </a:p>
        </p:txBody>
      </p:sp>
    </p:spTree>
    <p:extLst>
      <p:ext uri="{BB962C8B-B14F-4D97-AF65-F5344CB8AC3E}">
        <p14:creationId xmlns:p14="http://schemas.microsoft.com/office/powerpoint/2010/main" val="1232322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E9C1-7A53-49DF-8600-E8F0257C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Key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E4F86-9415-400B-A59A-1890AAD59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major problem with symmetric encryption is </a:t>
            </a:r>
            <a:r>
              <a:rPr lang="en-US" b="1" dirty="0"/>
              <a:t>key distribution</a:t>
            </a:r>
            <a:endParaRPr lang="en-US" dirty="0"/>
          </a:p>
          <a:p>
            <a:pPr lvl="1"/>
            <a:r>
              <a:rPr lang="en-US" dirty="0"/>
              <a:t>If Alice and Bob want to communicate, they both have to have the correct key</a:t>
            </a:r>
          </a:p>
          <a:p>
            <a:pPr lvl="1"/>
            <a:r>
              <a:rPr lang="en-US" dirty="0"/>
              <a:t>If Alice just e-mails Bob the key, she might as well not use encryption since email is insecure</a:t>
            </a:r>
          </a:p>
          <a:p>
            <a:pPr lvl="1"/>
            <a:r>
              <a:rPr lang="en-US" dirty="0"/>
              <a:t>Alice and Bob could meet up or send via snail mail, but what if they’re far apart – this could take a long time</a:t>
            </a:r>
          </a:p>
          <a:p>
            <a:r>
              <a:rPr lang="en-US" dirty="0"/>
              <a:t>So, key distribution has long been a problem with symmetric key encryption</a:t>
            </a:r>
          </a:p>
          <a:p>
            <a:r>
              <a:rPr lang="en-US" dirty="0"/>
              <a:t>Diffie and Hellman envisioned a system where </a:t>
            </a:r>
            <a:r>
              <a:rPr lang="en-US" i="1" dirty="0"/>
              <a:t>two keys</a:t>
            </a:r>
            <a:r>
              <a:rPr lang="en-US" dirty="0"/>
              <a:t> existed:  a </a:t>
            </a:r>
            <a:r>
              <a:rPr lang="en-US" b="1" dirty="0"/>
              <a:t>public key</a:t>
            </a:r>
            <a:r>
              <a:rPr lang="en-US" dirty="0"/>
              <a:t> and a </a:t>
            </a:r>
            <a:r>
              <a:rPr lang="en-US" b="1" dirty="0"/>
              <a:t>private key</a:t>
            </a:r>
            <a:endParaRPr lang="en-US" dirty="0"/>
          </a:p>
          <a:p>
            <a:pPr lvl="1"/>
            <a:r>
              <a:rPr lang="en-US" dirty="0"/>
              <a:t>The public key could be distributed publicly, or at least without fear of problems if multiple people had it</a:t>
            </a:r>
          </a:p>
          <a:p>
            <a:pPr lvl="1"/>
            <a:r>
              <a:rPr lang="en-US" dirty="0"/>
              <a:t>The private keys would not be identical to the corresponding public key, but would be kept secret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C8215-AEBD-4CDE-ABD1-E11BF23C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74C17-5D21-4387-A8AB-5A153251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23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44DE-9D27-4A5B-B77F-620A85E2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AKE:  Encryption and Decryption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AD-5AA8-4495-AE79-19DB066AC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Alice wants to send Bob a message, M</a:t>
            </a:r>
          </a:p>
          <a:p>
            <a:pPr lvl="1"/>
            <a:r>
              <a:rPr lang="en-US" dirty="0"/>
              <a:t>She uses Bob’s public key, PU</a:t>
            </a:r>
            <a:r>
              <a:rPr lang="en-US" baseline="-25000" dirty="0"/>
              <a:t>B</a:t>
            </a:r>
            <a:r>
              <a:rPr lang="en-US" i="1" baseline="-25000" dirty="0"/>
              <a:t> </a:t>
            </a:r>
            <a:r>
              <a:rPr lang="en-US" dirty="0"/>
              <a:t>to encrypt the message, generating the ciphertext, C</a:t>
            </a:r>
          </a:p>
          <a:p>
            <a:pPr lvl="1"/>
            <a:r>
              <a:rPr lang="en-US" dirty="0"/>
              <a:t>That is: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olidFill>
                  <a:srgbClr val="FFC000"/>
                </a:solidFill>
              </a:rPr>
              <a:t>C = </a:t>
            </a:r>
            <a:r>
              <a:rPr lang="en-US" dirty="0" err="1">
                <a:solidFill>
                  <a:srgbClr val="FFC000"/>
                </a:solidFill>
              </a:rPr>
              <a:t>Encyption</a:t>
            </a:r>
            <a:r>
              <a:rPr lang="en-US" dirty="0">
                <a:solidFill>
                  <a:srgbClr val="FFC000"/>
                </a:solidFill>
              </a:rPr>
              <a:t>(PU</a:t>
            </a:r>
            <a:r>
              <a:rPr lang="en-US" baseline="-25000" dirty="0">
                <a:solidFill>
                  <a:srgbClr val="FFC000"/>
                </a:solidFill>
              </a:rPr>
              <a:t>B</a:t>
            </a:r>
            <a:r>
              <a:rPr lang="en-US" dirty="0">
                <a:solidFill>
                  <a:srgbClr val="FFC000"/>
                </a:solidFill>
              </a:rPr>
              <a:t>, M)</a:t>
            </a:r>
          </a:p>
          <a:p>
            <a:r>
              <a:rPr lang="en-US" dirty="0"/>
              <a:t>Bob would then be the only person who could use his own </a:t>
            </a:r>
            <a:r>
              <a:rPr lang="en-US" i="1" dirty="0"/>
              <a:t>private </a:t>
            </a:r>
            <a:r>
              <a:rPr lang="en-US" dirty="0"/>
              <a:t>key PR</a:t>
            </a:r>
            <a:r>
              <a:rPr lang="en-US" baseline="-25000" dirty="0"/>
              <a:t>B</a:t>
            </a:r>
            <a:r>
              <a:rPr lang="en-US" dirty="0"/>
              <a:t> to decrypt the ciphertext, C, restoring the plaintext, M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M = Decryption(PR</a:t>
            </a:r>
            <a:r>
              <a:rPr lang="en-US" baseline="-25000" dirty="0">
                <a:solidFill>
                  <a:srgbClr val="92D050"/>
                </a:solidFill>
              </a:rPr>
              <a:t>B</a:t>
            </a:r>
            <a:r>
              <a:rPr lang="en-US" dirty="0">
                <a:solidFill>
                  <a:srgbClr val="92D050"/>
                </a:solidFill>
              </a:rPr>
              <a:t>, C)</a:t>
            </a:r>
          </a:p>
          <a:p>
            <a:r>
              <a:rPr lang="en-US" dirty="0"/>
              <a:t>This type of system would therefore, provide </a:t>
            </a:r>
            <a:r>
              <a:rPr lang="en-US" b="1" dirty="0"/>
              <a:t>confidentiality</a:t>
            </a:r>
            <a:endParaRPr lang="en-US" dirty="0"/>
          </a:p>
          <a:p>
            <a:r>
              <a:rPr lang="en-US" dirty="0"/>
              <a:t>It could </a:t>
            </a:r>
            <a:r>
              <a:rPr lang="en-US" b="1" dirty="0"/>
              <a:t>also</a:t>
            </a:r>
            <a:r>
              <a:rPr lang="en-US" dirty="0"/>
              <a:t> be used to provide </a:t>
            </a:r>
            <a:r>
              <a:rPr lang="en-US" b="1" dirty="0"/>
              <a:t>authenticity (origin integrity)</a:t>
            </a:r>
            <a:r>
              <a:rPr lang="en-US" dirty="0"/>
              <a:t> by Alice using her private key to encrypt the original message or ciphertext, and then Bob (or anyone) could use her public key to decrypt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4C981-968A-49C0-9C11-3839D247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9C84AA-8F37-49B4-BE8D-9B887B4D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56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8BECB-DCB8-4164-91DD-440F388D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AKE:  Putting it into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36024-3795-40D5-82FD-0366E6251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359167" cy="39319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While Diffie and Hellman made a great breakthrough by formalizing the characteristics of a “public key system”, they didn’t offer any algorithms</a:t>
            </a:r>
          </a:p>
          <a:p>
            <a:r>
              <a:rPr lang="en-US" dirty="0"/>
              <a:t>This would be done by another set of cryptographers at MIT</a:t>
            </a:r>
          </a:p>
          <a:p>
            <a:pPr lvl="1"/>
            <a:r>
              <a:rPr lang="en-US" dirty="0"/>
              <a:t>Ron </a:t>
            </a:r>
            <a:r>
              <a:rPr lang="en-US" dirty="0" err="1"/>
              <a:t>Rivest</a:t>
            </a:r>
            <a:endParaRPr lang="en-US" dirty="0"/>
          </a:p>
          <a:p>
            <a:pPr lvl="1"/>
            <a:r>
              <a:rPr lang="en-US" dirty="0"/>
              <a:t>Adi Shamir</a:t>
            </a:r>
          </a:p>
          <a:p>
            <a:pPr lvl="1"/>
            <a:r>
              <a:rPr lang="en-US" dirty="0"/>
              <a:t>Len </a:t>
            </a:r>
            <a:r>
              <a:rPr lang="en-US" dirty="0" err="1"/>
              <a:t>Adleman</a:t>
            </a:r>
            <a:endParaRPr lang="en-US" dirty="0"/>
          </a:p>
          <a:p>
            <a:r>
              <a:rPr lang="en-US" dirty="0"/>
              <a:t>They devised the RSA (</a:t>
            </a:r>
            <a:r>
              <a:rPr lang="en-US" dirty="0" err="1"/>
              <a:t>Rivest</a:t>
            </a:r>
            <a:r>
              <a:rPr lang="en-US" dirty="0"/>
              <a:t>-Shamir-</a:t>
            </a:r>
            <a:r>
              <a:rPr lang="en-US" dirty="0" err="1"/>
              <a:t>Adleman</a:t>
            </a:r>
            <a:r>
              <a:rPr lang="en-US" dirty="0"/>
              <a:t>) system at a Passover Seder in 1977, and published a paper on RSA in 1978</a:t>
            </a:r>
          </a:p>
          <a:p>
            <a:r>
              <a:rPr lang="en-US" dirty="0"/>
              <a:t>We will look at this more later…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4BD70-97D9-4E8A-BE0E-8414111D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6BC33-0B2D-45D5-8573-8890EA2F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17</a:t>
            </a:fld>
            <a:endParaRPr lang="en-US"/>
          </a:p>
        </p:txBody>
      </p:sp>
      <p:pic>
        <p:nvPicPr>
          <p:cNvPr id="4098" name="Picture 2" descr="https://pbs.twimg.com/media/CdCSC2uUEAAic87.jpg">
            <a:extLst>
              <a:ext uri="{FF2B5EF4-FFF2-40B4-BE49-F238E27FC236}">
                <a16:creationId xmlns:a16="http://schemas.microsoft.com/office/drawing/2014/main" id="{B7D5B244-FCC9-4633-AA97-CF41A0E3C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967" y="2103120"/>
            <a:ext cx="5125738" cy="25628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1558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8CF7C6-0457-49F0-BEB4-525677B8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Number Theory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5608C4-57C5-411C-AEDF-E4A134331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3624" y="4412609"/>
            <a:ext cx="9070848" cy="726653"/>
          </a:xfrm>
        </p:spPr>
        <p:txBody>
          <a:bodyPr>
            <a:normAutofit fontScale="92500"/>
          </a:bodyPr>
          <a:lstStyle/>
          <a:p>
            <a:r>
              <a:rPr lang="en-US" i="1" dirty="0"/>
              <a:t>“</a:t>
            </a:r>
            <a:r>
              <a:rPr lang="en-US" dirty="0"/>
              <a:t>Mathematics is the queen of the sciences and number theory is the queen of mathematics.</a:t>
            </a:r>
            <a:br>
              <a:rPr lang="en-US" dirty="0"/>
            </a:br>
            <a:r>
              <a:rPr lang="en-US" dirty="0"/>
              <a:t>– </a:t>
            </a:r>
            <a:r>
              <a:rPr lang="en-US" b="1" dirty="0"/>
              <a:t>Carl Friedrich Gauss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07795-D97D-4842-B3D0-48948B19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DE4D2-B94A-4AFF-B795-11E10E08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05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B13B3-3929-4D47-81C5-7D6AF5D61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and co-primes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2599C-625E-4EBC-AAE0-BDB54D12E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any integer </a:t>
            </a:r>
            <a:r>
              <a:rPr lang="en-US" i="1" dirty="0"/>
              <a:t>p,</a:t>
            </a:r>
            <a:r>
              <a:rPr lang="en-US" dirty="0"/>
              <a:t> we say that </a:t>
            </a:r>
            <a:r>
              <a:rPr lang="en-US" i="1" dirty="0"/>
              <a:t>p</a:t>
            </a:r>
            <a:r>
              <a:rPr lang="en-US" dirty="0"/>
              <a:t> is </a:t>
            </a:r>
            <a:r>
              <a:rPr lang="en-US" b="1" dirty="0"/>
              <a:t>prime </a:t>
            </a:r>
            <a:r>
              <a:rPr lang="en-US" dirty="0"/>
              <a:t>if and only if </a:t>
            </a:r>
            <a:r>
              <a:rPr lang="en-US" i="1" dirty="0"/>
              <a:t>p</a:t>
            </a:r>
            <a:r>
              <a:rPr lang="en-US" dirty="0"/>
              <a:t> is evenly divisible only by </a:t>
            </a:r>
            <a:r>
              <a:rPr lang="en-US" i="1" dirty="0"/>
              <a:t>p</a:t>
            </a:r>
            <a:r>
              <a:rPr lang="en-US" dirty="0"/>
              <a:t> and 1</a:t>
            </a:r>
          </a:p>
          <a:p>
            <a:pPr lvl="1"/>
            <a:r>
              <a:rPr lang="en-US" dirty="0"/>
              <a:t>Examples:  3, 5, 7, 11, 13</a:t>
            </a:r>
          </a:p>
          <a:p>
            <a:r>
              <a:rPr lang="en-US" dirty="0"/>
              <a:t>Integers that are not prime are composite</a:t>
            </a:r>
          </a:p>
          <a:p>
            <a:pPr lvl="1"/>
            <a:r>
              <a:rPr lang="en-US" dirty="0"/>
              <a:t>Since they can be </a:t>
            </a:r>
            <a:r>
              <a:rPr lang="en-US" i="1" dirty="0"/>
              <a:t>composed</a:t>
            </a:r>
            <a:r>
              <a:rPr lang="en-US" dirty="0"/>
              <a:t> using other non-1, non-self integers</a:t>
            </a:r>
          </a:p>
          <a:p>
            <a:pPr lvl="1"/>
            <a:r>
              <a:rPr lang="en-US" dirty="0"/>
              <a:t>Examples:  2, 4, 6, 8, 9, 10, 12</a:t>
            </a:r>
          </a:p>
          <a:p>
            <a:r>
              <a:rPr lang="en-US" dirty="0"/>
              <a:t>Two integers, x and y are said to be </a:t>
            </a:r>
            <a:r>
              <a:rPr lang="en-US" b="1" dirty="0"/>
              <a:t>co-prime </a:t>
            </a:r>
            <a:r>
              <a:rPr lang="en-US" dirty="0"/>
              <a:t>(or, </a:t>
            </a:r>
            <a:r>
              <a:rPr lang="en-US" b="1" dirty="0"/>
              <a:t>relatively prime</a:t>
            </a:r>
            <a:r>
              <a:rPr lang="en-US" dirty="0"/>
              <a:t>) if 1 is the only common factor that they share</a:t>
            </a:r>
          </a:p>
          <a:p>
            <a:pPr lvl="1"/>
            <a:r>
              <a:rPr lang="en-US" dirty="0"/>
              <a:t>In order to be co-prime, the two integers x and y need not be prime</a:t>
            </a:r>
          </a:p>
          <a:p>
            <a:pPr lvl="1"/>
            <a:r>
              <a:rPr lang="en-US" dirty="0"/>
              <a:t>Examples include:</a:t>
            </a:r>
          </a:p>
          <a:p>
            <a:pPr lvl="2"/>
            <a:r>
              <a:rPr lang="en-US" dirty="0"/>
              <a:t>7 and 5 (both are prime, and co-prime)</a:t>
            </a:r>
          </a:p>
          <a:p>
            <a:pPr lvl="2"/>
            <a:r>
              <a:rPr lang="en-US" dirty="0"/>
              <a:t>9 and 34 (neither are prime, but they are co-prime)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59BB9-7A29-46B5-A3D2-CE2CDFA6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6F44C-0069-44D4-9C32-DDA557CA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8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6FA2-2AA2-4E2E-9ADE-A372B076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AB53-AFD7-451D-B442-1955683F4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shift gears a little and focus on number theory</a:t>
            </a:r>
          </a:p>
          <a:p>
            <a:r>
              <a:rPr lang="en-US" dirty="0"/>
              <a:t>Number theory primarily deals with prime numbers and interesting characteristics that they have</a:t>
            </a:r>
          </a:p>
          <a:p>
            <a:pPr lvl="1"/>
            <a:r>
              <a:rPr lang="en-US" dirty="0"/>
              <a:t>Also, relatively prime numbers (co-prime numbers) are discussed</a:t>
            </a:r>
          </a:p>
          <a:p>
            <a:r>
              <a:rPr lang="en-US" dirty="0"/>
              <a:t>Number theory has multiple areas of application</a:t>
            </a:r>
          </a:p>
          <a:p>
            <a:pPr lvl="1"/>
            <a:r>
              <a:rPr lang="en-US" dirty="0"/>
              <a:t>Cryptography is one of the most well-known and important</a:t>
            </a:r>
          </a:p>
          <a:p>
            <a:r>
              <a:rPr lang="en-US" dirty="0"/>
              <a:t>We discuss differences and uses for symmetric and asymmetric cryptography</a:t>
            </a:r>
          </a:p>
          <a:p>
            <a:r>
              <a:rPr lang="en-US" dirty="0"/>
              <a:t>We take a more thorough look at a very popular asymmetric cryptographic scheme, the </a:t>
            </a:r>
            <a:r>
              <a:rPr lang="en-US" dirty="0" err="1"/>
              <a:t>Rivest</a:t>
            </a:r>
            <a:r>
              <a:rPr lang="en-US" dirty="0"/>
              <a:t>-Shamir-</a:t>
            </a:r>
            <a:r>
              <a:rPr lang="en-US" dirty="0" err="1"/>
              <a:t>Adleman</a:t>
            </a:r>
            <a:r>
              <a:rPr lang="en-US" dirty="0"/>
              <a:t> (RSA) cryptosystem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B8C0B-0C5D-48DD-BBF4-9A798A32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84381-8F57-4093-8BCC-A0F1F772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03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045C-E628-42FA-B5FD-6A80097FD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7038BB-5311-4CB3-916F-7E8B11C60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719743"/>
                <a:ext cx="10058400" cy="4315297"/>
              </a:xfrm>
            </p:spPr>
            <p:txBody>
              <a:bodyPr/>
              <a:lstStyle/>
              <a:p>
                <a:r>
                  <a:rPr lang="en-US" dirty="0"/>
                  <a:t>The concept of </a:t>
                </a:r>
                <a:r>
                  <a:rPr lang="en-US" b="1" dirty="0"/>
                  <a:t>congruence </a:t>
                </a:r>
                <a:r>
                  <a:rPr lang="en-US" dirty="0"/>
                  <a:t>is present in many areas of mathematics</a:t>
                </a:r>
              </a:p>
              <a:p>
                <a:pPr lvl="1"/>
                <a:r>
                  <a:rPr lang="en-US" dirty="0"/>
                  <a:t>It is a more precise definition than just “equals”</a:t>
                </a:r>
              </a:p>
              <a:p>
                <a:r>
                  <a:rPr lang="en-US" dirty="0"/>
                  <a:t>Congruence indicates equality of </a:t>
                </a:r>
                <a:r>
                  <a:rPr lang="en-US" i="1" dirty="0"/>
                  <a:t>magnitude</a:t>
                </a:r>
                <a:endParaRPr lang="en-US" dirty="0"/>
              </a:p>
              <a:p>
                <a:pPr lvl="1"/>
                <a:r>
                  <a:rPr lang="en-US" dirty="0"/>
                  <a:t>In Geometry, for example, we can say that two angles are congruent</a:t>
                </a:r>
              </a:p>
              <a:p>
                <a:pPr lvl="1"/>
                <a:r>
                  <a:rPr lang="en-US" dirty="0"/>
                  <a:t>This doesn’t mean they are identical</a:t>
                </a:r>
              </a:p>
              <a:p>
                <a:r>
                  <a:rPr lang="en-US" dirty="0"/>
                  <a:t>In number theory, we are generally concerned with </a:t>
                </a:r>
                <a:r>
                  <a:rPr lang="en-US" b="1" dirty="0"/>
                  <a:t>congruence modulo c</a:t>
                </a:r>
                <a:endParaRPr lang="en-US" dirty="0"/>
              </a:p>
              <a:p>
                <a:pPr lvl="1"/>
                <a:r>
                  <a:rPr lang="en-US" dirty="0"/>
                  <a:t>The value </a:t>
                </a:r>
                <a:r>
                  <a:rPr lang="en-US" b="1" dirty="0"/>
                  <a:t>c</a:t>
                </a:r>
                <a:r>
                  <a:rPr lang="en-US" dirty="0"/>
                  <a:t> is the modulus</a:t>
                </a:r>
              </a:p>
              <a:p>
                <a:r>
                  <a:rPr lang="en-US" dirty="0"/>
                  <a:t>Formally, we say, given a number c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0:</a:t>
                </a:r>
              </a:p>
              <a:p>
                <a:pPr lvl="1"/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b mod c   (a is congruent to b modulo c)</a:t>
                </a:r>
              </a:p>
              <a:p>
                <a:pPr lvl="1"/>
                <a:r>
                  <a:rPr lang="en-US" dirty="0"/>
                  <a:t>If c evenly divides both a and b</a:t>
                </a:r>
              </a:p>
              <a:p>
                <a:pPr lvl="1"/>
                <a:r>
                  <a:rPr lang="en-US" dirty="0"/>
                  <a:t>That is, a is congruent to b, modulo c, or said another way, a and b produce the same remainder when divided by c</a:t>
                </a:r>
              </a:p>
              <a:p>
                <a:pPr lvl="1"/>
                <a:r>
                  <a:rPr lang="en-US" dirty="0"/>
                  <a:t>This is true</a:t>
                </a:r>
                <a:r>
                  <a:rPr lang="en-US" b="1" dirty="0"/>
                  <a:t> </a:t>
                </a:r>
                <a:r>
                  <a:rPr lang="en-US" b="1" dirty="0" err="1"/>
                  <a:t>iff</a:t>
                </a:r>
                <a:r>
                  <a:rPr lang="en-US" b="1" dirty="0"/>
                  <a:t> (a – b) / c is an integer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7038BB-5311-4CB3-916F-7E8B11C60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719743"/>
                <a:ext cx="10058400" cy="4315297"/>
              </a:xfrm>
              <a:blipFill>
                <a:blip r:embed="rId2"/>
                <a:stretch>
                  <a:fillRect l="-364" t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5470B-2D26-415F-9C43-B02E2BC6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FDA1C-8F03-4517-984C-7BC4C27B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46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DAC9-FE1C-40AC-955F-4B4600D3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Congruence:  Example Set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D7E09F-63AC-4371-BE81-2B0BBCAE60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661020"/>
                <a:ext cx="10058400" cy="4374020"/>
              </a:xfrm>
            </p:spPr>
            <p:txBody>
              <a:bodyPr/>
              <a:lstStyle/>
              <a:p>
                <a:r>
                  <a:rPr lang="en-US" dirty="0"/>
                  <a:t>Is 9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4 mod 3? </a:t>
                </a:r>
              </a:p>
              <a:p>
                <a:pPr lvl="1"/>
                <a:r>
                  <a:rPr lang="en-US" dirty="0"/>
                  <a:t>Using the definition that </a:t>
                </a:r>
                <a:r>
                  <a:rPr lang="en-US" dirty="0" err="1"/>
                  <a:t>iff</a:t>
                </a:r>
                <a:r>
                  <a:rPr lang="en-US" dirty="0"/>
                  <a:t> (a – b) / c is an integer:</a:t>
                </a:r>
              </a:p>
              <a:p>
                <a:pPr lvl="1"/>
                <a:r>
                  <a:rPr lang="en-US" dirty="0"/>
                  <a:t>a = 9, b = 4, c = 3</a:t>
                </a:r>
              </a:p>
              <a:p>
                <a:pPr lvl="1"/>
                <a:r>
                  <a:rPr lang="en-US" dirty="0"/>
                  <a:t>   (9 – 4) / 3 </a:t>
                </a:r>
                <a:br>
                  <a:rPr lang="en-US" dirty="0"/>
                </a:br>
                <a:r>
                  <a:rPr lang="en-US" dirty="0"/>
                  <a:t>= 5/3 </a:t>
                </a:r>
                <a:r>
                  <a:rPr lang="en-US" dirty="0">
                    <a:sym typeface="Wingdings" panose="05000000000000000000" pitchFamily="2" charset="2"/>
                  </a:rPr>
                  <a:t> NOT an integer, so 9 and 4 are NOT congruent modulo 3</a:t>
                </a:r>
              </a:p>
              <a:p>
                <a:r>
                  <a:rPr lang="en-US" dirty="0"/>
                  <a:t>Is 9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6 mod 3? </a:t>
                </a:r>
              </a:p>
              <a:p>
                <a:pPr lvl="1"/>
                <a:r>
                  <a:rPr lang="en-US" dirty="0"/>
                  <a:t>(a – b) / c</a:t>
                </a:r>
              </a:p>
              <a:p>
                <a:pPr lvl="1"/>
                <a:r>
                  <a:rPr lang="en-US" dirty="0"/>
                  <a:t>   (9 – 6) / 3</a:t>
                </a:r>
                <a:br>
                  <a:rPr lang="en-US" dirty="0"/>
                </a:br>
                <a:r>
                  <a:rPr lang="en-US" dirty="0"/>
                  <a:t>= (3) / 3</a:t>
                </a:r>
                <a:br>
                  <a:rPr lang="en-US" dirty="0"/>
                </a:br>
                <a:r>
                  <a:rPr lang="en-US" dirty="0"/>
                  <a:t>= 1  </a:t>
                </a:r>
                <a:r>
                  <a:rPr lang="en-US" dirty="0">
                    <a:sym typeface="Wingdings" panose="05000000000000000000" pitchFamily="2" charset="2"/>
                  </a:rPr>
                  <a:t> so they ARE congruent modulo 3</a:t>
                </a:r>
              </a:p>
              <a:p>
                <a:r>
                  <a:rPr lang="en-US" dirty="0"/>
                  <a:t>Is 24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10 mod 7? </a:t>
                </a:r>
              </a:p>
              <a:p>
                <a:pPr lvl="1"/>
                <a:r>
                  <a:rPr lang="en-US" dirty="0"/>
                  <a:t>   (24 – 10) / 7</a:t>
                </a:r>
                <a:br>
                  <a:rPr lang="en-US" dirty="0"/>
                </a:br>
                <a:r>
                  <a:rPr lang="en-US" dirty="0"/>
                  <a:t>= (14)/7</a:t>
                </a:r>
                <a:br>
                  <a:rPr lang="en-US" dirty="0"/>
                </a:br>
                <a:r>
                  <a:rPr lang="en-US" dirty="0"/>
                  <a:t>= 2 </a:t>
                </a:r>
                <a:r>
                  <a:rPr lang="en-US" dirty="0">
                    <a:sym typeface="Wingdings" panose="05000000000000000000" pitchFamily="2" charset="2"/>
                  </a:rPr>
                  <a:t> so they ARE congruent modulo 7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D7E09F-63AC-4371-BE81-2B0BBCAE60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661020"/>
                <a:ext cx="10058400" cy="4374020"/>
              </a:xfrm>
              <a:blipFill>
                <a:blip r:embed="rId2"/>
                <a:stretch>
                  <a:fillRect l="-364"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6D0F2-B551-40B8-9792-2BE94E6D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82037-6015-42C8-9199-4B66B861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22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F1E8-7F6B-4B5F-845D-4E7113ED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71B20-00C0-424B-A632-7B99031AE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69409"/>
            <a:ext cx="10058400" cy="4365631"/>
          </a:xfrm>
        </p:spPr>
        <p:txBody>
          <a:bodyPr>
            <a:normAutofit/>
          </a:bodyPr>
          <a:lstStyle/>
          <a:p>
            <a:r>
              <a:rPr lang="en-US" dirty="0"/>
              <a:t>The definition that you are generally given in beginning computer science courses of the result of a modulus operation is “the remainder”</a:t>
            </a:r>
          </a:p>
          <a:p>
            <a:pPr lvl="1"/>
            <a:r>
              <a:rPr lang="en-US" dirty="0"/>
              <a:t>This is a necessary part of the definition, but is a little insufficient</a:t>
            </a:r>
          </a:p>
          <a:p>
            <a:pPr lvl="1"/>
            <a:r>
              <a:rPr lang="en-US" dirty="0"/>
              <a:t>Specifically, the </a:t>
            </a:r>
            <a:r>
              <a:rPr lang="en-US" b="1" dirty="0"/>
              <a:t>remainder </a:t>
            </a:r>
            <a:r>
              <a:rPr lang="en-US" dirty="0"/>
              <a:t>(or </a:t>
            </a:r>
            <a:r>
              <a:rPr lang="en-US" b="1" dirty="0"/>
              <a:t>residue</a:t>
            </a:r>
            <a:r>
              <a:rPr lang="en-US" dirty="0"/>
              <a:t>) is a </a:t>
            </a:r>
            <a:r>
              <a:rPr lang="en-US" b="1" dirty="0"/>
              <a:t>non-negative </a:t>
            </a:r>
            <a:r>
              <a:rPr lang="en-US" dirty="0"/>
              <a:t>integer, left over after a division problem</a:t>
            </a:r>
          </a:p>
          <a:p>
            <a:r>
              <a:rPr lang="en-US" dirty="0"/>
              <a:t>The definition for modular arithmetic that you should memorize for test purposes is as follows:</a:t>
            </a:r>
          </a:p>
          <a:p>
            <a:pPr lvl="1"/>
            <a:r>
              <a:rPr lang="en-US" dirty="0"/>
              <a:t>In arithmetic </a:t>
            </a:r>
            <a:r>
              <a:rPr lang="en-US" i="1" dirty="0"/>
              <a:t>modulo</a:t>
            </a:r>
            <a:r>
              <a:rPr lang="en-US" dirty="0"/>
              <a:t> </a:t>
            </a:r>
            <a:r>
              <a:rPr lang="en-US" i="1" dirty="0"/>
              <a:t>c</a:t>
            </a:r>
            <a:r>
              <a:rPr lang="en-US" dirty="0"/>
              <a:t> we seek to express an integer </a:t>
            </a:r>
            <a:r>
              <a:rPr lang="en-US" b="1" dirty="0"/>
              <a:t>x</a:t>
            </a:r>
            <a:r>
              <a:rPr lang="en-US" dirty="0"/>
              <a:t> as follows:</a:t>
            </a:r>
          </a:p>
          <a:p>
            <a:pPr marL="274320" lvl="1" indent="0" algn="ctr">
              <a:buNone/>
            </a:pPr>
            <a:r>
              <a:rPr lang="en-US" sz="3200" b="1" dirty="0">
                <a:solidFill>
                  <a:srgbClr val="FFC000"/>
                </a:solidFill>
              </a:rPr>
              <a:t>x = </a:t>
            </a:r>
            <a:r>
              <a:rPr lang="en-US" sz="3200" b="1" dirty="0" err="1">
                <a:solidFill>
                  <a:srgbClr val="FFC000"/>
                </a:solidFill>
              </a:rPr>
              <a:t>cq</a:t>
            </a:r>
            <a:r>
              <a:rPr lang="en-US" sz="3200" b="1" dirty="0">
                <a:solidFill>
                  <a:srgbClr val="FFC000"/>
                </a:solidFill>
              </a:rPr>
              <a:t> + r</a:t>
            </a:r>
          </a:p>
          <a:p>
            <a:pPr lvl="1"/>
            <a:r>
              <a:rPr lang="en-US" dirty="0"/>
              <a:t>Where r must be non-negative</a:t>
            </a:r>
          </a:p>
          <a:p>
            <a:pPr lvl="1"/>
            <a:r>
              <a:rPr lang="en-US" dirty="0"/>
              <a:t>q is the quotient</a:t>
            </a:r>
          </a:p>
          <a:p>
            <a:pPr lvl="1"/>
            <a:r>
              <a:rPr lang="en-US" dirty="0"/>
              <a:t>r is the remainder</a:t>
            </a:r>
          </a:p>
          <a:p>
            <a:r>
              <a:rPr lang="en-US" dirty="0"/>
              <a:t>Examples will help greatly in understanding this, and other concepts in number theory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4B724-5D47-461A-A1C8-AFEA7613F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97EF4-E596-492D-B489-42487A3B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47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44BF-289A-4BCE-A022-5769E62D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8C15-7701-4CB6-AE28-E6610BC79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the remainder of the following?</a:t>
            </a:r>
          </a:p>
          <a:p>
            <a:r>
              <a:rPr lang="en-US" dirty="0"/>
              <a:t>57 mod 12</a:t>
            </a:r>
          </a:p>
          <a:p>
            <a:pPr lvl="1"/>
            <a:r>
              <a:rPr lang="en-US" dirty="0"/>
              <a:t>Don’t just use your “intuitive” definition </a:t>
            </a:r>
            <a:r>
              <a:rPr lang="en-US" dirty="0">
                <a:sym typeface="Wingdings" panose="05000000000000000000" pitchFamily="2" charset="2"/>
              </a:rPr>
              <a:t> identify and fill in the values – this will help later</a:t>
            </a:r>
          </a:p>
          <a:p>
            <a:r>
              <a:rPr lang="en-US" dirty="0">
                <a:sym typeface="Wingdings" panose="05000000000000000000" pitchFamily="2" charset="2"/>
              </a:rPr>
              <a:t>Recall, we seek to find the remainder, r, when taking x mod c</a:t>
            </a:r>
          </a:p>
          <a:p>
            <a:r>
              <a:rPr lang="en-US" dirty="0">
                <a:sym typeface="Wingdings" panose="05000000000000000000" pitchFamily="2" charset="2"/>
              </a:rPr>
              <a:t>x = qc + r</a:t>
            </a:r>
          </a:p>
          <a:p>
            <a:r>
              <a:rPr lang="en-US" dirty="0">
                <a:sym typeface="Wingdings" panose="05000000000000000000" pitchFamily="2" charset="2"/>
              </a:rPr>
              <a:t>x = 57, c = 12 so let’s fill that in:</a:t>
            </a:r>
          </a:p>
          <a:p>
            <a:r>
              <a:rPr lang="en-US" dirty="0">
                <a:sym typeface="Wingdings" panose="05000000000000000000" pitchFamily="2" charset="2"/>
              </a:rPr>
              <a:t>   x  = qc + r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  57 = 12q + r</a:t>
            </a:r>
          </a:p>
          <a:p>
            <a:r>
              <a:rPr lang="en-US" dirty="0">
                <a:sym typeface="Wingdings" panose="05000000000000000000" pitchFamily="2" charset="2"/>
              </a:rPr>
              <a:t>Now, figure out how many 12’s fit into 57.  Result is 4  (4 * 12 = 48)</a:t>
            </a:r>
          </a:p>
          <a:p>
            <a:r>
              <a:rPr lang="en-US" dirty="0">
                <a:sym typeface="Wingdings" panose="05000000000000000000" pitchFamily="2" charset="2"/>
              </a:rPr>
              <a:t>57 = 12(4) + r = 48 + r</a:t>
            </a:r>
          </a:p>
          <a:p>
            <a:r>
              <a:rPr lang="en-US" dirty="0">
                <a:sym typeface="Wingdings" panose="05000000000000000000" pitchFamily="2" charset="2"/>
              </a:rPr>
              <a:t>r = 9, since this is the non-zero remainder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C8CBF-AF69-47AD-9ED4-82EA1218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F8C86-A327-468C-8B70-E60258C4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07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44BF-289A-4BCE-A022-5769E62D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8C15-7701-4CB6-AE28-E6610BC79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the remainder of the following?</a:t>
            </a:r>
          </a:p>
          <a:p>
            <a:r>
              <a:rPr lang="en-US" dirty="0"/>
              <a:t>26 mod 4</a:t>
            </a:r>
          </a:p>
          <a:p>
            <a:pPr lvl="1"/>
            <a:r>
              <a:rPr lang="en-US" dirty="0"/>
              <a:t>Don’t just use your “intuitive” definition </a:t>
            </a:r>
            <a:r>
              <a:rPr lang="en-US" dirty="0">
                <a:sym typeface="Wingdings" panose="05000000000000000000" pitchFamily="2" charset="2"/>
              </a:rPr>
              <a:t> identify and fill in the values – this will help later</a:t>
            </a:r>
          </a:p>
          <a:p>
            <a:r>
              <a:rPr lang="en-US" dirty="0">
                <a:sym typeface="Wingdings" panose="05000000000000000000" pitchFamily="2" charset="2"/>
              </a:rPr>
              <a:t>Recall, we seek to find the remainder, r, when taking x mod c</a:t>
            </a:r>
          </a:p>
          <a:p>
            <a:r>
              <a:rPr lang="en-US" dirty="0">
                <a:sym typeface="Wingdings" panose="05000000000000000000" pitchFamily="2" charset="2"/>
              </a:rPr>
              <a:t>x = qc + r</a:t>
            </a:r>
          </a:p>
          <a:p>
            <a:r>
              <a:rPr lang="en-US" dirty="0">
                <a:sym typeface="Wingdings" panose="05000000000000000000" pitchFamily="2" charset="2"/>
              </a:rPr>
              <a:t>x = 26, c = 4 so let’s fill that in:</a:t>
            </a:r>
          </a:p>
          <a:p>
            <a:r>
              <a:rPr lang="en-US" dirty="0">
                <a:sym typeface="Wingdings" panose="05000000000000000000" pitchFamily="2" charset="2"/>
              </a:rPr>
              <a:t>   x  = qc + r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  26 = 4q + r</a:t>
            </a:r>
          </a:p>
          <a:p>
            <a:r>
              <a:rPr lang="en-US" dirty="0">
                <a:sym typeface="Wingdings" panose="05000000000000000000" pitchFamily="2" charset="2"/>
              </a:rPr>
              <a:t>Now, figure out how many 4’s fit into 26.  Result is 6  (4 * 6 = 24)</a:t>
            </a:r>
          </a:p>
          <a:p>
            <a:r>
              <a:rPr lang="en-US" dirty="0">
                <a:sym typeface="Wingdings" panose="05000000000000000000" pitchFamily="2" charset="2"/>
              </a:rPr>
              <a:t>26 = 4(6) + r = 24 + r</a:t>
            </a:r>
          </a:p>
          <a:p>
            <a:r>
              <a:rPr lang="en-US" dirty="0">
                <a:sym typeface="Wingdings" panose="05000000000000000000" pitchFamily="2" charset="2"/>
              </a:rPr>
              <a:t>r = 2, since this is the non-zero remainder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C8CBF-AF69-47AD-9ED4-82EA1218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F8C86-A327-468C-8B70-E60258C4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26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44BF-289A-4BCE-A022-5769E62D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Arithmetic: 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8C15-7701-4CB6-AE28-E6610BC79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44242"/>
            <a:ext cx="10058400" cy="43907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the remainder of the following?</a:t>
            </a:r>
          </a:p>
          <a:p>
            <a:r>
              <a:rPr lang="en-US" dirty="0"/>
              <a:t>-26 mod 4</a:t>
            </a:r>
          </a:p>
          <a:p>
            <a:pPr lvl="1"/>
            <a:r>
              <a:rPr lang="en-US" dirty="0"/>
              <a:t>Don’t just use your “intuitive” definition </a:t>
            </a:r>
            <a:r>
              <a:rPr lang="en-US" dirty="0">
                <a:sym typeface="Wingdings" panose="05000000000000000000" pitchFamily="2" charset="2"/>
              </a:rPr>
              <a:t> identify and fill in the values – this will help later</a:t>
            </a:r>
          </a:p>
          <a:p>
            <a:r>
              <a:rPr lang="en-US" dirty="0">
                <a:sym typeface="Wingdings" panose="05000000000000000000" pitchFamily="2" charset="2"/>
              </a:rPr>
              <a:t>Recall, we seek to find the remainder, r, when taking x mod c</a:t>
            </a:r>
          </a:p>
          <a:p>
            <a:r>
              <a:rPr lang="en-US" dirty="0">
                <a:sym typeface="Wingdings" panose="05000000000000000000" pitchFamily="2" charset="2"/>
              </a:rPr>
              <a:t>x = qc + r</a:t>
            </a:r>
          </a:p>
          <a:p>
            <a:r>
              <a:rPr lang="en-US" dirty="0">
                <a:sym typeface="Wingdings" panose="05000000000000000000" pitchFamily="2" charset="2"/>
              </a:rPr>
              <a:t>x = -26, c = 4 so let’s fill that in:</a:t>
            </a:r>
          </a:p>
          <a:p>
            <a:r>
              <a:rPr lang="en-US" dirty="0">
                <a:sym typeface="Wingdings" panose="05000000000000000000" pitchFamily="2" charset="2"/>
              </a:rPr>
              <a:t>   x  = qc + r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  -26 = 4q + 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You might be tempted to say q = -6, and then that’s -24, so r = -2, right?  WRONG.  The value of r </a:t>
            </a:r>
            <a:r>
              <a:rPr lang="en-US" b="1" dirty="0">
                <a:sym typeface="Wingdings" panose="05000000000000000000" pitchFamily="2" charset="2"/>
              </a:rPr>
              <a:t>must be non-negative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So, for negative modulus, you “overshoot” the x value with something more negative than it, and then “come back toward 0 a bit” using a positive r, so: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-26 = 4(-7) + 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-26 = -28 + 2, so </a:t>
            </a:r>
            <a:r>
              <a:rPr lang="en-US" b="1" dirty="0">
                <a:sym typeface="Wingdings" panose="05000000000000000000" pitchFamily="2" charset="2"/>
              </a:rPr>
              <a:t>r = 2</a:t>
            </a:r>
            <a:r>
              <a:rPr lang="en-US" dirty="0">
                <a:sym typeface="Wingdings" panose="05000000000000000000" pitchFamily="2" charset="2"/>
              </a:rPr>
              <a:t>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C8CBF-AF69-47AD-9ED4-82EA1218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F8C86-A327-468C-8B70-E60258C4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25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44BF-289A-4BCE-A022-5769E62D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 1: Modulus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8C15-7701-4CB6-AE28-E6610BC79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4020846"/>
          </a:xfrm>
        </p:spPr>
        <p:txBody>
          <a:bodyPr>
            <a:normAutofit/>
          </a:bodyPr>
          <a:lstStyle/>
          <a:p>
            <a:r>
              <a:rPr lang="en-US" dirty="0"/>
              <a:t>What is the remainder of the following?</a:t>
            </a:r>
          </a:p>
          <a:p>
            <a:r>
              <a:rPr lang="en-US" dirty="0"/>
              <a:t>-57 mod 12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C8CBF-AF69-47AD-9ED4-82EA1218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F8C86-A327-468C-8B70-E60258C4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98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44BF-289A-4BCE-A022-5769E62D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Exercise 1: Modulus (SOLUTION)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8C15-7701-4CB6-AE28-E6610BC79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4020846"/>
          </a:xfrm>
        </p:spPr>
        <p:txBody>
          <a:bodyPr>
            <a:normAutofit/>
          </a:bodyPr>
          <a:lstStyle/>
          <a:p>
            <a:r>
              <a:rPr lang="en-US" dirty="0"/>
              <a:t>What is the remainder of the following?</a:t>
            </a:r>
          </a:p>
          <a:p>
            <a:r>
              <a:rPr lang="en-US" dirty="0"/>
              <a:t>-57 mod 12</a:t>
            </a:r>
          </a:p>
          <a:p>
            <a:r>
              <a:rPr lang="en-US" dirty="0"/>
              <a:t>x = -57, c = 12, so:</a:t>
            </a:r>
          </a:p>
          <a:p>
            <a:r>
              <a:rPr lang="en-US" dirty="0"/>
              <a:t>  x   = qc + r</a:t>
            </a:r>
            <a:br>
              <a:rPr lang="en-US" dirty="0"/>
            </a:br>
            <a:r>
              <a:rPr lang="en-US" dirty="0"/>
              <a:t>-57 =  12q + r</a:t>
            </a:r>
          </a:p>
          <a:p>
            <a:r>
              <a:rPr lang="en-US" dirty="0"/>
              <a:t>Ask, “What do we multiply 12 by to get a number </a:t>
            </a:r>
            <a:r>
              <a:rPr lang="en-US" i="1" dirty="0"/>
              <a:t>more negative</a:t>
            </a:r>
            <a:r>
              <a:rPr lang="en-US" dirty="0"/>
              <a:t> than -57?</a:t>
            </a:r>
          </a:p>
          <a:p>
            <a:pPr lvl="1"/>
            <a:r>
              <a:rPr lang="en-US" dirty="0"/>
              <a:t>The answer is -6, since 12 * -6 = -60, which is the first multiple of 12 that’s more negative than -57</a:t>
            </a:r>
          </a:p>
          <a:p>
            <a:r>
              <a:rPr lang="en-US" dirty="0"/>
              <a:t>So:</a:t>
            </a:r>
          </a:p>
          <a:p>
            <a:pPr lvl="1"/>
            <a:r>
              <a:rPr lang="en-US" dirty="0"/>
              <a:t>-57 = 12(-6) + r = -60 + r</a:t>
            </a:r>
          </a:p>
          <a:p>
            <a:pPr lvl="1"/>
            <a:r>
              <a:rPr lang="en-US" dirty="0"/>
              <a:t>Use the r to make the -60 “come back” toward 0, to make it -57.</a:t>
            </a:r>
          </a:p>
          <a:p>
            <a:pPr lvl="1"/>
            <a:r>
              <a:rPr lang="en-US" dirty="0"/>
              <a:t>So, r = 3, since -60 + 3 = -57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C8CBF-AF69-47AD-9ED4-82EA1218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F8C86-A327-468C-8B70-E60258C4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45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44BF-289A-4BCE-A022-5769E62D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 2: Modulus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8C15-7701-4CB6-AE28-E6610BC79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4020846"/>
          </a:xfrm>
        </p:spPr>
        <p:txBody>
          <a:bodyPr>
            <a:normAutofit/>
          </a:bodyPr>
          <a:lstStyle/>
          <a:p>
            <a:r>
              <a:rPr lang="en-US" dirty="0"/>
              <a:t>What is the remainder of the following?</a:t>
            </a:r>
          </a:p>
          <a:p>
            <a:r>
              <a:rPr lang="en-US" dirty="0"/>
              <a:t>-63 mod 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C8CBF-AF69-47AD-9ED4-82EA1218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F8C86-A327-468C-8B70-E60258C4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01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44BF-289A-4BCE-A022-5769E62D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Exercise 2: Modulus (SOLUTION)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8C15-7701-4CB6-AE28-E6610BC79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14194"/>
            <a:ext cx="10058400" cy="4020846"/>
          </a:xfrm>
        </p:spPr>
        <p:txBody>
          <a:bodyPr>
            <a:normAutofit/>
          </a:bodyPr>
          <a:lstStyle/>
          <a:p>
            <a:r>
              <a:rPr lang="en-US" dirty="0"/>
              <a:t>What is the remainder of the following?</a:t>
            </a:r>
          </a:p>
          <a:p>
            <a:r>
              <a:rPr lang="en-US" dirty="0"/>
              <a:t>-63 mod 17</a:t>
            </a:r>
          </a:p>
          <a:p>
            <a:r>
              <a:rPr lang="en-US" dirty="0"/>
              <a:t>x = -63, c = 17, so:</a:t>
            </a:r>
          </a:p>
          <a:p>
            <a:r>
              <a:rPr lang="en-US" dirty="0"/>
              <a:t>  x   = qc + r</a:t>
            </a:r>
            <a:br>
              <a:rPr lang="en-US" dirty="0"/>
            </a:br>
            <a:r>
              <a:rPr lang="en-US" dirty="0"/>
              <a:t>-63 =  17q + r</a:t>
            </a:r>
          </a:p>
          <a:p>
            <a:r>
              <a:rPr lang="en-US" dirty="0"/>
              <a:t>Ask, “What do we multiply 17 by to get a number </a:t>
            </a:r>
            <a:r>
              <a:rPr lang="en-US" i="1" dirty="0"/>
              <a:t>more negative</a:t>
            </a:r>
            <a:r>
              <a:rPr lang="en-US" dirty="0"/>
              <a:t> than -63?</a:t>
            </a:r>
          </a:p>
          <a:p>
            <a:pPr lvl="1"/>
            <a:r>
              <a:rPr lang="en-US" dirty="0"/>
              <a:t>The answer is -4, since 17 * -4 = -68, which is the first multiple of 17 that’s more negative than -63</a:t>
            </a:r>
          </a:p>
          <a:p>
            <a:r>
              <a:rPr lang="en-US" dirty="0"/>
              <a:t>So:</a:t>
            </a:r>
          </a:p>
          <a:p>
            <a:pPr lvl="1"/>
            <a:r>
              <a:rPr lang="en-US" dirty="0"/>
              <a:t>-63 = 17(-4) + r = -68 + r</a:t>
            </a:r>
          </a:p>
          <a:p>
            <a:pPr lvl="1"/>
            <a:r>
              <a:rPr lang="en-US" dirty="0"/>
              <a:t>Use the r to make the -68 “come back” toward 0, to make it -63.</a:t>
            </a:r>
          </a:p>
          <a:p>
            <a:pPr lvl="1"/>
            <a:r>
              <a:rPr lang="en-US" dirty="0"/>
              <a:t>So, r = 5, since -68 + 5 = -63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C8CBF-AF69-47AD-9ED4-82EA1218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F8C86-A327-468C-8B70-E60258C4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1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79C2-DDB3-445D-9326-A1361926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Lecture 7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1535A-7E66-4BFD-B8F3-D11845754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44242"/>
            <a:ext cx="10058400" cy="4390798"/>
          </a:xfrm>
        </p:spPr>
        <p:txBody>
          <a:bodyPr/>
          <a:lstStyle/>
          <a:p>
            <a:r>
              <a:rPr lang="en-US" dirty="0"/>
              <a:t>Introduction to Security and Cryptography</a:t>
            </a:r>
          </a:p>
          <a:p>
            <a:pPr lvl="1"/>
            <a:r>
              <a:rPr lang="en-US" dirty="0"/>
              <a:t>Symmetric key cryptosystems</a:t>
            </a:r>
          </a:p>
          <a:p>
            <a:pPr lvl="1"/>
            <a:r>
              <a:rPr lang="en-US" dirty="0"/>
              <a:t>Asymmetric (public) key cryptosystems</a:t>
            </a:r>
          </a:p>
          <a:p>
            <a:r>
              <a:rPr lang="en-US" dirty="0"/>
              <a:t>Number theoretical primitives</a:t>
            </a:r>
          </a:p>
          <a:p>
            <a:pPr lvl="1"/>
            <a:r>
              <a:rPr lang="en-US" dirty="0"/>
              <a:t>Primes, co-primes and congruence</a:t>
            </a:r>
          </a:p>
          <a:p>
            <a:pPr lvl="1"/>
            <a:r>
              <a:rPr lang="en-US" dirty="0"/>
              <a:t>Modular arithmetic properties</a:t>
            </a:r>
          </a:p>
          <a:p>
            <a:pPr lvl="1"/>
            <a:r>
              <a:rPr lang="en-US" dirty="0"/>
              <a:t>Modular arithmetic on large numbers</a:t>
            </a:r>
          </a:p>
          <a:p>
            <a:pPr lvl="1"/>
            <a:r>
              <a:rPr lang="en-US" dirty="0"/>
              <a:t>Fermat’s Little Theorem and the co-primality corollary</a:t>
            </a:r>
          </a:p>
          <a:p>
            <a:pPr lvl="1"/>
            <a:r>
              <a:rPr lang="en-US" dirty="0"/>
              <a:t>Euclid’s Algorithms for GCD</a:t>
            </a:r>
          </a:p>
          <a:p>
            <a:r>
              <a:rPr lang="en-US" dirty="0"/>
              <a:t>RSA Cryptosystem</a:t>
            </a:r>
          </a:p>
          <a:p>
            <a:pPr lvl="1"/>
            <a:r>
              <a:rPr lang="en-US" dirty="0"/>
              <a:t>Background information</a:t>
            </a:r>
          </a:p>
          <a:p>
            <a:pPr lvl="1"/>
            <a:r>
              <a:rPr lang="en-US" dirty="0"/>
              <a:t>Euler’s totient function</a:t>
            </a:r>
          </a:p>
          <a:p>
            <a:pPr lvl="1"/>
            <a:r>
              <a:rPr lang="en-US" dirty="0"/>
              <a:t>Simple examples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E7590-3A8C-4191-B8EA-B81CF36F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C1223-4295-40A7-8D48-00D031C0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93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8FAE-9E17-4DF9-97B2-CFE99D3A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Product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1D6F0-9789-4B7F-BB8E-32437E569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we’re asked to find modulus of incredibly large numbers</a:t>
            </a:r>
          </a:p>
          <a:p>
            <a:r>
              <a:rPr lang="en-US" dirty="0"/>
              <a:t>The following theorem can help us break the problem into more manageable parts</a:t>
            </a:r>
          </a:p>
          <a:p>
            <a:r>
              <a:rPr lang="en-US" dirty="0"/>
              <a:t>Theorem 1.4.1 (</a:t>
            </a:r>
            <a:r>
              <a:rPr lang="en-US" dirty="0" err="1"/>
              <a:t>Elenbogen</a:t>
            </a:r>
            <a:r>
              <a:rPr lang="en-US" dirty="0"/>
              <a:t>/Baugh)</a:t>
            </a:r>
          </a:p>
          <a:p>
            <a:pPr marL="0" indent="0" algn="ctr">
              <a:buNone/>
            </a:pPr>
            <a:r>
              <a:rPr lang="en-US" sz="2800" b="1" dirty="0"/>
              <a:t>(</a:t>
            </a:r>
            <a:r>
              <a:rPr lang="en-US" sz="2800" b="1" dirty="0">
                <a:solidFill>
                  <a:srgbClr val="FFC000"/>
                </a:solidFill>
              </a:rPr>
              <a:t>a</a:t>
            </a:r>
            <a:r>
              <a:rPr lang="en-US" sz="2800" b="1" dirty="0"/>
              <a:t> * </a:t>
            </a:r>
            <a:r>
              <a:rPr lang="en-US" sz="2800" b="1" dirty="0">
                <a:solidFill>
                  <a:srgbClr val="00B050"/>
                </a:solidFill>
              </a:rPr>
              <a:t>b</a:t>
            </a:r>
            <a:r>
              <a:rPr lang="en-US" sz="2800" b="1" dirty="0"/>
              <a:t>) (mod </a:t>
            </a:r>
            <a:r>
              <a:rPr lang="en-US" sz="2800" b="1" dirty="0">
                <a:solidFill>
                  <a:srgbClr val="00B0F0"/>
                </a:solidFill>
              </a:rPr>
              <a:t>c</a:t>
            </a:r>
            <a:r>
              <a:rPr lang="en-US" sz="2800" b="1" dirty="0"/>
              <a:t>) = [(</a:t>
            </a:r>
            <a:r>
              <a:rPr lang="en-US" sz="2800" b="1" dirty="0">
                <a:solidFill>
                  <a:srgbClr val="FFC000"/>
                </a:solidFill>
              </a:rPr>
              <a:t>a</a:t>
            </a:r>
            <a:r>
              <a:rPr lang="en-US" sz="2800" b="1" dirty="0"/>
              <a:t> mod </a:t>
            </a:r>
            <a:r>
              <a:rPr lang="en-US" sz="2800" b="1" dirty="0">
                <a:solidFill>
                  <a:srgbClr val="00B0F0"/>
                </a:solidFill>
              </a:rPr>
              <a:t>c</a:t>
            </a:r>
            <a:r>
              <a:rPr lang="en-US" sz="2800" b="1" dirty="0"/>
              <a:t>) * (</a:t>
            </a:r>
            <a:r>
              <a:rPr lang="en-US" sz="2800" b="1" dirty="0">
                <a:solidFill>
                  <a:srgbClr val="00B050"/>
                </a:solidFill>
              </a:rPr>
              <a:t>b</a:t>
            </a:r>
            <a:r>
              <a:rPr lang="en-US" sz="2800" b="1" dirty="0"/>
              <a:t> mod </a:t>
            </a:r>
            <a:r>
              <a:rPr lang="en-US" sz="2800" b="1" dirty="0">
                <a:solidFill>
                  <a:srgbClr val="00B0F0"/>
                </a:solidFill>
              </a:rPr>
              <a:t>c</a:t>
            </a:r>
            <a:r>
              <a:rPr lang="en-US" sz="2800" b="1" dirty="0"/>
              <a:t>)] (mod </a:t>
            </a:r>
            <a:r>
              <a:rPr lang="en-US" sz="2800" b="1" dirty="0">
                <a:solidFill>
                  <a:srgbClr val="00B0F0"/>
                </a:solidFill>
              </a:rPr>
              <a:t>c</a:t>
            </a:r>
            <a:r>
              <a:rPr lang="en-US" sz="2800" b="1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F4853-B657-4100-8FFF-DE30C4CC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858AE-A447-41EF-AF99-0CAB06E6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46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C52C-0669-46A2-B95B-734EFD4E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Product: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94FD9-55A6-4282-8049-369042974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(64 * 9 * 10 * 5) mod 7</a:t>
            </a:r>
          </a:p>
          <a:p>
            <a:r>
              <a:rPr lang="en-US" dirty="0"/>
              <a:t>Answer:</a:t>
            </a:r>
          </a:p>
          <a:p>
            <a:r>
              <a:rPr lang="en-US" dirty="0"/>
              <a:t>   (64 mod 7 * 9 mod 7 * 10 mod 7 * 5 mod 7) mod 7</a:t>
            </a:r>
          </a:p>
          <a:p>
            <a:r>
              <a:rPr lang="en-US" dirty="0"/>
              <a:t>Note, 64 mod 7 can be reduced to (8 mod 7 * 8 mod 7), each of which is 1, so 1 * 1 = 1</a:t>
            </a:r>
          </a:p>
          <a:p>
            <a:r>
              <a:rPr lang="en-US" dirty="0"/>
              <a:t>The 9 mod 7 = 2</a:t>
            </a:r>
          </a:p>
          <a:p>
            <a:r>
              <a:rPr lang="en-US" dirty="0"/>
              <a:t>The 10 mod 7 = 3</a:t>
            </a:r>
          </a:p>
          <a:p>
            <a:r>
              <a:rPr lang="en-US" dirty="0"/>
              <a:t>The 5 mod 7 = 5</a:t>
            </a:r>
          </a:p>
          <a:p>
            <a:r>
              <a:rPr lang="en-US" dirty="0"/>
              <a:t>So, in total:</a:t>
            </a:r>
          </a:p>
          <a:p>
            <a:r>
              <a:rPr lang="en-US" dirty="0"/>
              <a:t>   (1 * 1 * 2 * 3 * 5) mod 7</a:t>
            </a:r>
            <a:br>
              <a:rPr lang="en-US" dirty="0"/>
            </a:br>
            <a:r>
              <a:rPr lang="en-US" dirty="0"/>
              <a:t>= 30 mod 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CD513-4598-41E8-B8E6-791E1973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30274-9BE9-4E50-8084-20CEE5F5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22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39A9-1956-432B-B13F-732424CC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Product: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3D96A-313C-4F12-91C2-103F7AB02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practice, use our linear definition to solve for the remainder of the modulus we just arrived at:</a:t>
            </a:r>
            <a:br>
              <a:rPr lang="en-US" dirty="0"/>
            </a:br>
            <a:r>
              <a:rPr lang="en-US" dirty="0"/>
              <a:t>30 mod 7</a:t>
            </a:r>
          </a:p>
          <a:p>
            <a:r>
              <a:rPr lang="en-US" dirty="0"/>
              <a:t>So, x = 30, and c = 7:</a:t>
            </a:r>
            <a:br>
              <a:rPr lang="en-US" dirty="0"/>
            </a:br>
            <a:r>
              <a:rPr lang="en-US" dirty="0"/>
              <a:t>x   = qc + r</a:t>
            </a:r>
            <a:br>
              <a:rPr lang="en-US" dirty="0"/>
            </a:br>
            <a:r>
              <a:rPr lang="en-US" dirty="0"/>
              <a:t>30 = 7q + r</a:t>
            </a:r>
          </a:p>
          <a:p>
            <a:r>
              <a:rPr lang="en-US" dirty="0"/>
              <a:t>Now, how many 7’s fit in 30?  The answer is 4, since 4 * 7 = 28</a:t>
            </a:r>
          </a:p>
          <a:p>
            <a:r>
              <a:rPr lang="en-US" dirty="0"/>
              <a:t>So:</a:t>
            </a:r>
            <a:br>
              <a:rPr lang="en-US" dirty="0"/>
            </a:br>
            <a:r>
              <a:rPr lang="en-US" dirty="0"/>
              <a:t>30 = 7(4) + r = 28 + r</a:t>
            </a:r>
          </a:p>
          <a:p>
            <a:r>
              <a:rPr lang="en-US" dirty="0"/>
              <a:t>So, clearly r =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CCE9F-9C57-4094-9B4C-E32361A1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5B36D-F822-4A54-8E77-DF3CFC7A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90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D6EB-ABF1-4FE0-8CC0-5C302472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Product: 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617D21-DD7F-40F8-A9F3-402178FAC7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Find  343 mod 6</a:t>
                </a:r>
              </a:p>
              <a:p>
                <a:r>
                  <a:rPr lang="en-US" dirty="0"/>
                  <a:t>This is a reasonably big number, but let’s see if we can reduce it at all to smaller modulus expressions that yield maybe 1 or 2</a:t>
                </a:r>
              </a:p>
              <a:p>
                <a:r>
                  <a:rPr lang="en-US" dirty="0"/>
                  <a:t>Well, since c = 6, that is, we are taking 343 modulo 6, what small numbers modulo 6 yield say, a 1?  7 does, that is:  7 mod 6 = 1  (that is, 7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1 mod 6)</a:t>
                </a:r>
              </a:p>
              <a:p>
                <a:r>
                  <a:rPr lang="en-US" dirty="0"/>
                  <a:t>Is 343 a multiple of 7?  In fact it is.  And 7</a:t>
                </a:r>
                <a:r>
                  <a:rPr lang="en-US" baseline="30000" dirty="0"/>
                  <a:t>3</a:t>
                </a:r>
                <a:r>
                  <a:rPr lang="en-US" dirty="0"/>
                  <a:t> = 343</a:t>
                </a:r>
              </a:p>
              <a:p>
                <a:r>
                  <a:rPr lang="en-US" dirty="0"/>
                  <a:t>Now we’ve got ‘</a:t>
                </a:r>
                <a:r>
                  <a:rPr lang="en-US" dirty="0" err="1"/>
                  <a:t>em</a:t>
                </a:r>
                <a:r>
                  <a:rPr lang="en-US" dirty="0"/>
                  <a:t>!</a:t>
                </a:r>
              </a:p>
              <a:p>
                <a:r>
                  <a:rPr lang="en-US" dirty="0"/>
                  <a:t>    343 mod 6</a:t>
                </a:r>
                <a:br>
                  <a:rPr lang="en-US" dirty="0"/>
                </a:br>
                <a:r>
                  <a:rPr lang="en-US" dirty="0"/>
                  <a:t>= (7</a:t>
                </a:r>
                <a:r>
                  <a:rPr lang="en-US" baseline="30000" dirty="0"/>
                  <a:t>3</a:t>
                </a:r>
                <a:r>
                  <a:rPr lang="en-US" dirty="0"/>
                  <a:t>) mod 6</a:t>
                </a:r>
                <a:br>
                  <a:rPr lang="en-US" dirty="0"/>
                </a:br>
                <a:r>
                  <a:rPr lang="en-US" dirty="0"/>
                  <a:t>= (7 mod 6 * 7 mod 6 * 7 mod 6) mod 6</a:t>
                </a:r>
                <a:br>
                  <a:rPr lang="en-US" dirty="0"/>
                </a:br>
                <a:r>
                  <a:rPr lang="en-US" dirty="0"/>
                  <a:t>= (1 * 1 * 1) mod 6</a:t>
                </a:r>
                <a:br>
                  <a:rPr lang="en-US" dirty="0"/>
                </a:br>
                <a:r>
                  <a:rPr lang="en-US" dirty="0"/>
                  <a:t>= 1 mod 6</a:t>
                </a:r>
                <a:br>
                  <a:rPr lang="en-US" dirty="0"/>
                </a:br>
                <a:r>
                  <a:rPr lang="en-US" dirty="0"/>
                  <a:t>=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617D21-DD7F-40F8-A9F3-402178FAC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4" t="-1550" b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E1530-FFF2-446A-9CC4-B408B12C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BEBD7-7301-4081-8679-C3EC8E858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817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17065-D87C-410F-AB25-66EE17889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Product:  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4BFF7-7564-40E1-BFE8-4A1E946F4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36521"/>
            <a:ext cx="10058400" cy="44780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Solve 2</a:t>
            </a:r>
            <a:r>
              <a:rPr lang="en-US" baseline="30000" dirty="0"/>
              <a:t>50</a:t>
            </a:r>
            <a:r>
              <a:rPr lang="en-US" dirty="0"/>
              <a:t> mod 7</a:t>
            </a:r>
          </a:p>
          <a:p>
            <a:r>
              <a:rPr lang="en-US" dirty="0"/>
              <a:t>Wowzer!  That’s a big number…</a:t>
            </a:r>
          </a:p>
          <a:p>
            <a:pPr lvl="1"/>
            <a:r>
              <a:rPr lang="en-US" dirty="0"/>
              <a:t>Don’t panic, we’ve got this</a:t>
            </a:r>
          </a:p>
          <a:p>
            <a:pPr lvl="1"/>
            <a:r>
              <a:rPr lang="en-US" dirty="0"/>
              <a:t>Is there any power of 2 we can pull out that we know, taken mod 7, leaves say a small number like 1?  This would be great since 1 taken to any power is just 1!</a:t>
            </a:r>
          </a:p>
          <a:p>
            <a:pPr lvl="1"/>
            <a:r>
              <a:rPr lang="en-US" dirty="0"/>
              <a:t>Yes!  2</a:t>
            </a:r>
            <a:r>
              <a:rPr lang="en-US" baseline="30000" dirty="0"/>
              <a:t>3</a:t>
            </a:r>
            <a:r>
              <a:rPr lang="en-US" dirty="0"/>
              <a:t> mod 7 = 8 mod 7 = 1!</a:t>
            </a:r>
          </a:p>
          <a:p>
            <a:pPr lvl="1"/>
            <a:r>
              <a:rPr lang="en-US" dirty="0"/>
              <a:t>Maybe we can pull out all, or the majority of the powers of 2?</a:t>
            </a:r>
          </a:p>
          <a:p>
            <a:r>
              <a:rPr lang="en-US" dirty="0"/>
              <a:t>(2</a:t>
            </a:r>
            <a:r>
              <a:rPr lang="en-US" baseline="30000" dirty="0"/>
              <a:t>3</a:t>
            </a:r>
            <a:r>
              <a:rPr lang="en-US" dirty="0"/>
              <a:t>)</a:t>
            </a:r>
            <a:r>
              <a:rPr lang="en-US" baseline="30000" dirty="0"/>
              <a:t>16</a:t>
            </a:r>
            <a:r>
              <a:rPr lang="en-US" dirty="0"/>
              <a:t> = 2</a:t>
            </a:r>
            <a:r>
              <a:rPr lang="en-US" baseline="30000" dirty="0"/>
              <a:t>48</a:t>
            </a:r>
            <a:r>
              <a:rPr lang="en-US" dirty="0"/>
              <a:t>, so that’s pretty close!  What’s left?  Well:</a:t>
            </a:r>
          </a:p>
          <a:p>
            <a:r>
              <a:rPr lang="en-US" dirty="0"/>
              <a:t>2</a:t>
            </a:r>
            <a:r>
              <a:rPr lang="en-US" baseline="30000" dirty="0"/>
              <a:t>50</a:t>
            </a:r>
            <a:r>
              <a:rPr lang="en-US" dirty="0"/>
              <a:t> = 2</a:t>
            </a:r>
            <a:r>
              <a:rPr lang="en-US" baseline="30000" dirty="0"/>
              <a:t>48</a:t>
            </a:r>
            <a:r>
              <a:rPr lang="en-US" dirty="0"/>
              <a:t> * 2</a:t>
            </a:r>
            <a:r>
              <a:rPr lang="en-US" baseline="30000" dirty="0"/>
              <a:t>2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[(</a:t>
            </a:r>
            <a:r>
              <a:rPr lang="en-US" dirty="0">
                <a:solidFill>
                  <a:srgbClr val="00B0F0"/>
                </a:solidFill>
              </a:rPr>
              <a:t>2</a:t>
            </a:r>
            <a:r>
              <a:rPr lang="en-US" baseline="30000" dirty="0">
                <a:solidFill>
                  <a:srgbClr val="00B0F0"/>
                </a:solidFill>
              </a:rPr>
              <a:t>3</a:t>
            </a:r>
            <a:r>
              <a:rPr lang="en-US" baseline="30000" dirty="0"/>
              <a:t> </a:t>
            </a:r>
            <a:r>
              <a:rPr lang="en-US" dirty="0"/>
              <a:t>mod 7)</a:t>
            </a:r>
            <a:r>
              <a:rPr lang="en-US" baseline="30000" dirty="0"/>
              <a:t>16</a:t>
            </a:r>
            <a:r>
              <a:rPr lang="en-US" dirty="0"/>
              <a:t> * (</a:t>
            </a:r>
            <a:r>
              <a:rPr lang="en-US" dirty="0">
                <a:solidFill>
                  <a:srgbClr val="FFC000"/>
                </a:solidFill>
              </a:rPr>
              <a:t>2</a:t>
            </a:r>
            <a:r>
              <a:rPr lang="en-US" baseline="30000" dirty="0">
                <a:solidFill>
                  <a:srgbClr val="FFC000"/>
                </a:solidFill>
              </a:rPr>
              <a:t>2</a:t>
            </a:r>
            <a:r>
              <a:rPr lang="en-US" dirty="0"/>
              <a:t> mod 7)] mod 7</a:t>
            </a:r>
          </a:p>
          <a:p>
            <a:pPr lvl="1"/>
            <a:r>
              <a:rPr lang="en-US" dirty="0"/>
              <a:t>[(</a:t>
            </a:r>
            <a:r>
              <a:rPr lang="en-US" dirty="0">
                <a:solidFill>
                  <a:srgbClr val="00B0F0"/>
                </a:solidFill>
              </a:rPr>
              <a:t>8</a:t>
            </a:r>
            <a:r>
              <a:rPr lang="en-US" dirty="0"/>
              <a:t> mod 7)</a:t>
            </a:r>
            <a:r>
              <a:rPr lang="en-US" baseline="30000" dirty="0"/>
              <a:t>16</a:t>
            </a:r>
            <a:r>
              <a:rPr lang="en-US" dirty="0"/>
              <a:t> * (</a:t>
            </a:r>
            <a:r>
              <a:rPr lang="en-US" dirty="0">
                <a:solidFill>
                  <a:srgbClr val="FFC000"/>
                </a:solidFill>
              </a:rPr>
              <a:t>4</a:t>
            </a:r>
            <a:r>
              <a:rPr lang="en-US" dirty="0"/>
              <a:t> mod 7)] mod 7</a:t>
            </a:r>
          </a:p>
          <a:p>
            <a:pPr lvl="1"/>
            <a:r>
              <a:rPr lang="en-US" b="1" dirty="0"/>
              <a:t>[(</a:t>
            </a:r>
            <a:r>
              <a:rPr lang="en-US" b="1" dirty="0">
                <a:solidFill>
                  <a:srgbClr val="00B0F0"/>
                </a:solidFill>
              </a:rPr>
              <a:t>1</a:t>
            </a:r>
            <a:r>
              <a:rPr lang="en-US" b="1" dirty="0"/>
              <a:t>)</a:t>
            </a:r>
            <a:r>
              <a:rPr lang="en-US" b="1" baseline="30000" dirty="0"/>
              <a:t>16</a:t>
            </a:r>
            <a:r>
              <a:rPr lang="en-US" b="1" dirty="0"/>
              <a:t> </a:t>
            </a:r>
            <a:r>
              <a:rPr lang="en-US" dirty="0"/>
              <a:t>* </a:t>
            </a:r>
            <a:r>
              <a:rPr lang="en-US" dirty="0">
                <a:solidFill>
                  <a:srgbClr val="FFC000"/>
                </a:solidFill>
              </a:rPr>
              <a:t>4</a:t>
            </a:r>
            <a:r>
              <a:rPr lang="en-US" dirty="0"/>
              <a:t>] mod 7                           </a:t>
            </a:r>
            <a:r>
              <a:rPr lang="en-US" dirty="0">
                <a:sym typeface="Wingdings" panose="05000000000000000000" pitchFamily="2" charset="2"/>
              </a:rPr>
              <a:t> That’s a huge simplification!  Yay multiplication property!</a:t>
            </a:r>
            <a:endParaRPr lang="en-US" dirty="0"/>
          </a:p>
          <a:p>
            <a:pPr lvl="1"/>
            <a:r>
              <a:rPr lang="en-US" dirty="0"/>
              <a:t>4 mod 7</a:t>
            </a:r>
          </a:p>
          <a:p>
            <a:pPr lvl="1"/>
            <a:r>
              <a:rPr lang="en-US" dirty="0"/>
              <a:t>= 4</a:t>
            </a:r>
          </a:p>
          <a:p>
            <a:r>
              <a:rPr lang="en-US" dirty="0"/>
              <a:t>So, depending on your calculator, it might not be able to do 2</a:t>
            </a:r>
            <a:r>
              <a:rPr lang="en-US" baseline="30000" dirty="0"/>
              <a:t>50</a:t>
            </a:r>
            <a:r>
              <a:rPr lang="en-US" dirty="0"/>
              <a:t> mod 7, but you can!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76A42-CA6D-4BE4-8702-0AEF074C3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A894A-ACB2-4629-ABAD-E19F8AFE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738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E2C1-AA3F-49BF-845C-7FBD2766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Fermat’s Little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B751CD-F8B5-4A7E-90FD-9E894EFB7A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103120"/>
                <a:ext cx="7976532" cy="3931920"/>
              </a:xfrm>
            </p:spPr>
            <p:txBody>
              <a:bodyPr/>
              <a:lstStyle/>
              <a:p>
                <a:r>
                  <a:rPr lang="en-US" dirty="0"/>
                  <a:t>Given a prime number, p, and any integer a, then: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(a</a:t>
                </a:r>
                <a:r>
                  <a:rPr lang="en-US" b="1" baseline="30000" dirty="0"/>
                  <a:t>p</a:t>
                </a:r>
                <a:r>
                  <a:rPr lang="en-US" b="1" dirty="0"/>
                  <a:t> – a) is evenly divisible by p</a:t>
                </a:r>
              </a:p>
              <a:p>
                <a:r>
                  <a:rPr lang="en-US" dirty="0"/>
                  <a:t>That is,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a</a:t>
                </a:r>
                <a:r>
                  <a:rPr lang="en-US" b="1" baseline="30000" dirty="0"/>
                  <a:t>p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b="1" dirty="0"/>
                  <a:t> a mod p</a:t>
                </a:r>
              </a:p>
              <a:p>
                <a:r>
                  <a:rPr lang="en-US" b="1" dirty="0"/>
                  <a:t>Corollary:</a:t>
                </a:r>
              </a:p>
              <a:p>
                <a:r>
                  <a:rPr lang="en-US" dirty="0"/>
                  <a:t>If p is prime, and a is an integer, </a:t>
                </a:r>
                <a:r>
                  <a:rPr lang="en-US" b="1" dirty="0"/>
                  <a:t>and </a:t>
                </a:r>
                <a:r>
                  <a:rPr lang="en-US" dirty="0"/>
                  <a:t>a is co-prime to p, then: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(a</a:t>
                </a:r>
                <a:r>
                  <a:rPr lang="en-US" b="1" baseline="30000" dirty="0"/>
                  <a:t>p-1 </a:t>
                </a:r>
                <a:r>
                  <a:rPr lang="en-US" b="1" dirty="0"/>
                  <a:t>– 1) is evenly divisible by p</a:t>
                </a:r>
              </a:p>
              <a:p>
                <a:r>
                  <a:rPr lang="en-US" dirty="0"/>
                  <a:t>That is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a</a:t>
                </a:r>
                <a:r>
                  <a:rPr lang="en-US" b="1" baseline="30000" dirty="0"/>
                  <a:t>p-1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b="1" dirty="0"/>
                  <a:t> 1 mod p</a:t>
                </a:r>
              </a:p>
              <a:p>
                <a:r>
                  <a:rPr lang="en-US" dirty="0"/>
                  <a:t>That is, if we divide a</a:t>
                </a:r>
                <a:r>
                  <a:rPr lang="en-US" baseline="30000" dirty="0"/>
                  <a:t>p-1</a:t>
                </a:r>
                <a:r>
                  <a:rPr lang="en-US" dirty="0"/>
                  <a:t> by p, we will have a remainder of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B751CD-F8B5-4A7E-90FD-9E894EFB7A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103120"/>
                <a:ext cx="7976532" cy="3931920"/>
              </a:xfrm>
              <a:blipFill>
                <a:blip r:embed="rId2"/>
                <a:stretch>
                  <a:fillRect l="-459" t="-775" b="-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D1F86-3E48-4C6C-9E4D-E5D6B07C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AEE0D-DAEF-4258-97C4-389E9FF7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35</a:t>
            </a:fld>
            <a:endParaRPr lang="en-US"/>
          </a:p>
        </p:txBody>
      </p:sp>
      <p:pic>
        <p:nvPicPr>
          <p:cNvPr id="5122" name="Picture 2" descr="Image result for fermat">
            <a:extLst>
              <a:ext uri="{FF2B5EF4-FFF2-40B4-BE49-F238E27FC236}">
                <a16:creationId xmlns:a16="http://schemas.microsoft.com/office/drawing/2014/main" id="{4D40A16C-3CE2-4843-B01F-DDA58E1A7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159" y="704425"/>
            <a:ext cx="2438400" cy="2438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4982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BB25-C673-45CE-8DA7-4398B9B23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Fermat’s Little Theorem: Ex.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9201D-6929-450E-9BE3-E6E65F82D1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Show that Fermat’s Little Theorem holds for co-primes p = 3, and a = 2</a:t>
                </a:r>
              </a:p>
              <a:p>
                <a:pPr lvl="1"/>
                <a:r>
                  <a:rPr lang="en-US" dirty="0"/>
                  <a:t>Recall, p must be prime, but a can be any integer</a:t>
                </a:r>
              </a:p>
              <a:p>
                <a:r>
                  <a:rPr lang="en-US" dirty="0"/>
                  <a:t>So:</a:t>
                </a:r>
              </a:p>
              <a:p>
                <a:pPr lvl="1"/>
                <a:r>
                  <a:rPr lang="en-US" b="1" dirty="0"/>
                  <a:t>a</a:t>
                </a:r>
                <a:r>
                  <a:rPr lang="en-US" b="1" baseline="30000" dirty="0"/>
                  <a:t>p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b="1" dirty="0"/>
                  <a:t> a mod p</a:t>
                </a:r>
              </a:p>
              <a:p>
                <a:pPr lvl="1"/>
                <a:r>
                  <a:rPr lang="en-US" dirty="0"/>
                  <a:t>2</a:t>
                </a:r>
                <a:r>
                  <a:rPr lang="en-US" baseline="30000" dirty="0"/>
                  <a:t>3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2 mod 3?</a:t>
                </a:r>
              </a:p>
              <a:p>
                <a:pPr lvl="1"/>
                <a:r>
                  <a:rPr lang="en-US" dirty="0"/>
                  <a:t>Yes, since 8 mod 3 = 2, and 2 mod 3 = 2.  Same remainder, so they’re congruent modulo 3</a:t>
                </a:r>
              </a:p>
              <a:p>
                <a:pPr lvl="1"/>
                <a:r>
                  <a:rPr lang="en-US" dirty="0"/>
                  <a:t>Fermat’s Little Theorem holds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9201D-6929-450E-9BE3-E6E65F82D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4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FB1B4-B84C-4B71-853E-64454428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2CD958-9431-4903-8EF3-FF09A54A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848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61EA1-B8A8-483D-A8EA-03BDDFB1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Fermat’s LT Corollary: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0F3BCF-9D26-4CF0-A920-4ACCC8DCDE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862356"/>
                <a:ext cx="10058400" cy="417268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Now, we must have p, a prime, and a, an integer (need not be prime), but a and p must be </a:t>
                </a:r>
                <a:r>
                  <a:rPr lang="en-US" i="1" dirty="0"/>
                  <a:t>relatively prime </a:t>
                </a:r>
                <a:r>
                  <a:rPr lang="en-US" b="1" i="1" dirty="0"/>
                  <a:t>(co-prime)</a:t>
                </a:r>
                <a:endParaRPr lang="en-US" dirty="0"/>
              </a:p>
              <a:p>
                <a:r>
                  <a:rPr lang="en-US" dirty="0"/>
                  <a:t>Let’s try a = 3, p = 7</a:t>
                </a:r>
              </a:p>
              <a:p>
                <a:r>
                  <a:rPr lang="en-US" b="1" dirty="0"/>
                  <a:t>a</a:t>
                </a:r>
                <a:r>
                  <a:rPr lang="en-US" b="1" baseline="30000" dirty="0"/>
                  <a:t>p-1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b="1" dirty="0"/>
                  <a:t> 1 mod p</a:t>
                </a:r>
              </a:p>
              <a:p>
                <a:r>
                  <a:rPr lang="en-US" dirty="0"/>
                  <a:t>     3</a:t>
                </a:r>
                <a:r>
                  <a:rPr lang="en-US" baseline="30000" dirty="0"/>
                  <a:t>7-1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baseline="30000" dirty="0"/>
                  <a:t> </a:t>
                </a:r>
                <a:r>
                  <a:rPr lang="en-US" dirty="0"/>
                  <a:t>1 mod 7?</a:t>
                </a:r>
                <a:br>
                  <a:rPr lang="en-US" dirty="0"/>
                </a:br>
                <a:r>
                  <a:rPr lang="en-US" dirty="0"/>
                  <a:t> =  3</a:t>
                </a:r>
                <a:r>
                  <a:rPr lang="en-US" baseline="30000" dirty="0"/>
                  <a:t>6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baseline="30000" dirty="0"/>
                  <a:t> </a:t>
                </a:r>
                <a:r>
                  <a:rPr lang="en-US" dirty="0"/>
                  <a:t>1 mod 7?</a:t>
                </a:r>
              </a:p>
              <a:p>
                <a:r>
                  <a:rPr lang="en-US" dirty="0"/>
                  <a:t>You can use properties of modulus to simplify:  We know 3</a:t>
                </a:r>
                <a:r>
                  <a:rPr lang="en-US" baseline="30000" dirty="0"/>
                  <a:t>2</a:t>
                </a:r>
                <a:r>
                  <a:rPr lang="en-US" dirty="0"/>
                  <a:t> = 9, and 9 mod 7 = 2, so:</a:t>
                </a:r>
              </a:p>
              <a:p>
                <a:r>
                  <a:rPr lang="en-US" dirty="0"/>
                  <a:t>[(3</a:t>
                </a:r>
                <a:r>
                  <a:rPr lang="en-US" baseline="30000" dirty="0"/>
                  <a:t>2 </a:t>
                </a:r>
                <a:r>
                  <a:rPr lang="en-US" dirty="0"/>
                  <a:t>mod 7)</a:t>
                </a:r>
                <a:r>
                  <a:rPr lang="en-US" baseline="30000" dirty="0"/>
                  <a:t>3</a:t>
                </a:r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baseline="30000" dirty="0"/>
                  <a:t> </a:t>
                </a:r>
                <a:r>
                  <a:rPr lang="en-US" dirty="0"/>
                  <a:t>1 mod 7?</a:t>
                </a:r>
              </a:p>
              <a:p>
                <a:r>
                  <a:rPr lang="en-US" dirty="0"/>
                  <a:t>[(9 mod 7)</a:t>
                </a:r>
                <a:r>
                  <a:rPr lang="en-US" baseline="30000" dirty="0"/>
                  <a:t>3</a:t>
                </a:r>
                <a:r>
                  <a:rPr lang="en-US" dirty="0"/>
                  <a:t>] = [(2)</a:t>
                </a:r>
                <a:r>
                  <a:rPr lang="en-US" baseline="30000" dirty="0"/>
                  <a:t>3</a:t>
                </a:r>
                <a:r>
                  <a:rPr lang="en-US" dirty="0"/>
                  <a:t>] = 8 mod 7</a:t>
                </a:r>
              </a:p>
              <a:p>
                <a:r>
                  <a:rPr lang="en-US" dirty="0"/>
                  <a:t>So,</a:t>
                </a:r>
              </a:p>
              <a:p>
                <a:r>
                  <a:rPr lang="en-US" dirty="0"/>
                  <a:t>8 mod 7 = 1 mod 7 =1, so yes!</a:t>
                </a:r>
              </a:p>
              <a:p>
                <a:r>
                  <a:rPr lang="en-US" b="1" dirty="0"/>
                  <a:t>3</a:t>
                </a:r>
                <a:r>
                  <a:rPr lang="en-US" b="1" baseline="30000" dirty="0"/>
                  <a:t>6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b="1" baseline="30000" dirty="0"/>
                  <a:t> </a:t>
                </a:r>
                <a:r>
                  <a:rPr lang="en-US" b="1" dirty="0"/>
                  <a:t>1 mod 7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0F3BCF-9D26-4CF0-A920-4ACCC8DCDE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862356"/>
                <a:ext cx="10058400" cy="4172684"/>
              </a:xfrm>
              <a:blipFill>
                <a:blip r:embed="rId2"/>
                <a:stretch>
                  <a:fillRect l="-303" t="-1170" r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303A6-E631-4D7D-83CA-AE54FCBD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B62F0-7B6C-4CDD-85EB-566AD59A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140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93B4-0888-427A-A247-DB17CBB4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Euclid’s Algorithm (GCD)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E3DDD-B552-42FE-A04A-403D186D8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8119145" cy="3931920"/>
          </a:xfrm>
        </p:spPr>
        <p:txBody>
          <a:bodyPr/>
          <a:lstStyle/>
          <a:p>
            <a:r>
              <a:rPr lang="en-US" dirty="0"/>
              <a:t>The Greatest Common Divisor (GCD) of two integers is the largest positive integer that divides those two integers</a:t>
            </a:r>
          </a:p>
          <a:p>
            <a:pPr lvl="1"/>
            <a:r>
              <a:rPr lang="en-US" dirty="0"/>
              <a:t>E.g., GCD(8, 12) = 4, since 4 is the largest positive integer that divides both 8 and 12</a:t>
            </a:r>
          </a:p>
          <a:p>
            <a:r>
              <a:rPr lang="en-US" dirty="0"/>
              <a:t>Although a brute force technique is valid, it is not efficient</a:t>
            </a:r>
          </a:p>
          <a:p>
            <a:r>
              <a:rPr lang="en-US" dirty="0"/>
              <a:t>The Euclidean Algorithm states</a:t>
            </a:r>
          </a:p>
          <a:p>
            <a:pPr lvl="1"/>
            <a:r>
              <a:rPr lang="en-US" dirty="0"/>
              <a:t>The GCD(m, n) for positive integers m and n, where 0 &lt; m &lt; n is equal to GCD(n mod m, m).</a:t>
            </a:r>
          </a:p>
          <a:p>
            <a:pPr lvl="1"/>
            <a:r>
              <a:rPr lang="en-US" dirty="0"/>
              <a:t>When n mod m reaches 0, the algorithm ends and the result is 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3FF24-99F6-4CE4-88A1-63B7EACB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97501-BE60-4E00-A1D0-F558BB88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38</a:t>
            </a:fld>
            <a:endParaRPr lang="en-US"/>
          </a:p>
        </p:txBody>
      </p:sp>
      <p:pic>
        <p:nvPicPr>
          <p:cNvPr id="6146" name="Picture 2" descr="Image result for euclid">
            <a:extLst>
              <a:ext uri="{FF2B5EF4-FFF2-40B4-BE49-F238E27FC236}">
                <a16:creationId xmlns:a16="http://schemas.microsoft.com/office/drawing/2014/main" id="{89AA3B0A-3E70-4C88-8C0E-F4ECEB03D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442" y="509787"/>
            <a:ext cx="2315143" cy="28548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623110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449B-E42B-49EA-9E12-FB64F2F4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GCD: 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EF14A-71EE-4EAE-A92A-9A6FD8AE4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52631"/>
            <a:ext cx="10058400" cy="4382409"/>
          </a:xfrm>
        </p:spPr>
        <p:txBody>
          <a:bodyPr/>
          <a:lstStyle/>
          <a:p>
            <a:r>
              <a:rPr lang="en-US" dirty="0"/>
              <a:t>Q:  Use Euclid’s algorithm to find GCD(20, 42)</a:t>
            </a:r>
          </a:p>
          <a:p>
            <a:r>
              <a:rPr lang="en-US" dirty="0"/>
              <a:t>A:  We recall that Euclid’s algorithm says, under certain conditions stated previously, GCD(m, n) = GCD(</a:t>
            </a:r>
            <a:r>
              <a:rPr lang="en-US" i="1" dirty="0"/>
              <a:t>n</a:t>
            </a:r>
            <a:r>
              <a:rPr lang="en-US" dirty="0"/>
              <a:t> mod </a:t>
            </a:r>
            <a:r>
              <a:rPr lang="en-US" i="1" dirty="0"/>
              <a:t>m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dirty="0"/>
              <a:t>)</a:t>
            </a:r>
          </a:p>
          <a:p>
            <a:r>
              <a:rPr lang="en-US" dirty="0"/>
              <a:t>So:</a:t>
            </a:r>
            <a:br>
              <a:rPr lang="en-US" dirty="0"/>
            </a:br>
            <a:r>
              <a:rPr lang="en-US" dirty="0"/>
              <a:t>    GCD(20, 42)                   //m = 20, n = 42</a:t>
            </a:r>
            <a:br>
              <a:rPr lang="en-US" dirty="0"/>
            </a:br>
            <a:r>
              <a:rPr lang="en-US" dirty="0"/>
              <a:t>=  GCD(42 mod 20, 20)</a:t>
            </a:r>
            <a:br>
              <a:rPr lang="en-US" dirty="0"/>
            </a:br>
            <a:r>
              <a:rPr lang="en-US" dirty="0"/>
              <a:t>=  GCD(2, 20)                     // Our new m = 2, n = 20.  Our old 42 mod 20 isn’t 0, so keep</a:t>
            </a:r>
            <a:br>
              <a:rPr lang="en-US" dirty="0"/>
            </a:br>
            <a:r>
              <a:rPr lang="en-US" dirty="0"/>
              <a:t>                                             // going</a:t>
            </a:r>
          </a:p>
          <a:p>
            <a:pPr marL="0" indent="0">
              <a:buNone/>
            </a:pPr>
            <a:r>
              <a:rPr lang="en-US" dirty="0"/>
              <a:t>   =  GCD(20 mod 2, 2)</a:t>
            </a:r>
            <a:br>
              <a:rPr lang="en-US" dirty="0"/>
            </a:br>
            <a:r>
              <a:rPr lang="en-US" dirty="0"/>
              <a:t>   =  GCD(0, 2)                       //previous n mod m yielded 0, so </a:t>
            </a:r>
            <a:r>
              <a:rPr lang="en-US" b="1" dirty="0"/>
              <a:t>2</a:t>
            </a:r>
            <a:r>
              <a:rPr lang="en-US" dirty="0"/>
              <a:t> is the answer 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F97BC-B3AE-4A50-9CB2-580B6962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D9CD5-D82E-4E9E-99BF-3803D5B8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9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8CF7C6-0457-49F0-BEB4-525677B8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Introduction to</a:t>
            </a:r>
            <a:br>
              <a:rPr lang="en-US" sz="4400" dirty="0"/>
            </a:br>
            <a:r>
              <a:rPr lang="en-US" sz="4400" dirty="0"/>
              <a:t>Security and Cryptography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5608C4-57C5-411C-AEDF-E4A134331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/>
              <a:t>“There are two types of encryption – one that will prevent your sister from reading your diary, and one that will prevent your government.” </a:t>
            </a:r>
            <a:r>
              <a:rPr lang="en-US" dirty="0"/>
              <a:t>– </a:t>
            </a:r>
            <a:r>
              <a:rPr lang="en-US" b="1" dirty="0"/>
              <a:t>Bruce </a:t>
            </a:r>
            <a:r>
              <a:rPr lang="en-US" b="1" dirty="0" err="1"/>
              <a:t>Schneier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07795-D97D-4842-B3D0-48948B19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DE4D2-B94A-4AFF-B795-11E10E08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408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449B-E42B-49EA-9E12-FB64F2F4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GCD: 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EF14A-71EE-4EAE-A92A-9A6FD8AE4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52631"/>
            <a:ext cx="10058400" cy="43824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Q:  Use Euclid’s algorithm to find GCD(1180, 482)</a:t>
            </a:r>
          </a:p>
          <a:p>
            <a:r>
              <a:rPr lang="en-US" dirty="0"/>
              <a:t>A:  We recall that Euclid’s algorithm says, under certain conditions stated previously, GCD(m, n) = GCD(</a:t>
            </a:r>
            <a:r>
              <a:rPr lang="en-US" i="1" dirty="0"/>
              <a:t>n</a:t>
            </a:r>
            <a:r>
              <a:rPr lang="en-US" dirty="0"/>
              <a:t> mod </a:t>
            </a:r>
            <a:r>
              <a:rPr lang="en-US" i="1" dirty="0"/>
              <a:t>m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Recall that we can write an integer as a linear expression, x = qc + r, from earlier!</a:t>
            </a:r>
          </a:p>
          <a:p>
            <a:r>
              <a:rPr lang="en-US" dirty="0"/>
              <a:t>So:</a:t>
            </a:r>
            <a:br>
              <a:rPr lang="en-US" dirty="0"/>
            </a:br>
            <a:r>
              <a:rPr lang="en-US" dirty="0"/>
              <a:t>    GCD(1180, 482)                   //m = 1180, n = 482</a:t>
            </a:r>
            <a:br>
              <a:rPr lang="en-US" dirty="0"/>
            </a:br>
            <a:r>
              <a:rPr lang="en-US" dirty="0"/>
              <a:t>=  GCD(482, 1180)                   //swap them to make 0 &lt; m &lt; n, so m = 482, n = 1180</a:t>
            </a:r>
            <a:br>
              <a:rPr lang="en-US" dirty="0"/>
            </a:br>
            <a:r>
              <a:rPr lang="en-US" dirty="0"/>
              <a:t>=  GCD(1180 mod 482, 482)</a:t>
            </a:r>
            <a:br>
              <a:rPr lang="en-US" dirty="0"/>
            </a:br>
            <a:r>
              <a:rPr lang="en-US" dirty="0"/>
              <a:t>=  GCD(216, 482)                     //1180 = 482(2) + 216, so remainder = 216</a:t>
            </a:r>
            <a:br>
              <a:rPr lang="en-US" dirty="0"/>
            </a:br>
            <a:r>
              <a:rPr lang="en-US" dirty="0"/>
              <a:t>=  GCD(482 mod 216, 216)     //482 = 216(2) + 50, so remainder is 50</a:t>
            </a:r>
            <a:br>
              <a:rPr lang="en-US" dirty="0"/>
            </a:br>
            <a:r>
              <a:rPr lang="en-US" dirty="0"/>
              <a:t>=  GCD(50, 216)</a:t>
            </a:r>
            <a:br>
              <a:rPr lang="en-US" dirty="0"/>
            </a:br>
            <a:r>
              <a:rPr lang="en-US" dirty="0"/>
              <a:t>=  GCD(216 mod 50, 50)         //216 = 50(4) + 16, so remainder is 16</a:t>
            </a:r>
            <a:br>
              <a:rPr lang="en-US" dirty="0"/>
            </a:br>
            <a:r>
              <a:rPr lang="en-US" dirty="0"/>
              <a:t>=  GCD(16, 50)</a:t>
            </a:r>
            <a:br>
              <a:rPr lang="en-US" dirty="0"/>
            </a:br>
            <a:r>
              <a:rPr lang="en-US" dirty="0"/>
              <a:t>=  GCD(50 mod 16, 16)           //50 = 16(3) + 2, so remainder is 2</a:t>
            </a:r>
            <a:br>
              <a:rPr lang="en-US" dirty="0"/>
            </a:br>
            <a:r>
              <a:rPr lang="en-US" dirty="0"/>
              <a:t>=  GCD(2, 16)</a:t>
            </a:r>
            <a:br>
              <a:rPr lang="en-US" dirty="0"/>
            </a:br>
            <a:r>
              <a:rPr lang="en-US" dirty="0"/>
              <a:t>=  GCD(16 mod 2, 2)               </a:t>
            </a:r>
            <a:r>
              <a:rPr lang="en-US" b="1" dirty="0">
                <a:solidFill>
                  <a:srgbClr val="FFC000"/>
                </a:solidFill>
              </a:rPr>
              <a:t>//16 = 2(8) + 0 </a:t>
            </a:r>
            <a:r>
              <a:rPr lang="en-US" b="1" dirty="0">
                <a:solidFill>
                  <a:srgbClr val="FFC000"/>
                </a:solidFill>
                <a:sym typeface="Wingdings" panose="05000000000000000000" pitchFamily="2" charset="2"/>
              </a:rPr>
              <a:t> since remainder is 0, answer is 2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F97BC-B3AE-4A50-9CB2-580B6962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D9CD5-D82E-4E9E-99BF-3803D5B8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287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EB1D-11FF-4179-8248-C553CEDE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Euclid’s Extended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E23B7-E626-479D-B0B6-FA2469127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book for details</a:t>
            </a:r>
          </a:p>
          <a:p>
            <a:r>
              <a:rPr lang="en-US" dirty="0"/>
              <a:t>The idea is that you perform the regular Euclidean GCD algorithm, but keep track of steps</a:t>
            </a:r>
          </a:p>
          <a:p>
            <a:pPr lvl="1"/>
            <a:r>
              <a:rPr lang="en-US" dirty="0"/>
              <a:t>You work your way back, and come up with an expression of the form:</a:t>
            </a:r>
            <a:br>
              <a:rPr lang="en-US" dirty="0"/>
            </a:br>
            <a:r>
              <a:rPr lang="en-US" dirty="0" err="1"/>
              <a:t>gcd</a:t>
            </a:r>
            <a:r>
              <a:rPr lang="en-US" dirty="0"/>
              <a:t>(m, n) = mu + </a:t>
            </a:r>
            <a:r>
              <a:rPr lang="en-US" dirty="0" err="1"/>
              <a:t>nv</a:t>
            </a:r>
            <a:r>
              <a:rPr lang="en-US" dirty="0"/>
              <a:t>, where u and v are some integers</a:t>
            </a:r>
          </a:p>
          <a:p>
            <a:pPr lvl="1"/>
            <a:r>
              <a:rPr lang="en-US" dirty="0"/>
              <a:t>Ultimately, you want to be able to show that a </a:t>
            </a:r>
            <a:r>
              <a:rPr lang="en-US" dirty="0" err="1"/>
              <a:t>gcd</a:t>
            </a:r>
            <a:r>
              <a:rPr lang="en-US" dirty="0"/>
              <a:t>(</a:t>
            </a:r>
            <a:r>
              <a:rPr lang="en-US" dirty="0" err="1"/>
              <a:t>m,n</a:t>
            </a:r>
            <a:r>
              <a:rPr lang="en-US" dirty="0"/>
              <a:t>) can be written as a linear combination of the values m and n</a:t>
            </a:r>
          </a:p>
          <a:p>
            <a:pPr lvl="1"/>
            <a:r>
              <a:rPr lang="en-US" dirty="0"/>
              <a:t>This part is called </a:t>
            </a:r>
            <a:r>
              <a:rPr lang="en-US" b="1" i="1" dirty="0" err="1"/>
              <a:t>Bezout’s</a:t>
            </a:r>
            <a:r>
              <a:rPr lang="en-US" b="1" i="1" dirty="0"/>
              <a:t> </a:t>
            </a:r>
            <a:r>
              <a:rPr lang="en-US" i="1" dirty="0"/>
              <a:t>(pronounced “bay zee”) </a:t>
            </a:r>
            <a:r>
              <a:rPr lang="en-US" b="1" i="1" dirty="0"/>
              <a:t>Theorem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D9464-A174-4B27-B111-652E8FD0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B683B-1323-4505-A9E8-898CA3DB9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501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8CF7C6-0457-49F0-BEB4-525677B82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75" y="2158065"/>
            <a:ext cx="9070848" cy="621789"/>
          </a:xfrm>
        </p:spPr>
        <p:txBody>
          <a:bodyPr/>
          <a:lstStyle/>
          <a:p>
            <a:r>
              <a:rPr lang="en-US" sz="4400" dirty="0"/>
              <a:t>The RSA Cryptosystem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07795-D97D-4842-B3D0-48948B19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DE4D2-B94A-4AFF-B795-11E10E08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42</a:t>
            </a:fld>
            <a:endParaRPr lang="en-US"/>
          </a:p>
        </p:txBody>
      </p:sp>
      <p:pic>
        <p:nvPicPr>
          <p:cNvPr id="7170" name="Picture 2" descr="Security">
            <a:extLst>
              <a:ext uri="{FF2B5EF4-FFF2-40B4-BE49-F238E27FC236}">
                <a16:creationId xmlns:a16="http://schemas.microsoft.com/office/drawing/2014/main" id="{5F0E01DF-E682-496A-80F8-5733EEB17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338" y="2779854"/>
            <a:ext cx="3781323" cy="231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4855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D3484C-97B9-409F-AC6D-CA60B294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 weighs in on Alice and Bob</a:t>
            </a:r>
          </a:p>
        </p:txBody>
      </p:sp>
      <p:pic>
        <p:nvPicPr>
          <p:cNvPr id="8194" name="Picture 2" descr="Alice and Bob">
            <a:extLst>
              <a:ext uri="{FF2B5EF4-FFF2-40B4-BE49-F238E27FC236}">
                <a16:creationId xmlns:a16="http://schemas.microsoft.com/office/drawing/2014/main" id="{C307026F-A83E-4BBD-979F-48F3DF8B90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13" y="1793788"/>
            <a:ext cx="6772374" cy="429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482B3-74CD-4326-BD60-FA1AADD5F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E9F63-85ED-47C0-A869-0FB92237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229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0081A-495F-452D-A60E-7CD5E2C8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CDBC1-05D2-44A7-8C08-C67F2A773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4632"/>
            <a:ext cx="10058400" cy="4270408"/>
          </a:xfrm>
        </p:spPr>
        <p:txBody>
          <a:bodyPr/>
          <a:lstStyle/>
          <a:p>
            <a:r>
              <a:rPr lang="en-US" dirty="0"/>
              <a:t>While Diffie and Hellman developed the concepts and requirements of a public key cryptosystem, they did not specify algorithms that met those requirements</a:t>
            </a:r>
          </a:p>
          <a:p>
            <a:r>
              <a:rPr lang="en-US" dirty="0"/>
              <a:t>Shortly after the publication of their paper, another group of cryptographers:  Ron </a:t>
            </a:r>
            <a:r>
              <a:rPr lang="en-US" dirty="0" err="1"/>
              <a:t>Rivest</a:t>
            </a:r>
            <a:r>
              <a:rPr lang="en-US" dirty="0"/>
              <a:t>, Adi Shamir, and Len </a:t>
            </a:r>
            <a:r>
              <a:rPr lang="en-US" dirty="0" err="1"/>
              <a:t>Adleman</a:t>
            </a:r>
            <a:r>
              <a:rPr lang="en-US" dirty="0"/>
              <a:t> at MIT devised an algorithm to satisfy the requirements</a:t>
            </a:r>
          </a:p>
          <a:p>
            <a:pPr lvl="1"/>
            <a:r>
              <a:rPr lang="en-US" dirty="0"/>
              <a:t>Paper was published in 1978</a:t>
            </a:r>
          </a:p>
          <a:p>
            <a:r>
              <a:rPr lang="en-US" dirty="0"/>
              <a:t>RSA is a block </a:t>
            </a:r>
            <a:r>
              <a:rPr lang="en-US" dirty="0" err="1"/>
              <a:t>ciper</a:t>
            </a:r>
            <a:endParaRPr lang="en-US" dirty="0"/>
          </a:p>
          <a:p>
            <a:pPr lvl="1"/>
            <a:r>
              <a:rPr lang="en-US" dirty="0"/>
              <a:t>This means the encryption is performed on blocks of plaintext</a:t>
            </a:r>
          </a:p>
          <a:p>
            <a:r>
              <a:rPr lang="en-US" dirty="0"/>
              <a:t>Like most public key cryptosystems, there are three distinct steps in RSA: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Key generation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Encryption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Decryption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9EE50-3305-4CE3-B56D-048A2B61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D7439-E09F-469A-B878-AA57A213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327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13D5C-D6BF-47A7-A1CA-8C690CA6E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00D6DE-4D03-4B88-A673-3F37300101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To allow others to securely communicate with her, Alice chooses two primes:  p and q and from these, calculates 2 values:</a:t>
                </a:r>
              </a:p>
              <a:p>
                <a:pPr lvl="1"/>
                <a:r>
                  <a:rPr lang="en-US" dirty="0"/>
                  <a:t>n = </a:t>
                </a:r>
                <a:r>
                  <a:rPr lang="en-US" dirty="0" err="1"/>
                  <a:t>pq</a:t>
                </a:r>
                <a:endParaRPr lang="en-US" dirty="0"/>
              </a:p>
              <a:p>
                <a:pPr lvl="1"/>
                <a:r>
                  <a:rPr lang="el-GR" dirty="0"/>
                  <a:t>Φ</a:t>
                </a:r>
                <a:r>
                  <a:rPr lang="en-US" dirty="0"/>
                  <a:t>(n) = (p-1)(q-1)         //phi of n is called the “Euler totient function”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Then, Alice chooses an encryption key, e such that </a:t>
                </a:r>
                <a:r>
                  <a:rPr lang="en-US" dirty="0" err="1"/>
                  <a:t>gcd</a:t>
                </a:r>
                <a:r>
                  <a:rPr lang="en-US" dirty="0"/>
                  <a:t>(e, </a:t>
                </a:r>
                <a:r>
                  <a:rPr lang="el-GR" dirty="0"/>
                  <a:t>Φ</a:t>
                </a:r>
                <a:r>
                  <a:rPr lang="en-US" dirty="0"/>
                  <a:t>(n) )= 1</a:t>
                </a:r>
              </a:p>
              <a:p>
                <a:pPr lvl="1"/>
                <a:r>
                  <a:rPr lang="en-US" dirty="0"/>
                  <a:t>That is, e and </a:t>
                </a:r>
                <a:r>
                  <a:rPr lang="el-GR" dirty="0"/>
                  <a:t>Φ</a:t>
                </a:r>
                <a:r>
                  <a:rPr lang="en-US" dirty="0"/>
                  <a:t>(n) are co-prime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Alice calculates the decryption key, d, so that ed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1 (mod </a:t>
                </a:r>
                <a:r>
                  <a:rPr lang="el-GR" dirty="0"/>
                  <a:t>Φ</a:t>
                </a:r>
                <a:r>
                  <a:rPr lang="en-US" dirty="0"/>
                  <a:t>(n))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Alice makes the public key {n, e} known publicly and keeps her private key {d, p, q} secret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00D6DE-4D03-4B88-A673-3F37300101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5" t="-775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D2221-4142-41C3-8B61-696FF286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FC5A4-DD24-4CBD-8A9F-6BBB6128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352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FCCF-4F4E-4E7E-9BAD-7F2491ED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Encryption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A9F7C8-8FFF-4E68-8DE2-1F9028BDC4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Bob wants to communicate with Alice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Bob looks up Alice’s public key, {n, e}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Bob writes his message, m, as m (mod n)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Bob computes the ciphertext, c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m</a:t>
                </a:r>
                <a:r>
                  <a:rPr lang="en-US" baseline="30000" dirty="0"/>
                  <a:t>e</a:t>
                </a:r>
                <a:r>
                  <a:rPr lang="en-US" dirty="0"/>
                  <a:t>(mod n)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Bob sends c to Alice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A9F7C8-8FFF-4E68-8DE2-1F9028BDC4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5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C38B2-7E20-47DA-958A-3F2304E0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E1D44-DB8E-4A2D-B405-DBEC69EA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302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A2B2-5511-452F-AB35-07C9A8CB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RSA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1EFA0-D496-4ECD-A815-D141CDB527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Alice selects the two primes, p = 17, q = 11</a:t>
                </a:r>
              </a:p>
              <a:p>
                <a:r>
                  <a:rPr lang="en-US" dirty="0"/>
                  <a:t>She calculates n = </a:t>
                </a:r>
                <a:r>
                  <a:rPr lang="en-US" dirty="0" err="1"/>
                  <a:t>pq</a:t>
                </a:r>
                <a:r>
                  <a:rPr lang="en-US" dirty="0"/>
                  <a:t> = (17)(11) = 187</a:t>
                </a:r>
              </a:p>
              <a:p>
                <a:r>
                  <a:rPr lang="en-US" dirty="0"/>
                  <a:t>She calculates </a:t>
                </a:r>
                <a:r>
                  <a:rPr lang="el-GR" dirty="0"/>
                  <a:t>Φ</a:t>
                </a:r>
                <a:r>
                  <a:rPr lang="en-US" dirty="0"/>
                  <a:t>(n) = (p-1)(q-1) = (16)(10) = 160</a:t>
                </a:r>
              </a:p>
              <a:p>
                <a:r>
                  <a:rPr lang="en-US" dirty="0"/>
                  <a:t>She selects e such that e is relatively prime to </a:t>
                </a:r>
                <a:r>
                  <a:rPr lang="el-GR" dirty="0"/>
                  <a:t>Φ</a:t>
                </a:r>
                <a:r>
                  <a:rPr lang="en-US" dirty="0"/>
                  <a:t>(n) = 160</a:t>
                </a:r>
              </a:p>
              <a:p>
                <a:pPr lvl="1"/>
                <a:r>
                  <a:rPr lang="en-US" dirty="0"/>
                  <a:t>We choose e = 7</a:t>
                </a:r>
              </a:p>
              <a:p>
                <a:r>
                  <a:rPr lang="en-US" dirty="0"/>
                  <a:t>Determine d such that de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1 (mod 160) , d &lt; 160</a:t>
                </a:r>
              </a:p>
              <a:p>
                <a:pPr lvl="1"/>
                <a:r>
                  <a:rPr lang="en-US" dirty="0"/>
                  <a:t>d = 23, since 23 * 7 = 161 = (1 * 160) + 1</a:t>
                </a:r>
              </a:p>
              <a:p>
                <a:pPr lvl="1"/>
                <a:r>
                  <a:rPr lang="en-US" dirty="0"/>
                  <a:t>You could have calculated d using Euclid’s algorithm</a:t>
                </a:r>
              </a:p>
              <a:p>
                <a:r>
                  <a:rPr lang="en-US" dirty="0"/>
                  <a:t>So, PU</a:t>
                </a:r>
                <a:r>
                  <a:rPr lang="en-US" baseline="-25000" dirty="0"/>
                  <a:t>A</a:t>
                </a:r>
                <a:r>
                  <a:rPr lang="en-US" dirty="0"/>
                  <a:t> = {e, n} = {7, 187}</a:t>
                </a:r>
              </a:p>
              <a:p>
                <a:r>
                  <a:rPr lang="en-US" dirty="0"/>
                  <a:t>And PR</a:t>
                </a:r>
                <a:r>
                  <a:rPr lang="en-US" baseline="-25000" dirty="0"/>
                  <a:t>A</a:t>
                </a:r>
                <a:r>
                  <a:rPr lang="en-US" dirty="0"/>
                  <a:t> = {d, n} = {23, 187}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1EFA0-D496-4ECD-A815-D141CDB527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4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685F5-C903-45E7-A439-508DC6FD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E6C90-9833-49B3-8721-C3262588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333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72AA-8754-4F17-9E59-3B54C66B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RSA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FC44D-A837-4307-8419-796AEF2D2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PU</a:t>
            </a:r>
            <a:r>
              <a:rPr lang="en-US" baseline="-25000" dirty="0"/>
              <a:t>A</a:t>
            </a:r>
            <a:r>
              <a:rPr lang="en-US" dirty="0"/>
              <a:t> = {e, n} = {7, 187} and PR</a:t>
            </a:r>
            <a:r>
              <a:rPr lang="en-US" baseline="-25000" dirty="0"/>
              <a:t>A</a:t>
            </a:r>
            <a:r>
              <a:rPr lang="en-US" dirty="0"/>
              <a:t> = {23, 187} </a:t>
            </a:r>
            <a:r>
              <a:rPr lang="en-US" dirty="0">
                <a:sym typeface="Wingdings" panose="05000000000000000000" pitchFamily="2" charset="2"/>
              </a:rPr>
              <a:t> Bob wouldn’t know PR</a:t>
            </a:r>
            <a:r>
              <a:rPr lang="en-US" baseline="-25000" dirty="0">
                <a:sym typeface="Wingdings" panose="05000000000000000000" pitchFamily="2" charset="2"/>
              </a:rPr>
              <a:t>A</a:t>
            </a:r>
            <a:r>
              <a:rPr lang="en-US" dirty="0">
                <a:sym typeface="Wingdings" panose="05000000000000000000" pitchFamily="2" charset="2"/>
              </a:rPr>
              <a:t>, just PU</a:t>
            </a:r>
            <a:r>
              <a:rPr lang="en-US" baseline="-25000" dirty="0">
                <a:sym typeface="Wingdings" panose="05000000000000000000" pitchFamily="2" charset="2"/>
              </a:rPr>
              <a:t>A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So, if the message M = 88, we calculate ciphertext thusly:</a:t>
            </a:r>
          </a:p>
          <a:p>
            <a:r>
              <a:rPr lang="en-US" dirty="0">
                <a:sym typeface="Wingdings" panose="05000000000000000000" pitchFamily="2" charset="2"/>
              </a:rPr>
              <a:t>C = M</a:t>
            </a:r>
            <a:r>
              <a:rPr lang="en-US" baseline="30000" dirty="0">
                <a:sym typeface="Wingdings" panose="05000000000000000000" pitchFamily="2" charset="2"/>
              </a:rPr>
              <a:t>e</a:t>
            </a:r>
            <a:r>
              <a:rPr lang="en-US" dirty="0">
                <a:sym typeface="Wingdings" panose="05000000000000000000" pitchFamily="2" charset="2"/>
              </a:rPr>
              <a:t> mod n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    = 88</a:t>
            </a:r>
            <a:r>
              <a:rPr lang="en-US" baseline="30000" dirty="0">
                <a:sym typeface="Wingdings" panose="05000000000000000000" pitchFamily="2" charset="2"/>
              </a:rPr>
              <a:t>7</a:t>
            </a:r>
            <a:r>
              <a:rPr lang="en-US" dirty="0">
                <a:sym typeface="Wingdings" panose="05000000000000000000" pitchFamily="2" charset="2"/>
              </a:rPr>
              <a:t> mod 187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    = 11</a:t>
            </a:r>
          </a:p>
          <a:p>
            <a:r>
              <a:rPr lang="en-US" dirty="0">
                <a:sym typeface="Wingdings" panose="05000000000000000000" pitchFamily="2" charset="2"/>
              </a:rPr>
              <a:t>Bob sends the C = 11 to Alice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6C9C4-6DD6-4756-8E99-3213F40F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03522-3B10-42E9-A4A7-F7B69D399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019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3C7D-E8D4-4D5A-8938-FF01B338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Decryption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69D7E-9279-4852-80C7-C4A5A9AC4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Alice receives c from Bob</a:t>
                </a:r>
              </a:p>
              <a:p>
                <a:r>
                  <a:rPr lang="en-US" dirty="0"/>
                  <a:t>Alice computes the original m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 </a:t>
                </a:r>
                <a:r>
                  <a:rPr lang="en-US" baseline="30000" dirty="0"/>
                  <a:t>d</a:t>
                </a:r>
                <a:r>
                  <a:rPr lang="en-US" dirty="0"/>
                  <a:t>(mod n)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A69D7E-9279-4852-80C7-C4A5A9AC4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4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20457-8F1E-42CB-BCDF-40DFB0F2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81BBD-FA9F-40CC-90C1-98E6E9F76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4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A593-DE8E-43BB-B2C5-ADAB5E57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73DA9-A2B0-4ECA-BCD0-17F1A75B2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21079"/>
            <a:ext cx="10058400" cy="4113961"/>
          </a:xfrm>
        </p:spPr>
        <p:txBody>
          <a:bodyPr>
            <a:normAutofit/>
          </a:bodyPr>
          <a:lstStyle/>
          <a:p>
            <a:r>
              <a:rPr lang="en-US" dirty="0"/>
              <a:t>Computer and network security involves many different aspects of providing a safe, reliable environment for computer and network users</a:t>
            </a:r>
          </a:p>
          <a:p>
            <a:r>
              <a:rPr lang="en-US" dirty="0"/>
              <a:t>The “big three” characteristics of a secure system are realized in the acronym CIA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Confidentiality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Integrity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Availability</a:t>
            </a:r>
          </a:p>
          <a:p>
            <a:r>
              <a:rPr lang="en-US" dirty="0">
                <a:solidFill>
                  <a:srgbClr val="FFC000"/>
                </a:solidFill>
              </a:rPr>
              <a:t>Confidentiality</a:t>
            </a:r>
            <a:r>
              <a:rPr lang="en-US" dirty="0"/>
              <a:t> is the property of keeping data secret between communicating parties</a:t>
            </a:r>
          </a:p>
          <a:p>
            <a:r>
              <a:rPr lang="en-US" dirty="0">
                <a:solidFill>
                  <a:srgbClr val="00B0F0"/>
                </a:solidFill>
              </a:rPr>
              <a:t>Integrity</a:t>
            </a:r>
          </a:p>
          <a:p>
            <a:pPr lvl="1"/>
            <a:r>
              <a:rPr lang="en-US" dirty="0"/>
              <a:t>Origin integrity (authentication):  proof that information originated with a specific individual</a:t>
            </a:r>
          </a:p>
          <a:p>
            <a:pPr lvl="1"/>
            <a:r>
              <a:rPr lang="en-US" dirty="0"/>
              <a:t>Data integrity:  data is free from tampering, and appears as it originated from the sender</a:t>
            </a:r>
          </a:p>
          <a:p>
            <a:r>
              <a:rPr lang="en-US" dirty="0">
                <a:solidFill>
                  <a:srgbClr val="92D050"/>
                </a:solidFill>
              </a:rPr>
              <a:t>Availability</a:t>
            </a:r>
            <a:r>
              <a:rPr lang="en-US" dirty="0"/>
              <a:t> is the property in which resources are there (available) when you need them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A6225-7D14-4C73-8080-00AE2B01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78129-F317-4339-A173-390E7858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030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9D8F-DECA-4738-BA5E-ED8AEFA8E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RSA Decryption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64F97-4BEA-4F13-AB20-4AFD4AB23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Alice receives the C = 11 from B</a:t>
            </a:r>
          </a:p>
          <a:p>
            <a:r>
              <a:rPr lang="en-US" dirty="0"/>
              <a:t>She computes, using her private key, PR</a:t>
            </a:r>
            <a:r>
              <a:rPr lang="en-US" baseline="-25000" dirty="0"/>
              <a:t>A</a:t>
            </a:r>
            <a:r>
              <a:rPr lang="en-US" dirty="0"/>
              <a:t> = {d, n} = {23, 187}:</a:t>
            </a:r>
          </a:p>
          <a:p>
            <a:r>
              <a:rPr lang="en-US" dirty="0"/>
              <a:t>M   = C</a:t>
            </a:r>
            <a:r>
              <a:rPr lang="en-US" baseline="30000" dirty="0"/>
              <a:t>d</a:t>
            </a:r>
            <a:r>
              <a:rPr lang="en-US" dirty="0"/>
              <a:t> (mod n)</a:t>
            </a:r>
            <a:br>
              <a:rPr lang="en-US" dirty="0"/>
            </a:br>
            <a:r>
              <a:rPr lang="en-US" dirty="0"/>
              <a:t>M   = 11</a:t>
            </a:r>
            <a:r>
              <a:rPr lang="en-US" baseline="30000" dirty="0"/>
              <a:t>23</a:t>
            </a:r>
            <a:r>
              <a:rPr lang="en-US" dirty="0"/>
              <a:t> mod 187</a:t>
            </a:r>
            <a:br>
              <a:rPr lang="en-US" dirty="0"/>
            </a:br>
            <a:r>
              <a:rPr lang="en-US" dirty="0"/>
              <a:t>       = 88</a:t>
            </a:r>
          </a:p>
          <a:p>
            <a:r>
              <a:rPr lang="en-US" dirty="0"/>
              <a:t>So, the original message is retrieved without loss, M = 88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FB1E3-9E48-49C5-9C9B-FD9466D1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73E53-6ABE-48CA-869A-0C81D4EC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64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D1DE-6791-423B-B934-76325D4C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Dispelling False Notions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23451-016D-4720-BECF-ECEE228DB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key (asymmetric key) cryptography </a:t>
            </a:r>
            <a:r>
              <a:rPr lang="en-US" i="1" dirty="0"/>
              <a:t>does not</a:t>
            </a:r>
            <a:r>
              <a:rPr lang="en-US" dirty="0"/>
              <a:t> make secret key (symmetric key) cryptography obsolete</a:t>
            </a:r>
          </a:p>
          <a:p>
            <a:pPr lvl="1"/>
            <a:r>
              <a:rPr lang="en-US" dirty="0"/>
              <a:t>Nor, are they “more secure” than their symmetric key counterparts</a:t>
            </a:r>
          </a:p>
          <a:p>
            <a:r>
              <a:rPr lang="en-US" dirty="0"/>
              <a:t>The public key systems take vastly larger amounts of processing time than symmetric key systems</a:t>
            </a:r>
          </a:p>
          <a:p>
            <a:pPr lvl="1"/>
            <a:r>
              <a:rPr lang="en-US" dirty="0"/>
              <a:t>This wouldn’t be suitable for sending the billions of encrypted messages that are required in commerce, for example – it’s JUST TOO SLOW</a:t>
            </a:r>
          </a:p>
          <a:p>
            <a:r>
              <a:rPr lang="en-US" dirty="0"/>
              <a:t>So, what is it good for?</a:t>
            </a:r>
          </a:p>
          <a:p>
            <a:pPr lvl="1"/>
            <a:r>
              <a:rPr lang="en-US" dirty="0"/>
              <a:t>Public key systems are useful for solving the original problem they were targeting -  key distribution!</a:t>
            </a:r>
          </a:p>
          <a:p>
            <a:pPr lvl="1"/>
            <a:r>
              <a:rPr lang="en-US" dirty="0"/>
              <a:t>You initiate communication using a public key system like RSA, and encrypt a symmetric key, which can </a:t>
            </a:r>
            <a:r>
              <a:rPr lang="en-US" i="1" dirty="0"/>
              <a:t>then </a:t>
            </a:r>
            <a:r>
              <a:rPr lang="en-US" dirty="0"/>
              <a:t>be used for subsequent communication (in a secret key system like AES)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E93E1-3CD5-4701-8E42-1627AA5B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41537-CC78-465C-AD47-53CB4204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635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6499B-E96F-4E6B-8767-1B3F311C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6E181-4B69-473E-A354-CC4CE8E93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Comments?</a:t>
            </a:r>
          </a:p>
          <a:p>
            <a:r>
              <a:rPr lang="en-US" dirty="0"/>
              <a:t>Remarks?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E2D59-BA24-45A7-8453-817B88D2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D215E-8F1D-44CD-9E10-C8A93BA90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6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0E4EEF5-AACA-42F5-9039-B58927E8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45832C-EE01-493D-BBEE-E85FD04D9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Cryptography is one of the most important areas of computer science as used in business, especially e-commerce, and in transmission of sensitive data in general</a:t>
            </a:r>
          </a:p>
          <a:p>
            <a:pPr lvl="1"/>
            <a:r>
              <a:rPr lang="en-US" dirty="0"/>
              <a:t>It is an enabling feature of confidentiality and even integrity in secure systems</a:t>
            </a:r>
          </a:p>
          <a:p>
            <a:pPr lvl="1"/>
            <a:r>
              <a:rPr lang="en-US" dirty="0"/>
              <a:t>It involves processing data, converting it into an unintelligible form that no one can read (ideally) except the intended recipient(s) of that data</a:t>
            </a:r>
          </a:p>
          <a:p>
            <a:r>
              <a:rPr lang="en-US" dirty="0"/>
              <a:t>Conversion process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cipher </a:t>
            </a:r>
            <a:r>
              <a:rPr lang="en-US" dirty="0"/>
              <a:t>is the algorithm used for encryption (</a:t>
            </a:r>
            <a:r>
              <a:rPr lang="en-US" b="1" dirty="0"/>
              <a:t>en</a:t>
            </a:r>
            <a:r>
              <a:rPr lang="en-US" b="1" i="1" dirty="0"/>
              <a:t>cipher</a:t>
            </a:r>
            <a:r>
              <a:rPr lang="en-US" b="1" dirty="0"/>
              <a:t>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Unconverted data is called </a:t>
            </a:r>
            <a:r>
              <a:rPr lang="en-US" b="1" dirty="0"/>
              <a:t>plaintext</a:t>
            </a:r>
            <a:r>
              <a:rPr lang="en-US" dirty="0"/>
              <a:t>, and is </a:t>
            </a:r>
            <a:r>
              <a:rPr lang="en-US" b="1" i="1" dirty="0"/>
              <a:t>encrypted</a:t>
            </a:r>
            <a:r>
              <a:rPr lang="en-US" dirty="0"/>
              <a:t>, becoming </a:t>
            </a:r>
            <a:r>
              <a:rPr lang="en-US" b="1" dirty="0"/>
              <a:t>ciphertext</a:t>
            </a:r>
          </a:p>
          <a:p>
            <a:pPr lvl="1"/>
            <a:r>
              <a:rPr lang="en-US" dirty="0"/>
              <a:t>To restore the original plaintext, the ciphertext is </a:t>
            </a:r>
            <a:r>
              <a:rPr lang="en-US" b="1" dirty="0"/>
              <a:t>decrypted</a:t>
            </a:r>
            <a:r>
              <a:rPr lang="en-US" dirty="0"/>
              <a:t> (</a:t>
            </a:r>
            <a:r>
              <a:rPr lang="en-US" b="1" dirty="0"/>
              <a:t>de</a:t>
            </a:r>
            <a:r>
              <a:rPr lang="en-US" b="1" i="1" dirty="0"/>
              <a:t>cipher</a:t>
            </a:r>
            <a:r>
              <a:rPr lang="en-US" b="1" dirty="0"/>
              <a:t>ed</a:t>
            </a:r>
            <a:r>
              <a:rPr lang="en-US" dirty="0"/>
              <a:t>)</a:t>
            </a:r>
          </a:p>
          <a:p>
            <a:r>
              <a:rPr lang="en-US" dirty="0"/>
              <a:t>Two major types:</a:t>
            </a:r>
          </a:p>
          <a:p>
            <a:pPr lvl="1"/>
            <a:r>
              <a:rPr lang="en-US" dirty="0"/>
              <a:t>Symmetric, or secret-key cryptography</a:t>
            </a:r>
          </a:p>
          <a:p>
            <a:pPr lvl="1"/>
            <a:r>
              <a:rPr lang="en-US" dirty="0"/>
              <a:t>Asymmetric, or public-key cryptography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E7528-E1A9-4556-A4B4-99CC2EB0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E0790-26E5-42E2-BC0E-600F1BB2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4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A7ED-5439-4F7F-960F-BEB86864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Key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01192-060B-485E-B6A1-E39118CD6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name suggests, </a:t>
            </a:r>
            <a:r>
              <a:rPr lang="en-US" b="1" dirty="0"/>
              <a:t>symmetric key cryptography</a:t>
            </a:r>
            <a:r>
              <a:rPr lang="en-US" dirty="0"/>
              <a:t> involves two communicating parties with copies of the </a:t>
            </a:r>
            <a:r>
              <a:rPr lang="en-US" i="1" dirty="0"/>
              <a:t>same key</a:t>
            </a:r>
            <a:r>
              <a:rPr lang="en-US" dirty="0"/>
              <a:t> using it to convert their messages, and communicate over an insecure medium</a:t>
            </a:r>
          </a:p>
          <a:p>
            <a:r>
              <a:rPr lang="en-US" dirty="0"/>
              <a:t>Symmetric key encryption is ancient – it has been around for a couple thousand years</a:t>
            </a:r>
          </a:p>
          <a:p>
            <a:pPr lvl="1"/>
            <a:r>
              <a:rPr lang="en-US" dirty="0"/>
              <a:t>Often, symmetric key encryption was done with pen and paper (or their analogues) and is often called </a:t>
            </a:r>
            <a:r>
              <a:rPr lang="en-US" b="1" dirty="0"/>
              <a:t>classical encryption</a:t>
            </a:r>
            <a:endParaRPr lang="en-US" dirty="0"/>
          </a:p>
          <a:p>
            <a:r>
              <a:rPr lang="en-US" dirty="0"/>
              <a:t>The ancient Greeks used the scytale (</a:t>
            </a:r>
            <a:r>
              <a:rPr lang="en-US" dirty="0" err="1"/>
              <a:t>skih</a:t>
            </a:r>
            <a:r>
              <a:rPr lang="en-US" dirty="0"/>
              <a:t>-</a:t>
            </a:r>
            <a:r>
              <a:rPr lang="en-US" dirty="0" err="1"/>
              <a:t>tuh</a:t>
            </a:r>
            <a:r>
              <a:rPr lang="en-US" dirty="0"/>
              <a:t>-lee) to encrypt messages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ACD5-589D-4114-917A-26CFC9D9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4717B-9595-458F-AA6E-518414D8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https://upload.wikimedia.org/wikipedia/commons/5/51/Skytale.png">
            <a:extLst>
              <a:ext uri="{FF2B5EF4-FFF2-40B4-BE49-F238E27FC236}">
                <a16:creationId xmlns:a16="http://schemas.microsoft.com/office/drawing/2014/main" id="{7932A022-5BA3-4C8F-9FBB-80ADA2B04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920" y="4041312"/>
            <a:ext cx="3802637" cy="217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16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4E8FD-8777-4E67-85DB-1393AA97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SKC:  Substitution Cipher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9F01B-A59E-4D9A-B097-9471EA499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Caesar cipher, </a:t>
            </a:r>
            <a:r>
              <a:rPr lang="en-US" dirty="0"/>
              <a:t>attributed to Gaius Julius Caesar, is an example of a </a:t>
            </a:r>
            <a:r>
              <a:rPr lang="en-US" b="1" dirty="0"/>
              <a:t>substitution cipher </a:t>
            </a:r>
            <a:r>
              <a:rPr lang="en-US" dirty="0"/>
              <a:t>where original characters in the plaintext are substituted with other characters to result in the ciphertext</a:t>
            </a:r>
          </a:p>
          <a:p>
            <a:r>
              <a:rPr lang="en-US" dirty="0"/>
              <a:t>Caesar used:</a:t>
            </a:r>
          </a:p>
          <a:p>
            <a:pPr lvl="1"/>
            <a:r>
              <a:rPr lang="en-US" dirty="0"/>
              <a:t>A key of 3</a:t>
            </a:r>
          </a:p>
          <a:p>
            <a:pPr lvl="1"/>
            <a:r>
              <a:rPr lang="en-US" dirty="0"/>
              <a:t>Encryption cipher:  “left shift 3 characters”</a:t>
            </a:r>
          </a:p>
          <a:p>
            <a:pPr lvl="1"/>
            <a:r>
              <a:rPr lang="en-US" dirty="0"/>
              <a:t>Decryption algorithm:  “right shift 3 characters”</a:t>
            </a:r>
          </a:p>
          <a:p>
            <a:r>
              <a:rPr lang="en-US" dirty="0"/>
              <a:t>It sounds (and is) incredibly simple by today’s standards, but it was quite effective in keeping data secret should a messenger be captured by the enemy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20F8E-15EB-45C6-B64E-4B6298AC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DC430-AB2E-4ED4-A49F-3186ADFD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37E18-3F88-4ADE-8F0C-45BD151D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Caesar Cipher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19B47-C060-4DB6-83FB-8DFFA8D6C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16" y="1722862"/>
            <a:ext cx="10058400" cy="3931920"/>
          </a:xfrm>
        </p:spPr>
        <p:txBody>
          <a:bodyPr/>
          <a:lstStyle/>
          <a:p>
            <a:r>
              <a:rPr lang="en-US" dirty="0"/>
              <a:t>Plaintext:        </a:t>
            </a:r>
            <a:r>
              <a:rPr lang="en-US" b="1" dirty="0"/>
              <a:t>hello</a:t>
            </a:r>
            <a:endParaRPr lang="en-US" dirty="0"/>
          </a:p>
          <a:p>
            <a:r>
              <a:rPr lang="en-US" dirty="0"/>
              <a:t>If we left shift the alphabet by 3 (the key)</a:t>
            </a:r>
          </a:p>
          <a:p>
            <a:r>
              <a:rPr lang="en-US" dirty="0"/>
              <a:t>Ciphertext:    </a:t>
            </a:r>
            <a:r>
              <a:rPr lang="en-US" b="1" dirty="0" err="1"/>
              <a:t>khoor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27D76-705C-4FC7-9AD7-5502E43A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3B860-7BAB-48C1-B796-57838BEB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17EF9D-F97C-4306-AF7D-DED775C2A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484346"/>
              </p:ext>
            </p:extLst>
          </p:nvPr>
        </p:nvGraphicFramePr>
        <p:xfrm>
          <a:off x="729093" y="2955205"/>
          <a:ext cx="872045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5255">
                  <a:extLst>
                    <a:ext uri="{9D8B030D-6E8A-4147-A177-3AD203B41FA5}">
                      <a16:colId xmlns:a16="http://schemas.microsoft.com/office/drawing/2014/main" val="257886787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8445802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2972471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654118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768522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7252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8250417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7239137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448084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77360642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60604454"/>
                    </a:ext>
                  </a:extLst>
                </a:gridCol>
              </a:tblGrid>
              <a:tr h="200091">
                <a:tc>
                  <a:txBody>
                    <a:bodyPr/>
                    <a:lstStyle/>
                    <a:p>
                      <a:r>
                        <a:rPr lang="en-US" b="1" dirty="0"/>
                        <a:t>plaintext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358533"/>
                  </a:ext>
                </a:extLst>
              </a:tr>
              <a:tr h="200091">
                <a:tc>
                  <a:txBody>
                    <a:bodyPr/>
                    <a:lstStyle/>
                    <a:p>
                      <a:r>
                        <a:rPr lang="en-US" b="1" dirty="0"/>
                        <a:t>ciphertext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454638"/>
                  </a:ext>
                </a:extLst>
              </a:tr>
            </a:tbl>
          </a:graphicData>
        </a:graphic>
      </p:graphicFrame>
      <p:pic>
        <p:nvPicPr>
          <p:cNvPr id="2050" name="Picture 2" descr="Image result for rotary caesar cipher">
            <a:extLst>
              <a:ext uri="{FF2B5EF4-FFF2-40B4-BE49-F238E27FC236}">
                <a16:creationId xmlns:a16="http://schemas.microsoft.com/office/drawing/2014/main" id="{2E91B46E-C69F-405E-A75F-A81323DDF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119" y="3810344"/>
            <a:ext cx="2209800" cy="2066925"/>
          </a:xfrm>
          <a:prstGeom prst="rect">
            <a:avLst/>
          </a:prstGeom>
          <a:ln w="38100" cap="sq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E3EDCA-DB67-4476-857F-DFB87D758FAF}"/>
              </a:ext>
            </a:extLst>
          </p:cNvPr>
          <p:cNvSpPr txBox="1"/>
          <p:nvPr/>
        </p:nvSpPr>
        <p:spPr>
          <a:xfrm>
            <a:off x="1958132" y="3900456"/>
            <a:ext cx="54168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Outer (larger) circle:  plaintext</a:t>
            </a:r>
          </a:p>
          <a:p>
            <a:endParaRPr lang="en-US" dirty="0"/>
          </a:p>
          <a:p>
            <a:r>
              <a:rPr lang="en-US" dirty="0"/>
              <a:t>Inner (smaller) circle: ciphertext</a:t>
            </a:r>
          </a:p>
          <a:p>
            <a:endParaRPr lang="en-US" dirty="0"/>
          </a:p>
          <a:p>
            <a:r>
              <a:rPr lang="en-US" dirty="0"/>
              <a:t>Keep the large circle stationary, and move the</a:t>
            </a:r>
            <a:br>
              <a:rPr lang="en-US" dirty="0"/>
            </a:br>
            <a:r>
              <a:rPr lang="en-US" dirty="0"/>
              <a:t>inner circle to the left (counter-clockwise)</a:t>
            </a:r>
            <a:br>
              <a:rPr lang="en-US" dirty="0"/>
            </a:br>
            <a:r>
              <a:rPr lang="en-US" dirty="0"/>
              <a:t>for the substitution ciphertext alphabet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AB5AA-8912-4D88-B9B1-76481B52E07C}"/>
              </a:ext>
            </a:extLst>
          </p:cNvPr>
          <p:cNvSpPr txBox="1"/>
          <p:nvPr/>
        </p:nvSpPr>
        <p:spPr>
          <a:xfrm>
            <a:off x="8331113" y="5845203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Caesar Shift Wheel</a:t>
            </a:r>
          </a:p>
        </p:txBody>
      </p:sp>
    </p:spTree>
    <p:extLst>
      <p:ext uri="{BB962C8B-B14F-4D97-AF65-F5344CB8AC3E}">
        <p14:creationId xmlns:p14="http://schemas.microsoft.com/office/powerpoint/2010/main" val="2256129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9752</TotalTime>
  <Words>6205</Words>
  <Application>Microsoft Office PowerPoint</Application>
  <PresentationFormat>Widescreen</PresentationFormat>
  <Paragraphs>553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Cambria Math</vt:lpstr>
      <vt:lpstr>Century Gothic</vt:lpstr>
      <vt:lpstr>Savon</vt:lpstr>
      <vt:lpstr>Number Theory and Cryptography Lecture 7</vt:lpstr>
      <vt:lpstr>Introduction</vt:lpstr>
      <vt:lpstr>Lecture 7 Contents</vt:lpstr>
      <vt:lpstr>Introduction to Security and Cryptography</vt:lpstr>
      <vt:lpstr>Computer Security</vt:lpstr>
      <vt:lpstr>Cryptography</vt:lpstr>
      <vt:lpstr>Symmetric Key Cryptography</vt:lpstr>
      <vt:lpstr>SKC:  Substitution Cipher</vt:lpstr>
      <vt:lpstr>Caesar Cipher Example</vt:lpstr>
      <vt:lpstr>SKC:  Transposition Cipher</vt:lpstr>
      <vt:lpstr>Rail-Fence Technique</vt:lpstr>
      <vt:lpstr>Rail-Fence Decryption</vt:lpstr>
      <vt:lpstr>AES</vt:lpstr>
      <vt:lpstr>Asymmetric Key Encryption</vt:lpstr>
      <vt:lpstr>Asymmetric Key Encryption</vt:lpstr>
      <vt:lpstr>AKE:  Encryption and Decryption</vt:lpstr>
      <vt:lpstr>AKE:  Putting it into action</vt:lpstr>
      <vt:lpstr>Number Theory</vt:lpstr>
      <vt:lpstr>Primes and co-primes</vt:lpstr>
      <vt:lpstr>Congruence</vt:lpstr>
      <vt:lpstr>Congruence:  Example Set 1</vt:lpstr>
      <vt:lpstr>Modular Arithmetic</vt:lpstr>
      <vt:lpstr>Modular Arithmetic: Example 1</vt:lpstr>
      <vt:lpstr>Modular Arithmetic: Example 2</vt:lpstr>
      <vt:lpstr>Modular Arithmetic: Example 3</vt:lpstr>
      <vt:lpstr>Class Exercise 1: Modulus</vt:lpstr>
      <vt:lpstr>Class Exercise 1: Modulus (SOLUTION)</vt:lpstr>
      <vt:lpstr>Class Exercise 2: Modulus</vt:lpstr>
      <vt:lpstr>Class Exercise 2: Modulus (SOLUTION)</vt:lpstr>
      <vt:lpstr>Modular Product Theorem</vt:lpstr>
      <vt:lpstr>Modular Product: Example 1</vt:lpstr>
      <vt:lpstr>Modular Product: Example 1</vt:lpstr>
      <vt:lpstr>Modular Product: Example 2</vt:lpstr>
      <vt:lpstr>Modular Product:  Example 3</vt:lpstr>
      <vt:lpstr>Fermat’s Little Theorem</vt:lpstr>
      <vt:lpstr>Fermat’s Little Theorem: Ex. 1</vt:lpstr>
      <vt:lpstr>Fermat’s LT Corollary: Example 1</vt:lpstr>
      <vt:lpstr>Euclid’s Algorithm (GCD)</vt:lpstr>
      <vt:lpstr>GCD:  Example 1</vt:lpstr>
      <vt:lpstr>GCD:  Example 2</vt:lpstr>
      <vt:lpstr>Euclid’s Extended Algorithm</vt:lpstr>
      <vt:lpstr>The RSA Cryptosystem</vt:lpstr>
      <vt:lpstr>Eve weighs in on Alice and Bob</vt:lpstr>
      <vt:lpstr>RSA</vt:lpstr>
      <vt:lpstr>RSA Setup</vt:lpstr>
      <vt:lpstr>RSA Encryption</vt:lpstr>
      <vt:lpstr>Example of RSA Setup</vt:lpstr>
      <vt:lpstr>Example of RSA Encryption</vt:lpstr>
      <vt:lpstr>RSA Decryption</vt:lpstr>
      <vt:lpstr>Example of RSA Decryption</vt:lpstr>
      <vt:lpstr>Dispelling False Notions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Baugh</dc:creator>
  <cp:lastModifiedBy>Prof. John</cp:lastModifiedBy>
  <cp:revision>879</cp:revision>
  <dcterms:created xsi:type="dcterms:W3CDTF">2019-01-05T03:27:21Z</dcterms:created>
  <dcterms:modified xsi:type="dcterms:W3CDTF">2021-03-15T09:03:12Z</dcterms:modified>
</cp:coreProperties>
</file>