
<file path=[Content_Types].xml><?xml version="1.0" encoding="utf-8"?>
<Types xmlns="http://schemas.openxmlformats.org/package/2006/content-types">
  <Default Extension="bmp" ContentType="image/bmp"/>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90" r:id="rId3"/>
    <p:sldId id="284" r:id="rId4"/>
    <p:sldId id="305" r:id="rId5"/>
    <p:sldId id="291" r:id="rId6"/>
    <p:sldId id="292" r:id="rId7"/>
    <p:sldId id="293" r:id="rId8"/>
    <p:sldId id="294" r:id="rId9"/>
    <p:sldId id="295" r:id="rId10"/>
    <p:sldId id="306" r:id="rId11"/>
    <p:sldId id="296" r:id="rId12"/>
    <p:sldId id="297" r:id="rId13"/>
    <p:sldId id="298" r:id="rId14"/>
    <p:sldId id="299" r:id="rId15"/>
    <p:sldId id="300" r:id="rId16"/>
    <p:sldId id="301" r:id="rId17"/>
    <p:sldId id="302" r:id="rId18"/>
    <p:sldId id="303" r:id="rId19"/>
    <p:sldId id="307" r:id="rId20"/>
    <p:sldId id="304" r:id="rId21"/>
    <p:sldId id="308" r:id="rId22"/>
    <p:sldId id="309" r:id="rId23"/>
    <p:sldId id="310" r:id="rId24"/>
    <p:sldId id="311" r:id="rId25"/>
    <p:sldId id="312" r:id="rId26"/>
    <p:sldId id="313" r:id="rId27"/>
    <p:sldId id="314" r:id="rId28"/>
    <p:sldId id="315" r:id="rId29"/>
    <p:sldId id="316" r:id="rId30"/>
    <p:sldId id="317" r:id="rId31"/>
    <p:sldId id="318"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p:cViewPr varScale="1">
        <p:scale>
          <a:sx n="114" d="100"/>
          <a:sy n="114"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AD35C-A84D-4B8E-86F4-039286D56E34}"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3E1B8-70E6-4703-81F0-714AE33093B1}" type="slidenum">
              <a:rPr lang="en-US" smtClean="0"/>
              <a:t>‹#›</a:t>
            </a:fld>
            <a:endParaRPr lang="en-US"/>
          </a:p>
        </p:txBody>
      </p:sp>
    </p:spTree>
    <p:extLst>
      <p:ext uri="{BB962C8B-B14F-4D97-AF65-F5344CB8AC3E}">
        <p14:creationId xmlns:p14="http://schemas.microsoft.com/office/powerpoint/2010/main" val="57695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1573F2D-B7AA-4398-B310-7ECAECECFF86}" type="datetime1">
              <a:rPr lang="en-US" smtClean="0"/>
              <a:t>3/20/2021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r>
              <a:rPr lang="en-US"/>
              <a:t>John P. Baugh, Ph.D. - University of Michigan - Dearborn [ CIS 306 - Winter 2021 ]</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8496360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E0E57999-D421-4B4B-9191-B6270477177C}" type="datetime1">
              <a:rPr lang="en-US" smtClean="0"/>
              <a:t>3/20/2021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2958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0C2B24D4-60EA-43A0-94AB-CFAA78C1B046}" type="datetime1">
              <a:rPr lang="en-US" smtClean="0"/>
              <a:t>3/20/2021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32054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EED8951-BC35-477C-873C-E269AFAAED16}" type="datetime1">
              <a:rPr lang="en-US" smtClean="0"/>
              <a:t>3/20/2021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213938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112D6A03-0D33-4F99-969C-945540031CFC}" type="datetime1">
              <a:rPr lang="en-US" smtClean="0"/>
              <a:t>3/20/2021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5689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0675982B-C820-463F-A5B7-853A3F451C98}" type="datetime1">
              <a:rPr lang="en-US" smtClean="0"/>
              <a:t>3/20/2021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80697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60F67B6B-7723-4AE6-9905-49B8CC967E5C}" type="datetime1">
              <a:rPr lang="en-US" smtClean="0"/>
              <a:t>3/20/2021</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277855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017DD039-4652-4239-B2A2-B0574344754E}" type="datetime1">
              <a:rPr lang="en-US" smtClean="0"/>
              <a:t>3/20/2021</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9004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C5FFFB9-2602-4447-A7A4-C24489AAA7E7}" type="datetime1">
              <a:rPr lang="en-US" smtClean="0"/>
              <a:t>3/20/2021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598061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3252A51F-8CA4-4B63-B3D9-BE1199186AD5}" type="datetime1">
              <a:rPr lang="en-US" smtClean="0"/>
              <a:t>3/20/2021</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r>
              <a:rPr lang="en-US"/>
              <a:t>John P. Baugh, Ph.D. - University of Michigan - Dearborn [ CIS 306 - Winter 2021 ]</a:t>
            </a:r>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BAA72AFD-CEE0-4046-9853-91F53F3F97D9}" type="slidenum">
              <a:rPr lang="en-US" smtClean="0"/>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247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F81FA90-03F5-4C3B-A501-5B54BA3F3F08}" type="datetime1">
              <a:rPr lang="en-US" smtClean="0"/>
              <a:t>3/20/2021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r>
              <a:rPr lang="en-US"/>
              <a:t>John P. Baugh, Ph.D. - University of Michigan - Dearborn [ CIS 306 - Winter 2021 ]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72296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711ACBBB-2FD5-4D9A-A217-63B579048407}" type="datetime1">
              <a:rPr lang="en-US" smtClean="0"/>
              <a:t>3/20/2021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372099170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BAB2-F637-4028-B459-D4D3358A4511}"/>
              </a:ext>
            </a:extLst>
          </p:cNvPr>
          <p:cNvSpPr>
            <a:spLocks noGrp="1"/>
          </p:cNvSpPr>
          <p:nvPr>
            <p:ph type="ctrTitle"/>
          </p:nvPr>
        </p:nvSpPr>
        <p:spPr/>
        <p:txBody>
          <a:bodyPr/>
          <a:lstStyle/>
          <a:p>
            <a:r>
              <a:rPr lang="en-US" sz="4200" dirty="0"/>
              <a:t>Game Theory and</a:t>
            </a:r>
            <a:br>
              <a:rPr lang="en-US" sz="4200" dirty="0"/>
            </a:br>
            <a:r>
              <a:rPr lang="en-US" sz="4200" dirty="0"/>
              <a:t>Nash Equilibrium</a:t>
            </a:r>
            <a:br>
              <a:rPr lang="en-US" sz="6000" dirty="0"/>
            </a:br>
            <a:r>
              <a:rPr lang="en-US" sz="3600" i="1" dirty="0"/>
              <a:t>Lecture 8</a:t>
            </a:r>
            <a:endParaRPr lang="en-US" sz="6000" i="1" dirty="0"/>
          </a:p>
        </p:txBody>
      </p:sp>
      <p:sp>
        <p:nvSpPr>
          <p:cNvPr id="3" name="Subtitle 2">
            <a:extLst>
              <a:ext uri="{FF2B5EF4-FFF2-40B4-BE49-F238E27FC236}">
                <a16:creationId xmlns:a16="http://schemas.microsoft.com/office/drawing/2014/main" id="{B003981F-3909-454A-BE72-68721F9A6E4B}"/>
              </a:ext>
            </a:extLst>
          </p:cNvPr>
          <p:cNvSpPr>
            <a:spLocks noGrp="1"/>
          </p:cNvSpPr>
          <p:nvPr>
            <p:ph type="subTitle" idx="1"/>
          </p:nvPr>
        </p:nvSpPr>
        <p:spPr/>
        <p:txBody>
          <a:bodyPr>
            <a:normAutofit fontScale="92500" lnSpcReduction="20000"/>
          </a:bodyPr>
          <a:lstStyle/>
          <a:p>
            <a:r>
              <a:rPr lang="en-US" dirty="0"/>
              <a:t>John P. Baugh, Ph.D.</a:t>
            </a:r>
            <a:br>
              <a:rPr lang="en-US" dirty="0"/>
            </a:br>
            <a:r>
              <a:rPr lang="en-US" dirty="0"/>
              <a:t>University of Michigan - Dearborn</a:t>
            </a:r>
          </a:p>
        </p:txBody>
      </p:sp>
      <p:sp>
        <p:nvSpPr>
          <p:cNvPr id="5" name="Slide Number Placeholder 4">
            <a:extLst>
              <a:ext uri="{FF2B5EF4-FFF2-40B4-BE49-F238E27FC236}">
                <a16:creationId xmlns:a16="http://schemas.microsoft.com/office/drawing/2014/main" id="{54A7AAF1-1FEA-4483-8F45-6EEB63D95892}"/>
              </a:ext>
            </a:extLst>
          </p:cNvPr>
          <p:cNvSpPr>
            <a:spLocks noGrp="1"/>
          </p:cNvSpPr>
          <p:nvPr>
            <p:ph type="sldNum" sz="quarter" idx="12"/>
          </p:nvPr>
        </p:nvSpPr>
        <p:spPr/>
        <p:txBody>
          <a:bodyPr/>
          <a:lstStyle/>
          <a:p>
            <a:fld id="{BAA72AFD-CEE0-4046-9853-91F53F3F97D9}" type="slidenum">
              <a:rPr lang="en-US" smtClean="0"/>
              <a:t>1</a:t>
            </a:fld>
            <a:endParaRPr lang="en-US"/>
          </a:p>
        </p:txBody>
      </p:sp>
    </p:spTree>
    <p:extLst>
      <p:ext uri="{BB962C8B-B14F-4D97-AF65-F5344CB8AC3E}">
        <p14:creationId xmlns:p14="http://schemas.microsoft.com/office/powerpoint/2010/main" val="19360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DDDE3B-0879-47AC-B20A-697DB17E1B68}"/>
              </a:ext>
            </a:extLst>
          </p:cNvPr>
          <p:cNvSpPr>
            <a:spLocks noGrp="1"/>
          </p:cNvSpPr>
          <p:nvPr>
            <p:ph type="title"/>
          </p:nvPr>
        </p:nvSpPr>
        <p:spPr/>
        <p:txBody>
          <a:bodyPr/>
          <a:lstStyle/>
          <a:p>
            <a:r>
              <a:rPr lang="en-US" dirty="0"/>
              <a:t>Two-Person, Zero Sum Games</a:t>
            </a:r>
          </a:p>
        </p:txBody>
      </p:sp>
      <p:sp>
        <p:nvSpPr>
          <p:cNvPr id="7" name="Text Placeholder 6">
            <a:extLst>
              <a:ext uri="{FF2B5EF4-FFF2-40B4-BE49-F238E27FC236}">
                <a16:creationId xmlns:a16="http://schemas.microsoft.com/office/drawing/2014/main" id="{74B23DB5-A815-47A6-9F79-6AC572CCCC16}"/>
              </a:ext>
            </a:extLst>
          </p:cNvPr>
          <p:cNvSpPr>
            <a:spLocks noGrp="1"/>
          </p:cNvSpPr>
          <p:nvPr>
            <p:ph type="body" idx="1"/>
          </p:nvPr>
        </p:nvSpPr>
        <p:spPr/>
        <p:txBody>
          <a:bodyPr>
            <a:normAutofit fontScale="92500" lnSpcReduction="20000"/>
          </a:bodyPr>
          <a:lstStyle/>
          <a:p>
            <a:r>
              <a:rPr lang="en-US" dirty="0"/>
              <a:t>“I cannot waste time in these classes and these books, memorizing the weak assumptions of lesser mortals.” – John Nash</a:t>
            </a:r>
          </a:p>
        </p:txBody>
      </p:sp>
      <p:sp>
        <p:nvSpPr>
          <p:cNvPr id="4" name="Footer Placeholder 3">
            <a:extLst>
              <a:ext uri="{FF2B5EF4-FFF2-40B4-BE49-F238E27FC236}">
                <a16:creationId xmlns:a16="http://schemas.microsoft.com/office/drawing/2014/main" id="{991330A1-2921-4156-B3CF-3AD649649E9B}"/>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442D5A11-35E6-4668-B178-B8A26DE9A0D9}"/>
              </a:ext>
            </a:extLst>
          </p:cNvPr>
          <p:cNvSpPr>
            <a:spLocks noGrp="1"/>
          </p:cNvSpPr>
          <p:nvPr>
            <p:ph type="sldNum" sz="quarter" idx="12"/>
          </p:nvPr>
        </p:nvSpPr>
        <p:spPr/>
        <p:txBody>
          <a:bodyPr/>
          <a:lstStyle/>
          <a:p>
            <a:fld id="{BAA72AFD-CEE0-4046-9853-91F53F3F97D9}" type="slidenum">
              <a:rPr lang="en-US" smtClean="0"/>
              <a:t>10</a:t>
            </a:fld>
            <a:endParaRPr lang="en-US"/>
          </a:p>
        </p:txBody>
      </p:sp>
    </p:spTree>
    <p:extLst>
      <p:ext uri="{BB962C8B-B14F-4D97-AF65-F5344CB8AC3E}">
        <p14:creationId xmlns:p14="http://schemas.microsoft.com/office/powerpoint/2010/main" val="215414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4FDB-DD57-4AD9-BB5B-ED1785D28498}"/>
              </a:ext>
            </a:extLst>
          </p:cNvPr>
          <p:cNvSpPr>
            <a:spLocks noGrp="1"/>
          </p:cNvSpPr>
          <p:nvPr>
            <p:ph type="title"/>
          </p:nvPr>
        </p:nvSpPr>
        <p:spPr/>
        <p:txBody>
          <a:bodyPr>
            <a:normAutofit fontScale="90000"/>
          </a:bodyPr>
          <a:lstStyle/>
          <a:p>
            <a:r>
              <a:rPr lang="en-US" dirty="0"/>
              <a:t>Two Person, Zero Sum Games with Pure Strategies</a:t>
            </a:r>
          </a:p>
        </p:txBody>
      </p:sp>
      <p:sp>
        <p:nvSpPr>
          <p:cNvPr id="3" name="Content Placeholder 2">
            <a:extLst>
              <a:ext uri="{FF2B5EF4-FFF2-40B4-BE49-F238E27FC236}">
                <a16:creationId xmlns:a16="http://schemas.microsoft.com/office/drawing/2014/main" id="{406E1249-7002-40BA-A68B-0C2F75B43B33}"/>
              </a:ext>
            </a:extLst>
          </p:cNvPr>
          <p:cNvSpPr>
            <a:spLocks noGrp="1"/>
          </p:cNvSpPr>
          <p:nvPr>
            <p:ph idx="1"/>
          </p:nvPr>
        </p:nvSpPr>
        <p:spPr/>
        <p:txBody>
          <a:bodyPr/>
          <a:lstStyle/>
          <a:p>
            <a:r>
              <a:rPr lang="en-US" dirty="0"/>
              <a:t>The simplest type of games are two-person, zero-sum games</a:t>
            </a:r>
          </a:p>
          <a:p>
            <a:pPr lvl="1"/>
            <a:r>
              <a:rPr lang="en-US" dirty="0"/>
              <a:t>So, n-player game with n = 2, and</a:t>
            </a:r>
          </a:p>
          <a:p>
            <a:pPr lvl="1"/>
            <a:r>
              <a:rPr lang="en-US" dirty="0"/>
              <a:t>Zero-sum, so the overall value in the game doesn’t increase</a:t>
            </a:r>
          </a:p>
          <a:p>
            <a:r>
              <a:rPr lang="en-US" dirty="0"/>
              <a:t>Consider a game where each player makes a single decision to determine the outcome</a:t>
            </a:r>
          </a:p>
          <a:p>
            <a:pPr lvl="1"/>
            <a:r>
              <a:rPr lang="en-US" dirty="0"/>
              <a:t>And the decision is made simultaneously by both players</a:t>
            </a:r>
          </a:p>
          <a:p>
            <a:pPr lvl="1"/>
            <a:r>
              <a:rPr lang="en-US" dirty="0"/>
              <a:t>E.g., Rock-Paper-Scissors</a:t>
            </a:r>
          </a:p>
          <a:p>
            <a:r>
              <a:rPr lang="en-US" dirty="0"/>
              <a:t>Consider that $1 is the prize for winning a round</a:t>
            </a:r>
          </a:p>
          <a:p>
            <a:pPr lvl="1"/>
            <a:r>
              <a:rPr lang="en-US" dirty="0"/>
              <a:t>This $1 remains during the game, and doesn’t increase or come from an arbitrary origin</a:t>
            </a:r>
          </a:p>
          <a:p>
            <a:pPr lvl="1"/>
            <a:r>
              <a:rPr lang="en-US" dirty="0"/>
              <a:t>If you win, the other player pays you $1</a:t>
            </a:r>
          </a:p>
          <a:p>
            <a:pPr lvl="1"/>
            <a:r>
              <a:rPr lang="en-US" dirty="0"/>
              <a:t>If you lose, you pay the other player $1</a:t>
            </a:r>
          </a:p>
          <a:p>
            <a:pPr lvl="1"/>
            <a:r>
              <a:rPr lang="en-US" dirty="0"/>
              <a:t>If you tie, $0 changes hands</a:t>
            </a:r>
          </a:p>
        </p:txBody>
      </p:sp>
      <p:sp>
        <p:nvSpPr>
          <p:cNvPr id="4" name="Footer Placeholder 3">
            <a:extLst>
              <a:ext uri="{FF2B5EF4-FFF2-40B4-BE49-F238E27FC236}">
                <a16:creationId xmlns:a16="http://schemas.microsoft.com/office/drawing/2014/main" id="{6C79CF04-E8B8-4953-9A08-CA30AE9830E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DFA7BA30-93FC-48B6-87D0-A26BFA0A085A}"/>
              </a:ext>
            </a:extLst>
          </p:cNvPr>
          <p:cNvSpPr>
            <a:spLocks noGrp="1"/>
          </p:cNvSpPr>
          <p:nvPr>
            <p:ph type="sldNum" sz="quarter" idx="12"/>
          </p:nvPr>
        </p:nvSpPr>
        <p:spPr/>
        <p:txBody>
          <a:bodyPr/>
          <a:lstStyle/>
          <a:p>
            <a:fld id="{BAA72AFD-CEE0-4046-9853-91F53F3F97D9}" type="slidenum">
              <a:rPr lang="en-US" smtClean="0"/>
              <a:t>11</a:t>
            </a:fld>
            <a:endParaRPr lang="en-US"/>
          </a:p>
        </p:txBody>
      </p:sp>
    </p:spTree>
    <p:extLst>
      <p:ext uri="{BB962C8B-B14F-4D97-AF65-F5344CB8AC3E}">
        <p14:creationId xmlns:p14="http://schemas.microsoft.com/office/powerpoint/2010/main" val="387945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4FDB-DD57-4AD9-BB5B-ED1785D28498}"/>
              </a:ext>
            </a:extLst>
          </p:cNvPr>
          <p:cNvSpPr>
            <a:spLocks noGrp="1"/>
          </p:cNvSpPr>
          <p:nvPr>
            <p:ph type="title"/>
          </p:nvPr>
        </p:nvSpPr>
        <p:spPr/>
        <p:txBody>
          <a:bodyPr>
            <a:normAutofit fontScale="90000"/>
          </a:bodyPr>
          <a:lstStyle/>
          <a:p>
            <a:r>
              <a:rPr lang="en-US" dirty="0"/>
              <a:t>Two Person, Zero Sum Games with Pure Strategies</a:t>
            </a:r>
          </a:p>
        </p:txBody>
      </p:sp>
      <p:sp>
        <p:nvSpPr>
          <p:cNvPr id="3" name="Content Placeholder 2">
            <a:extLst>
              <a:ext uri="{FF2B5EF4-FFF2-40B4-BE49-F238E27FC236}">
                <a16:creationId xmlns:a16="http://schemas.microsoft.com/office/drawing/2014/main" id="{406E1249-7002-40BA-A68B-0C2F75B43B33}"/>
              </a:ext>
            </a:extLst>
          </p:cNvPr>
          <p:cNvSpPr>
            <a:spLocks noGrp="1"/>
          </p:cNvSpPr>
          <p:nvPr>
            <p:ph idx="1"/>
          </p:nvPr>
        </p:nvSpPr>
        <p:spPr/>
        <p:txBody>
          <a:bodyPr/>
          <a:lstStyle/>
          <a:p>
            <a:r>
              <a:rPr lang="en-US" dirty="0"/>
              <a:t>Consider our rock-paper-scissors example</a:t>
            </a:r>
          </a:p>
          <a:p>
            <a:r>
              <a:rPr lang="en-US" dirty="0"/>
              <a:t>We can model this with a matrix</a:t>
            </a:r>
          </a:p>
          <a:p>
            <a:pPr lvl="1"/>
            <a:r>
              <a:rPr lang="en-US" dirty="0"/>
              <a:t>Columns indicate the choices of the opponent</a:t>
            </a:r>
          </a:p>
          <a:p>
            <a:pPr lvl="1"/>
            <a:r>
              <a:rPr lang="en-US" dirty="0"/>
              <a:t>Rows indicate your choices</a:t>
            </a:r>
          </a:p>
          <a:p>
            <a:r>
              <a:rPr lang="en-US" dirty="0"/>
              <a:t>The payoffs are the values in the Matrix</a:t>
            </a:r>
          </a:p>
          <a:p>
            <a:pPr lvl="1"/>
            <a:r>
              <a:rPr lang="en-US" dirty="0"/>
              <a:t>They are relative to </a:t>
            </a:r>
            <a:r>
              <a:rPr lang="en-US" i="1" dirty="0"/>
              <a:t>you alone</a:t>
            </a:r>
            <a:r>
              <a:rPr lang="en-US" dirty="0"/>
              <a:t> (the player who wants to maximize the rows)</a:t>
            </a:r>
          </a:p>
          <a:p>
            <a:pPr lvl="1"/>
            <a:r>
              <a:rPr lang="en-US" dirty="0"/>
              <a:t>When you win $1, your opponent loses exactly $1</a:t>
            </a:r>
          </a:p>
          <a:p>
            <a:r>
              <a:rPr lang="en-US" dirty="0"/>
              <a:t>Studies have shown, if you play the game with people you know, multiple times, the game usually results in a tie more often than people who don’t know one another well</a:t>
            </a:r>
          </a:p>
        </p:txBody>
      </p:sp>
      <p:sp>
        <p:nvSpPr>
          <p:cNvPr id="4" name="Footer Placeholder 3">
            <a:extLst>
              <a:ext uri="{FF2B5EF4-FFF2-40B4-BE49-F238E27FC236}">
                <a16:creationId xmlns:a16="http://schemas.microsoft.com/office/drawing/2014/main" id="{6C79CF04-E8B8-4953-9A08-CA30AE9830E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DFA7BA30-93FC-48B6-87D0-A26BFA0A085A}"/>
              </a:ext>
            </a:extLst>
          </p:cNvPr>
          <p:cNvSpPr>
            <a:spLocks noGrp="1"/>
          </p:cNvSpPr>
          <p:nvPr>
            <p:ph type="sldNum" sz="quarter" idx="12"/>
          </p:nvPr>
        </p:nvSpPr>
        <p:spPr/>
        <p:txBody>
          <a:bodyPr/>
          <a:lstStyle/>
          <a:p>
            <a:fld id="{BAA72AFD-CEE0-4046-9853-91F53F3F97D9}" type="slidenum">
              <a:rPr lang="en-US" smtClean="0"/>
              <a:t>12</a:t>
            </a:fld>
            <a:endParaRPr lang="en-US"/>
          </a:p>
        </p:txBody>
      </p:sp>
      <p:pic>
        <p:nvPicPr>
          <p:cNvPr id="6" name="Picture 5">
            <a:extLst>
              <a:ext uri="{FF2B5EF4-FFF2-40B4-BE49-F238E27FC236}">
                <a16:creationId xmlns:a16="http://schemas.microsoft.com/office/drawing/2014/main" id="{17C43A13-E469-4F19-99EF-F26B1ABD9530}"/>
              </a:ext>
            </a:extLst>
          </p:cNvPr>
          <p:cNvPicPr>
            <a:picLocks noChangeAspect="1"/>
          </p:cNvPicPr>
          <p:nvPr/>
        </p:nvPicPr>
        <p:blipFill>
          <a:blip r:embed="rId2"/>
          <a:stretch>
            <a:fillRect/>
          </a:stretch>
        </p:blipFill>
        <p:spPr>
          <a:xfrm>
            <a:off x="7187565" y="2193689"/>
            <a:ext cx="3028950" cy="1419225"/>
          </a:xfrm>
          <a:prstGeom prst="rect">
            <a:avLst/>
          </a:prstGeom>
        </p:spPr>
      </p:pic>
    </p:spTree>
    <p:extLst>
      <p:ext uri="{BB962C8B-B14F-4D97-AF65-F5344CB8AC3E}">
        <p14:creationId xmlns:p14="http://schemas.microsoft.com/office/powerpoint/2010/main" val="108015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7126-E6AA-4D17-9EDE-0ACE4B40200D}"/>
              </a:ext>
            </a:extLst>
          </p:cNvPr>
          <p:cNvSpPr>
            <a:spLocks noGrp="1"/>
          </p:cNvSpPr>
          <p:nvPr>
            <p:ph type="title"/>
          </p:nvPr>
        </p:nvSpPr>
        <p:spPr/>
        <p:txBody>
          <a:bodyPr>
            <a:normAutofit fontScale="90000"/>
          </a:bodyPr>
          <a:lstStyle/>
          <a:p>
            <a:r>
              <a:rPr lang="en-US" dirty="0"/>
              <a:t>Two Person, Zero Sum Games with Pure Strategies</a:t>
            </a:r>
          </a:p>
        </p:txBody>
      </p:sp>
      <p:sp>
        <p:nvSpPr>
          <p:cNvPr id="3" name="Content Placeholder 2">
            <a:extLst>
              <a:ext uri="{FF2B5EF4-FFF2-40B4-BE49-F238E27FC236}">
                <a16:creationId xmlns:a16="http://schemas.microsoft.com/office/drawing/2014/main" id="{89C6D06C-B0CA-4478-9197-2498CDAF7B32}"/>
              </a:ext>
            </a:extLst>
          </p:cNvPr>
          <p:cNvSpPr>
            <a:spLocks noGrp="1"/>
          </p:cNvSpPr>
          <p:nvPr>
            <p:ph idx="1"/>
          </p:nvPr>
        </p:nvSpPr>
        <p:spPr/>
        <p:txBody>
          <a:bodyPr/>
          <a:lstStyle/>
          <a:p>
            <a:r>
              <a:rPr lang="en-US" dirty="0"/>
              <a:t>A variant to add more variety is Rock-paper-scissors-lizard-Spock</a:t>
            </a:r>
          </a:p>
        </p:txBody>
      </p:sp>
      <p:sp>
        <p:nvSpPr>
          <p:cNvPr id="4" name="Footer Placeholder 3">
            <a:extLst>
              <a:ext uri="{FF2B5EF4-FFF2-40B4-BE49-F238E27FC236}">
                <a16:creationId xmlns:a16="http://schemas.microsoft.com/office/drawing/2014/main" id="{9DEFF96E-698B-406D-B6D3-4AA0FB3B25AD}"/>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019C3A6-C2BE-4D27-BF56-F03544D24BF6}"/>
              </a:ext>
            </a:extLst>
          </p:cNvPr>
          <p:cNvSpPr>
            <a:spLocks noGrp="1"/>
          </p:cNvSpPr>
          <p:nvPr>
            <p:ph type="sldNum" sz="quarter" idx="12"/>
          </p:nvPr>
        </p:nvSpPr>
        <p:spPr/>
        <p:txBody>
          <a:bodyPr/>
          <a:lstStyle/>
          <a:p>
            <a:fld id="{BAA72AFD-CEE0-4046-9853-91F53F3F97D9}" type="slidenum">
              <a:rPr lang="en-US" smtClean="0"/>
              <a:t>13</a:t>
            </a:fld>
            <a:endParaRPr lang="en-US"/>
          </a:p>
        </p:txBody>
      </p:sp>
      <p:pic>
        <p:nvPicPr>
          <p:cNvPr id="7" name="Picture 6">
            <a:extLst>
              <a:ext uri="{FF2B5EF4-FFF2-40B4-BE49-F238E27FC236}">
                <a16:creationId xmlns:a16="http://schemas.microsoft.com/office/drawing/2014/main" id="{A2C311B4-B74A-4292-A8B8-409A32166E12}"/>
              </a:ext>
            </a:extLst>
          </p:cNvPr>
          <p:cNvPicPr>
            <a:picLocks noChangeAspect="1"/>
          </p:cNvPicPr>
          <p:nvPr/>
        </p:nvPicPr>
        <p:blipFill>
          <a:blip r:embed="rId2"/>
          <a:stretch>
            <a:fillRect/>
          </a:stretch>
        </p:blipFill>
        <p:spPr>
          <a:xfrm>
            <a:off x="4115205" y="2543303"/>
            <a:ext cx="3340673" cy="3051554"/>
          </a:xfrm>
          <a:prstGeom prst="rect">
            <a:avLst/>
          </a:prstGeom>
        </p:spPr>
      </p:pic>
    </p:spTree>
    <p:extLst>
      <p:ext uri="{BB962C8B-B14F-4D97-AF65-F5344CB8AC3E}">
        <p14:creationId xmlns:p14="http://schemas.microsoft.com/office/powerpoint/2010/main" val="128166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0DCB-C32A-4FEC-B5DC-6A236D07B32D}"/>
              </a:ext>
            </a:extLst>
          </p:cNvPr>
          <p:cNvSpPr>
            <a:spLocks noGrp="1"/>
          </p:cNvSpPr>
          <p:nvPr>
            <p:ph type="title"/>
          </p:nvPr>
        </p:nvSpPr>
        <p:spPr/>
        <p:txBody>
          <a:bodyPr/>
          <a:lstStyle/>
          <a:p>
            <a:r>
              <a:rPr lang="en-US" dirty="0"/>
              <a:t>Example 1: Clear Strategy</a:t>
            </a:r>
          </a:p>
        </p:txBody>
      </p:sp>
      <p:sp>
        <p:nvSpPr>
          <p:cNvPr id="3" name="Content Placeholder 2">
            <a:extLst>
              <a:ext uri="{FF2B5EF4-FFF2-40B4-BE49-F238E27FC236}">
                <a16:creationId xmlns:a16="http://schemas.microsoft.com/office/drawing/2014/main" id="{8EFAB6A6-9A6B-4E39-BCDC-3DCEF5C3DA71}"/>
              </a:ext>
            </a:extLst>
          </p:cNvPr>
          <p:cNvSpPr>
            <a:spLocks noGrp="1"/>
          </p:cNvSpPr>
          <p:nvPr>
            <p:ph idx="1"/>
          </p:nvPr>
        </p:nvSpPr>
        <p:spPr/>
        <p:txBody>
          <a:bodyPr/>
          <a:lstStyle/>
          <a:p>
            <a:r>
              <a:rPr lang="en-US" dirty="0"/>
              <a:t>Remember, </a:t>
            </a:r>
            <a:r>
              <a:rPr lang="en-US" i="1" dirty="0"/>
              <a:t>strategy</a:t>
            </a:r>
            <a:r>
              <a:rPr lang="en-US" dirty="0"/>
              <a:t> means the choice you make in </a:t>
            </a:r>
            <a:br>
              <a:rPr lang="en-US" dirty="0"/>
            </a:br>
            <a:r>
              <a:rPr lang="en-US" dirty="0"/>
              <a:t>light of the choices of the other player(s)</a:t>
            </a:r>
          </a:p>
          <a:p>
            <a:r>
              <a:rPr lang="en-US" dirty="0"/>
              <a:t>In some cases, the strategy is very clear</a:t>
            </a:r>
          </a:p>
          <a:p>
            <a:r>
              <a:rPr lang="en-US" dirty="0"/>
              <a:t>In the following game, represented by a matrix, you</a:t>
            </a:r>
            <a:br>
              <a:rPr lang="en-US" dirty="0"/>
            </a:br>
            <a:r>
              <a:rPr lang="en-US" dirty="0"/>
              <a:t> make money regardless of the choices</a:t>
            </a:r>
          </a:p>
          <a:p>
            <a:r>
              <a:rPr lang="en-US" dirty="0"/>
              <a:t>But, you want to make as much as possible, and your opponent simultaneously wants to </a:t>
            </a:r>
            <a:r>
              <a:rPr lang="en-US" i="1" dirty="0"/>
              <a:t>lose</a:t>
            </a:r>
            <a:r>
              <a:rPr lang="en-US" dirty="0"/>
              <a:t> as little as possible</a:t>
            </a:r>
          </a:p>
          <a:p>
            <a:r>
              <a:rPr lang="en-US" dirty="0"/>
              <a:t>So, in the given game, you clearly choose </a:t>
            </a:r>
            <a:r>
              <a:rPr lang="en-US" b="1" dirty="0"/>
              <a:t>b</a:t>
            </a:r>
            <a:r>
              <a:rPr lang="en-US" dirty="0"/>
              <a:t>, and your opponent will clearly choose </a:t>
            </a:r>
            <a:r>
              <a:rPr lang="en-US" b="1" dirty="0"/>
              <a:t>x</a:t>
            </a:r>
            <a:r>
              <a:rPr lang="en-US" dirty="0"/>
              <a:t>, so (b, x) is the </a:t>
            </a:r>
            <a:r>
              <a:rPr lang="en-US" b="1" dirty="0"/>
              <a:t>equilibrium strategy </a:t>
            </a:r>
            <a:endParaRPr lang="en-US" dirty="0"/>
          </a:p>
          <a:p>
            <a:pPr lvl="1"/>
            <a:r>
              <a:rPr lang="en-US" dirty="0"/>
              <a:t>This means that the pair (</a:t>
            </a:r>
            <a:r>
              <a:rPr lang="en-US" dirty="0" err="1"/>
              <a:t>b,x</a:t>
            </a:r>
            <a:r>
              <a:rPr lang="en-US" dirty="0"/>
              <a:t>) is </a:t>
            </a:r>
            <a:r>
              <a:rPr lang="en-US" b="1" dirty="0"/>
              <a:t>stable</a:t>
            </a:r>
            <a:r>
              <a:rPr lang="en-US" dirty="0"/>
              <a:t>, which in turn means if either player changes from the equilibrium, the result will be worse for that player</a:t>
            </a:r>
          </a:p>
        </p:txBody>
      </p:sp>
      <p:sp>
        <p:nvSpPr>
          <p:cNvPr id="4" name="Footer Placeholder 3">
            <a:extLst>
              <a:ext uri="{FF2B5EF4-FFF2-40B4-BE49-F238E27FC236}">
                <a16:creationId xmlns:a16="http://schemas.microsoft.com/office/drawing/2014/main" id="{13FBEC7A-754F-4F32-9A05-B7A075339202}"/>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8A2ABAA0-97D0-4CEB-9A35-E2693D30F275}"/>
              </a:ext>
            </a:extLst>
          </p:cNvPr>
          <p:cNvSpPr>
            <a:spLocks noGrp="1"/>
          </p:cNvSpPr>
          <p:nvPr>
            <p:ph type="sldNum" sz="quarter" idx="12"/>
          </p:nvPr>
        </p:nvSpPr>
        <p:spPr/>
        <p:txBody>
          <a:bodyPr/>
          <a:lstStyle/>
          <a:p>
            <a:fld id="{BAA72AFD-CEE0-4046-9853-91F53F3F97D9}" type="slidenum">
              <a:rPr lang="en-US" smtClean="0"/>
              <a:t>14</a:t>
            </a:fld>
            <a:endParaRPr lang="en-US"/>
          </a:p>
        </p:txBody>
      </p:sp>
      <p:pic>
        <p:nvPicPr>
          <p:cNvPr id="6" name="Picture 5">
            <a:extLst>
              <a:ext uri="{FF2B5EF4-FFF2-40B4-BE49-F238E27FC236}">
                <a16:creationId xmlns:a16="http://schemas.microsoft.com/office/drawing/2014/main" id="{7270C4EF-6370-4C6A-9DA3-6FCD525C756D}"/>
              </a:ext>
            </a:extLst>
          </p:cNvPr>
          <p:cNvPicPr>
            <a:picLocks noChangeAspect="1"/>
          </p:cNvPicPr>
          <p:nvPr/>
        </p:nvPicPr>
        <p:blipFill>
          <a:blip r:embed="rId2"/>
          <a:stretch>
            <a:fillRect/>
          </a:stretch>
        </p:blipFill>
        <p:spPr>
          <a:xfrm>
            <a:off x="7335747" y="1765815"/>
            <a:ext cx="4053222" cy="1909369"/>
          </a:xfrm>
          <a:prstGeom prst="rect">
            <a:avLst/>
          </a:prstGeom>
        </p:spPr>
      </p:pic>
    </p:spTree>
    <p:extLst>
      <p:ext uri="{BB962C8B-B14F-4D97-AF65-F5344CB8AC3E}">
        <p14:creationId xmlns:p14="http://schemas.microsoft.com/office/powerpoint/2010/main" val="147395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93D2-B36E-4864-A0A4-4B0E7843F509}"/>
              </a:ext>
            </a:extLst>
          </p:cNvPr>
          <p:cNvSpPr>
            <a:spLocks noGrp="1"/>
          </p:cNvSpPr>
          <p:nvPr>
            <p:ph type="title"/>
          </p:nvPr>
        </p:nvSpPr>
        <p:spPr/>
        <p:txBody>
          <a:bodyPr/>
          <a:lstStyle/>
          <a:p>
            <a:r>
              <a:rPr lang="en-US" dirty="0"/>
              <a:t>Example 2 </a:t>
            </a:r>
          </a:p>
        </p:txBody>
      </p:sp>
      <p:sp>
        <p:nvSpPr>
          <p:cNvPr id="3" name="Content Placeholder 2">
            <a:extLst>
              <a:ext uri="{FF2B5EF4-FFF2-40B4-BE49-F238E27FC236}">
                <a16:creationId xmlns:a16="http://schemas.microsoft.com/office/drawing/2014/main" id="{A8F6A6AE-1C03-4547-9E77-4F6C33F12BEC}"/>
              </a:ext>
            </a:extLst>
          </p:cNvPr>
          <p:cNvSpPr>
            <a:spLocks noGrp="1"/>
          </p:cNvSpPr>
          <p:nvPr>
            <p:ph idx="1"/>
          </p:nvPr>
        </p:nvSpPr>
        <p:spPr/>
        <p:txBody>
          <a:bodyPr/>
          <a:lstStyle/>
          <a:p>
            <a:r>
              <a:rPr lang="en-US" dirty="0"/>
              <a:t>Your choice is clear:  pick b, since all those values are</a:t>
            </a:r>
            <a:br>
              <a:rPr lang="en-US" dirty="0"/>
            </a:br>
            <a:r>
              <a:rPr lang="en-US" dirty="0"/>
              <a:t>maximal in the board</a:t>
            </a:r>
          </a:p>
          <a:p>
            <a:r>
              <a:rPr lang="en-US" dirty="0"/>
              <a:t>Your </a:t>
            </a:r>
            <a:r>
              <a:rPr lang="en-US" i="1" dirty="0"/>
              <a:t>opponent’s choice </a:t>
            </a:r>
            <a:r>
              <a:rPr lang="en-US" dirty="0"/>
              <a:t>is not so clear</a:t>
            </a:r>
          </a:p>
          <a:p>
            <a:pPr lvl="1"/>
            <a:r>
              <a:rPr lang="en-US" dirty="0"/>
              <a:t>No column is really best to minimize their loss</a:t>
            </a:r>
          </a:p>
          <a:p>
            <a:pPr lvl="1"/>
            <a:r>
              <a:rPr lang="en-US" dirty="0"/>
              <a:t>However, if the opponent assumes you make a </a:t>
            </a:r>
            <a:r>
              <a:rPr lang="en-US" b="1" dirty="0"/>
              <a:t>rational choice</a:t>
            </a:r>
            <a:r>
              <a:rPr lang="en-US" dirty="0"/>
              <a:t>, then they will pick </a:t>
            </a:r>
            <a:r>
              <a:rPr lang="en-US" b="1" dirty="0"/>
              <a:t>z</a:t>
            </a:r>
            <a:endParaRPr lang="en-US" dirty="0"/>
          </a:p>
          <a:p>
            <a:r>
              <a:rPr lang="en-US" dirty="0"/>
              <a:t>In this case, the Nash equilibrium is (b, z) and the value of the game is 5</a:t>
            </a:r>
          </a:p>
          <a:p>
            <a:pPr lvl="1"/>
            <a:r>
              <a:rPr lang="en-US" dirty="0"/>
              <a:t>Nash equilibrium means that both players make rational choices, in light of the other player’s choice(s)</a:t>
            </a:r>
          </a:p>
        </p:txBody>
      </p:sp>
      <p:sp>
        <p:nvSpPr>
          <p:cNvPr id="4" name="Footer Placeholder 3">
            <a:extLst>
              <a:ext uri="{FF2B5EF4-FFF2-40B4-BE49-F238E27FC236}">
                <a16:creationId xmlns:a16="http://schemas.microsoft.com/office/drawing/2014/main" id="{E4963422-B9CC-4672-8E46-05FA87F3E7E3}"/>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89749929-485D-4875-A500-50225EB53942}"/>
              </a:ext>
            </a:extLst>
          </p:cNvPr>
          <p:cNvSpPr>
            <a:spLocks noGrp="1"/>
          </p:cNvSpPr>
          <p:nvPr>
            <p:ph type="sldNum" sz="quarter" idx="12"/>
          </p:nvPr>
        </p:nvSpPr>
        <p:spPr/>
        <p:txBody>
          <a:bodyPr/>
          <a:lstStyle/>
          <a:p>
            <a:fld id="{BAA72AFD-CEE0-4046-9853-91F53F3F97D9}" type="slidenum">
              <a:rPr lang="en-US" smtClean="0"/>
              <a:t>15</a:t>
            </a:fld>
            <a:endParaRPr lang="en-US"/>
          </a:p>
        </p:txBody>
      </p:sp>
      <p:pic>
        <p:nvPicPr>
          <p:cNvPr id="7" name="Picture 6">
            <a:extLst>
              <a:ext uri="{FF2B5EF4-FFF2-40B4-BE49-F238E27FC236}">
                <a16:creationId xmlns:a16="http://schemas.microsoft.com/office/drawing/2014/main" id="{D6897A60-6E19-4818-867B-161A280BFF88}"/>
              </a:ext>
            </a:extLst>
          </p:cNvPr>
          <p:cNvPicPr>
            <a:picLocks noChangeAspect="1"/>
          </p:cNvPicPr>
          <p:nvPr/>
        </p:nvPicPr>
        <p:blipFill>
          <a:blip r:embed="rId2"/>
          <a:stretch>
            <a:fillRect/>
          </a:stretch>
        </p:blipFill>
        <p:spPr>
          <a:xfrm>
            <a:off x="7476397" y="642594"/>
            <a:ext cx="3648803" cy="2030268"/>
          </a:xfrm>
          <a:prstGeom prst="rect">
            <a:avLst/>
          </a:prstGeom>
        </p:spPr>
      </p:pic>
    </p:spTree>
    <p:extLst>
      <p:ext uri="{BB962C8B-B14F-4D97-AF65-F5344CB8AC3E}">
        <p14:creationId xmlns:p14="http://schemas.microsoft.com/office/powerpoint/2010/main" val="341828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8281-6F7E-4BA4-9646-1A5B26CDBFA0}"/>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1F4680FC-359A-4168-B33E-85D21ABD0923}"/>
              </a:ext>
            </a:extLst>
          </p:cNvPr>
          <p:cNvSpPr>
            <a:spLocks noGrp="1"/>
          </p:cNvSpPr>
          <p:nvPr>
            <p:ph idx="1"/>
          </p:nvPr>
        </p:nvSpPr>
        <p:spPr/>
        <p:txBody>
          <a:bodyPr/>
          <a:lstStyle/>
          <a:p>
            <a:r>
              <a:rPr lang="en-US" dirty="0"/>
              <a:t>This time it’s not clear what’s best for </a:t>
            </a:r>
            <a:r>
              <a:rPr lang="en-US" i="1" dirty="0"/>
              <a:t>either you or your </a:t>
            </a:r>
            <a:br>
              <a:rPr lang="en-US" i="1" dirty="0"/>
            </a:br>
            <a:r>
              <a:rPr lang="en-US" i="1" dirty="0"/>
              <a:t>opponent</a:t>
            </a:r>
            <a:endParaRPr lang="en-US" dirty="0"/>
          </a:p>
          <a:p>
            <a:r>
              <a:rPr lang="en-US" dirty="0"/>
              <a:t>However, it’s quickly apparent you do not want to play </a:t>
            </a:r>
            <a:r>
              <a:rPr lang="en-US" i="1" dirty="0"/>
              <a:t>c</a:t>
            </a:r>
            <a:r>
              <a:rPr lang="en-US" dirty="0"/>
              <a:t> since these are all the worst</a:t>
            </a:r>
          </a:p>
          <a:p>
            <a:r>
              <a:rPr lang="en-US" dirty="0"/>
              <a:t>Also apparent is that your opponent will not play </a:t>
            </a:r>
            <a:r>
              <a:rPr lang="en-US" i="1" dirty="0"/>
              <a:t>x</a:t>
            </a:r>
            <a:r>
              <a:rPr lang="en-US" dirty="0"/>
              <a:t>, since that column has the maximal values, and they don’t want you to have those</a:t>
            </a:r>
          </a:p>
          <a:p>
            <a:r>
              <a:rPr lang="en-US" dirty="0"/>
              <a:t>Therefore, you can eliminate row c, and column x,</a:t>
            </a:r>
            <a:br>
              <a:rPr lang="en-US" dirty="0"/>
            </a:br>
            <a:r>
              <a:rPr lang="en-US" dirty="0"/>
              <a:t>reducing the number of choices</a:t>
            </a:r>
          </a:p>
          <a:p>
            <a:r>
              <a:rPr lang="en-US" dirty="0"/>
              <a:t>Of the remaining choices, you would pick a</a:t>
            </a:r>
          </a:p>
          <a:p>
            <a:r>
              <a:rPr lang="en-US" dirty="0"/>
              <a:t>Since your opponent </a:t>
            </a:r>
            <a:r>
              <a:rPr lang="en-US" i="1" dirty="0"/>
              <a:t>knows you will favor a</a:t>
            </a:r>
            <a:r>
              <a:rPr lang="en-US" dirty="0"/>
              <a:t>, he/she will pick</a:t>
            </a:r>
            <a:br>
              <a:rPr lang="en-US" dirty="0"/>
            </a:br>
            <a:r>
              <a:rPr lang="en-US" dirty="0"/>
              <a:t>z to reduce the amount you get when you pick a</a:t>
            </a:r>
          </a:p>
        </p:txBody>
      </p:sp>
      <p:sp>
        <p:nvSpPr>
          <p:cNvPr id="4" name="Footer Placeholder 3">
            <a:extLst>
              <a:ext uri="{FF2B5EF4-FFF2-40B4-BE49-F238E27FC236}">
                <a16:creationId xmlns:a16="http://schemas.microsoft.com/office/drawing/2014/main" id="{043F056B-A581-4A5C-A1D9-CE2F2E64097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B157ABB-5F2C-4CDE-B5F1-E11873F49FEC}"/>
              </a:ext>
            </a:extLst>
          </p:cNvPr>
          <p:cNvSpPr>
            <a:spLocks noGrp="1"/>
          </p:cNvSpPr>
          <p:nvPr>
            <p:ph type="sldNum" sz="quarter" idx="12"/>
          </p:nvPr>
        </p:nvSpPr>
        <p:spPr/>
        <p:txBody>
          <a:bodyPr/>
          <a:lstStyle/>
          <a:p>
            <a:fld id="{BAA72AFD-CEE0-4046-9853-91F53F3F97D9}" type="slidenum">
              <a:rPr lang="en-US" smtClean="0"/>
              <a:t>16</a:t>
            </a:fld>
            <a:endParaRPr lang="en-US"/>
          </a:p>
        </p:txBody>
      </p:sp>
      <p:pic>
        <p:nvPicPr>
          <p:cNvPr id="6" name="Picture 5">
            <a:extLst>
              <a:ext uri="{FF2B5EF4-FFF2-40B4-BE49-F238E27FC236}">
                <a16:creationId xmlns:a16="http://schemas.microsoft.com/office/drawing/2014/main" id="{AC0460FD-1945-42FE-ACA4-824056CFC1A1}"/>
              </a:ext>
            </a:extLst>
          </p:cNvPr>
          <p:cNvPicPr>
            <a:picLocks noChangeAspect="1"/>
          </p:cNvPicPr>
          <p:nvPr/>
        </p:nvPicPr>
        <p:blipFill>
          <a:blip r:embed="rId2"/>
          <a:stretch>
            <a:fillRect/>
          </a:stretch>
        </p:blipFill>
        <p:spPr>
          <a:xfrm>
            <a:off x="8171867" y="553668"/>
            <a:ext cx="3124418" cy="1960932"/>
          </a:xfrm>
          <a:prstGeom prst="rect">
            <a:avLst/>
          </a:prstGeom>
        </p:spPr>
      </p:pic>
      <p:pic>
        <p:nvPicPr>
          <p:cNvPr id="7" name="Picture 6">
            <a:extLst>
              <a:ext uri="{FF2B5EF4-FFF2-40B4-BE49-F238E27FC236}">
                <a16:creationId xmlns:a16="http://schemas.microsoft.com/office/drawing/2014/main" id="{1AD4C64C-F327-4CC0-B561-395C54F56316}"/>
              </a:ext>
            </a:extLst>
          </p:cNvPr>
          <p:cNvPicPr>
            <a:picLocks noChangeAspect="1"/>
          </p:cNvPicPr>
          <p:nvPr/>
        </p:nvPicPr>
        <p:blipFill>
          <a:blip r:embed="rId3"/>
          <a:stretch>
            <a:fillRect/>
          </a:stretch>
        </p:blipFill>
        <p:spPr>
          <a:xfrm>
            <a:off x="8201247" y="3669242"/>
            <a:ext cx="3095038" cy="1711650"/>
          </a:xfrm>
          <a:prstGeom prst="rect">
            <a:avLst/>
          </a:prstGeom>
        </p:spPr>
      </p:pic>
    </p:spTree>
    <p:extLst>
      <p:ext uri="{BB962C8B-B14F-4D97-AF65-F5344CB8AC3E}">
        <p14:creationId xmlns:p14="http://schemas.microsoft.com/office/powerpoint/2010/main" val="325705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3A0C-7B65-47AF-B6A7-7E65D3FF5429}"/>
              </a:ext>
            </a:extLst>
          </p:cNvPr>
          <p:cNvSpPr>
            <a:spLocks noGrp="1"/>
          </p:cNvSpPr>
          <p:nvPr>
            <p:ph type="title"/>
          </p:nvPr>
        </p:nvSpPr>
        <p:spPr/>
        <p:txBody>
          <a:bodyPr/>
          <a:lstStyle/>
          <a:p>
            <a:r>
              <a:rPr lang="en-US" dirty="0"/>
              <a:t>Dominance</a:t>
            </a:r>
          </a:p>
        </p:txBody>
      </p:sp>
      <p:sp>
        <p:nvSpPr>
          <p:cNvPr id="3" name="Content Placeholder 2">
            <a:extLst>
              <a:ext uri="{FF2B5EF4-FFF2-40B4-BE49-F238E27FC236}">
                <a16:creationId xmlns:a16="http://schemas.microsoft.com/office/drawing/2014/main" id="{1354D9E6-5A58-4C0F-9A94-B98D534BD614}"/>
              </a:ext>
            </a:extLst>
          </p:cNvPr>
          <p:cNvSpPr>
            <a:spLocks noGrp="1"/>
          </p:cNvSpPr>
          <p:nvPr>
            <p:ph idx="1"/>
          </p:nvPr>
        </p:nvSpPr>
        <p:spPr/>
        <p:txBody>
          <a:bodyPr/>
          <a:lstStyle/>
          <a:p>
            <a:r>
              <a:rPr lang="en-US" dirty="0"/>
              <a:t>There can be more than one equilibrium point in two-person, zero-sum games</a:t>
            </a:r>
          </a:p>
          <a:p>
            <a:pPr lvl="1"/>
            <a:r>
              <a:rPr lang="en-US" dirty="0"/>
              <a:t>When this occurs, the value of the equilibrium points is equal</a:t>
            </a:r>
          </a:p>
          <a:p>
            <a:r>
              <a:rPr lang="en-US" dirty="0"/>
              <a:t>The technique used so far is </a:t>
            </a:r>
            <a:r>
              <a:rPr lang="en-US" b="1" dirty="0"/>
              <a:t>dominance</a:t>
            </a:r>
            <a:endParaRPr lang="en-US" dirty="0"/>
          </a:p>
          <a:p>
            <a:r>
              <a:rPr lang="en-US" dirty="0"/>
              <a:t>A row (or column) of matrix A is said to dominate another row (or column) B, if all values of A are greater (less) than all values of B</a:t>
            </a:r>
          </a:p>
          <a:p>
            <a:r>
              <a:rPr lang="en-US" dirty="0"/>
              <a:t>It is intuitively clear that if a row is dominated it is a poor choice for you</a:t>
            </a:r>
          </a:p>
          <a:p>
            <a:pPr lvl="1"/>
            <a:r>
              <a:rPr lang="en-US" dirty="0"/>
              <a:t>And if a column is dominated, it’s a poor choice for your opponent</a:t>
            </a:r>
          </a:p>
          <a:p>
            <a:r>
              <a:rPr lang="en-US" dirty="0"/>
              <a:t>We used dominant strategies (choices) and eliminated them to reduce our choices</a:t>
            </a:r>
          </a:p>
          <a:p>
            <a:pPr lvl="1"/>
            <a:r>
              <a:rPr lang="en-US" dirty="0"/>
              <a:t>Often, we can simplify the matrix and reach an equilibrium strategy</a:t>
            </a:r>
          </a:p>
        </p:txBody>
      </p:sp>
      <p:sp>
        <p:nvSpPr>
          <p:cNvPr id="4" name="Footer Placeholder 3">
            <a:extLst>
              <a:ext uri="{FF2B5EF4-FFF2-40B4-BE49-F238E27FC236}">
                <a16:creationId xmlns:a16="http://schemas.microsoft.com/office/drawing/2014/main" id="{58D78678-734B-4A45-8A45-E551ADB86FCB}"/>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E4C5BF8-29E5-41BC-A0D3-D1C0FCECCF7F}"/>
              </a:ext>
            </a:extLst>
          </p:cNvPr>
          <p:cNvSpPr>
            <a:spLocks noGrp="1"/>
          </p:cNvSpPr>
          <p:nvPr>
            <p:ph type="sldNum" sz="quarter" idx="12"/>
          </p:nvPr>
        </p:nvSpPr>
        <p:spPr/>
        <p:txBody>
          <a:bodyPr/>
          <a:lstStyle/>
          <a:p>
            <a:fld id="{BAA72AFD-CEE0-4046-9853-91F53F3F97D9}" type="slidenum">
              <a:rPr lang="en-US" smtClean="0"/>
              <a:t>17</a:t>
            </a:fld>
            <a:endParaRPr lang="en-US"/>
          </a:p>
        </p:txBody>
      </p:sp>
    </p:spTree>
    <p:extLst>
      <p:ext uri="{BB962C8B-B14F-4D97-AF65-F5344CB8AC3E}">
        <p14:creationId xmlns:p14="http://schemas.microsoft.com/office/powerpoint/2010/main" val="96975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760E-7616-41BC-97CF-336A0532A7B8}"/>
              </a:ext>
            </a:extLst>
          </p:cNvPr>
          <p:cNvSpPr>
            <a:spLocks noGrp="1"/>
          </p:cNvSpPr>
          <p:nvPr>
            <p:ph type="title"/>
          </p:nvPr>
        </p:nvSpPr>
        <p:spPr/>
        <p:txBody>
          <a:bodyPr/>
          <a:lstStyle/>
          <a:p>
            <a:r>
              <a:rPr lang="en-US" dirty="0"/>
              <a:t>Mixed Strategies </a:t>
            </a:r>
          </a:p>
        </p:txBody>
      </p:sp>
      <p:sp>
        <p:nvSpPr>
          <p:cNvPr id="3" name="Content Placeholder 2">
            <a:extLst>
              <a:ext uri="{FF2B5EF4-FFF2-40B4-BE49-F238E27FC236}">
                <a16:creationId xmlns:a16="http://schemas.microsoft.com/office/drawing/2014/main" id="{4CF7E1A9-9B14-4715-BB67-6B0744D52FF8}"/>
              </a:ext>
            </a:extLst>
          </p:cNvPr>
          <p:cNvSpPr>
            <a:spLocks noGrp="1"/>
          </p:cNvSpPr>
          <p:nvPr>
            <p:ph idx="1"/>
          </p:nvPr>
        </p:nvSpPr>
        <p:spPr/>
        <p:txBody>
          <a:bodyPr>
            <a:normAutofit lnSpcReduction="10000"/>
          </a:bodyPr>
          <a:lstStyle/>
          <a:p>
            <a:r>
              <a:rPr lang="en-US" dirty="0"/>
              <a:t>Not all games have a strategy that can be determined by domination</a:t>
            </a:r>
          </a:p>
          <a:p>
            <a:r>
              <a:rPr lang="en-US" dirty="0"/>
              <a:t>The Rock-Paper-Scissors game discussed earlier is one such example</a:t>
            </a:r>
          </a:p>
          <a:p>
            <a:r>
              <a:rPr lang="en-US" dirty="0"/>
              <a:t>The example on this slide is another</a:t>
            </a:r>
          </a:p>
          <a:p>
            <a:pPr lvl="1"/>
            <a:r>
              <a:rPr lang="en-US" dirty="0"/>
              <a:t>No row or column dominates another</a:t>
            </a:r>
          </a:p>
          <a:p>
            <a:pPr lvl="1"/>
            <a:r>
              <a:rPr lang="en-US" dirty="0"/>
              <a:t>If your choice is known by your opponent, your opponent will always win</a:t>
            </a:r>
          </a:p>
          <a:p>
            <a:pPr lvl="1"/>
            <a:r>
              <a:rPr lang="en-US" dirty="0"/>
              <a:t>In other words, if you choose the same strategy repeatedly, your opponent will quickly choose the opposite strategy and would always win</a:t>
            </a:r>
          </a:p>
          <a:p>
            <a:r>
              <a:rPr lang="en-US" dirty="0"/>
              <a:t>If you choose either strategy A or B with 50% probability, you will win half the time, and lose half the time</a:t>
            </a:r>
          </a:p>
          <a:p>
            <a:pPr lvl="1"/>
            <a:r>
              <a:rPr lang="en-US" dirty="0"/>
              <a:t>This is called a </a:t>
            </a:r>
            <a:r>
              <a:rPr lang="en-US" b="1" dirty="0"/>
              <a:t>mixed strategy</a:t>
            </a:r>
          </a:p>
          <a:p>
            <a:pPr lvl="1"/>
            <a:r>
              <a:rPr lang="en-US" dirty="0"/>
              <a:t>Thus, it is when you use a more random method to select a strategy (choice)</a:t>
            </a:r>
          </a:p>
          <a:p>
            <a:r>
              <a:rPr lang="en-US" dirty="0"/>
              <a:t>Nash showed that all games have mixed strategy equilibrium points</a:t>
            </a:r>
          </a:p>
        </p:txBody>
      </p:sp>
      <p:sp>
        <p:nvSpPr>
          <p:cNvPr id="4" name="Footer Placeholder 3">
            <a:extLst>
              <a:ext uri="{FF2B5EF4-FFF2-40B4-BE49-F238E27FC236}">
                <a16:creationId xmlns:a16="http://schemas.microsoft.com/office/drawing/2014/main" id="{0BE55627-CAF4-40CB-909B-A3075067F01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28462E7A-274D-477F-B77C-FF93D7402619}"/>
              </a:ext>
            </a:extLst>
          </p:cNvPr>
          <p:cNvSpPr>
            <a:spLocks noGrp="1"/>
          </p:cNvSpPr>
          <p:nvPr>
            <p:ph type="sldNum" sz="quarter" idx="12"/>
          </p:nvPr>
        </p:nvSpPr>
        <p:spPr/>
        <p:txBody>
          <a:bodyPr/>
          <a:lstStyle/>
          <a:p>
            <a:fld id="{BAA72AFD-CEE0-4046-9853-91F53F3F97D9}" type="slidenum">
              <a:rPr lang="en-US" smtClean="0"/>
              <a:t>18</a:t>
            </a:fld>
            <a:endParaRPr lang="en-US"/>
          </a:p>
        </p:txBody>
      </p:sp>
      <p:pic>
        <p:nvPicPr>
          <p:cNvPr id="6" name="Picture 5">
            <a:extLst>
              <a:ext uri="{FF2B5EF4-FFF2-40B4-BE49-F238E27FC236}">
                <a16:creationId xmlns:a16="http://schemas.microsoft.com/office/drawing/2014/main" id="{403662C4-9416-4B6A-9173-98F38117D7BE}"/>
              </a:ext>
            </a:extLst>
          </p:cNvPr>
          <p:cNvPicPr>
            <a:picLocks noChangeAspect="1"/>
          </p:cNvPicPr>
          <p:nvPr/>
        </p:nvPicPr>
        <p:blipFill>
          <a:blip r:embed="rId2"/>
          <a:stretch>
            <a:fillRect/>
          </a:stretch>
        </p:blipFill>
        <p:spPr>
          <a:xfrm>
            <a:off x="8236019" y="602654"/>
            <a:ext cx="3028393" cy="1411539"/>
          </a:xfrm>
          <a:prstGeom prst="rect">
            <a:avLst/>
          </a:prstGeom>
        </p:spPr>
      </p:pic>
    </p:spTree>
    <p:extLst>
      <p:ext uri="{BB962C8B-B14F-4D97-AF65-F5344CB8AC3E}">
        <p14:creationId xmlns:p14="http://schemas.microsoft.com/office/powerpoint/2010/main" val="376613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DDDE3B-0879-47AC-B20A-697DB17E1B68}"/>
              </a:ext>
            </a:extLst>
          </p:cNvPr>
          <p:cNvSpPr>
            <a:spLocks noGrp="1"/>
          </p:cNvSpPr>
          <p:nvPr>
            <p:ph type="title"/>
          </p:nvPr>
        </p:nvSpPr>
        <p:spPr/>
        <p:txBody>
          <a:bodyPr/>
          <a:lstStyle/>
          <a:p>
            <a:r>
              <a:rPr lang="en-US" dirty="0"/>
              <a:t>Mixed Strategies and Mini-Max Theorem</a:t>
            </a:r>
          </a:p>
        </p:txBody>
      </p:sp>
      <p:sp>
        <p:nvSpPr>
          <p:cNvPr id="7" name="Text Placeholder 6">
            <a:extLst>
              <a:ext uri="{FF2B5EF4-FFF2-40B4-BE49-F238E27FC236}">
                <a16:creationId xmlns:a16="http://schemas.microsoft.com/office/drawing/2014/main" id="{74B23DB5-A815-47A6-9F79-6AC572CCCC16}"/>
              </a:ext>
            </a:extLst>
          </p:cNvPr>
          <p:cNvSpPr>
            <a:spLocks noGrp="1"/>
          </p:cNvSpPr>
          <p:nvPr>
            <p:ph type="body" idx="1"/>
          </p:nvPr>
        </p:nvSpPr>
        <p:spPr/>
        <p:txBody>
          <a:bodyPr>
            <a:normAutofit/>
          </a:bodyPr>
          <a:lstStyle/>
          <a:p>
            <a:r>
              <a:rPr lang="en-US" dirty="0"/>
              <a:t>“Classes will dull your mind, destroy the potential for authentic creativity.” – John Nash</a:t>
            </a:r>
          </a:p>
        </p:txBody>
      </p:sp>
      <p:sp>
        <p:nvSpPr>
          <p:cNvPr id="4" name="Footer Placeholder 3">
            <a:extLst>
              <a:ext uri="{FF2B5EF4-FFF2-40B4-BE49-F238E27FC236}">
                <a16:creationId xmlns:a16="http://schemas.microsoft.com/office/drawing/2014/main" id="{991330A1-2921-4156-B3CF-3AD649649E9B}"/>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442D5A11-35E6-4668-B178-B8A26DE9A0D9}"/>
              </a:ext>
            </a:extLst>
          </p:cNvPr>
          <p:cNvSpPr>
            <a:spLocks noGrp="1"/>
          </p:cNvSpPr>
          <p:nvPr>
            <p:ph type="sldNum" sz="quarter" idx="12"/>
          </p:nvPr>
        </p:nvSpPr>
        <p:spPr/>
        <p:txBody>
          <a:bodyPr/>
          <a:lstStyle/>
          <a:p>
            <a:fld id="{BAA72AFD-CEE0-4046-9853-91F53F3F97D9}" type="slidenum">
              <a:rPr lang="en-US" smtClean="0"/>
              <a:t>19</a:t>
            </a:fld>
            <a:endParaRPr lang="en-US"/>
          </a:p>
        </p:txBody>
      </p:sp>
    </p:spTree>
    <p:extLst>
      <p:ext uri="{BB962C8B-B14F-4D97-AF65-F5344CB8AC3E}">
        <p14:creationId xmlns:p14="http://schemas.microsoft.com/office/powerpoint/2010/main" val="123279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6FA2-2AA2-4E2E-9ADE-A372B076AD9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5DAB53-AFD7-451D-B442-1955683F407A}"/>
              </a:ext>
            </a:extLst>
          </p:cNvPr>
          <p:cNvSpPr>
            <a:spLocks noGrp="1"/>
          </p:cNvSpPr>
          <p:nvPr>
            <p:ph idx="1"/>
          </p:nvPr>
        </p:nvSpPr>
        <p:spPr/>
        <p:txBody>
          <a:bodyPr/>
          <a:lstStyle/>
          <a:p>
            <a:r>
              <a:rPr lang="en-US" dirty="0"/>
              <a:t>In this chapter, we look at an area of applied mathematics called Game Theory</a:t>
            </a:r>
          </a:p>
          <a:p>
            <a:r>
              <a:rPr lang="en-US" dirty="0"/>
              <a:t>Game Theory is heavily related to Decision Theory, which we discussed before</a:t>
            </a:r>
          </a:p>
          <a:p>
            <a:pPr lvl="1"/>
            <a:r>
              <a:rPr lang="en-US" dirty="0"/>
              <a:t>Game Theory is largely concerned with how both cooperative and adversarial entities make decisions</a:t>
            </a:r>
          </a:p>
          <a:p>
            <a:r>
              <a:rPr lang="en-US" dirty="0"/>
              <a:t>We will discuss Nash Equilibrium, which is related to how players in non-cooperative games make decisions while making correct assumptions about the other player’s moves</a:t>
            </a:r>
          </a:p>
        </p:txBody>
      </p:sp>
      <p:sp>
        <p:nvSpPr>
          <p:cNvPr id="4" name="Footer Placeholder 3">
            <a:extLst>
              <a:ext uri="{FF2B5EF4-FFF2-40B4-BE49-F238E27FC236}">
                <a16:creationId xmlns:a16="http://schemas.microsoft.com/office/drawing/2014/main" id="{D41B8C0B-0C5D-48DD-BBF4-9A798A328703}"/>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C8184381-8F57-4093-8BCC-A0F1F772B3A9}"/>
              </a:ext>
            </a:extLst>
          </p:cNvPr>
          <p:cNvSpPr>
            <a:spLocks noGrp="1"/>
          </p:cNvSpPr>
          <p:nvPr>
            <p:ph type="sldNum" sz="quarter" idx="12"/>
          </p:nvPr>
        </p:nvSpPr>
        <p:spPr/>
        <p:txBody>
          <a:bodyPr/>
          <a:lstStyle/>
          <a:p>
            <a:fld id="{BAA72AFD-CEE0-4046-9853-91F53F3F97D9}" type="slidenum">
              <a:rPr lang="en-US" smtClean="0"/>
              <a:t>2</a:t>
            </a:fld>
            <a:endParaRPr lang="en-US"/>
          </a:p>
        </p:txBody>
      </p:sp>
    </p:spTree>
    <p:extLst>
      <p:ext uri="{BB962C8B-B14F-4D97-AF65-F5344CB8AC3E}">
        <p14:creationId xmlns:p14="http://schemas.microsoft.com/office/powerpoint/2010/main" val="239380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0AC3-5B59-46A3-BF90-C9F5CFE3B0ED}"/>
              </a:ext>
            </a:extLst>
          </p:cNvPr>
          <p:cNvSpPr>
            <a:spLocks noGrp="1"/>
          </p:cNvSpPr>
          <p:nvPr>
            <p:ph type="title"/>
          </p:nvPr>
        </p:nvSpPr>
        <p:spPr/>
        <p:txBody>
          <a:bodyPr/>
          <a:lstStyle/>
          <a:p>
            <a:r>
              <a:rPr lang="en-US" dirty="0"/>
              <a:t>Mixed Strategies and Mini-Max</a:t>
            </a:r>
          </a:p>
        </p:txBody>
      </p:sp>
      <p:sp>
        <p:nvSpPr>
          <p:cNvPr id="3" name="Content Placeholder 2">
            <a:extLst>
              <a:ext uri="{FF2B5EF4-FFF2-40B4-BE49-F238E27FC236}">
                <a16:creationId xmlns:a16="http://schemas.microsoft.com/office/drawing/2014/main" id="{08CA988C-00FA-4CDF-BEA6-B4C4A57EA460}"/>
              </a:ext>
            </a:extLst>
          </p:cNvPr>
          <p:cNvSpPr>
            <a:spLocks noGrp="1"/>
          </p:cNvSpPr>
          <p:nvPr>
            <p:ph idx="1"/>
          </p:nvPr>
        </p:nvSpPr>
        <p:spPr>
          <a:xfrm>
            <a:off x="1066800" y="2103119"/>
            <a:ext cx="7871852" cy="4111415"/>
          </a:xfrm>
        </p:spPr>
        <p:txBody>
          <a:bodyPr/>
          <a:lstStyle/>
          <a:p>
            <a:r>
              <a:rPr lang="en-US" dirty="0"/>
              <a:t>With equilibrium strategies (choices) we tried to maximize our payoff while our opponent tried to minimize them</a:t>
            </a:r>
          </a:p>
          <a:p>
            <a:r>
              <a:rPr lang="en-US" dirty="0"/>
              <a:t>Therefore, equilibrium strategies can be characterized as </a:t>
            </a:r>
            <a:r>
              <a:rPr lang="en-US" b="1" dirty="0"/>
              <a:t>mini-max points</a:t>
            </a:r>
            <a:endParaRPr lang="en-US" dirty="0"/>
          </a:p>
          <a:p>
            <a:r>
              <a:rPr lang="en-US" dirty="0"/>
              <a:t>John von Neumann</a:t>
            </a:r>
          </a:p>
          <a:p>
            <a:pPr lvl="1"/>
            <a:r>
              <a:rPr lang="en-US" dirty="0"/>
              <a:t>Proved that in all zero-sum, two-person games, there is a mixed strategy that produces an equilibrium point</a:t>
            </a:r>
          </a:p>
          <a:p>
            <a:r>
              <a:rPr lang="en-US" dirty="0"/>
              <a:t>Theorem 2.3.1 (</a:t>
            </a:r>
            <a:r>
              <a:rPr lang="en-US" dirty="0" err="1"/>
              <a:t>Elenbogen</a:t>
            </a:r>
            <a:r>
              <a:rPr lang="en-US" dirty="0"/>
              <a:t>/Baugh)</a:t>
            </a:r>
          </a:p>
          <a:p>
            <a:r>
              <a:rPr lang="en-US" i="1" dirty="0"/>
              <a:t>Let X and Y be column vector mixed strategies for two players in a game defined by the matrix A.  Then the value of the game, </a:t>
            </a:r>
            <a:r>
              <a:rPr lang="en-US" b="1" i="1" dirty="0"/>
              <a:t>v</a:t>
            </a:r>
            <a:r>
              <a:rPr lang="en-US" i="1" dirty="0"/>
              <a:t> can be determined by </a:t>
            </a:r>
          </a:p>
        </p:txBody>
      </p:sp>
      <p:sp>
        <p:nvSpPr>
          <p:cNvPr id="4" name="Footer Placeholder 3">
            <a:extLst>
              <a:ext uri="{FF2B5EF4-FFF2-40B4-BE49-F238E27FC236}">
                <a16:creationId xmlns:a16="http://schemas.microsoft.com/office/drawing/2014/main" id="{E49662D9-1C5D-4BA9-9E5E-AEC193A41150}"/>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06EB6D8C-1E9F-446E-8AE2-836F05F4D83B}"/>
              </a:ext>
            </a:extLst>
          </p:cNvPr>
          <p:cNvSpPr>
            <a:spLocks noGrp="1"/>
          </p:cNvSpPr>
          <p:nvPr>
            <p:ph type="sldNum" sz="quarter" idx="12"/>
          </p:nvPr>
        </p:nvSpPr>
        <p:spPr/>
        <p:txBody>
          <a:bodyPr/>
          <a:lstStyle/>
          <a:p>
            <a:fld id="{BAA72AFD-CEE0-4046-9853-91F53F3F97D9}" type="slidenum">
              <a:rPr lang="en-US" smtClean="0"/>
              <a:t>20</a:t>
            </a:fld>
            <a:endParaRPr lang="en-US"/>
          </a:p>
        </p:txBody>
      </p:sp>
      <p:pic>
        <p:nvPicPr>
          <p:cNvPr id="1026" name="Picture 2" descr="https://upload.wikimedia.org/wikipedia/commons/d/d9/John_von_Neumann_ID_badge.png">
            <a:extLst>
              <a:ext uri="{FF2B5EF4-FFF2-40B4-BE49-F238E27FC236}">
                <a16:creationId xmlns:a16="http://schemas.microsoft.com/office/drawing/2014/main" id="{1A1FCD63-37A3-4652-8F48-2A9C25D66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1800" y="1755095"/>
            <a:ext cx="2353470" cy="2499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1C3BBBF-911B-44CF-B883-B0144A3457C2}"/>
              </a:ext>
            </a:extLst>
          </p:cNvPr>
          <p:cNvPicPr>
            <a:picLocks noChangeAspect="1"/>
          </p:cNvPicPr>
          <p:nvPr/>
        </p:nvPicPr>
        <p:blipFill>
          <a:blip r:embed="rId3"/>
          <a:stretch>
            <a:fillRect/>
          </a:stretch>
        </p:blipFill>
        <p:spPr>
          <a:xfrm>
            <a:off x="3652285" y="5405641"/>
            <a:ext cx="5286367" cy="685799"/>
          </a:xfrm>
          <a:prstGeom prst="rect">
            <a:avLst/>
          </a:prstGeom>
        </p:spPr>
      </p:pic>
    </p:spTree>
    <p:extLst>
      <p:ext uri="{BB962C8B-B14F-4D97-AF65-F5344CB8AC3E}">
        <p14:creationId xmlns:p14="http://schemas.microsoft.com/office/powerpoint/2010/main" val="4088268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3B85-A48A-4C24-850C-326CBDA212C0}"/>
              </a:ext>
            </a:extLst>
          </p:cNvPr>
          <p:cNvSpPr>
            <a:spLocks noGrp="1"/>
          </p:cNvSpPr>
          <p:nvPr>
            <p:ph type="title"/>
          </p:nvPr>
        </p:nvSpPr>
        <p:spPr/>
        <p:txBody>
          <a:bodyPr/>
          <a:lstStyle/>
          <a:p>
            <a:r>
              <a:rPr lang="en-US" dirty="0"/>
              <a:t>Payoff/Value and Risk Aversion</a:t>
            </a:r>
          </a:p>
        </p:txBody>
      </p:sp>
      <p:sp>
        <p:nvSpPr>
          <p:cNvPr id="3" name="Content Placeholder 2">
            <a:extLst>
              <a:ext uri="{FF2B5EF4-FFF2-40B4-BE49-F238E27FC236}">
                <a16:creationId xmlns:a16="http://schemas.microsoft.com/office/drawing/2014/main" id="{9458E247-B736-4E73-98C0-F9A573DF56DB}"/>
              </a:ext>
            </a:extLst>
          </p:cNvPr>
          <p:cNvSpPr>
            <a:spLocks noGrp="1"/>
          </p:cNvSpPr>
          <p:nvPr>
            <p:ph idx="1"/>
          </p:nvPr>
        </p:nvSpPr>
        <p:spPr/>
        <p:txBody>
          <a:bodyPr/>
          <a:lstStyle/>
          <a:p>
            <a:r>
              <a:rPr lang="en-US" dirty="0"/>
              <a:t>A mixed strategy payoff (value) is one that is expected on average when the game is played a large number of times</a:t>
            </a:r>
          </a:p>
          <a:p>
            <a:pPr lvl="1"/>
            <a:r>
              <a:rPr lang="en-US" dirty="0"/>
              <a:t>It says nothing about the short run</a:t>
            </a:r>
          </a:p>
          <a:p>
            <a:r>
              <a:rPr lang="en-US" dirty="0"/>
              <a:t>As a note, a trait of some people to choose a smaller </a:t>
            </a:r>
            <a:r>
              <a:rPr lang="en-US" b="1" dirty="0"/>
              <a:t>guaranteed </a:t>
            </a:r>
            <a:r>
              <a:rPr lang="en-US" dirty="0"/>
              <a:t>amount over a chance at a larger amount is called </a:t>
            </a:r>
            <a:r>
              <a:rPr lang="en-US" b="1" dirty="0"/>
              <a:t>risk aversion</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901BFFED-79C7-406B-8BCC-610E8637C734}"/>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96B6E4A-2578-447B-BBF5-470EB9C91319}"/>
              </a:ext>
            </a:extLst>
          </p:cNvPr>
          <p:cNvSpPr>
            <a:spLocks noGrp="1"/>
          </p:cNvSpPr>
          <p:nvPr>
            <p:ph type="sldNum" sz="quarter" idx="12"/>
          </p:nvPr>
        </p:nvSpPr>
        <p:spPr/>
        <p:txBody>
          <a:bodyPr/>
          <a:lstStyle/>
          <a:p>
            <a:fld id="{BAA72AFD-CEE0-4046-9853-91F53F3F97D9}" type="slidenum">
              <a:rPr lang="en-US" smtClean="0"/>
              <a:t>21</a:t>
            </a:fld>
            <a:endParaRPr lang="en-US"/>
          </a:p>
        </p:txBody>
      </p:sp>
    </p:spTree>
    <p:extLst>
      <p:ext uri="{BB962C8B-B14F-4D97-AF65-F5344CB8AC3E}">
        <p14:creationId xmlns:p14="http://schemas.microsoft.com/office/powerpoint/2010/main" val="2325751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F566-1A3B-4863-8E63-02A011C96F16}"/>
              </a:ext>
            </a:extLst>
          </p:cNvPr>
          <p:cNvSpPr>
            <a:spLocks noGrp="1"/>
          </p:cNvSpPr>
          <p:nvPr>
            <p:ph type="title"/>
          </p:nvPr>
        </p:nvSpPr>
        <p:spPr/>
        <p:txBody>
          <a:bodyPr>
            <a:normAutofit fontScale="90000"/>
          </a:bodyPr>
          <a:lstStyle/>
          <a:p>
            <a:r>
              <a:rPr lang="en-US" dirty="0"/>
              <a:t>Example 1:  Mixed Strategy Payoff</a:t>
            </a:r>
          </a:p>
        </p:txBody>
      </p:sp>
      <p:sp>
        <p:nvSpPr>
          <p:cNvPr id="3" name="Content Placeholder 2">
            <a:extLst>
              <a:ext uri="{FF2B5EF4-FFF2-40B4-BE49-F238E27FC236}">
                <a16:creationId xmlns:a16="http://schemas.microsoft.com/office/drawing/2014/main" id="{720A3458-3527-4D49-85F1-BF575DD7649F}"/>
              </a:ext>
            </a:extLst>
          </p:cNvPr>
          <p:cNvSpPr>
            <a:spLocks noGrp="1"/>
          </p:cNvSpPr>
          <p:nvPr>
            <p:ph idx="1"/>
          </p:nvPr>
        </p:nvSpPr>
        <p:spPr/>
        <p:txBody>
          <a:bodyPr/>
          <a:lstStyle/>
          <a:p>
            <a:r>
              <a:rPr lang="en-US" dirty="0"/>
              <a:t>Consider the game matrix on this slide</a:t>
            </a:r>
          </a:p>
          <a:p>
            <a:r>
              <a:rPr lang="en-US" dirty="0"/>
              <a:t>It’s easily seen that no row or column seems to dominate or</a:t>
            </a:r>
            <a:br>
              <a:rPr lang="en-US" dirty="0"/>
            </a:br>
            <a:r>
              <a:rPr lang="en-US" dirty="0"/>
              <a:t>be dominated, so the game can’t be reduced</a:t>
            </a:r>
          </a:p>
          <a:p>
            <a:r>
              <a:rPr lang="en-US" dirty="0"/>
              <a:t>If the mixed strategy for the opponent is to choose x half the time, and z the other half, then the value of the game is:</a:t>
            </a:r>
            <a:br>
              <a:rPr lang="en-US" dirty="0"/>
            </a:br>
            <a:br>
              <a:rPr lang="en-US" dirty="0"/>
            </a:br>
            <a:br>
              <a:rPr lang="en-US" dirty="0"/>
            </a:br>
            <a:br>
              <a:rPr lang="en-US" dirty="0"/>
            </a:br>
            <a:br>
              <a:rPr lang="en-US" dirty="0"/>
            </a:br>
            <a:br>
              <a:rPr lang="en-US" dirty="0"/>
            </a:br>
            <a:endParaRPr lang="en-US" dirty="0"/>
          </a:p>
          <a:p>
            <a:r>
              <a:rPr lang="en-US" dirty="0"/>
              <a:t>So, it comes down to the sum of the probabilities as a scalar multiplied by the columns</a:t>
            </a:r>
          </a:p>
        </p:txBody>
      </p:sp>
      <p:sp>
        <p:nvSpPr>
          <p:cNvPr id="4" name="Footer Placeholder 3">
            <a:extLst>
              <a:ext uri="{FF2B5EF4-FFF2-40B4-BE49-F238E27FC236}">
                <a16:creationId xmlns:a16="http://schemas.microsoft.com/office/drawing/2014/main" id="{613512A0-C2B5-4B89-87C6-56A0D430F423}"/>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5E3064C-9A00-4728-8841-70407E973E3E}"/>
              </a:ext>
            </a:extLst>
          </p:cNvPr>
          <p:cNvSpPr>
            <a:spLocks noGrp="1"/>
          </p:cNvSpPr>
          <p:nvPr>
            <p:ph type="sldNum" sz="quarter" idx="12"/>
          </p:nvPr>
        </p:nvSpPr>
        <p:spPr/>
        <p:txBody>
          <a:bodyPr/>
          <a:lstStyle/>
          <a:p>
            <a:fld id="{BAA72AFD-CEE0-4046-9853-91F53F3F97D9}" type="slidenum">
              <a:rPr lang="en-US" smtClean="0"/>
              <a:t>22</a:t>
            </a:fld>
            <a:endParaRPr lang="en-US"/>
          </a:p>
        </p:txBody>
      </p:sp>
      <p:pic>
        <p:nvPicPr>
          <p:cNvPr id="7" name="Picture 6">
            <a:extLst>
              <a:ext uri="{FF2B5EF4-FFF2-40B4-BE49-F238E27FC236}">
                <a16:creationId xmlns:a16="http://schemas.microsoft.com/office/drawing/2014/main" id="{B77830AD-CBAC-48F5-BF9F-156E51289508}"/>
              </a:ext>
            </a:extLst>
          </p:cNvPr>
          <p:cNvPicPr>
            <a:picLocks noChangeAspect="1"/>
          </p:cNvPicPr>
          <p:nvPr/>
        </p:nvPicPr>
        <p:blipFill>
          <a:blip r:embed="rId2"/>
          <a:stretch>
            <a:fillRect/>
          </a:stretch>
        </p:blipFill>
        <p:spPr>
          <a:xfrm>
            <a:off x="8546123" y="1724391"/>
            <a:ext cx="2831123" cy="1426621"/>
          </a:xfrm>
          <a:prstGeom prst="rect">
            <a:avLst/>
          </a:prstGeom>
        </p:spPr>
      </p:pic>
      <p:pic>
        <p:nvPicPr>
          <p:cNvPr id="8" name="Picture 7">
            <a:extLst>
              <a:ext uri="{FF2B5EF4-FFF2-40B4-BE49-F238E27FC236}">
                <a16:creationId xmlns:a16="http://schemas.microsoft.com/office/drawing/2014/main" id="{C7548493-A860-44F1-9C4F-DF828663DA10}"/>
              </a:ext>
            </a:extLst>
          </p:cNvPr>
          <p:cNvPicPr>
            <a:picLocks noChangeAspect="1"/>
          </p:cNvPicPr>
          <p:nvPr/>
        </p:nvPicPr>
        <p:blipFill>
          <a:blip r:embed="rId3"/>
          <a:stretch>
            <a:fillRect/>
          </a:stretch>
        </p:blipFill>
        <p:spPr>
          <a:xfrm>
            <a:off x="4491037" y="4174588"/>
            <a:ext cx="3209925" cy="838200"/>
          </a:xfrm>
          <a:prstGeom prst="rect">
            <a:avLst/>
          </a:prstGeom>
        </p:spPr>
      </p:pic>
    </p:spTree>
    <p:extLst>
      <p:ext uri="{BB962C8B-B14F-4D97-AF65-F5344CB8AC3E}">
        <p14:creationId xmlns:p14="http://schemas.microsoft.com/office/powerpoint/2010/main" val="291292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4BB8-265A-48F9-BC3D-8B0A6CD5BE90}"/>
              </a:ext>
            </a:extLst>
          </p:cNvPr>
          <p:cNvSpPr>
            <a:spLocks noGrp="1"/>
          </p:cNvSpPr>
          <p:nvPr>
            <p:ph type="title"/>
          </p:nvPr>
        </p:nvSpPr>
        <p:spPr/>
        <p:txBody>
          <a:bodyPr/>
          <a:lstStyle/>
          <a:p>
            <a:r>
              <a:rPr lang="en-US" dirty="0"/>
              <a:t>Example 2:  Mixed Strategy</a:t>
            </a:r>
          </a:p>
        </p:txBody>
      </p:sp>
      <p:sp>
        <p:nvSpPr>
          <p:cNvPr id="3" name="Content Placeholder 2">
            <a:extLst>
              <a:ext uri="{FF2B5EF4-FFF2-40B4-BE49-F238E27FC236}">
                <a16:creationId xmlns:a16="http://schemas.microsoft.com/office/drawing/2014/main" id="{97CFACA4-3DA1-4EAA-ADD3-D5CDF663350B}"/>
              </a:ext>
            </a:extLst>
          </p:cNvPr>
          <p:cNvSpPr>
            <a:spLocks noGrp="1"/>
          </p:cNvSpPr>
          <p:nvPr>
            <p:ph idx="1"/>
          </p:nvPr>
        </p:nvSpPr>
        <p:spPr/>
        <p:txBody>
          <a:bodyPr/>
          <a:lstStyle/>
          <a:p>
            <a:r>
              <a:rPr lang="en-US" dirty="0"/>
              <a:t>Assume you are making a simple AI for a computer football game</a:t>
            </a:r>
          </a:p>
          <a:p>
            <a:r>
              <a:rPr lang="en-US" dirty="0"/>
              <a:t>When the user is on offense, they have options to </a:t>
            </a:r>
            <a:r>
              <a:rPr lang="en-US" b="1" dirty="0"/>
              <a:t>run </a:t>
            </a:r>
            <a:r>
              <a:rPr lang="en-US" dirty="0"/>
              <a:t>or </a:t>
            </a:r>
            <a:r>
              <a:rPr lang="en-US" b="1" dirty="0"/>
              <a:t>pass</a:t>
            </a:r>
            <a:endParaRPr lang="en-US" dirty="0"/>
          </a:p>
          <a:p>
            <a:r>
              <a:rPr lang="en-US" dirty="0"/>
              <a:t>Likewise, the computer can set up a </a:t>
            </a:r>
            <a:r>
              <a:rPr lang="en-US" b="1" dirty="0"/>
              <a:t>run </a:t>
            </a:r>
            <a:r>
              <a:rPr lang="en-US" dirty="0"/>
              <a:t>or </a:t>
            </a:r>
            <a:r>
              <a:rPr lang="en-US" b="1" dirty="0"/>
              <a:t>pass defense</a:t>
            </a:r>
            <a:endParaRPr lang="en-US" dirty="0"/>
          </a:p>
          <a:p>
            <a:r>
              <a:rPr lang="en-US" dirty="0"/>
              <a:t>The </a:t>
            </a:r>
            <a:r>
              <a:rPr lang="en-US" b="1" dirty="0"/>
              <a:t>payoff</a:t>
            </a:r>
            <a:r>
              <a:rPr lang="en-US" dirty="0"/>
              <a:t> therefore is the expected </a:t>
            </a:r>
            <a:r>
              <a:rPr lang="en-US" b="1" dirty="0"/>
              <a:t>number of yards </a:t>
            </a:r>
            <a:r>
              <a:rPr lang="en-US" dirty="0"/>
              <a:t>gained or lost</a:t>
            </a:r>
          </a:p>
          <a:p>
            <a:r>
              <a:rPr lang="en-US" dirty="0"/>
              <a:t>First, it’s clear that the offense can’t always run or always pass</a:t>
            </a:r>
          </a:p>
          <a:p>
            <a:pPr lvl="1"/>
            <a:r>
              <a:rPr lang="en-US" dirty="0"/>
              <a:t>This would allow the defense to anticipate the play and choose a </a:t>
            </a:r>
            <a:br>
              <a:rPr lang="en-US" dirty="0"/>
            </a:br>
            <a:r>
              <a:rPr lang="en-US" dirty="0"/>
              <a:t>strategy that results in the offense’s losses</a:t>
            </a:r>
          </a:p>
          <a:p>
            <a:r>
              <a:rPr lang="en-US" dirty="0"/>
              <a:t>So, we will need the mini-max theorem!</a:t>
            </a:r>
          </a:p>
          <a:p>
            <a:endParaRPr lang="en-US" dirty="0"/>
          </a:p>
        </p:txBody>
      </p:sp>
      <p:sp>
        <p:nvSpPr>
          <p:cNvPr id="4" name="Footer Placeholder 3">
            <a:extLst>
              <a:ext uri="{FF2B5EF4-FFF2-40B4-BE49-F238E27FC236}">
                <a16:creationId xmlns:a16="http://schemas.microsoft.com/office/drawing/2014/main" id="{EDAAED50-6ABF-4F1C-B9AD-0BB5350D993F}"/>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F1DBDEDC-16D5-4E50-9178-13B12FC81F3C}"/>
              </a:ext>
            </a:extLst>
          </p:cNvPr>
          <p:cNvSpPr>
            <a:spLocks noGrp="1"/>
          </p:cNvSpPr>
          <p:nvPr>
            <p:ph type="sldNum" sz="quarter" idx="12"/>
          </p:nvPr>
        </p:nvSpPr>
        <p:spPr/>
        <p:txBody>
          <a:bodyPr/>
          <a:lstStyle/>
          <a:p>
            <a:fld id="{BAA72AFD-CEE0-4046-9853-91F53F3F97D9}" type="slidenum">
              <a:rPr lang="en-US" smtClean="0"/>
              <a:t>23</a:t>
            </a:fld>
            <a:endParaRPr lang="en-US"/>
          </a:p>
        </p:txBody>
      </p:sp>
      <p:pic>
        <p:nvPicPr>
          <p:cNvPr id="6" name="Picture 5">
            <a:extLst>
              <a:ext uri="{FF2B5EF4-FFF2-40B4-BE49-F238E27FC236}">
                <a16:creationId xmlns:a16="http://schemas.microsoft.com/office/drawing/2014/main" id="{4B4AB9D3-1C8E-45C7-AD01-9303193FB64D}"/>
              </a:ext>
            </a:extLst>
          </p:cNvPr>
          <p:cNvPicPr>
            <a:picLocks noChangeAspect="1"/>
          </p:cNvPicPr>
          <p:nvPr/>
        </p:nvPicPr>
        <p:blipFill>
          <a:blip r:embed="rId2"/>
          <a:stretch>
            <a:fillRect/>
          </a:stretch>
        </p:blipFill>
        <p:spPr>
          <a:xfrm>
            <a:off x="8361288" y="3930826"/>
            <a:ext cx="3238697" cy="1133544"/>
          </a:xfrm>
          <a:prstGeom prst="rect">
            <a:avLst/>
          </a:prstGeom>
        </p:spPr>
      </p:pic>
      <p:pic>
        <p:nvPicPr>
          <p:cNvPr id="7" name="Picture 6">
            <a:extLst>
              <a:ext uri="{FF2B5EF4-FFF2-40B4-BE49-F238E27FC236}">
                <a16:creationId xmlns:a16="http://schemas.microsoft.com/office/drawing/2014/main" id="{72F356EA-A446-4CB7-86DD-246D001AAE47}"/>
              </a:ext>
            </a:extLst>
          </p:cNvPr>
          <p:cNvPicPr>
            <a:picLocks noChangeAspect="1"/>
          </p:cNvPicPr>
          <p:nvPr/>
        </p:nvPicPr>
        <p:blipFill>
          <a:blip r:embed="rId3"/>
          <a:stretch>
            <a:fillRect/>
          </a:stretch>
        </p:blipFill>
        <p:spPr>
          <a:xfrm>
            <a:off x="3074921" y="5096089"/>
            <a:ext cx="5286367" cy="685799"/>
          </a:xfrm>
          <a:prstGeom prst="rect">
            <a:avLst/>
          </a:prstGeom>
        </p:spPr>
      </p:pic>
    </p:spTree>
    <p:extLst>
      <p:ext uri="{BB962C8B-B14F-4D97-AF65-F5344CB8AC3E}">
        <p14:creationId xmlns:p14="http://schemas.microsoft.com/office/powerpoint/2010/main" val="201432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6FDF-E3D9-4DBB-8E2A-0A3839E5A3EC}"/>
              </a:ext>
            </a:extLst>
          </p:cNvPr>
          <p:cNvSpPr>
            <a:spLocks noGrp="1"/>
          </p:cNvSpPr>
          <p:nvPr>
            <p:ph type="title"/>
          </p:nvPr>
        </p:nvSpPr>
        <p:spPr/>
        <p:txBody>
          <a:bodyPr/>
          <a:lstStyle/>
          <a:p>
            <a:r>
              <a:rPr lang="en-US" dirty="0"/>
              <a:t>Example 2:  Mixed Strategy</a:t>
            </a:r>
          </a:p>
        </p:txBody>
      </p:sp>
      <p:sp>
        <p:nvSpPr>
          <p:cNvPr id="3" name="Content Placeholder 2">
            <a:extLst>
              <a:ext uri="{FF2B5EF4-FFF2-40B4-BE49-F238E27FC236}">
                <a16:creationId xmlns:a16="http://schemas.microsoft.com/office/drawing/2014/main" id="{CE8760B1-A0C8-424B-9F91-A1A219A39A09}"/>
              </a:ext>
            </a:extLst>
          </p:cNvPr>
          <p:cNvSpPr>
            <a:spLocks noGrp="1"/>
          </p:cNvSpPr>
          <p:nvPr>
            <p:ph idx="1"/>
          </p:nvPr>
        </p:nvSpPr>
        <p:spPr>
          <a:xfrm>
            <a:off x="1066800" y="1723292"/>
            <a:ext cx="10058400" cy="4311748"/>
          </a:xfrm>
        </p:spPr>
        <p:txBody>
          <a:bodyPr/>
          <a:lstStyle/>
          <a:p>
            <a:r>
              <a:rPr lang="en-US" dirty="0"/>
              <a:t>First, the overall strategy can be seen using the mini-max theorem:</a:t>
            </a:r>
            <a:br>
              <a:rPr lang="en-US" dirty="0"/>
            </a:br>
            <a:br>
              <a:rPr lang="en-US" dirty="0"/>
            </a:br>
            <a:br>
              <a:rPr lang="en-US" dirty="0"/>
            </a:br>
            <a:br>
              <a:rPr lang="en-US" dirty="0"/>
            </a:br>
            <a:endParaRPr lang="en-US" dirty="0"/>
          </a:p>
          <a:p>
            <a:r>
              <a:rPr lang="en-US" dirty="0"/>
              <a:t>First, let’s consider the </a:t>
            </a:r>
            <a:r>
              <a:rPr lang="en-US" b="1" dirty="0"/>
              <a:t>offensive </a:t>
            </a:r>
            <a:r>
              <a:rPr lang="en-US" dirty="0"/>
              <a:t>strategy</a:t>
            </a:r>
          </a:p>
          <a:p>
            <a:pPr lvl="1"/>
            <a:r>
              <a:rPr lang="en-US" dirty="0"/>
              <a:t>We want to find a </a:t>
            </a:r>
            <a:r>
              <a:rPr lang="en-US" b="1" dirty="0"/>
              <a:t>p </a:t>
            </a:r>
            <a:r>
              <a:rPr lang="en-US" dirty="0"/>
              <a:t>to maximize the minimum column</a:t>
            </a:r>
          </a:p>
          <a:p>
            <a:pPr lvl="2"/>
            <a:r>
              <a:rPr lang="en-US" dirty="0"/>
              <a:t>We know the opponent picks the minimum column, and we want to choose the maximum in that column</a:t>
            </a:r>
          </a:p>
          <a:p>
            <a:pPr marL="274320" lvl="1" indent="0">
              <a:buNone/>
            </a:pPr>
            <a:endParaRPr lang="en-US" dirty="0"/>
          </a:p>
        </p:txBody>
      </p:sp>
      <p:sp>
        <p:nvSpPr>
          <p:cNvPr id="4" name="Footer Placeholder 3">
            <a:extLst>
              <a:ext uri="{FF2B5EF4-FFF2-40B4-BE49-F238E27FC236}">
                <a16:creationId xmlns:a16="http://schemas.microsoft.com/office/drawing/2014/main" id="{ED07A62C-9DD1-439E-A48B-8773BBC74F62}"/>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0F30380F-A4E8-4BDF-A94C-EE265F037AE3}"/>
              </a:ext>
            </a:extLst>
          </p:cNvPr>
          <p:cNvSpPr>
            <a:spLocks noGrp="1"/>
          </p:cNvSpPr>
          <p:nvPr>
            <p:ph type="sldNum" sz="quarter" idx="12"/>
          </p:nvPr>
        </p:nvSpPr>
        <p:spPr/>
        <p:txBody>
          <a:bodyPr/>
          <a:lstStyle/>
          <a:p>
            <a:fld id="{BAA72AFD-CEE0-4046-9853-91F53F3F97D9}" type="slidenum">
              <a:rPr lang="en-US" smtClean="0"/>
              <a:t>24</a:t>
            </a:fld>
            <a:endParaRPr lang="en-US"/>
          </a:p>
        </p:txBody>
      </p:sp>
      <p:pic>
        <p:nvPicPr>
          <p:cNvPr id="7" name="Picture 6">
            <a:extLst>
              <a:ext uri="{FF2B5EF4-FFF2-40B4-BE49-F238E27FC236}">
                <a16:creationId xmlns:a16="http://schemas.microsoft.com/office/drawing/2014/main" id="{92D430A9-2642-4EAD-A2EA-25384233A015}"/>
              </a:ext>
            </a:extLst>
          </p:cNvPr>
          <p:cNvPicPr>
            <a:picLocks noChangeAspect="1"/>
          </p:cNvPicPr>
          <p:nvPr/>
        </p:nvPicPr>
        <p:blipFill>
          <a:blip r:embed="rId2"/>
          <a:stretch>
            <a:fillRect/>
          </a:stretch>
        </p:blipFill>
        <p:spPr>
          <a:xfrm>
            <a:off x="1785560" y="2193689"/>
            <a:ext cx="8562975" cy="781050"/>
          </a:xfrm>
          <a:prstGeom prst="rect">
            <a:avLst/>
          </a:prstGeom>
        </p:spPr>
      </p:pic>
      <p:pic>
        <p:nvPicPr>
          <p:cNvPr id="8" name="Picture 7">
            <a:extLst>
              <a:ext uri="{FF2B5EF4-FFF2-40B4-BE49-F238E27FC236}">
                <a16:creationId xmlns:a16="http://schemas.microsoft.com/office/drawing/2014/main" id="{68CE5D27-1C83-42C7-9E4A-1E8AC9E37BDF}"/>
              </a:ext>
            </a:extLst>
          </p:cNvPr>
          <p:cNvPicPr>
            <a:picLocks noChangeAspect="1"/>
          </p:cNvPicPr>
          <p:nvPr/>
        </p:nvPicPr>
        <p:blipFill>
          <a:blip r:embed="rId3"/>
          <a:stretch>
            <a:fillRect/>
          </a:stretch>
        </p:blipFill>
        <p:spPr>
          <a:xfrm>
            <a:off x="4092820" y="4206240"/>
            <a:ext cx="3619500" cy="1828800"/>
          </a:xfrm>
          <a:prstGeom prst="rect">
            <a:avLst/>
          </a:prstGeom>
        </p:spPr>
      </p:pic>
    </p:spTree>
    <p:extLst>
      <p:ext uri="{BB962C8B-B14F-4D97-AF65-F5344CB8AC3E}">
        <p14:creationId xmlns:p14="http://schemas.microsoft.com/office/powerpoint/2010/main" val="1918142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16F4-8588-4DFD-96CB-16869136757C}"/>
              </a:ext>
            </a:extLst>
          </p:cNvPr>
          <p:cNvSpPr>
            <a:spLocks noGrp="1"/>
          </p:cNvSpPr>
          <p:nvPr>
            <p:ph type="title"/>
          </p:nvPr>
        </p:nvSpPr>
        <p:spPr/>
        <p:txBody>
          <a:bodyPr/>
          <a:lstStyle/>
          <a:p>
            <a:r>
              <a:rPr lang="en-US" dirty="0"/>
              <a:t>Example 2:  Mixed Strategy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87E92C-B14F-4ABB-92B4-FC7BE8B1C0AD}"/>
                  </a:ext>
                </a:extLst>
              </p:cNvPr>
              <p:cNvSpPr>
                <a:spLocks noGrp="1"/>
              </p:cNvSpPr>
              <p:nvPr>
                <p:ph idx="1"/>
              </p:nvPr>
            </p:nvSpPr>
            <p:spPr/>
            <p:txBody>
              <a:bodyPr/>
              <a:lstStyle/>
              <a:p>
                <a:r>
                  <a:rPr lang="en-US" dirty="0"/>
                  <a:t>We take the values from the 1x2 matrix we found, and set them equal to one another</a:t>
                </a:r>
              </a:p>
              <a:p>
                <a:pPr lvl="1"/>
                <a:r>
                  <a:rPr lang="en-US" dirty="0"/>
                  <a:t>This is because we want to maximize the value in face of our opponent’s defense by choosing the minimum column</a:t>
                </a:r>
              </a:p>
              <a:p>
                <a:pPr marL="274320" lvl="1" indent="0">
                  <a:buNone/>
                </a:pPr>
                <a:endParaRPr lang="en-US" dirty="0"/>
              </a:p>
              <a:p>
                <a:pPr marL="274320" lvl="1" indent="0">
                  <a:buNone/>
                </a:pPr>
                <a:endParaRPr lang="en-US" dirty="0"/>
              </a:p>
              <a:p>
                <a:r>
                  <a:rPr lang="en-US" dirty="0"/>
                  <a:t>So, the offense should pick </a:t>
                </a:r>
                <a:r>
                  <a:rPr lang="en-US" b="1" dirty="0"/>
                  <a:t>run </a:t>
                </a:r>
                <a:r>
                  <a:rPr lang="en-US" dirty="0"/>
                  <a:t>with a probability of 5/7</a:t>
                </a:r>
              </a:p>
              <a:p>
                <a:r>
                  <a:rPr lang="en-US" dirty="0"/>
                  <a:t>So, the offense picks pass with a probability of 2/7</a:t>
                </a:r>
              </a:p>
              <a:p>
                <a:r>
                  <a:rPr lang="en-US" dirty="0"/>
                  <a:t>Thus, the value of the game is found by plugging in the value for p in either column:</a:t>
                </a:r>
              </a:p>
              <a:p>
                <a:pPr lvl="1"/>
                <a:r>
                  <a:rPr lang="en-US" sz="2000" b="1" dirty="0"/>
                  <a:t>v = -22p + 20 = -22(5/7) + 20 = </a:t>
                </a:r>
                <a14:m>
                  <m:oMath xmlns:m="http://schemas.openxmlformats.org/officeDocument/2006/math">
                    <m:r>
                      <a:rPr lang="en-US" sz="2800" b="1" dirty="0" smtClean="0">
                        <a:solidFill>
                          <a:srgbClr val="FFC000"/>
                        </a:solidFill>
                        <a:latin typeface="Cambria Math" panose="02040503050406030204" pitchFamily="18" charset="0"/>
                      </a:rPr>
                      <m:t>4</m:t>
                    </m:r>
                    <m:f>
                      <m:fPr>
                        <m:ctrlPr>
                          <a:rPr lang="en-US" sz="2800" b="1" i="1" dirty="0">
                            <a:solidFill>
                              <a:srgbClr val="FFC000"/>
                            </a:solidFill>
                            <a:latin typeface="Cambria Math" panose="02040503050406030204" pitchFamily="18" charset="0"/>
                          </a:rPr>
                        </m:ctrlPr>
                      </m:fPr>
                      <m:num>
                        <m:r>
                          <a:rPr lang="en-US" sz="2800" b="1" i="0" dirty="0">
                            <a:solidFill>
                              <a:srgbClr val="FFC000"/>
                            </a:solidFill>
                            <a:latin typeface="Cambria Math" panose="02040503050406030204" pitchFamily="18" charset="0"/>
                          </a:rPr>
                          <m:t>2</m:t>
                        </m:r>
                      </m:num>
                      <m:den>
                        <m:r>
                          <a:rPr lang="en-US" sz="2800" b="1" i="0" dirty="0">
                            <a:solidFill>
                              <a:srgbClr val="FFC000"/>
                            </a:solidFill>
                            <a:latin typeface="Cambria Math" panose="02040503050406030204" pitchFamily="18" charset="0"/>
                          </a:rPr>
                          <m:t>7</m:t>
                        </m:r>
                      </m:den>
                    </m:f>
                  </m:oMath>
                </a14:m>
                <a:endParaRPr lang="en-US" b="1" dirty="0"/>
              </a:p>
            </p:txBody>
          </p:sp>
        </mc:Choice>
        <mc:Fallback>
          <p:sp>
            <p:nvSpPr>
              <p:cNvPr id="3" name="Content Placeholder 2">
                <a:extLst>
                  <a:ext uri="{FF2B5EF4-FFF2-40B4-BE49-F238E27FC236}">
                    <a16:creationId xmlns:a16="http://schemas.microsoft.com/office/drawing/2014/main" id="{AB87E92C-B14F-4ABB-92B4-FC7BE8B1C0AD}"/>
                  </a:ext>
                </a:extLst>
              </p:cNvPr>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EC1BDC1-7F33-40E1-9A53-F41D1675A32E}"/>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EC384BA7-CD4C-4EB0-AF5A-963E9F1C64A0}"/>
              </a:ext>
            </a:extLst>
          </p:cNvPr>
          <p:cNvSpPr>
            <a:spLocks noGrp="1"/>
          </p:cNvSpPr>
          <p:nvPr>
            <p:ph type="sldNum" sz="quarter" idx="12"/>
          </p:nvPr>
        </p:nvSpPr>
        <p:spPr/>
        <p:txBody>
          <a:bodyPr/>
          <a:lstStyle/>
          <a:p>
            <a:fld id="{BAA72AFD-CEE0-4046-9853-91F53F3F97D9}" type="slidenum">
              <a:rPr lang="en-US" smtClean="0"/>
              <a:t>25</a:t>
            </a:fld>
            <a:endParaRPr lang="en-US"/>
          </a:p>
        </p:txBody>
      </p:sp>
      <p:pic>
        <p:nvPicPr>
          <p:cNvPr id="6" name="Picture 5">
            <a:extLst>
              <a:ext uri="{FF2B5EF4-FFF2-40B4-BE49-F238E27FC236}">
                <a16:creationId xmlns:a16="http://schemas.microsoft.com/office/drawing/2014/main" id="{97801351-011E-4D68-80D4-E1A4B38FC384}"/>
              </a:ext>
            </a:extLst>
          </p:cNvPr>
          <p:cNvPicPr>
            <a:picLocks noChangeAspect="1"/>
          </p:cNvPicPr>
          <p:nvPr/>
        </p:nvPicPr>
        <p:blipFill>
          <a:blip r:embed="rId3"/>
          <a:stretch>
            <a:fillRect/>
          </a:stretch>
        </p:blipFill>
        <p:spPr>
          <a:xfrm>
            <a:off x="4085125" y="2883877"/>
            <a:ext cx="3705225" cy="685800"/>
          </a:xfrm>
          <a:prstGeom prst="rect">
            <a:avLst/>
          </a:prstGeom>
        </p:spPr>
      </p:pic>
    </p:spTree>
    <p:extLst>
      <p:ext uri="{BB962C8B-B14F-4D97-AF65-F5344CB8AC3E}">
        <p14:creationId xmlns:p14="http://schemas.microsoft.com/office/powerpoint/2010/main" val="242370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595A-FE10-4E51-9D90-5200E3624747}"/>
              </a:ext>
            </a:extLst>
          </p:cNvPr>
          <p:cNvSpPr>
            <a:spLocks noGrp="1"/>
          </p:cNvSpPr>
          <p:nvPr>
            <p:ph type="title"/>
          </p:nvPr>
        </p:nvSpPr>
        <p:spPr/>
        <p:txBody>
          <a:bodyPr/>
          <a:lstStyle/>
          <a:p>
            <a:r>
              <a:rPr lang="en-US" dirty="0"/>
              <a:t>Example 2:  Mixed Strategy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FC7B07-7CD1-443C-810B-78C92A65F8A9}"/>
                  </a:ext>
                </a:extLst>
              </p:cNvPr>
              <p:cNvSpPr>
                <a:spLocks noGrp="1"/>
              </p:cNvSpPr>
              <p:nvPr>
                <p:ph idx="1"/>
              </p:nvPr>
            </p:nvSpPr>
            <p:spPr/>
            <p:txBody>
              <a:bodyPr/>
              <a:lstStyle/>
              <a:p>
                <a:r>
                  <a:rPr lang="en-US" dirty="0"/>
                  <a:t>We can try solving for the opponent’s mixed strategy (defense) and see if it agrees with our overall game value calculated previously</a:t>
                </a:r>
                <a:br>
                  <a:rPr lang="en-US" dirty="0"/>
                </a:br>
                <a:br>
                  <a:rPr lang="en-US" dirty="0"/>
                </a:br>
                <a:endParaRPr lang="en-US" dirty="0"/>
              </a:p>
              <a:p>
                <a:r>
                  <a:rPr lang="en-US" dirty="0"/>
                  <a:t>Defense seeks to minimize the value against all choice of rows by the offense, so defense sets them equal:</a:t>
                </a:r>
              </a:p>
              <a:p>
                <a:pPr lvl="1"/>
                <a:r>
                  <a:rPr lang="en-US" dirty="0"/>
                  <a:t>10 – 12q = 30q – 10 </a:t>
                </a:r>
                <a:r>
                  <a:rPr lang="en-US" b="1" dirty="0"/>
                  <a:t>or </a:t>
                </a:r>
                <a:r>
                  <a:rPr lang="en-US" dirty="0"/>
                  <a:t>42q = 20, so q = 10/21</a:t>
                </a:r>
              </a:p>
              <a:p>
                <a:pPr lvl="1"/>
                <a:r>
                  <a:rPr lang="en-US" dirty="0"/>
                  <a:t>So, defense’s mixed strategy should choose the run defense with probability 10/21, and pass defense with probability 11/21</a:t>
                </a:r>
              </a:p>
              <a:p>
                <a:r>
                  <a:rPr lang="en-US" dirty="0"/>
                  <a:t>Let’s compute our game value </a:t>
                </a:r>
                <a:r>
                  <a:rPr lang="en-US" b="1" dirty="0"/>
                  <a:t>v</a:t>
                </a:r>
                <a:r>
                  <a:rPr lang="en-US" dirty="0"/>
                  <a:t> to see if it agrees with the previous value</a:t>
                </a:r>
              </a:p>
              <a:p>
                <a:r>
                  <a:rPr lang="en-US" sz="2400" dirty="0"/>
                  <a:t>v = 10 – 12q = 10 – 12(10/21) = 10 – (40/7) = </a:t>
                </a:r>
                <a14:m>
                  <m:oMath xmlns:m="http://schemas.openxmlformats.org/officeDocument/2006/math">
                    <m:r>
                      <a:rPr lang="en-US" sz="2400" b="1" i="1" dirty="0" smtClean="0">
                        <a:solidFill>
                          <a:srgbClr val="FFC000"/>
                        </a:solidFill>
                        <a:latin typeface="Cambria Math" panose="02040503050406030204" pitchFamily="18" charset="0"/>
                      </a:rPr>
                      <m:t>𝟒</m:t>
                    </m:r>
                    <m:f>
                      <m:fPr>
                        <m:ctrlPr>
                          <a:rPr lang="en-US" sz="2400" b="1" i="1" dirty="0">
                            <a:solidFill>
                              <a:srgbClr val="FFC000"/>
                            </a:solidFill>
                            <a:latin typeface="Cambria Math" panose="02040503050406030204" pitchFamily="18" charset="0"/>
                          </a:rPr>
                        </m:ctrlPr>
                      </m:fPr>
                      <m:num>
                        <m:r>
                          <a:rPr lang="en-US" sz="2400" b="1" i="0" dirty="0">
                            <a:solidFill>
                              <a:srgbClr val="FFC000"/>
                            </a:solidFill>
                            <a:latin typeface="Cambria Math" panose="02040503050406030204" pitchFamily="18" charset="0"/>
                          </a:rPr>
                          <m:t>𝟐</m:t>
                        </m:r>
                      </m:num>
                      <m:den>
                        <m:r>
                          <a:rPr lang="en-US" sz="2400" b="1" i="0" dirty="0">
                            <a:solidFill>
                              <a:srgbClr val="FFC000"/>
                            </a:solidFill>
                            <a:latin typeface="Cambria Math" panose="02040503050406030204" pitchFamily="18" charset="0"/>
                          </a:rPr>
                          <m:t>𝟕</m:t>
                        </m:r>
                      </m:den>
                    </m:f>
                  </m:oMath>
                </a14:m>
                <a:endParaRPr lang="en-US" sz="2400" b="1" dirty="0"/>
              </a:p>
            </p:txBody>
          </p:sp>
        </mc:Choice>
        <mc:Fallback>
          <p:sp>
            <p:nvSpPr>
              <p:cNvPr id="3" name="Content Placeholder 2">
                <a:extLst>
                  <a:ext uri="{FF2B5EF4-FFF2-40B4-BE49-F238E27FC236}">
                    <a16:creationId xmlns:a16="http://schemas.microsoft.com/office/drawing/2014/main" id="{7EFC7B07-7CD1-443C-810B-78C92A65F8A9}"/>
                  </a:ext>
                </a:extLst>
              </p:cNvPr>
              <p:cNvSpPr>
                <a:spLocks noGrp="1" noRot="1" noChangeAspect="1" noMove="1" noResize="1" noEditPoints="1" noAdjustHandles="1" noChangeArrowheads="1" noChangeShapeType="1" noTextEdit="1"/>
              </p:cNvSpPr>
              <p:nvPr>
                <p:ph idx="1"/>
              </p:nvPr>
            </p:nvSpPr>
            <p:spPr>
              <a:blipFill>
                <a:blip r:embed="rId2"/>
                <a:stretch>
                  <a:fillRect l="-788" t="-775" r="-84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6191AC1-4D5A-4515-9E85-7F8F75F230F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70D2DADD-CE27-46A2-891E-62579B1F2ED9}"/>
              </a:ext>
            </a:extLst>
          </p:cNvPr>
          <p:cNvSpPr>
            <a:spLocks noGrp="1"/>
          </p:cNvSpPr>
          <p:nvPr>
            <p:ph type="sldNum" sz="quarter" idx="12"/>
          </p:nvPr>
        </p:nvSpPr>
        <p:spPr/>
        <p:txBody>
          <a:bodyPr/>
          <a:lstStyle/>
          <a:p>
            <a:fld id="{BAA72AFD-CEE0-4046-9853-91F53F3F97D9}" type="slidenum">
              <a:rPr lang="en-US" smtClean="0"/>
              <a:t>26</a:t>
            </a:fld>
            <a:endParaRPr lang="en-US"/>
          </a:p>
        </p:txBody>
      </p:sp>
      <p:pic>
        <p:nvPicPr>
          <p:cNvPr id="6" name="Picture 5">
            <a:extLst>
              <a:ext uri="{FF2B5EF4-FFF2-40B4-BE49-F238E27FC236}">
                <a16:creationId xmlns:a16="http://schemas.microsoft.com/office/drawing/2014/main" id="{594207A4-5625-4CAF-B93B-86599BD08460}"/>
              </a:ext>
            </a:extLst>
          </p:cNvPr>
          <p:cNvPicPr>
            <a:picLocks noChangeAspect="1"/>
          </p:cNvPicPr>
          <p:nvPr/>
        </p:nvPicPr>
        <p:blipFill>
          <a:blip r:embed="rId3"/>
          <a:stretch>
            <a:fillRect/>
          </a:stretch>
        </p:blipFill>
        <p:spPr>
          <a:xfrm>
            <a:off x="3489960" y="2702902"/>
            <a:ext cx="5534025" cy="638175"/>
          </a:xfrm>
          <a:prstGeom prst="rect">
            <a:avLst/>
          </a:prstGeom>
        </p:spPr>
      </p:pic>
    </p:spTree>
    <p:extLst>
      <p:ext uri="{BB962C8B-B14F-4D97-AF65-F5344CB8AC3E}">
        <p14:creationId xmlns:p14="http://schemas.microsoft.com/office/powerpoint/2010/main" val="1473984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FCC1-3D1B-4B87-9076-3E525B5C6076}"/>
              </a:ext>
            </a:extLst>
          </p:cNvPr>
          <p:cNvSpPr>
            <a:spLocks noGrp="1"/>
          </p:cNvSpPr>
          <p:nvPr>
            <p:ph type="title"/>
          </p:nvPr>
        </p:nvSpPr>
        <p:spPr/>
        <p:txBody>
          <a:bodyPr/>
          <a:lstStyle/>
          <a:p>
            <a:r>
              <a:rPr lang="en-US" dirty="0"/>
              <a:t>Example 3:  Mixed Strategy</a:t>
            </a:r>
          </a:p>
        </p:txBody>
      </p:sp>
      <p:sp>
        <p:nvSpPr>
          <p:cNvPr id="3" name="Content Placeholder 2">
            <a:extLst>
              <a:ext uri="{FF2B5EF4-FFF2-40B4-BE49-F238E27FC236}">
                <a16:creationId xmlns:a16="http://schemas.microsoft.com/office/drawing/2014/main" id="{DB8646E4-2450-4240-8A1A-44CF60D10FF4}"/>
              </a:ext>
            </a:extLst>
          </p:cNvPr>
          <p:cNvSpPr>
            <a:spLocks noGrp="1"/>
          </p:cNvSpPr>
          <p:nvPr>
            <p:ph idx="1"/>
          </p:nvPr>
        </p:nvSpPr>
        <p:spPr>
          <a:xfrm>
            <a:off x="1066800" y="2103120"/>
            <a:ext cx="8569569" cy="3931920"/>
          </a:xfrm>
        </p:spPr>
        <p:txBody>
          <a:bodyPr/>
          <a:lstStyle/>
          <a:p>
            <a:r>
              <a:rPr lang="en-US" dirty="0"/>
              <a:t>Given the game matrix, find the value of the game and probabilities using the mini-max theorem</a:t>
            </a:r>
            <a:br>
              <a:rPr lang="en-US" dirty="0"/>
            </a:br>
            <a:endParaRPr lang="en-US" dirty="0"/>
          </a:p>
          <a:p>
            <a:endParaRPr lang="en-US" dirty="0"/>
          </a:p>
          <a:p>
            <a:r>
              <a:rPr lang="en-US" dirty="0"/>
              <a:t>For </a:t>
            </a:r>
            <a:r>
              <a:rPr lang="en-US" b="1" dirty="0"/>
              <a:t>You</a:t>
            </a:r>
            <a:r>
              <a:rPr lang="en-US" dirty="0"/>
              <a:t>, we want to find a </a:t>
            </a:r>
            <a:r>
              <a:rPr lang="en-US" b="1" dirty="0"/>
              <a:t>p</a:t>
            </a:r>
            <a:r>
              <a:rPr lang="en-US" dirty="0"/>
              <a:t> to maximize the following:</a:t>
            </a:r>
          </a:p>
        </p:txBody>
      </p:sp>
      <p:sp>
        <p:nvSpPr>
          <p:cNvPr id="4" name="Footer Placeholder 3">
            <a:extLst>
              <a:ext uri="{FF2B5EF4-FFF2-40B4-BE49-F238E27FC236}">
                <a16:creationId xmlns:a16="http://schemas.microsoft.com/office/drawing/2014/main" id="{1539B2A7-4BD6-45C6-9854-3AEA52D53480}"/>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63EDD7FC-4E3E-4985-80E3-6E278ED0F67B}"/>
              </a:ext>
            </a:extLst>
          </p:cNvPr>
          <p:cNvSpPr>
            <a:spLocks noGrp="1"/>
          </p:cNvSpPr>
          <p:nvPr>
            <p:ph type="sldNum" sz="quarter" idx="12"/>
          </p:nvPr>
        </p:nvSpPr>
        <p:spPr/>
        <p:txBody>
          <a:bodyPr/>
          <a:lstStyle/>
          <a:p>
            <a:fld id="{BAA72AFD-CEE0-4046-9853-91F53F3F97D9}" type="slidenum">
              <a:rPr lang="en-US" smtClean="0"/>
              <a:t>27</a:t>
            </a:fld>
            <a:endParaRPr lang="en-US"/>
          </a:p>
        </p:txBody>
      </p:sp>
      <p:pic>
        <p:nvPicPr>
          <p:cNvPr id="6" name="Picture 5">
            <a:extLst>
              <a:ext uri="{FF2B5EF4-FFF2-40B4-BE49-F238E27FC236}">
                <a16:creationId xmlns:a16="http://schemas.microsoft.com/office/drawing/2014/main" id="{25FF8D00-3AF7-4885-AE76-0C0C86CDDD46}"/>
              </a:ext>
            </a:extLst>
          </p:cNvPr>
          <p:cNvPicPr>
            <a:picLocks noChangeAspect="1"/>
          </p:cNvPicPr>
          <p:nvPr/>
        </p:nvPicPr>
        <p:blipFill>
          <a:blip r:embed="rId2"/>
          <a:stretch>
            <a:fillRect/>
          </a:stretch>
        </p:blipFill>
        <p:spPr>
          <a:xfrm>
            <a:off x="9024710" y="1530020"/>
            <a:ext cx="2669059" cy="1371600"/>
          </a:xfrm>
          <a:prstGeom prst="rect">
            <a:avLst/>
          </a:prstGeom>
        </p:spPr>
      </p:pic>
      <p:pic>
        <p:nvPicPr>
          <p:cNvPr id="7" name="Picture 6">
            <a:extLst>
              <a:ext uri="{FF2B5EF4-FFF2-40B4-BE49-F238E27FC236}">
                <a16:creationId xmlns:a16="http://schemas.microsoft.com/office/drawing/2014/main" id="{C3C15155-AB9C-4476-9C37-08BA7FB1F3DB}"/>
              </a:ext>
            </a:extLst>
          </p:cNvPr>
          <p:cNvPicPr>
            <a:picLocks noChangeAspect="1"/>
          </p:cNvPicPr>
          <p:nvPr/>
        </p:nvPicPr>
        <p:blipFill>
          <a:blip r:embed="rId3"/>
          <a:stretch>
            <a:fillRect/>
          </a:stretch>
        </p:blipFill>
        <p:spPr>
          <a:xfrm>
            <a:off x="1872900" y="2717077"/>
            <a:ext cx="7151810" cy="635716"/>
          </a:xfrm>
          <a:prstGeom prst="rect">
            <a:avLst/>
          </a:prstGeom>
        </p:spPr>
      </p:pic>
      <p:pic>
        <p:nvPicPr>
          <p:cNvPr id="8" name="Picture 7">
            <a:extLst>
              <a:ext uri="{FF2B5EF4-FFF2-40B4-BE49-F238E27FC236}">
                <a16:creationId xmlns:a16="http://schemas.microsoft.com/office/drawing/2014/main" id="{DD1E0C23-7EFC-4607-899C-2BDD0F67D3BE}"/>
              </a:ext>
            </a:extLst>
          </p:cNvPr>
          <p:cNvPicPr>
            <a:picLocks noChangeAspect="1"/>
          </p:cNvPicPr>
          <p:nvPr/>
        </p:nvPicPr>
        <p:blipFill>
          <a:blip r:embed="rId4"/>
          <a:stretch>
            <a:fillRect/>
          </a:stretch>
        </p:blipFill>
        <p:spPr>
          <a:xfrm>
            <a:off x="4236426" y="3966750"/>
            <a:ext cx="3719147" cy="2052334"/>
          </a:xfrm>
          <a:prstGeom prst="rect">
            <a:avLst/>
          </a:prstGeom>
        </p:spPr>
      </p:pic>
    </p:spTree>
    <p:extLst>
      <p:ext uri="{BB962C8B-B14F-4D97-AF65-F5344CB8AC3E}">
        <p14:creationId xmlns:p14="http://schemas.microsoft.com/office/powerpoint/2010/main" val="93950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85E9-2194-40FA-B726-DE3C318ADBA5}"/>
              </a:ext>
            </a:extLst>
          </p:cNvPr>
          <p:cNvSpPr>
            <a:spLocks noGrp="1"/>
          </p:cNvSpPr>
          <p:nvPr>
            <p:ph type="title"/>
          </p:nvPr>
        </p:nvSpPr>
        <p:spPr/>
        <p:txBody>
          <a:bodyPr/>
          <a:lstStyle/>
          <a:p>
            <a:r>
              <a:rPr lang="en-US" dirty="0"/>
              <a:t>Example 3:  Mixed Strategies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3B6E80-1F84-4EC5-9027-52CD46710570}"/>
                  </a:ext>
                </a:extLst>
              </p:cNvPr>
              <p:cNvSpPr>
                <a:spLocks noGrp="1"/>
              </p:cNvSpPr>
              <p:nvPr>
                <p:ph idx="1"/>
              </p:nvPr>
            </p:nvSpPr>
            <p:spPr/>
            <p:txBody>
              <a:bodyPr/>
              <a:lstStyle/>
              <a:p>
                <a:r>
                  <a:rPr lang="en-US" dirty="0"/>
                  <a:t>So we get:</a:t>
                </a:r>
              </a:p>
              <a:p>
                <a:endParaRPr lang="en-US" dirty="0"/>
              </a:p>
              <a:p>
                <a:endParaRPr lang="en-US" dirty="0"/>
              </a:p>
              <a:p>
                <a:r>
                  <a:rPr lang="en-US" dirty="0"/>
                  <a:t>So we should pick </a:t>
                </a:r>
                <a:r>
                  <a:rPr lang="en-US" b="1" dirty="0"/>
                  <a:t>a </a:t>
                </a:r>
                <a:r>
                  <a:rPr lang="en-US" dirty="0"/>
                  <a:t>with probability 1/4 and pick </a:t>
                </a:r>
                <a:r>
                  <a:rPr lang="en-US" b="1" dirty="0"/>
                  <a:t>b</a:t>
                </a:r>
                <a:r>
                  <a:rPr lang="en-US" dirty="0"/>
                  <a:t> with probability 3/4</a:t>
                </a:r>
              </a:p>
              <a:p>
                <a:r>
                  <a:rPr lang="en-US" dirty="0"/>
                  <a:t>What about our game value?</a:t>
                </a:r>
              </a:p>
              <a:p>
                <a:pPr lvl="1"/>
                <a:r>
                  <a:rPr lang="en-US" sz="2000" b="1" dirty="0"/>
                  <a:t>v = p + 4 </a:t>
                </a:r>
                <a14:m>
                  <m:oMath xmlns:m="http://schemas.openxmlformats.org/officeDocument/2006/math">
                    <m:r>
                      <a:rPr lang="en-US" sz="2000" b="1" i="0" dirty="0" smtClean="0">
                        <a:latin typeface="Cambria Math" panose="02040503050406030204" pitchFamily="18" charset="0"/>
                      </a:rPr>
                      <m:t>=5−3</m:t>
                    </m:r>
                    <m:d>
                      <m:dPr>
                        <m:ctrlPr>
                          <a:rPr lang="en-US" sz="2000" b="1" i="1" dirty="0" smtClean="0">
                            <a:latin typeface="Cambria Math" panose="02040503050406030204" pitchFamily="18" charset="0"/>
                          </a:rPr>
                        </m:ctrlPr>
                      </m:dPr>
                      <m:e>
                        <m:f>
                          <m:fPr>
                            <m:ctrlPr>
                              <a:rPr lang="en-US" sz="2000" b="1" i="1" dirty="0" smtClean="0">
                                <a:latin typeface="Cambria Math" panose="02040503050406030204" pitchFamily="18" charset="0"/>
                              </a:rPr>
                            </m:ctrlPr>
                          </m:fPr>
                          <m:num>
                            <m:r>
                              <a:rPr lang="en-US" sz="2000" b="1" i="0" dirty="0" smtClean="0">
                                <a:latin typeface="Cambria Math" panose="02040503050406030204" pitchFamily="18" charset="0"/>
                              </a:rPr>
                              <m:t>1</m:t>
                            </m:r>
                          </m:num>
                          <m:den>
                            <m:r>
                              <a:rPr lang="en-US" sz="2000" b="1" i="0" dirty="0" smtClean="0">
                                <a:latin typeface="Cambria Math" panose="02040503050406030204" pitchFamily="18" charset="0"/>
                              </a:rPr>
                              <m:t>4</m:t>
                            </m:r>
                          </m:den>
                        </m:f>
                      </m:e>
                    </m:d>
                  </m:oMath>
                </a14:m>
                <a:r>
                  <a:rPr lang="en-US" sz="2000" b="1" dirty="0"/>
                  <a:t> = </a:t>
                </a:r>
                <a14:m>
                  <m:oMath xmlns:m="http://schemas.openxmlformats.org/officeDocument/2006/math">
                    <m:r>
                      <a:rPr lang="en-US" sz="2000" b="1" dirty="0" smtClean="0">
                        <a:solidFill>
                          <a:srgbClr val="FFC000"/>
                        </a:solidFill>
                        <a:latin typeface="Cambria Math" panose="02040503050406030204" pitchFamily="18" charset="0"/>
                      </a:rPr>
                      <m:t>4</m:t>
                    </m:r>
                    <m:f>
                      <m:fPr>
                        <m:ctrlPr>
                          <a:rPr lang="en-US" sz="2000" b="1" i="1" dirty="0">
                            <a:solidFill>
                              <a:srgbClr val="FFC000"/>
                            </a:solidFill>
                            <a:latin typeface="Cambria Math" panose="02040503050406030204" pitchFamily="18" charset="0"/>
                          </a:rPr>
                        </m:ctrlPr>
                      </m:fPr>
                      <m:num>
                        <m:r>
                          <a:rPr lang="en-US" sz="2000" b="1" dirty="0">
                            <a:solidFill>
                              <a:srgbClr val="FFC000"/>
                            </a:solidFill>
                            <a:latin typeface="Cambria Math" panose="02040503050406030204" pitchFamily="18" charset="0"/>
                          </a:rPr>
                          <m:t>1</m:t>
                        </m:r>
                      </m:num>
                      <m:den>
                        <m:r>
                          <a:rPr lang="en-US" sz="2000" b="1" dirty="0">
                            <a:solidFill>
                              <a:srgbClr val="FFC000"/>
                            </a:solidFill>
                            <a:latin typeface="Cambria Math" panose="02040503050406030204" pitchFamily="18" charset="0"/>
                          </a:rPr>
                          <m:t>4</m:t>
                        </m:r>
                      </m:den>
                    </m:f>
                  </m:oMath>
                </a14:m>
                <a:endParaRPr lang="en-US" b="1" dirty="0"/>
              </a:p>
              <a:p>
                <a:r>
                  <a:rPr lang="en-US" dirty="0"/>
                  <a:t>What about the opponent’s mixed strategy?</a:t>
                </a:r>
              </a:p>
            </p:txBody>
          </p:sp>
        </mc:Choice>
        <mc:Fallback xmlns="">
          <p:sp>
            <p:nvSpPr>
              <p:cNvPr id="3" name="Content Placeholder 2">
                <a:extLst>
                  <a:ext uri="{FF2B5EF4-FFF2-40B4-BE49-F238E27FC236}">
                    <a16:creationId xmlns:a16="http://schemas.microsoft.com/office/drawing/2014/main" id="{B63B6E80-1F84-4EC5-9027-52CD46710570}"/>
                  </a:ext>
                </a:extLst>
              </p:cNvPr>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0A40A30-DFDA-41F2-A41D-F9BA6C5DC71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849D0FB7-5A66-4215-8528-BC4F37EA5330}"/>
              </a:ext>
            </a:extLst>
          </p:cNvPr>
          <p:cNvSpPr>
            <a:spLocks noGrp="1"/>
          </p:cNvSpPr>
          <p:nvPr>
            <p:ph type="sldNum" sz="quarter" idx="12"/>
          </p:nvPr>
        </p:nvSpPr>
        <p:spPr/>
        <p:txBody>
          <a:bodyPr/>
          <a:lstStyle/>
          <a:p>
            <a:fld id="{BAA72AFD-CEE0-4046-9853-91F53F3F97D9}" type="slidenum">
              <a:rPr lang="en-US" smtClean="0"/>
              <a:t>28</a:t>
            </a:fld>
            <a:endParaRPr lang="en-US"/>
          </a:p>
        </p:txBody>
      </p:sp>
      <p:pic>
        <p:nvPicPr>
          <p:cNvPr id="6" name="Picture 5">
            <a:extLst>
              <a:ext uri="{FF2B5EF4-FFF2-40B4-BE49-F238E27FC236}">
                <a16:creationId xmlns:a16="http://schemas.microsoft.com/office/drawing/2014/main" id="{37DC5EA7-84DD-4416-B718-E9BC5F1936F4}"/>
              </a:ext>
            </a:extLst>
          </p:cNvPr>
          <p:cNvPicPr>
            <a:picLocks noChangeAspect="1"/>
          </p:cNvPicPr>
          <p:nvPr/>
        </p:nvPicPr>
        <p:blipFill>
          <a:blip r:embed="rId3"/>
          <a:stretch>
            <a:fillRect/>
          </a:stretch>
        </p:blipFill>
        <p:spPr>
          <a:xfrm>
            <a:off x="3065584" y="2103120"/>
            <a:ext cx="4016057" cy="778111"/>
          </a:xfrm>
          <a:prstGeom prst="rect">
            <a:avLst/>
          </a:prstGeom>
        </p:spPr>
      </p:pic>
    </p:spTree>
    <p:extLst>
      <p:ext uri="{BB962C8B-B14F-4D97-AF65-F5344CB8AC3E}">
        <p14:creationId xmlns:p14="http://schemas.microsoft.com/office/powerpoint/2010/main" val="315181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AB93-E9F3-4BDC-A6B2-ECEED76CD578}"/>
              </a:ext>
            </a:extLst>
          </p:cNvPr>
          <p:cNvSpPr>
            <a:spLocks noGrp="1"/>
          </p:cNvSpPr>
          <p:nvPr>
            <p:ph type="title"/>
          </p:nvPr>
        </p:nvSpPr>
        <p:spPr/>
        <p:txBody>
          <a:bodyPr/>
          <a:lstStyle/>
          <a:p>
            <a:r>
              <a:rPr lang="en-US" dirty="0"/>
              <a:t>Class Exercise: Mixed Strategy</a:t>
            </a:r>
          </a:p>
        </p:txBody>
      </p:sp>
      <p:sp>
        <p:nvSpPr>
          <p:cNvPr id="3" name="Content Placeholder 2">
            <a:extLst>
              <a:ext uri="{FF2B5EF4-FFF2-40B4-BE49-F238E27FC236}">
                <a16:creationId xmlns:a16="http://schemas.microsoft.com/office/drawing/2014/main" id="{29F34F9B-5DA7-424E-A717-5B2B66E26939}"/>
              </a:ext>
            </a:extLst>
          </p:cNvPr>
          <p:cNvSpPr>
            <a:spLocks noGrp="1"/>
          </p:cNvSpPr>
          <p:nvPr>
            <p:ph idx="1"/>
          </p:nvPr>
        </p:nvSpPr>
        <p:spPr/>
        <p:txBody>
          <a:bodyPr/>
          <a:lstStyle/>
          <a:p>
            <a:r>
              <a:rPr lang="en-US" b="1" dirty="0"/>
              <a:t>Class Exercise:  Find the opponent’s mixed strategy (probs and game value, v)</a:t>
            </a:r>
          </a:p>
        </p:txBody>
      </p:sp>
      <p:sp>
        <p:nvSpPr>
          <p:cNvPr id="4" name="Footer Placeholder 3">
            <a:extLst>
              <a:ext uri="{FF2B5EF4-FFF2-40B4-BE49-F238E27FC236}">
                <a16:creationId xmlns:a16="http://schemas.microsoft.com/office/drawing/2014/main" id="{D50C9D70-69B5-48AE-AB3E-3189EBCAB584}"/>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D5FF89A9-FF69-49EA-9A19-D8F712B029F8}"/>
              </a:ext>
            </a:extLst>
          </p:cNvPr>
          <p:cNvSpPr>
            <a:spLocks noGrp="1"/>
          </p:cNvSpPr>
          <p:nvPr>
            <p:ph type="sldNum" sz="quarter" idx="12"/>
          </p:nvPr>
        </p:nvSpPr>
        <p:spPr/>
        <p:txBody>
          <a:bodyPr/>
          <a:lstStyle/>
          <a:p>
            <a:fld id="{BAA72AFD-CEE0-4046-9853-91F53F3F97D9}" type="slidenum">
              <a:rPr lang="en-US" smtClean="0"/>
              <a:t>29</a:t>
            </a:fld>
            <a:endParaRPr lang="en-US"/>
          </a:p>
        </p:txBody>
      </p:sp>
      <p:pic>
        <p:nvPicPr>
          <p:cNvPr id="6" name="Picture 5">
            <a:extLst>
              <a:ext uri="{FF2B5EF4-FFF2-40B4-BE49-F238E27FC236}">
                <a16:creationId xmlns:a16="http://schemas.microsoft.com/office/drawing/2014/main" id="{12D4AA44-9923-4676-A978-FDFBF8FAF532}"/>
              </a:ext>
            </a:extLst>
          </p:cNvPr>
          <p:cNvPicPr>
            <a:picLocks noChangeAspect="1"/>
          </p:cNvPicPr>
          <p:nvPr/>
        </p:nvPicPr>
        <p:blipFill>
          <a:blip r:embed="rId2"/>
          <a:stretch>
            <a:fillRect/>
          </a:stretch>
        </p:blipFill>
        <p:spPr>
          <a:xfrm>
            <a:off x="4006532" y="2599478"/>
            <a:ext cx="3915342" cy="1659043"/>
          </a:xfrm>
          <a:prstGeom prst="rect">
            <a:avLst/>
          </a:prstGeom>
        </p:spPr>
      </p:pic>
    </p:spTree>
    <p:extLst>
      <p:ext uri="{BB962C8B-B14F-4D97-AF65-F5344CB8AC3E}">
        <p14:creationId xmlns:p14="http://schemas.microsoft.com/office/powerpoint/2010/main" val="16571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79C2-DDB3-445D-9326-A13619263FDF}"/>
              </a:ext>
            </a:extLst>
          </p:cNvPr>
          <p:cNvSpPr>
            <a:spLocks noGrp="1"/>
          </p:cNvSpPr>
          <p:nvPr>
            <p:ph type="title"/>
          </p:nvPr>
        </p:nvSpPr>
        <p:spPr/>
        <p:txBody>
          <a:bodyPr/>
          <a:lstStyle/>
          <a:p>
            <a:pPr algn="ctr"/>
            <a:r>
              <a:rPr lang="en-US" dirty="0"/>
              <a:t>Lecture 8 Contents</a:t>
            </a:r>
          </a:p>
        </p:txBody>
      </p:sp>
      <p:sp>
        <p:nvSpPr>
          <p:cNvPr id="3" name="Content Placeholder 2">
            <a:extLst>
              <a:ext uri="{FF2B5EF4-FFF2-40B4-BE49-F238E27FC236}">
                <a16:creationId xmlns:a16="http://schemas.microsoft.com/office/drawing/2014/main" id="{DAE1535A-7E66-4BFD-B8F3-D11845754823}"/>
              </a:ext>
            </a:extLst>
          </p:cNvPr>
          <p:cNvSpPr>
            <a:spLocks noGrp="1"/>
          </p:cNvSpPr>
          <p:nvPr>
            <p:ph idx="1"/>
          </p:nvPr>
        </p:nvSpPr>
        <p:spPr>
          <a:xfrm>
            <a:off x="1066800" y="1644242"/>
            <a:ext cx="10058400" cy="4390798"/>
          </a:xfrm>
        </p:spPr>
        <p:txBody>
          <a:bodyPr/>
          <a:lstStyle/>
          <a:p>
            <a:r>
              <a:rPr lang="en-US" dirty="0"/>
              <a:t>Concepts and Terminology</a:t>
            </a:r>
          </a:p>
          <a:p>
            <a:r>
              <a:rPr lang="en-US" dirty="0"/>
              <a:t>Two Person, Zero Sum Games with Pure Strategy</a:t>
            </a:r>
          </a:p>
          <a:p>
            <a:r>
              <a:rPr lang="en-US" dirty="0"/>
              <a:t>Mixed Strategies and Mini-Max Theorem</a:t>
            </a:r>
          </a:p>
          <a:p>
            <a:r>
              <a:rPr lang="en-US" dirty="0"/>
              <a:t>Nash Equilibria in Non-Zero Sum Games</a:t>
            </a:r>
          </a:p>
          <a:p>
            <a:endParaRPr lang="en-US" dirty="0"/>
          </a:p>
        </p:txBody>
      </p:sp>
      <p:sp>
        <p:nvSpPr>
          <p:cNvPr id="4" name="Footer Placeholder 3">
            <a:extLst>
              <a:ext uri="{FF2B5EF4-FFF2-40B4-BE49-F238E27FC236}">
                <a16:creationId xmlns:a16="http://schemas.microsoft.com/office/drawing/2014/main" id="{AF1E7590-3A8C-4191-B8EA-B81CF36FE4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E4AC1223-4295-40A7-8D48-00D031C0E496}"/>
              </a:ext>
            </a:extLst>
          </p:cNvPr>
          <p:cNvSpPr>
            <a:spLocks noGrp="1"/>
          </p:cNvSpPr>
          <p:nvPr>
            <p:ph type="sldNum" sz="quarter" idx="12"/>
          </p:nvPr>
        </p:nvSpPr>
        <p:spPr/>
        <p:txBody>
          <a:bodyPr/>
          <a:lstStyle/>
          <a:p>
            <a:fld id="{BAA72AFD-CEE0-4046-9853-91F53F3F97D9}" type="slidenum">
              <a:rPr lang="en-US" smtClean="0"/>
              <a:t>3</a:t>
            </a:fld>
            <a:endParaRPr lang="en-US"/>
          </a:p>
        </p:txBody>
      </p:sp>
    </p:spTree>
    <p:extLst>
      <p:ext uri="{BB962C8B-B14F-4D97-AF65-F5344CB8AC3E}">
        <p14:creationId xmlns:p14="http://schemas.microsoft.com/office/powerpoint/2010/main" val="111319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68A2-7044-475F-87DB-8D1AC6480072}"/>
              </a:ext>
            </a:extLst>
          </p:cNvPr>
          <p:cNvSpPr>
            <a:spLocks noGrp="1"/>
          </p:cNvSpPr>
          <p:nvPr>
            <p:ph type="title"/>
          </p:nvPr>
        </p:nvSpPr>
        <p:spPr/>
        <p:txBody>
          <a:bodyPr/>
          <a:lstStyle/>
          <a:p>
            <a:r>
              <a:rPr lang="en-US" dirty="0"/>
              <a:t>Class Exercise:  Mixed Strategy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8E548F-3EC1-4681-AAE6-DB101D4D5C81}"/>
                  </a:ext>
                </a:extLst>
              </p:cNvPr>
              <p:cNvSpPr>
                <a:spLocks noGrp="1"/>
              </p:cNvSpPr>
              <p:nvPr>
                <p:ph idx="1"/>
              </p:nvPr>
            </p:nvSpPr>
            <p:spPr>
              <a:xfrm>
                <a:off x="1066800" y="1740877"/>
                <a:ext cx="10058400" cy="4294163"/>
              </a:xfrm>
            </p:spPr>
            <p:txBody>
              <a:bodyPr>
                <a:normAutofit/>
              </a:bodyPr>
              <a:lstStyle/>
              <a:p>
                <a:r>
                  <a:rPr lang="en-US" dirty="0"/>
                  <a:t>Solution for the opponent’s mixed strategy:</a:t>
                </a:r>
              </a:p>
              <a:p>
                <a:endParaRPr lang="en-US" dirty="0"/>
              </a:p>
              <a:p>
                <a:endParaRPr lang="en-US" dirty="0"/>
              </a:p>
              <a:p>
                <a:endParaRPr lang="en-US" dirty="0"/>
              </a:p>
              <a:p>
                <a:r>
                  <a:rPr lang="en-US" dirty="0"/>
                  <a:t>So:</a:t>
                </a:r>
              </a:p>
              <a:p>
                <a:r>
                  <a:rPr lang="en-US" dirty="0"/>
                  <a:t>2 + 3q = 5 – q </a:t>
                </a:r>
                <a:r>
                  <a:rPr lang="en-US" dirty="0">
                    <a:sym typeface="Wingdings" panose="05000000000000000000" pitchFamily="2" charset="2"/>
                  </a:rPr>
                  <a:t>   4q = 3, so q = 3/4 </a:t>
                </a:r>
              </a:p>
              <a:p>
                <a:r>
                  <a:rPr lang="en-US">
                    <a:sym typeface="Wingdings" panose="05000000000000000000" pitchFamily="2" charset="2"/>
                  </a:rPr>
                  <a:t>So, </a:t>
                </a:r>
                <a:r>
                  <a:rPr lang="en-US" dirty="0">
                    <a:sym typeface="Wingdings" panose="05000000000000000000" pitchFamily="2" charset="2"/>
                  </a:rPr>
                  <a:t>opponent should choose </a:t>
                </a:r>
                <a:r>
                  <a:rPr lang="en-US" b="1" dirty="0">
                    <a:sym typeface="Wingdings" panose="05000000000000000000" pitchFamily="2" charset="2"/>
                  </a:rPr>
                  <a:t>x</a:t>
                </a:r>
                <a:r>
                  <a:rPr lang="en-US" dirty="0">
                    <a:sym typeface="Wingdings" panose="05000000000000000000" pitchFamily="2" charset="2"/>
                  </a:rPr>
                  <a:t> with probability 3/4 and </a:t>
                </a:r>
                <a:r>
                  <a:rPr lang="en-US" b="1" dirty="0">
                    <a:sym typeface="Wingdings" panose="05000000000000000000" pitchFamily="2" charset="2"/>
                  </a:rPr>
                  <a:t>y</a:t>
                </a:r>
                <a:r>
                  <a:rPr lang="en-US" dirty="0">
                    <a:sym typeface="Wingdings" panose="05000000000000000000" pitchFamily="2" charset="2"/>
                  </a:rPr>
                  <a:t> with probability ¼</a:t>
                </a:r>
              </a:p>
              <a:p>
                <a:r>
                  <a:rPr lang="en-US" dirty="0">
                    <a:sym typeface="Wingdings" panose="05000000000000000000" pitchFamily="2" charset="2"/>
                  </a:rPr>
                  <a:t>What about the overall game value?  Plug in numbers and see if we get the same value, that is, </a:t>
                </a:r>
                <a14:m>
                  <m:oMath xmlns:m="http://schemas.openxmlformats.org/officeDocument/2006/math">
                    <m:r>
                      <a:rPr lang="en-US" smtClean="0">
                        <a:latin typeface="Cambria Math" panose="02040503050406030204" pitchFamily="18" charset="0"/>
                        <a:sym typeface="Wingdings" panose="05000000000000000000" pitchFamily="2" charset="2"/>
                      </a:rPr>
                      <m:t>4</m:t>
                    </m:r>
                    <m:f>
                      <m:fPr>
                        <m:ctrlPr>
                          <a:rPr lang="en-US" i="1" smtClean="0">
                            <a:latin typeface="Cambria Math" panose="02040503050406030204" pitchFamily="18" charset="0"/>
                            <a:sym typeface="Wingdings" panose="05000000000000000000" pitchFamily="2" charset="2"/>
                          </a:rPr>
                        </m:ctrlPr>
                      </m:fPr>
                      <m:num>
                        <m:r>
                          <a:rPr lang="en-US" i="0" smtClean="0">
                            <a:latin typeface="Cambria Math" panose="02040503050406030204" pitchFamily="18" charset="0"/>
                            <a:sym typeface="Wingdings" panose="05000000000000000000" pitchFamily="2" charset="2"/>
                          </a:rPr>
                          <m:t>1</m:t>
                        </m:r>
                      </m:num>
                      <m:den>
                        <m:r>
                          <a:rPr lang="en-US" i="0" smtClean="0">
                            <a:latin typeface="Cambria Math" panose="02040503050406030204" pitchFamily="18" charset="0"/>
                            <a:sym typeface="Wingdings" panose="05000000000000000000" pitchFamily="2" charset="2"/>
                          </a:rPr>
                          <m:t>4</m:t>
                        </m:r>
                      </m:den>
                    </m:f>
                  </m:oMath>
                </a14:m>
                <a:r>
                  <a:rPr lang="en-US" dirty="0">
                    <a:sym typeface="Wingdings" panose="05000000000000000000" pitchFamily="2" charset="2"/>
                  </a:rPr>
                  <a:t> </a:t>
                </a:r>
                <a:endParaRPr lang="en-US" dirty="0"/>
              </a:p>
              <a:p>
                <a:pPr lvl="1"/>
                <a:r>
                  <a:rPr lang="en-US" sz="2400" b="1" dirty="0"/>
                  <a:t>v = 2 + 3q = 2 + 3(3/4) = </a:t>
                </a:r>
                <a14:m>
                  <m:oMath xmlns:m="http://schemas.openxmlformats.org/officeDocument/2006/math">
                    <m:r>
                      <a:rPr lang="en-US" sz="2400" smtClean="0">
                        <a:solidFill>
                          <a:srgbClr val="FFC000"/>
                        </a:solidFill>
                        <a:latin typeface="Cambria Math" panose="02040503050406030204" pitchFamily="18" charset="0"/>
                        <a:sym typeface="Wingdings" panose="05000000000000000000" pitchFamily="2" charset="2"/>
                      </a:rPr>
                      <m:t>4</m:t>
                    </m:r>
                    <m:f>
                      <m:fPr>
                        <m:ctrlPr>
                          <a:rPr lang="en-US" sz="2400" i="1">
                            <a:solidFill>
                              <a:srgbClr val="FFC000"/>
                            </a:solidFill>
                            <a:latin typeface="Cambria Math" panose="02040503050406030204" pitchFamily="18" charset="0"/>
                            <a:sym typeface="Wingdings" panose="05000000000000000000" pitchFamily="2" charset="2"/>
                          </a:rPr>
                        </m:ctrlPr>
                      </m:fPr>
                      <m:num>
                        <m:r>
                          <a:rPr lang="en-US" sz="2400">
                            <a:solidFill>
                              <a:srgbClr val="FFC000"/>
                            </a:solidFill>
                            <a:latin typeface="Cambria Math" panose="02040503050406030204" pitchFamily="18" charset="0"/>
                            <a:sym typeface="Wingdings" panose="05000000000000000000" pitchFamily="2" charset="2"/>
                          </a:rPr>
                          <m:t>1</m:t>
                        </m:r>
                      </m:num>
                      <m:den>
                        <m:r>
                          <a:rPr lang="en-US" sz="2400">
                            <a:solidFill>
                              <a:srgbClr val="FFC000"/>
                            </a:solidFill>
                            <a:latin typeface="Cambria Math" panose="02040503050406030204" pitchFamily="18" charset="0"/>
                            <a:sym typeface="Wingdings" panose="05000000000000000000" pitchFamily="2" charset="2"/>
                          </a:rPr>
                          <m:t>4</m:t>
                        </m:r>
                      </m:den>
                    </m:f>
                  </m:oMath>
                </a14:m>
                <a:r>
                  <a:rPr lang="en-US" sz="2400" dirty="0">
                    <a:solidFill>
                      <a:srgbClr val="FFC000"/>
                    </a:solidFill>
                    <a:sym typeface="Wingdings" panose="05000000000000000000" pitchFamily="2" charset="2"/>
                  </a:rPr>
                  <a:t> </a:t>
                </a:r>
                <a:endParaRPr lang="en-US" sz="2400" dirty="0">
                  <a:solidFill>
                    <a:srgbClr val="FFC000"/>
                  </a:solidFill>
                </a:endParaRPr>
              </a:p>
              <a:p>
                <a:pPr lvl="1"/>
                <a:endParaRPr lang="en-US" b="1" dirty="0"/>
              </a:p>
              <a:p>
                <a:endParaRPr lang="en-US" dirty="0"/>
              </a:p>
            </p:txBody>
          </p:sp>
        </mc:Choice>
        <mc:Fallback>
          <p:sp>
            <p:nvSpPr>
              <p:cNvPr id="3" name="Content Placeholder 2">
                <a:extLst>
                  <a:ext uri="{FF2B5EF4-FFF2-40B4-BE49-F238E27FC236}">
                    <a16:creationId xmlns:a16="http://schemas.microsoft.com/office/drawing/2014/main" id="{828E548F-3EC1-4681-AAE6-DB101D4D5C81}"/>
                  </a:ext>
                </a:extLst>
              </p:cNvPr>
              <p:cNvSpPr>
                <a:spLocks noGrp="1" noRot="1" noChangeAspect="1" noMove="1" noResize="1" noEditPoints="1" noAdjustHandles="1" noChangeArrowheads="1" noChangeShapeType="1" noTextEdit="1"/>
              </p:cNvSpPr>
              <p:nvPr>
                <p:ph idx="1"/>
              </p:nvPr>
            </p:nvSpPr>
            <p:spPr>
              <a:xfrm>
                <a:off x="1066800" y="1740877"/>
                <a:ext cx="10058400" cy="4294163"/>
              </a:xfrm>
              <a:blipFill>
                <a:blip r:embed="rId2"/>
                <a:stretch>
                  <a:fillRect l="-364" t="-85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672EF90-6D7B-4AE3-A48D-CDB88D52144E}"/>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2C37F331-902D-4300-9348-F9CF71F6308A}"/>
              </a:ext>
            </a:extLst>
          </p:cNvPr>
          <p:cNvSpPr>
            <a:spLocks noGrp="1"/>
          </p:cNvSpPr>
          <p:nvPr>
            <p:ph type="sldNum" sz="quarter" idx="12"/>
          </p:nvPr>
        </p:nvSpPr>
        <p:spPr/>
        <p:txBody>
          <a:bodyPr/>
          <a:lstStyle/>
          <a:p>
            <a:fld id="{BAA72AFD-CEE0-4046-9853-91F53F3F97D9}" type="slidenum">
              <a:rPr lang="en-US" smtClean="0"/>
              <a:t>30</a:t>
            </a:fld>
            <a:endParaRPr lang="en-US"/>
          </a:p>
        </p:txBody>
      </p:sp>
      <p:pic>
        <p:nvPicPr>
          <p:cNvPr id="6" name="Picture 5">
            <a:extLst>
              <a:ext uri="{FF2B5EF4-FFF2-40B4-BE49-F238E27FC236}">
                <a16:creationId xmlns:a16="http://schemas.microsoft.com/office/drawing/2014/main" id="{3833852A-FAA6-4CD5-9857-472B2AD7630E}"/>
              </a:ext>
            </a:extLst>
          </p:cNvPr>
          <p:cNvPicPr>
            <a:picLocks noChangeAspect="1"/>
          </p:cNvPicPr>
          <p:nvPr/>
        </p:nvPicPr>
        <p:blipFill>
          <a:blip r:embed="rId3"/>
          <a:stretch>
            <a:fillRect/>
          </a:stretch>
        </p:blipFill>
        <p:spPr>
          <a:xfrm>
            <a:off x="3230309" y="2193689"/>
            <a:ext cx="5731381" cy="798635"/>
          </a:xfrm>
          <a:prstGeom prst="rect">
            <a:avLst/>
          </a:prstGeom>
        </p:spPr>
      </p:pic>
    </p:spTree>
    <p:extLst>
      <p:ext uri="{BB962C8B-B14F-4D97-AF65-F5344CB8AC3E}">
        <p14:creationId xmlns:p14="http://schemas.microsoft.com/office/powerpoint/2010/main" val="245474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2EB1-9EA1-4964-A793-579D973D700F}"/>
              </a:ext>
            </a:extLst>
          </p:cNvPr>
          <p:cNvSpPr>
            <a:spLocks noGrp="1"/>
          </p:cNvSpPr>
          <p:nvPr>
            <p:ph type="title"/>
          </p:nvPr>
        </p:nvSpPr>
        <p:spPr/>
        <p:txBody>
          <a:bodyPr>
            <a:normAutofit fontScale="90000"/>
          </a:bodyPr>
          <a:lstStyle/>
          <a:p>
            <a:r>
              <a:rPr lang="en-US" dirty="0"/>
              <a:t>Nash Equilibria in Zero-Sum Games</a:t>
            </a:r>
          </a:p>
        </p:txBody>
      </p:sp>
      <p:sp>
        <p:nvSpPr>
          <p:cNvPr id="3" name="Content Placeholder 2">
            <a:extLst>
              <a:ext uri="{FF2B5EF4-FFF2-40B4-BE49-F238E27FC236}">
                <a16:creationId xmlns:a16="http://schemas.microsoft.com/office/drawing/2014/main" id="{6382993E-B98B-4859-827B-8944ECF80F4D}"/>
              </a:ext>
            </a:extLst>
          </p:cNvPr>
          <p:cNvSpPr>
            <a:spLocks noGrp="1"/>
          </p:cNvSpPr>
          <p:nvPr>
            <p:ph idx="1"/>
          </p:nvPr>
        </p:nvSpPr>
        <p:spPr/>
        <p:txBody>
          <a:bodyPr/>
          <a:lstStyle/>
          <a:p>
            <a:r>
              <a:rPr lang="en-US" dirty="0"/>
              <a:t>See section 2.4 for two-person, zero-sum games</a:t>
            </a:r>
          </a:p>
          <a:p>
            <a:pPr marL="0" indent="0">
              <a:buNone/>
            </a:pPr>
            <a:endParaRPr lang="en-US" dirty="0"/>
          </a:p>
        </p:txBody>
      </p:sp>
      <p:sp>
        <p:nvSpPr>
          <p:cNvPr id="4" name="Footer Placeholder 3">
            <a:extLst>
              <a:ext uri="{FF2B5EF4-FFF2-40B4-BE49-F238E27FC236}">
                <a16:creationId xmlns:a16="http://schemas.microsoft.com/office/drawing/2014/main" id="{868BC6BF-0819-45C9-A92F-625CA4B1F63F}"/>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8B89A595-57B3-4262-9BF2-038F0B36AC2E}"/>
              </a:ext>
            </a:extLst>
          </p:cNvPr>
          <p:cNvSpPr>
            <a:spLocks noGrp="1"/>
          </p:cNvSpPr>
          <p:nvPr>
            <p:ph type="sldNum" sz="quarter" idx="12"/>
          </p:nvPr>
        </p:nvSpPr>
        <p:spPr/>
        <p:txBody>
          <a:bodyPr/>
          <a:lstStyle/>
          <a:p>
            <a:fld id="{BAA72AFD-CEE0-4046-9853-91F53F3F97D9}" type="slidenum">
              <a:rPr lang="en-US" smtClean="0"/>
              <a:t>31</a:t>
            </a:fld>
            <a:endParaRPr lang="en-US"/>
          </a:p>
        </p:txBody>
      </p:sp>
    </p:spTree>
    <p:extLst>
      <p:ext uri="{BB962C8B-B14F-4D97-AF65-F5344CB8AC3E}">
        <p14:creationId xmlns:p14="http://schemas.microsoft.com/office/powerpoint/2010/main" val="1997256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499B-E96F-4E6B-8767-1B3F311C43A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E86E181-4B69-473E-A354-CC4CE8E9340E}"/>
              </a:ext>
            </a:extLst>
          </p:cNvPr>
          <p:cNvSpPr>
            <a:spLocks noGrp="1"/>
          </p:cNvSpPr>
          <p:nvPr>
            <p:ph idx="1"/>
          </p:nvPr>
        </p:nvSpPr>
        <p:spPr/>
        <p:txBody>
          <a:bodyPr/>
          <a:lstStyle/>
          <a:p>
            <a:r>
              <a:rPr lang="en-US" dirty="0"/>
              <a:t>Questions?</a:t>
            </a:r>
          </a:p>
          <a:p>
            <a:r>
              <a:rPr lang="en-US" dirty="0"/>
              <a:t>Comments?</a:t>
            </a:r>
          </a:p>
          <a:p>
            <a:r>
              <a:rPr lang="en-US" dirty="0"/>
              <a:t>Remarks?</a:t>
            </a:r>
          </a:p>
        </p:txBody>
      </p:sp>
      <p:sp>
        <p:nvSpPr>
          <p:cNvPr id="4" name="Footer Placeholder 3">
            <a:extLst>
              <a:ext uri="{FF2B5EF4-FFF2-40B4-BE49-F238E27FC236}">
                <a16:creationId xmlns:a16="http://schemas.microsoft.com/office/drawing/2014/main" id="{D47E2D59-BA24-45A7-8453-817B88D23465}"/>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FBD215E-8F1D-44CD-9E10-C8A93BA901C7}"/>
              </a:ext>
            </a:extLst>
          </p:cNvPr>
          <p:cNvSpPr>
            <a:spLocks noGrp="1"/>
          </p:cNvSpPr>
          <p:nvPr>
            <p:ph type="sldNum" sz="quarter" idx="12"/>
          </p:nvPr>
        </p:nvSpPr>
        <p:spPr/>
        <p:txBody>
          <a:bodyPr/>
          <a:lstStyle/>
          <a:p>
            <a:fld id="{BAA72AFD-CEE0-4046-9853-91F53F3F97D9}" type="slidenum">
              <a:rPr lang="en-US" smtClean="0"/>
              <a:t>32</a:t>
            </a:fld>
            <a:endParaRPr lang="en-US"/>
          </a:p>
        </p:txBody>
      </p:sp>
    </p:spTree>
    <p:extLst>
      <p:ext uri="{BB962C8B-B14F-4D97-AF65-F5344CB8AC3E}">
        <p14:creationId xmlns:p14="http://schemas.microsoft.com/office/powerpoint/2010/main" val="412016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445E32-DBCB-45FA-9AC5-9E111EEDB68E}"/>
              </a:ext>
            </a:extLst>
          </p:cNvPr>
          <p:cNvSpPr>
            <a:spLocks noGrp="1"/>
          </p:cNvSpPr>
          <p:nvPr>
            <p:ph type="title"/>
          </p:nvPr>
        </p:nvSpPr>
        <p:spPr/>
        <p:txBody>
          <a:bodyPr/>
          <a:lstStyle/>
          <a:p>
            <a:r>
              <a:rPr lang="en-US" dirty="0"/>
              <a:t>Concepts and Terminology</a:t>
            </a:r>
          </a:p>
        </p:txBody>
      </p:sp>
      <p:sp>
        <p:nvSpPr>
          <p:cNvPr id="4" name="Footer Placeholder 3">
            <a:extLst>
              <a:ext uri="{FF2B5EF4-FFF2-40B4-BE49-F238E27FC236}">
                <a16:creationId xmlns:a16="http://schemas.microsoft.com/office/drawing/2014/main" id="{E85A6207-36A2-44A1-9A3A-06D8816D7AC3}"/>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7B7EB05D-D71F-49F7-B137-8BCA70202844}"/>
              </a:ext>
            </a:extLst>
          </p:cNvPr>
          <p:cNvSpPr>
            <a:spLocks noGrp="1"/>
          </p:cNvSpPr>
          <p:nvPr>
            <p:ph type="sldNum" sz="quarter" idx="12"/>
          </p:nvPr>
        </p:nvSpPr>
        <p:spPr/>
        <p:txBody>
          <a:bodyPr/>
          <a:lstStyle/>
          <a:p>
            <a:fld id="{BAA72AFD-CEE0-4046-9853-91F53F3F97D9}" type="slidenum">
              <a:rPr lang="en-US" smtClean="0"/>
              <a:t>4</a:t>
            </a:fld>
            <a:endParaRPr lang="en-US"/>
          </a:p>
        </p:txBody>
      </p:sp>
    </p:spTree>
    <p:extLst>
      <p:ext uri="{BB962C8B-B14F-4D97-AF65-F5344CB8AC3E}">
        <p14:creationId xmlns:p14="http://schemas.microsoft.com/office/powerpoint/2010/main" val="68911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DA18-EB6D-4D76-84A0-72C6700F6DDF}"/>
              </a:ext>
            </a:extLst>
          </p:cNvPr>
          <p:cNvSpPr>
            <a:spLocks noGrp="1"/>
          </p:cNvSpPr>
          <p:nvPr>
            <p:ph type="title"/>
          </p:nvPr>
        </p:nvSpPr>
        <p:spPr/>
        <p:txBody>
          <a:bodyPr/>
          <a:lstStyle/>
          <a:p>
            <a:r>
              <a:rPr lang="en-US" dirty="0"/>
              <a:t>Concepts and Terminology</a:t>
            </a:r>
          </a:p>
        </p:txBody>
      </p:sp>
      <p:sp>
        <p:nvSpPr>
          <p:cNvPr id="3" name="Content Placeholder 2">
            <a:extLst>
              <a:ext uri="{FF2B5EF4-FFF2-40B4-BE49-F238E27FC236}">
                <a16:creationId xmlns:a16="http://schemas.microsoft.com/office/drawing/2014/main" id="{BBAE1569-ADF7-466D-A2CE-3EFD83A012DD}"/>
              </a:ext>
            </a:extLst>
          </p:cNvPr>
          <p:cNvSpPr>
            <a:spLocks noGrp="1"/>
          </p:cNvSpPr>
          <p:nvPr>
            <p:ph idx="1"/>
          </p:nvPr>
        </p:nvSpPr>
        <p:spPr/>
        <p:txBody>
          <a:bodyPr/>
          <a:lstStyle/>
          <a:p>
            <a:r>
              <a:rPr lang="en-US" b="1" dirty="0"/>
              <a:t>Strategy</a:t>
            </a:r>
            <a:r>
              <a:rPr lang="en-US" dirty="0"/>
              <a:t> refers to the choices a player makes in light of the choices of other players</a:t>
            </a:r>
            <a:endParaRPr lang="en-US" b="1" dirty="0"/>
          </a:p>
          <a:p>
            <a:r>
              <a:rPr lang="en-US" dirty="0"/>
              <a:t>There are many </a:t>
            </a:r>
            <a:r>
              <a:rPr lang="en-US" b="1" dirty="0"/>
              <a:t>classifications of games</a:t>
            </a:r>
          </a:p>
          <a:p>
            <a:pPr lvl="1"/>
            <a:r>
              <a:rPr lang="en-US" dirty="0"/>
              <a:t>New designations are still being defined all the time</a:t>
            </a:r>
          </a:p>
          <a:p>
            <a:r>
              <a:rPr lang="en-US" dirty="0"/>
              <a:t>We will consider some traditional classifications of game</a:t>
            </a:r>
          </a:p>
          <a:p>
            <a:pPr marL="617220" lvl="1" indent="-342900">
              <a:buFont typeface="+mj-lt"/>
              <a:buAutoNum type="arabicPeriod"/>
            </a:pPr>
            <a:r>
              <a:rPr lang="en-US" dirty="0"/>
              <a:t>Random and Non-random games</a:t>
            </a:r>
          </a:p>
          <a:p>
            <a:pPr marL="617220" lvl="1" indent="-342900">
              <a:buFont typeface="+mj-lt"/>
              <a:buAutoNum type="arabicPeriod"/>
            </a:pPr>
            <a:r>
              <a:rPr lang="en-US" dirty="0"/>
              <a:t>Perfect knowledge and Non-perfect knowledge games</a:t>
            </a:r>
          </a:p>
          <a:p>
            <a:pPr marL="617220" lvl="1" indent="-342900">
              <a:buFont typeface="+mj-lt"/>
              <a:buAutoNum type="arabicPeriod"/>
            </a:pPr>
            <a:r>
              <a:rPr lang="en-US" dirty="0"/>
              <a:t>N-Player games</a:t>
            </a:r>
          </a:p>
          <a:p>
            <a:pPr marL="617220" lvl="1" indent="-342900">
              <a:buFont typeface="+mj-lt"/>
              <a:buAutoNum type="arabicPeriod"/>
            </a:pPr>
            <a:r>
              <a:rPr lang="en-US" dirty="0"/>
              <a:t>Zero sum and non-zero sum games</a:t>
            </a:r>
          </a:p>
        </p:txBody>
      </p:sp>
      <p:sp>
        <p:nvSpPr>
          <p:cNvPr id="4" name="Footer Placeholder 3">
            <a:extLst>
              <a:ext uri="{FF2B5EF4-FFF2-40B4-BE49-F238E27FC236}">
                <a16:creationId xmlns:a16="http://schemas.microsoft.com/office/drawing/2014/main" id="{9CC8B4CD-7ABA-4939-BEBC-08656D7DFCB6}"/>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08FDEE8-18F6-4544-9093-179D61E203CF}"/>
              </a:ext>
            </a:extLst>
          </p:cNvPr>
          <p:cNvSpPr>
            <a:spLocks noGrp="1"/>
          </p:cNvSpPr>
          <p:nvPr>
            <p:ph type="sldNum" sz="quarter" idx="12"/>
          </p:nvPr>
        </p:nvSpPr>
        <p:spPr/>
        <p:txBody>
          <a:bodyPr/>
          <a:lstStyle/>
          <a:p>
            <a:fld id="{BAA72AFD-CEE0-4046-9853-91F53F3F97D9}" type="slidenum">
              <a:rPr lang="en-US" smtClean="0"/>
              <a:t>5</a:t>
            </a:fld>
            <a:endParaRPr lang="en-US"/>
          </a:p>
        </p:txBody>
      </p:sp>
    </p:spTree>
    <p:extLst>
      <p:ext uri="{BB962C8B-B14F-4D97-AF65-F5344CB8AC3E}">
        <p14:creationId xmlns:p14="http://schemas.microsoft.com/office/powerpoint/2010/main" val="187208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ACDC-7C58-421F-98E1-8242455BCDC3}"/>
              </a:ext>
            </a:extLst>
          </p:cNvPr>
          <p:cNvSpPr>
            <a:spLocks noGrp="1"/>
          </p:cNvSpPr>
          <p:nvPr>
            <p:ph type="title"/>
          </p:nvPr>
        </p:nvSpPr>
        <p:spPr/>
        <p:txBody>
          <a:bodyPr/>
          <a:lstStyle/>
          <a:p>
            <a:r>
              <a:rPr lang="en-US" dirty="0"/>
              <a:t>Random vs Non-Random</a:t>
            </a:r>
          </a:p>
        </p:txBody>
      </p:sp>
      <p:sp>
        <p:nvSpPr>
          <p:cNvPr id="3" name="Content Placeholder 2">
            <a:extLst>
              <a:ext uri="{FF2B5EF4-FFF2-40B4-BE49-F238E27FC236}">
                <a16:creationId xmlns:a16="http://schemas.microsoft.com/office/drawing/2014/main" id="{8993764A-4F29-4469-9492-1AEFF10E3804}"/>
              </a:ext>
            </a:extLst>
          </p:cNvPr>
          <p:cNvSpPr>
            <a:spLocks noGrp="1"/>
          </p:cNvSpPr>
          <p:nvPr>
            <p:ph idx="1"/>
          </p:nvPr>
        </p:nvSpPr>
        <p:spPr/>
        <p:txBody>
          <a:bodyPr>
            <a:normAutofit lnSpcReduction="10000"/>
          </a:bodyPr>
          <a:lstStyle/>
          <a:p>
            <a:r>
              <a:rPr lang="en-US" dirty="0"/>
              <a:t>Random games</a:t>
            </a:r>
          </a:p>
          <a:p>
            <a:pPr lvl="1"/>
            <a:r>
              <a:rPr lang="en-US" dirty="0"/>
              <a:t>Involve some unpredictable aspect</a:t>
            </a:r>
          </a:p>
          <a:p>
            <a:pPr lvl="1"/>
            <a:r>
              <a:rPr lang="en-US" dirty="0"/>
              <a:t>Examples of random determination</a:t>
            </a:r>
          </a:p>
          <a:p>
            <a:pPr lvl="2"/>
            <a:r>
              <a:rPr lang="en-US" dirty="0"/>
              <a:t>Order of a deck of cards</a:t>
            </a:r>
          </a:p>
          <a:p>
            <a:pPr lvl="2"/>
            <a:r>
              <a:rPr lang="en-US" dirty="0"/>
              <a:t>Result of a dice throw</a:t>
            </a:r>
          </a:p>
          <a:p>
            <a:pPr lvl="2"/>
            <a:r>
              <a:rPr lang="en-US" dirty="0"/>
              <a:t>Result of a spinner</a:t>
            </a:r>
          </a:p>
          <a:p>
            <a:pPr lvl="1"/>
            <a:r>
              <a:rPr lang="en-US" dirty="0"/>
              <a:t>Game examples</a:t>
            </a:r>
          </a:p>
          <a:p>
            <a:pPr lvl="2"/>
            <a:r>
              <a:rPr lang="en-US" dirty="0"/>
              <a:t>Poker</a:t>
            </a:r>
          </a:p>
          <a:p>
            <a:pPr lvl="2"/>
            <a:r>
              <a:rPr lang="en-US" dirty="0"/>
              <a:t>Monopoly</a:t>
            </a:r>
          </a:p>
          <a:p>
            <a:pPr lvl="2"/>
            <a:r>
              <a:rPr lang="en-US" dirty="0"/>
              <a:t>Life</a:t>
            </a:r>
          </a:p>
          <a:p>
            <a:r>
              <a:rPr lang="en-US" dirty="0"/>
              <a:t>Non-Random games</a:t>
            </a:r>
          </a:p>
          <a:p>
            <a:pPr lvl="1"/>
            <a:r>
              <a:rPr lang="en-US" dirty="0"/>
              <a:t>Pure strategy games</a:t>
            </a:r>
          </a:p>
          <a:p>
            <a:pPr lvl="1"/>
            <a:r>
              <a:rPr lang="en-US" dirty="0"/>
              <a:t>Examples</a:t>
            </a:r>
          </a:p>
          <a:p>
            <a:pPr lvl="2"/>
            <a:r>
              <a:rPr lang="en-US" dirty="0"/>
              <a:t>Chess, checkers, </a:t>
            </a:r>
            <a:r>
              <a:rPr lang="en-US" dirty="0" err="1"/>
              <a:t>Stratego</a:t>
            </a:r>
            <a:endParaRPr lang="en-US" dirty="0"/>
          </a:p>
        </p:txBody>
      </p:sp>
      <p:sp>
        <p:nvSpPr>
          <p:cNvPr id="4" name="Footer Placeholder 3">
            <a:extLst>
              <a:ext uri="{FF2B5EF4-FFF2-40B4-BE49-F238E27FC236}">
                <a16:creationId xmlns:a16="http://schemas.microsoft.com/office/drawing/2014/main" id="{B6D38BFE-1D9B-44A2-A7BC-73C6642093B4}"/>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78B5F2A-44F6-4520-8E7B-9A99C8784BD6}"/>
              </a:ext>
            </a:extLst>
          </p:cNvPr>
          <p:cNvSpPr>
            <a:spLocks noGrp="1"/>
          </p:cNvSpPr>
          <p:nvPr>
            <p:ph type="sldNum" sz="quarter" idx="12"/>
          </p:nvPr>
        </p:nvSpPr>
        <p:spPr/>
        <p:txBody>
          <a:bodyPr/>
          <a:lstStyle/>
          <a:p>
            <a:fld id="{BAA72AFD-CEE0-4046-9853-91F53F3F97D9}" type="slidenum">
              <a:rPr lang="en-US" smtClean="0"/>
              <a:t>6</a:t>
            </a:fld>
            <a:endParaRPr lang="en-US"/>
          </a:p>
        </p:txBody>
      </p:sp>
    </p:spTree>
    <p:extLst>
      <p:ext uri="{BB962C8B-B14F-4D97-AF65-F5344CB8AC3E}">
        <p14:creationId xmlns:p14="http://schemas.microsoft.com/office/powerpoint/2010/main" val="384991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F637-51B8-4D60-AB99-B9F2BBE0B784}"/>
              </a:ext>
            </a:extLst>
          </p:cNvPr>
          <p:cNvSpPr>
            <a:spLocks noGrp="1"/>
          </p:cNvSpPr>
          <p:nvPr>
            <p:ph type="title"/>
          </p:nvPr>
        </p:nvSpPr>
        <p:spPr/>
        <p:txBody>
          <a:bodyPr>
            <a:normAutofit fontScale="90000"/>
          </a:bodyPr>
          <a:lstStyle/>
          <a:p>
            <a:r>
              <a:rPr lang="en-US" dirty="0"/>
              <a:t>Perfect Knowledge vs Non-Perfect Knowledge</a:t>
            </a:r>
          </a:p>
        </p:txBody>
      </p:sp>
      <p:sp>
        <p:nvSpPr>
          <p:cNvPr id="3" name="Content Placeholder 2">
            <a:extLst>
              <a:ext uri="{FF2B5EF4-FFF2-40B4-BE49-F238E27FC236}">
                <a16:creationId xmlns:a16="http://schemas.microsoft.com/office/drawing/2014/main" id="{04E5786D-D8F0-4C9A-A118-74B2E9F8EBE4}"/>
              </a:ext>
            </a:extLst>
          </p:cNvPr>
          <p:cNvSpPr>
            <a:spLocks noGrp="1"/>
          </p:cNvSpPr>
          <p:nvPr>
            <p:ph idx="1"/>
          </p:nvPr>
        </p:nvSpPr>
        <p:spPr/>
        <p:txBody>
          <a:bodyPr/>
          <a:lstStyle/>
          <a:p>
            <a:r>
              <a:rPr lang="en-US" dirty="0"/>
              <a:t>Perfect knowledge games</a:t>
            </a:r>
          </a:p>
          <a:p>
            <a:pPr lvl="1"/>
            <a:r>
              <a:rPr lang="en-US" dirty="0"/>
              <a:t>All parts of the game are known to all players</a:t>
            </a:r>
          </a:p>
          <a:p>
            <a:pPr lvl="1"/>
            <a:r>
              <a:rPr lang="en-US" dirty="0"/>
              <a:t>Examples:  chess, checkers, Monopoly</a:t>
            </a:r>
          </a:p>
          <a:p>
            <a:r>
              <a:rPr lang="en-US" dirty="0"/>
              <a:t>Non-Perfect knowledge games</a:t>
            </a:r>
          </a:p>
          <a:p>
            <a:pPr lvl="1"/>
            <a:r>
              <a:rPr lang="en-US" dirty="0"/>
              <a:t>Involve some hidden aspect of the game</a:t>
            </a:r>
          </a:p>
          <a:p>
            <a:pPr lvl="1"/>
            <a:r>
              <a:rPr lang="en-US" dirty="0"/>
              <a:t>Examples:  </a:t>
            </a:r>
            <a:r>
              <a:rPr lang="en-US" dirty="0" err="1"/>
              <a:t>Stratego</a:t>
            </a:r>
            <a:r>
              <a:rPr lang="en-US" dirty="0"/>
              <a:t>, Poker, Battleship</a:t>
            </a:r>
          </a:p>
        </p:txBody>
      </p:sp>
      <p:sp>
        <p:nvSpPr>
          <p:cNvPr id="4" name="Footer Placeholder 3">
            <a:extLst>
              <a:ext uri="{FF2B5EF4-FFF2-40B4-BE49-F238E27FC236}">
                <a16:creationId xmlns:a16="http://schemas.microsoft.com/office/drawing/2014/main" id="{9050B349-C0DC-4BF1-9122-F2F0B8487BBA}"/>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8B61875F-3DB3-4DD2-8F20-420E33AC3E1B}"/>
              </a:ext>
            </a:extLst>
          </p:cNvPr>
          <p:cNvSpPr>
            <a:spLocks noGrp="1"/>
          </p:cNvSpPr>
          <p:nvPr>
            <p:ph type="sldNum" sz="quarter" idx="12"/>
          </p:nvPr>
        </p:nvSpPr>
        <p:spPr/>
        <p:txBody>
          <a:bodyPr/>
          <a:lstStyle/>
          <a:p>
            <a:fld id="{BAA72AFD-CEE0-4046-9853-91F53F3F97D9}" type="slidenum">
              <a:rPr lang="en-US" smtClean="0"/>
              <a:t>7</a:t>
            </a:fld>
            <a:endParaRPr lang="en-US"/>
          </a:p>
        </p:txBody>
      </p:sp>
    </p:spTree>
    <p:extLst>
      <p:ext uri="{BB962C8B-B14F-4D97-AF65-F5344CB8AC3E}">
        <p14:creationId xmlns:p14="http://schemas.microsoft.com/office/powerpoint/2010/main" val="220744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8A0D-DBBB-4FAE-91B5-249B3DC8A7CE}"/>
              </a:ext>
            </a:extLst>
          </p:cNvPr>
          <p:cNvSpPr>
            <a:spLocks noGrp="1"/>
          </p:cNvSpPr>
          <p:nvPr>
            <p:ph type="title"/>
          </p:nvPr>
        </p:nvSpPr>
        <p:spPr/>
        <p:txBody>
          <a:bodyPr/>
          <a:lstStyle/>
          <a:p>
            <a:r>
              <a:rPr lang="en-US" dirty="0"/>
              <a:t>n-Player Games</a:t>
            </a:r>
          </a:p>
        </p:txBody>
      </p:sp>
      <p:sp>
        <p:nvSpPr>
          <p:cNvPr id="3" name="Content Placeholder 2">
            <a:extLst>
              <a:ext uri="{FF2B5EF4-FFF2-40B4-BE49-F238E27FC236}">
                <a16:creationId xmlns:a16="http://schemas.microsoft.com/office/drawing/2014/main" id="{E9355AAE-8DED-4ACA-9175-998318FB8AEE}"/>
              </a:ext>
            </a:extLst>
          </p:cNvPr>
          <p:cNvSpPr>
            <a:spLocks noGrp="1"/>
          </p:cNvSpPr>
          <p:nvPr>
            <p:ph idx="1"/>
          </p:nvPr>
        </p:nvSpPr>
        <p:spPr/>
        <p:txBody>
          <a:bodyPr/>
          <a:lstStyle/>
          <a:p>
            <a:r>
              <a:rPr lang="en-US" dirty="0"/>
              <a:t>The number of players in a game is usually self-evident</a:t>
            </a:r>
          </a:p>
          <a:p>
            <a:r>
              <a:rPr lang="en-US" dirty="0"/>
              <a:t>1 player games</a:t>
            </a:r>
          </a:p>
          <a:p>
            <a:pPr lvl="1"/>
            <a:r>
              <a:rPr lang="en-US" dirty="0"/>
              <a:t>Angry Birds, Mazes, Puzzles</a:t>
            </a:r>
          </a:p>
          <a:p>
            <a:r>
              <a:rPr lang="en-US" dirty="0"/>
              <a:t>2 player games</a:t>
            </a:r>
          </a:p>
          <a:p>
            <a:pPr lvl="1"/>
            <a:r>
              <a:rPr lang="en-US" dirty="0"/>
              <a:t>Chess, checkers, </a:t>
            </a:r>
            <a:r>
              <a:rPr lang="en-US" dirty="0" err="1"/>
              <a:t>Stratego</a:t>
            </a:r>
            <a:endParaRPr lang="en-US" dirty="0"/>
          </a:p>
          <a:p>
            <a:r>
              <a:rPr lang="en-US" dirty="0"/>
              <a:t>4 player games</a:t>
            </a:r>
          </a:p>
          <a:p>
            <a:pPr lvl="1"/>
            <a:r>
              <a:rPr lang="en-US" dirty="0"/>
              <a:t>Cribbage, Bridge</a:t>
            </a:r>
          </a:p>
          <a:p>
            <a:r>
              <a:rPr lang="en-US" dirty="0"/>
              <a:t>Theoretically arbitrary number of players</a:t>
            </a:r>
          </a:p>
          <a:p>
            <a:pPr lvl="1"/>
            <a:r>
              <a:rPr lang="en-US" dirty="0"/>
              <a:t>Poker, Monopoly</a:t>
            </a:r>
          </a:p>
        </p:txBody>
      </p:sp>
      <p:sp>
        <p:nvSpPr>
          <p:cNvPr id="4" name="Footer Placeholder 3">
            <a:extLst>
              <a:ext uri="{FF2B5EF4-FFF2-40B4-BE49-F238E27FC236}">
                <a16:creationId xmlns:a16="http://schemas.microsoft.com/office/drawing/2014/main" id="{3BFE7A9D-6585-47C0-86DD-96F50F52717D}"/>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0D090BCF-343B-4A71-9C7B-9BF6E9F721C7}"/>
              </a:ext>
            </a:extLst>
          </p:cNvPr>
          <p:cNvSpPr>
            <a:spLocks noGrp="1"/>
          </p:cNvSpPr>
          <p:nvPr>
            <p:ph type="sldNum" sz="quarter" idx="12"/>
          </p:nvPr>
        </p:nvSpPr>
        <p:spPr/>
        <p:txBody>
          <a:bodyPr/>
          <a:lstStyle/>
          <a:p>
            <a:fld id="{BAA72AFD-CEE0-4046-9853-91F53F3F97D9}" type="slidenum">
              <a:rPr lang="en-US" smtClean="0"/>
              <a:t>8</a:t>
            </a:fld>
            <a:endParaRPr lang="en-US"/>
          </a:p>
        </p:txBody>
      </p:sp>
    </p:spTree>
    <p:extLst>
      <p:ext uri="{BB962C8B-B14F-4D97-AF65-F5344CB8AC3E}">
        <p14:creationId xmlns:p14="http://schemas.microsoft.com/office/powerpoint/2010/main" val="53724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9BA6-77A1-4826-8EBE-4553A18A8B10}"/>
              </a:ext>
            </a:extLst>
          </p:cNvPr>
          <p:cNvSpPr>
            <a:spLocks noGrp="1"/>
          </p:cNvSpPr>
          <p:nvPr>
            <p:ph type="title"/>
          </p:nvPr>
        </p:nvSpPr>
        <p:spPr>
          <a:xfrm>
            <a:off x="1066800" y="642594"/>
            <a:ext cx="10058400" cy="1371600"/>
          </a:xfrm>
        </p:spPr>
        <p:txBody>
          <a:bodyPr/>
          <a:lstStyle/>
          <a:p>
            <a:r>
              <a:rPr lang="en-US" dirty="0"/>
              <a:t>Zero-sum vs Non-zero-sum </a:t>
            </a:r>
          </a:p>
        </p:txBody>
      </p:sp>
      <p:sp>
        <p:nvSpPr>
          <p:cNvPr id="3" name="Content Placeholder 2">
            <a:extLst>
              <a:ext uri="{FF2B5EF4-FFF2-40B4-BE49-F238E27FC236}">
                <a16:creationId xmlns:a16="http://schemas.microsoft.com/office/drawing/2014/main" id="{E6096894-C6A8-464B-9B9A-B4651E0E1669}"/>
              </a:ext>
            </a:extLst>
          </p:cNvPr>
          <p:cNvSpPr>
            <a:spLocks noGrp="1"/>
          </p:cNvSpPr>
          <p:nvPr>
            <p:ph idx="1"/>
          </p:nvPr>
        </p:nvSpPr>
        <p:spPr/>
        <p:txBody>
          <a:bodyPr/>
          <a:lstStyle/>
          <a:p>
            <a:r>
              <a:rPr lang="en-US" dirty="0"/>
              <a:t>Zero sum games</a:t>
            </a:r>
          </a:p>
          <a:p>
            <a:pPr lvl="1"/>
            <a:r>
              <a:rPr lang="en-US" dirty="0"/>
              <a:t>The value of the game never increases</a:t>
            </a:r>
          </a:p>
          <a:p>
            <a:pPr lvl="1"/>
            <a:r>
              <a:rPr lang="en-US" dirty="0"/>
              <a:t>E.g., in poker the amount of money at the start of the game is equal to the total at the end (the money will have likely changed hands and moved, but does not change the overall amount in the game)</a:t>
            </a:r>
          </a:p>
          <a:p>
            <a:pPr lvl="1"/>
            <a:r>
              <a:rPr lang="en-US" dirty="0"/>
              <a:t>E.g., In chess, the number of pieces never increases (it does however, decrease!)</a:t>
            </a:r>
          </a:p>
          <a:p>
            <a:r>
              <a:rPr lang="en-US" dirty="0"/>
              <a:t>Non-zero sum games</a:t>
            </a:r>
          </a:p>
          <a:p>
            <a:pPr lvl="1"/>
            <a:r>
              <a:rPr lang="en-US" dirty="0"/>
              <a:t>The value of the game increases</a:t>
            </a:r>
          </a:p>
          <a:p>
            <a:pPr lvl="1"/>
            <a:r>
              <a:rPr lang="en-US" dirty="0"/>
              <a:t>E.g., In Monopoly, the players get an additional $200 every time they pass GO, which is </a:t>
            </a:r>
            <a:r>
              <a:rPr lang="en-US" i="1" dirty="0"/>
              <a:t>not taken from other players</a:t>
            </a:r>
            <a:endParaRPr lang="en-US" dirty="0"/>
          </a:p>
        </p:txBody>
      </p:sp>
      <p:sp>
        <p:nvSpPr>
          <p:cNvPr id="4" name="Footer Placeholder 3">
            <a:extLst>
              <a:ext uri="{FF2B5EF4-FFF2-40B4-BE49-F238E27FC236}">
                <a16:creationId xmlns:a16="http://schemas.microsoft.com/office/drawing/2014/main" id="{409DDE0B-335C-440B-A6DE-9A76FAA24187}"/>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FDE5958-D9BF-41EF-B135-22393A0CB40C}"/>
              </a:ext>
            </a:extLst>
          </p:cNvPr>
          <p:cNvSpPr>
            <a:spLocks noGrp="1"/>
          </p:cNvSpPr>
          <p:nvPr>
            <p:ph type="sldNum" sz="quarter" idx="12"/>
          </p:nvPr>
        </p:nvSpPr>
        <p:spPr/>
        <p:txBody>
          <a:bodyPr/>
          <a:lstStyle/>
          <a:p>
            <a:fld id="{BAA72AFD-CEE0-4046-9853-91F53F3F97D9}" type="slidenum">
              <a:rPr lang="en-US" smtClean="0"/>
              <a:t>9</a:t>
            </a:fld>
            <a:endParaRPr lang="en-US"/>
          </a:p>
        </p:txBody>
      </p:sp>
    </p:spTree>
    <p:extLst>
      <p:ext uri="{BB962C8B-B14F-4D97-AF65-F5344CB8AC3E}">
        <p14:creationId xmlns:p14="http://schemas.microsoft.com/office/powerpoint/2010/main" val="417711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11471</TotalTime>
  <Words>2874</Words>
  <Application>Microsoft Office PowerPoint</Application>
  <PresentationFormat>Widescreen</PresentationFormat>
  <Paragraphs>268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Century Gothic</vt:lpstr>
      <vt:lpstr>Savon</vt:lpstr>
      <vt:lpstr>Game Theory and Nash Equilibrium Lecture 8</vt:lpstr>
      <vt:lpstr>Introduction</vt:lpstr>
      <vt:lpstr>Lecture 8 Contents</vt:lpstr>
      <vt:lpstr>Concepts and Terminology</vt:lpstr>
      <vt:lpstr>Concepts and Terminology</vt:lpstr>
      <vt:lpstr>Random vs Non-Random</vt:lpstr>
      <vt:lpstr>Perfect Knowledge vs Non-Perfect Knowledge</vt:lpstr>
      <vt:lpstr>n-Player Games</vt:lpstr>
      <vt:lpstr>Zero-sum vs Non-zero-sum </vt:lpstr>
      <vt:lpstr>Two-Person, Zero Sum Games</vt:lpstr>
      <vt:lpstr>Two Person, Zero Sum Games with Pure Strategies</vt:lpstr>
      <vt:lpstr>Two Person, Zero Sum Games with Pure Strategies</vt:lpstr>
      <vt:lpstr>Two Person, Zero Sum Games with Pure Strategies</vt:lpstr>
      <vt:lpstr>Example 1: Clear Strategy</vt:lpstr>
      <vt:lpstr>Example 2 </vt:lpstr>
      <vt:lpstr>Example 3</vt:lpstr>
      <vt:lpstr>Dominance</vt:lpstr>
      <vt:lpstr>Mixed Strategies </vt:lpstr>
      <vt:lpstr>Mixed Strategies and Mini-Max Theorem</vt:lpstr>
      <vt:lpstr>Mixed Strategies and Mini-Max</vt:lpstr>
      <vt:lpstr>Payoff/Value and Risk Aversion</vt:lpstr>
      <vt:lpstr>Example 1:  Mixed Strategy Payoff</vt:lpstr>
      <vt:lpstr>Example 2:  Mixed Strategy</vt:lpstr>
      <vt:lpstr>Example 2:  Mixed Strategy</vt:lpstr>
      <vt:lpstr>Example 2:  Mixed Strategy</vt:lpstr>
      <vt:lpstr>Example 2:  Mixed Strategy</vt:lpstr>
      <vt:lpstr>Example 3:  Mixed Strategy</vt:lpstr>
      <vt:lpstr>Example 3:  Mixed Strategies</vt:lpstr>
      <vt:lpstr>Class Exercise: Mixed Strategy</vt:lpstr>
      <vt:lpstr>Class Exercise:  Mixed Strategy</vt:lpstr>
      <vt:lpstr>Nash Equilibria in Zero-Sum Games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Baugh</dc:creator>
  <cp:lastModifiedBy>Prof. John</cp:lastModifiedBy>
  <cp:revision>931</cp:revision>
  <dcterms:created xsi:type="dcterms:W3CDTF">2019-01-05T03:27:21Z</dcterms:created>
  <dcterms:modified xsi:type="dcterms:W3CDTF">2021-03-20T21:20:27Z</dcterms:modified>
</cp:coreProperties>
</file>