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90" r:id="rId3"/>
    <p:sldId id="284" r:id="rId4"/>
    <p:sldId id="305" r:id="rId5"/>
    <p:sldId id="306" r:id="rId6"/>
    <p:sldId id="309" r:id="rId7"/>
    <p:sldId id="307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9D25646-5E96-4113-861B-ED5829FB1308}" type="datetime1">
              <a:rPr lang="en-US" smtClean="0"/>
              <a:t>3/26/2021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7E5AE3-E132-469F-B950-E9D82D84B11C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4D172-60B7-4B31-A30B-527089B5304B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1155E-B8EE-4779-A970-64E7CCEFA123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E0E90C-0842-4DD6-8AE2-E51B9A08FC6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D7052-63E4-4FC7-A7AE-DD617B0EC27F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E2BDEB-BC0F-43B5-ADF0-1D22965F70FB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5BB5F7-C1AF-4CCF-A4E2-EB31AED012C3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8FC91-A33F-4532-9ED9-FD42826E4C3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27F21-CDF1-42E2-847D-812E5A12FDAB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22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832739-5CB2-491C-AAAC-63B01D9BDBAE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2D9BEAF-7755-4ED7-964A-0183C98C2A99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Computational Geometry</a:t>
            </a:r>
            <a:br>
              <a:rPr lang="en-US" sz="6000" dirty="0"/>
            </a:br>
            <a:r>
              <a:rPr lang="en-US" sz="3600" i="1" dirty="0"/>
              <a:t>Lecture 9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512-10DE-4E8D-8C09-D255EE70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4B1D-EDE2-44A7-84FD-EA42C3DE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line segment from (1,3) to (5,1)</a:t>
            </a:r>
          </a:p>
          <a:p>
            <a:r>
              <a:rPr lang="en-US" dirty="0"/>
              <a:t>We can represent this by the vector (4, -2)  </a:t>
            </a:r>
          </a:p>
          <a:p>
            <a:pPr lvl="1"/>
            <a:r>
              <a:rPr lang="en-US" b="1" dirty="0"/>
              <a:t>Note:  The book is wrong.  It says (4,-1)</a:t>
            </a:r>
          </a:p>
          <a:p>
            <a:r>
              <a:rPr lang="en-US" dirty="0"/>
              <a:t>How did we calculate this?</a:t>
            </a:r>
          </a:p>
          <a:p>
            <a:r>
              <a:rPr lang="en-US" dirty="0"/>
              <a:t>You take the difference of the x and y values</a:t>
            </a:r>
          </a:p>
          <a:p>
            <a:r>
              <a:rPr lang="en-US" dirty="0"/>
              <a:t>Consider A = (1, 3) and B = (5, 1)</a:t>
            </a:r>
          </a:p>
          <a:p>
            <a:r>
              <a:rPr lang="en-US" dirty="0"/>
              <a:t>The vector is:</a:t>
            </a:r>
          </a:p>
          <a:p>
            <a:r>
              <a:rPr lang="en-US" b="1" dirty="0"/>
              <a:t>(</a:t>
            </a:r>
            <a:r>
              <a:rPr lang="en-US" b="1" dirty="0">
                <a:solidFill>
                  <a:srgbClr val="00B0F0"/>
                </a:solidFill>
              </a:rPr>
              <a:t>x</a:t>
            </a:r>
            <a:r>
              <a:rPr lang="en-US" b="1" baseline="-25000" dirty="0">
                <a:solidFill>
                  <a:srgbClr val="00B0F0"/>
                </a:solidFill>
              </a:rPr>
              <a:t>2</a:t>
            </a:r>
            <a:r>
              <a:rPr lang="en-US" b="1" dirty="0">
                <a:solidFill>
                  <a:srgbClr val="00B0F0"/>
                </a:solidFill>
              </a:rPr>
              <a:t> – x</a:t>
            </a:r>
            <a:r>
              <a:rPr lang="en-US" b="1" baseline="-25000" dirty="0">
                <a:solidFill>
                  <a:srgbClr val="00B0F0"/>
                </a:solidFill>
              </a:rPr>
              <a:t>1</a:t>
            </a:r>
            <a:r>
              <a:rPr lang="en-US" b="1" dirty="0"/>
              <a:t>, </a:t>
            </a:r>
            <a:r>
              <a:rPr lang="en-US" b="1" dirty="0">
                <a:solidFill>
                  <a:srgbClr val="FFFF00"/>
                </a:solidFill>
              </a:rPr>
              <a:t>y</a:t>
            </a:r>
            <a:r>
              <a:rPr lang="en-US" b="1" baseline="-25000" dirty="0">
                <a:solidFill>
                  <a:srgbClr val="FFFF00"/>
                </a:solidFill>
              </a:rPr>
              <a:t>2</a:t>
            </a:r>
            <a:r>
              <a:rPr lang="en-US" b="1" dirty="0">
                <a:solidFill>
                  <a:srgbClr val="FFFF00"/>
                </a:solidFill>
              </a:rPr>
              <a:t> – y</a:t>
            </a:r>
            <a:r>
              <a:rPr lang="en-US" b="1" baseline="-25000" dirty="0">
                <a:solidFill>
                  <a:srgbClr val="FFFF00"/>
                </a:solidFill>
              </a:rPr>
              <a:t>1</a:t>
            </a:r>
            <a:r>
              <a:rPr lang="en-US" b="1" dirty="0"/>
              <a:t>) = (</a:t>
            </a:r>
            <a:r>
              <a:rPr lang="en-US" b="1" dirty="0">
                <a:solidFill>
                  <a:srgbClr val="00B0F0"/>
                </a:solidFill>
              </a:rPr>
              <a:t>5 – 1</a:t>
            </a:r>
            <a:r>
              <a:rPr lang="en-US" b="1" dirty="0"/>
              <a:t>, </a:t>
            </a:r>
            <a:r>
              <a:rPr lang="en-US" b="1" dirty="0">
                <a:solidFill>
                  <a:srgbClr val="FFFF00"/>
                </a:solidFill>
              </a:rPr>
              <a:t>1 – 3</a:t>
            </a:r>
            <a:r>
              <a:rPr lang="en-US" b="1" dirty="0"/>
              <a:t>) = (</a:t>
            </a:r>
            <a:r>
              <a:rPr lang="en-US" b="1" dirty="0">
                <a:solidFill>
                  <a:srgbClr val="00B0F0"/>
                </a:solidFill>
              </a:rPr>
              <a:t>4</a:t>
            </a:r>
            <a:r>
              <a:rPr lang="en-US" b="1" dirty="0"/>
              <a:t>, </a:t>
            </a:r>
            <a:r>
              <a:rPr lang="en-US" b="1" dirty="0">
                <a:solidFill>
                  <a:srgbClr val="FFFF00"/>
                </a:solidFill>
              </a:rPr>
              <a:t>-2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D0128-0E67-47C3-9A64-BD93C321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FCFC8-3041-428B-B15F-16A222AE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E430-CA77-44E3-9DDC-70433FF0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D6012-275F-4E18-ADF4-C8F238032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magnitude </a:t>
                </a:r>
                <a:r>
                  <a:rPr lang="en-US" dirty="0"/>
                  <a:t>of a vector A is denoted |A|</a:t>
                </a:r>
              </a:p>
              <a:p>
                <a:r>
                  <a:rPr lang="en-US" dirty="0"/>
                  <a:t>To calculate the magnitude, use the following formula: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CD6012-275F-4E18-ADF4-C8F238032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4028-866E-479E-9349-8DDCC4B3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9741-1E67-4F83-AF8D-690011E6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4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D6A0-C183-4293-9C06-CC5C5F4C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1E229-33E0-4483-8947-C3B12F44C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magnitude of a vector A = (4, -2)</a:t>
                </a:r>
              </a:p>
              <a:p>
                <a:r>
                  <a:rPr lang="en-US" dirty="0"/>
                  <a:t>Solution:</a:t>
                </a:r>
              </a:p>
              <a:p>
                <a:r>
                  <a:rPr lang="en-US" dirty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(−2)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You could also simplify this to :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 ∗5</m:t>
                        </m:r>
                      </m:e>
                    </m:rad>
                  </m:oMath>
                </a14:m>
                <a:r>
                  <a:rPr lang="en-US" dirty="0"/>
                  <a:t>  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1E229-33E0-4483-8947-C3B12F44C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EE1CA-C73B-4A18-84B9-FAF0237D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2C080-4283-403D-9D1E-2CD268B4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5E0F-438E-46A7-815E-17FE0AEA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B9AF-F390-47C9-9F14-EA7410D2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 two vectors, you add their corresponding coordinates</a:t>
            </a:r>
          </a:p>
          <a:p>
            <a:r>
              <a:rPr lang="en-US" dirty="0"/>
              <a:t>If A =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 and B = 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Then, </a:t>
            </a:r>
          </a:p>
          <a:p>
            <a:pPr marL="0" indent="0" algn="ctr">
              <a:buNone/>
            </a:pPr>
            <a:r>
              <a:rPr lang="en-US" sz="2400" b="1" dirty="0"/>
              <a:t>A + B = (x</a:t>
            </a:r>
            <a:r>
              <a:rPr lang="en-US" sz="2400" b="1" baseline="-25000" dirty="0"/>
              <a:t>1</a:t>
            </a:r>
            <a:r>
              <a:rPr lang="en-US" sz="2400" b="1" dirty="0"/>
              <a:t> + x</a:t>
            </a:r>
            <a:r>
              <a:rPr lang="en-US" sz="2400" b="1" baseline="-25000" dirty="0"/>
              <a:t>2</a:t>
            </a:r>
            <a:r>
              <a:rPr lang="en-US" sz="2400" b="1" dirty="0"/>
              <a:t>, y</a:t>
            </a:r>
            <a:r>
              <a:rPr lang="en-US" sz="2400" b="1" baseline="-25000" dirty="0"/>
              <a:t>1</a:t>
            </a:r>
            <a:r>
              <a:rPr lang="en-US" sz="2400" b="1" dirty="0"/>
              <a:t> + y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r>
              <a:rPr lang="en-US" dirty="0"/>
              <a:t>Vector addition is both:</a:t>
            </a:r>
          </a:p>
          <a:p>
            <a:pPr lvl="1"/>
            <a:r>
              <a:rPr lang="en-US" dirty="0"/>
              <a:t>Associative</a:t>
            </a:r>
          </a:p>
          <a:p>
            <a:pPr lvl="2"/>
            <a:r>
              <a:rPr lang="en-US" dirty="0"/>
              <a:t>Grouping of the same operation doesn’t change result</a:t>
            </a:r>
          </a:p>
          <a:p>
            <a:pPr lvl="2"/>
            <a:r>
              <a:rPr lang="en-US" dirty="0"/>
              <a:t>E.g.,    </a:t>
            </a:r>
            <a:r>
              <a:rPr lang="en-US" b="1" dirty="0"/>
              <a:t>a + (b + c) = (a + b) + c</a:t>
            </a:r>
          </a:p>
          <a:p>
            <a:pPr lvl="1"/>
            <a:r>
              <a:rPr lang="en-US" dirty="0"/>
              <a:t>Commutative</a:t>
            </a:r>
          </a:p>
          <a:p>
            <a:pPr lvl="2"/>
            <a:r>
              <a:rPr lang="en-US" dirty="0"/>
              <a:t>Changing the order doesn’t change result</a:t>
            </a:r>
          </a:p>
          <a:p>
            <a:pPr lvl="2"/>
            <a:r>
              <a:rPr lang="en-US" dirty="0"/>
              <a:t>E.g.,    </a:t>
            </a:r>
            <a:r>
              <a:rPr lang="en-US" b="1" dirty="0"/>
              <a:t>a + b = b +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E4F1D-0670-4C9E-AC39-DF4C1C53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2063-2509-4151-9D77-81F79380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B30E-B27C-477B-814D-5F9CD783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Sum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13BD-C420-4ACC-99A6-EA4544465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= (4, 7) and B = (2, 3), find the sum A + B</a:t>
                </a:r>
              </a:p>
              <a:p>
                <a:pPr lvl="1"/>
                <a:r>
                  <a:rPr lang="en-US" dirty="0"/>
                  <a:t>Note we’d normally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but we’re just using capital letters for simplicity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A + B = (4, 7) + (2, 3) = (6, 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313BD-C420-4ACC-99A6-EA4544465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F2BC9-401C-4AFE-B7D7-926863CC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5B353-D242-45D0-A454-B575A96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9715-5E10-4F28-8C9A-303446CB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84F9D-D851-4D71-B6E3-D8C20F6EB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dot product</a:t>
                </a:r>
                <a:r>
                  <a:rPr lang="en-US" dirty="0"/>
                  <a:t>, designated A • B has a result that is a </a:t>
                </a:r>
                <a:r>
                  <a:rPr lang="en-US" b="1" dirty="0"/>
                  <a:t>scalar</a:t>
                </a:r>
                <a:endParaRPr lang="en-US" dirty="0"/>
              </a:p>
              <a:p>
                <a:pPr lvl="1"/>
                <a:r>
                  <a:rPr lang="en-US" dirty="0"/>
                  <a:t>Recall that a scalar value is a single value (i.e., it’s not another vector or ordered pair, etc.)</a:t>
                </a:r>
              </a:p>
              <a:p>
                <a:r>
                  <a:rPr lang="en-US" dirty="0"/>
                  <a:t>The value of dot product is calculated thusly:</a:t>
                </a:r>
              </a:p>
              <a:p>
                <a:pPr lvl="1"/>
                <a:r>
                  <a:rPr lang="en-US" dirty="0"/>
                  <a:t>A • B = |A| |B| cos (</a:t>
                </a:r>
                <a:r>
                  <a:rPr lang="el-GR" dirty="0"/>
                  <a:t>Θ</a:t>
                </a:r>
                <a:r>
                  <a:rPr lang="en-US" dirty="0"/>
                  <a:t>), with </a:t>
                </a:r>
                <a:r>
                  <a:rPr lang="el-GR" dirty="0"/>
                  <a:t>Θ</a:t>
                </a:r>
                <a:r>
                  <a:rPr lang="en-US" dirty="0"/>
                  <a:t> (theta) being the angle between the vectors </a:t>
                </a:r>
              </a:p>
              <a:p>
                <a:r>
                  <a:rPr lang="en-US" dirty="0"/>
                  <a:t>Thus, you could also calculate cos(</a:t>
                </a:r>
                <a:r>
                  <a:rPr lang="el-GR" dirty="0"/>
                  <a:t>Θ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obtain </a:t>
                </a:r>
                <a:r>
                  <a:rPr lang="el-GR" dirty="0"/>
                  <a:t>Θ</a:t>
                </a:r>
                <a:r>
                  <a:rPr lang="en-US" dirty="0"/>
                  <a:t>, you’d simply take the arccosine (inverse cosine)</a:t>
                </a:r>
              </a:p>
              <a:p>
                <a:r>
                  <a:rPr lang="en-US" dirty="0"/>
                  <a:t>Note:  </a:t>
                </a:r>
              </a:p>
              <a:p>
                <a:pPr lvl="1"/>
                <a:r>
                  <a:rPr lang="en-US" dirty="0"/>
                  <a:t>If the dot product of two vectors is 0, then they are perpendicular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84F9D-D851-4D71-B6E3-D8C20F6EB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A881-EDD5-4C59-B67E-117DEEEC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46CD4-7F4B-47D5-9A5E-293A5F16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7FC7-ADE5-4EA4-83F5-A0B01C5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083DE-0DDB-4C61-B5B3-E174C27DD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cross product </a:t>
                </a:r>
                <a:r>
                  <a:rPr lang="en-US" dirty="0"/>
                  <a:t>of vectors A and B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itself results in a vector</a:t>
                </a:r>
              </a:p>
              <a:p>
                <a:r>
                  <a:rPr lang="en-US" dirty="0"/>
                  <a:t>I will only hold you responsible for the </a:t>
                </a:r>
                <a:r>
                  <a:rPr lang="en-US" b="1" dirty="0"/>
                  <a:t>magnitude </a:t>
                </a:r>
                <a:r>
                  <a:rPr lang="en-US" dirty="0"/>
                  <a:t>of the 2-dimensional case, which is a </a:t>
                </a:r>
                <a:r>
                  <a:rPr lang="en-US" b="1" dirty="0"/>
                  <a:t>scalar value</a:t>
                </a: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= (x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1</a:t>
                </a:r>
                <a:r>
                  <a:rPr lang="en-US" dirty="0"/>
                  <a:t>)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= (x</a:t>
                </a:r>
                <a:r>
                  <a:rPr lang="en-US" baseline="-25000" dirty="0"/>
                  <a:t>2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Then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|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The order does matter!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083DE-0DDB-4C61-B5B3-E174C27DD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77749-8F30-4693-9723-F7EC3FAF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CADDC-2889-4F02-BE28-F1F44911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6B6F-43C7-4388-B10E-3F5D261C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 Magnitude of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C5288-2B66-4753-A9F1-F0690F5E8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</a:t>
                </a:r>
                <a:r>
                  <a:rPr lang="en-US" b="1" dirty="0"/>
                  <a:t>magnitude</a:t>
                </a:r>
                <a:r>
                  <a:rPr lang="en-US" dirty="0"/>
                  <a:t> of the cross product A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B of the following vectors:</a:t>
                </a:r>
              </a:p>
              <a:p>
                <a:r>
                  <a:rPr lang="en-US" dirty="0"/>
                  <a:t>A = (2, 3) and B = (3, 4)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|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B | = |x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|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                = |(2)(4) – (3)(3)|</a:t>
                </a:r>
                <a:br>
                  <a:rPr lang="en-US" dirty="0"/>
                </a:br>
                <a:r>
                  <a:rPr lang="en-US" dirty="0"/>
                  <a:t>                     = | 8 – 9 |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                = | -1 |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               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C5288-2B66-4753-A9F1-F0690F5E8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5672-B4F1-4047-9647-E79C2EFC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24534-7D2B-4B00-9136-116DE16A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2D2311-D99D-4E93-B4F2-46DD9564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Algorithms in Computational Geometry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CBA4-1193-455C-B4E3-E805E25A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2700-A1AF-439A-A688-070A3FED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from a line to 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AE69-714F-4088-BF44-23BAB4764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distance from a line to a point (not on the line)</a:t>
                </a:r>
              </a:p>
              <a:p>
                <a:pPr lvl="1"/>
                <a:r>
                  <a:rPr lang="en-US" dirty="0"/>
                  <a:t>Based on the area of a parallelogram and cross products</a:t>
                </a:r>
              </a:p>
              <a:p>
                <a:r>
                  <a:rPr lang="en-US" dirty="0"/>
                  <a:t>Theorem</a:t>
                </a:r>
              </a:p>
              <a:p>
                <a:pPr lvl="1"/>
                <a:r>
                  <a:rPr lang="en-US" dirty="0"/>
                  <a:t>The distance </a:t>
                </a:r>
                <a:r>
                  <a:rPr lang="en-US" i="1" dirty="0"/>
                  <a:t>d</a:t>
                </a:r>
                <a:r>
                  <a:rPr lang="en-US" dirty="0"/>
                  <a:t> from a line containing points A and B, and a point C </a:t>
                </a:r>
                <a:r>
                  <a:rPr lang="en-US" i="1" dirty="0"/>
                  <a:t>not on the line</a:t>
                </a:r>
                <a:r>
                  <a:rPr lang="en-US" dirty="0"/>
                  <a:t> is</a:t>
                </a:r>
              </a:p>
              <a:p>
                <a:pPr marL="274320" lvl="1" indent="0" algn="ctr">
                  <a:buNone/>
                </a:pPr>
                <a:r>
                  <a:rPr lang="en-US" sz="3200" dirty="0"/>
                  <a:t>d</a:t>
                </a:r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sz="3600" i="0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is, the magnitude of the cross products of AB and AC, divided by the magnitude of just AB is the distance from the line to the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AE69-714F-4088-BF44-23BAB4764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EFF7-84DD-4A2A-9ACA-F7B2B596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E5E2A-C6B0-4442-BDDD-44B2D8C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FA2-2AA2-4E2E-9ADE-A372B07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AB53-AFD7-451D-B442-1955683F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we cover some basic ideas from applied linear algebra and geometry</a:t>
            </a:r>
          </a:p>
          <a:p>
            <a:r>
              <a:rPr lang="en-US" dirty="0"/>
              <a:t>Many areas of computer science and even distinct disciplines use computational geometric 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8C0B-0C5D-48DD-BBF4-9A798A3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4381-8F57-4093-8BCC-A0F1F77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6907-1E02-44BA-8B5C-E36A2C9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 Line to Point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BBF8F-2CA9-43DF-99AB-71AD1DC4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68741"/>
                <a:ext cx="10058400" cy="4645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the distance from a point (5,5) to a line passing through two points, (0,0) and (2,3)</a:t>
                </a:r>
              </a:p>
              <a:p>
                <a:r>
                  <a:rPr lang="en-US" dirty="0"/>
                  <a:t>Solution:  </a:t>
                </a:r>
              </a:p>
              <a:p>
                <a:r>
                  <a:rPr lang="en-US" dirty="0"/>
                  <a:t>So,</a:t>
                </a:r>
              </a:p>
              <a:p>
                <a:pPr lvl="1"/>
                <a:r>
                  <a:rPr lang="en-US" dirty="0"/>
                  <a:t>A = (0, 0)</a:t>
                </a:r>
              </a:p>
              <a:p>
                <a:pPr lvl="1"/>
                <a:r>
                  <a:rPr lang="en-US" dirty="0"/>
                  <a:t>B  = (2, 3)</a:t>
                </a:r>
              </a:p>
              <a:p>
                <a:pPr lvl="1"/>
                <a:r>
                  <a:rPr lang="en-US" dirty="0"/>
                  <a:t>C = (5, 5)</a:t>
                </a:r>
              </a:p>
              <a:p>
                <a:r>
                  <a:rPr lang="en-US" dirty="0"/>
                  <a:t>We need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/>
                  <a:t> in order to find the magnitudes in the distance equation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/>
                  <a:t> = (x</a:t>
                </a:r>
                <a:r>
                  <a:rPr lang="en-US" baseline="-25000" dirty="0"/>
                  <a:t>2</a:t>
                </a:r>
                <a:r>
                  <a:rPr lang="en-US" dirty="0"/>
                  <a:t> – x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      = (2 – 0, 3 – 0)</a:t>
                </a:r>
                <a:br>
                  <a:rPr lang="en-US" dirty="0"/>
                </a:br>
                <a:r>
                  <a:rPr lang="en-US" dirty="0"/>
                  <a:t>      = (2, 3)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/>
                  <a:t> = (x</a:t>
                </a:r>
                <a:r>
                  <a:rPr lang="en-US" baseline="-25000" dirty="0"/>
                  <a:t>2</a:t>
                </a:r>
                <a:r>
                  <a:rPr lang="en-US" dirty="0"/>
                  <a:t> – x</a:t>
                </a:r>
                <a:r>
                  <a:rPr lang="en-US" baseline="-25000" dirty="0"/>
                  <a:t>1</a:t>
                </a:r>
                <a:r>
                  <a:rPr lang="en-US" dirty="0"/>
                  <a:t>, 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</a:p>
              <a:p>
                <a:pPr marL="274320" lvl="1" indent="0">
                  <a:buNone/>
                </a:pPr>
                <a:r>
                  <a:rPr lang="en-US" dirty="0"/>
                  <a:t>         = (5 – 0, 5 – 0)</a:t>
                </a:r>
                <a:br>
                  <a:rPr lang="en-US" dirty="0"/>
                </a:br>
                <a:r>
                  <a:rPr lang="en-US" dirty="0"/>
                  <a:t>         = (5, 5)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BBF8F-2CA9-43DF-99AB-71AD1DC4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68741"/>
                <a:ext cx="10058400" cy="4645794"/>
              </a:xfrm>
              <a:blipFill>
                <a:blip r:embed="rId2"/>
                <a:stretch>
                  <a:fillRect l="-364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5DCB5-5C1F-4F49-8340-3203E6D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022D-30DE-4CF9-A225-E080670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C0824-DE13-4455-977A-8DF8F551AE2C}"/>
                  </a:ext>
                </a:extLst>
              </p:cNvPr>
              <p:cNvSpPr txBox="1"/>
              <p:nvPr/>
            </p:nvSpPr>
            <p:spPr>
              <a:xfrm>
                <a:off x="9419081" y="2042403"/>
                <a:ext cx="1858907" cy="897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8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C0824-DE13-4455-977A-8DF8F551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81" y="2042403"/>
                <a:ext cx="1858907" cy="897938"/>
              </a:xfrm>
              <a:prstGeom prst="rect">
                <a:avLst/>
              </a:prstGeom>
              <a:blipFill>
                <a:blip r:embed="rId3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0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6907-1E02-44BA-8B5C-E36A2C96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04877"/>
            <a:ext cx="10058400" cy="897939"/>
          </a:xfrm>
        </p:spPr>
        <p:txBody>
          <a:bodyPr>
            <a:normAutofit/>
          </a:bodyPr>
          <a:lstStyle/>
          <a:p>
            <a:r>
              <a:rPr lang="en-US" sz="3600" dirty="0"/>
              <a:t>Example 1:  Line to Point Distance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BBF8F-2CA9-43DF-99AB-71AD1DC4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568741"/>
                <a:ext cx="5543725" cy="4466299"/>
              </a:xfrm>
            </p:spPr>
            <p:txBody>
              <a:bodyPr/>
              <a:lstStyle/>
              <a:p>
                <a:r>
                  <a:rPr lang="en-US" dirty="0"/>
                  <a:t>We need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/>
                  <a:t> in order to find the magnitudes in the distance equation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/>
                  <a:t> = (2, 3)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/>
                  <a:t> = (5, 5)</a:t>
                </a:r>
              </a:p>
              <a:p>
                <a:r>
                  <a:rPr lang="en-US" dirty="0"/>
                  <a:t>Now, magnitude of the cross products: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= |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 </a:t>
                </a:r>
                <a:r>
                  <a:rPr lang="en-US" dirty="0"/>
                  <a:t>|</a:t>
                </a:r>
                <a:br>
                  <a:rPr lang="en-US" dirty="0"/>
                </a:br>
                <a:r>
                  <a:rPr lang="en-US" dirty="0"/>
                  <a:t>                 = | (2)(5) – (3)(5) |</a:t>
                </a:r>
                <a:br>
                  <a:rPr lang="en-US" dirty="0"/>
                </a:br>
                <a:r>
                  <a:rPr lang="en-US" dirty="0"/>
                  <a:t>                 = | 10 – 15 |</a:t>
                </a:r>
                <a:br>
                  <a:rPr lang="en-US" dirty="0"/>
                </a:br>
                <a:r>
                  <a:rPr lang="en-US" dirty="0"/>
                  <a:t>                 = | -5 |</a:t>
                </a:r>
                <a:br>
                  <a:rPr lang="en-US" dirty="0"/>
                </a:br>
                <a:r>
                  <a:rPr lang="en-US" dirty="0"/>
                  <a:t>                 = 5</a:t>
                </a:r>
              </a:p>
              <a:p>
                <a:r>
                  <a:rPr lang="en-US" dirty="0"/>
                  <a:t>Now just the magnitude of AB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        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4+9</m:t>
                        </m:r>
                      </m:e>
                    </m:rad>
                  </m:oMath>
                </a14:m>
                <a:r>
                  <a:rPr lang="en-US" dirty="0"/>
                  <a:t>   =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BBF8F-2CA9-43DF-99AB-71AD1DC4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568741"/>
                <a:ext cx="5543725" cy="4466299"/>
              </a:xfr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5DCB5-5C1F-4F49-8340-3203E6D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022D-30DE-4CF9-A225-E080670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C0824-DE13-4455-977A-8DF8F551AE2C}"/>
                  </a:ext>
                </a:extLst>
              </p:cNvPr>
              <p:cNvSpPr txBox="1"/>
              <p:nvPr/>
            </p:nvSpPr>
            <p:spPr>
              <a:xfrm>
                <a:off x="7623838" y="2920990"/>
                <a:ext cx="1858907" cy="897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8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C0824-DE13-4455-977A-8DF8F551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38" y="2920990"/>
                <a:ext cx="1858907" cy="897938"/>
              </a:xfrm>
              <a:prstGeom prst="rect">
                <a:avLst/>
              </a:prstGeom>
              <a:blipFill>
                <a:blip r:embed="rId3"/>
                <a:stretch>
                  <a:fillRect l="-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1AA34A-6172-48B1-A23F-158B1EA37E26}"/>
              </a:ext>
            </a:extLst>
          </p:cNvPr>
          <p:cNvCxnSpPr>
            <a:cxnSpLocks/>
          </p:cNvCxnSpPr>
          <p:nvPr/>
        </p:nvCxnSpPr>
        <p:spPr>
          <a:xfrm flipV="1">
            <a:off x="4202884" y="3582099"/>
            <a:ext cx="3162650" cy="1853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D316C7-42A9-4F94-83B6-41C27E429304}"/>
                  </a:ext>
                </a:extLst>
              </p:cNvPr>
              <p:cNvSpPr txBox="1"/>
              <p:nvPr/>
            </p:nvSpPr>
            <p:spPr>
              <a:xfrm>
                <a:off x="7623837" y="3919280"/>
                <a:ext cx="1281761" cy="746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D316C7-42A9-4F94-83B6-41C27E429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37" y="3919280"/>
                <a:ext cx="1281761" cy="746358"/>
              </a:xfrm>
              <a:prstGeom prst="rect">
                <a:avLst/>
              </a:prstGeom>
              <a:blipFill>
                <a:blip r:embed="rId4"/>
                <a:stretch>
                  <a:fillRect l="-761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8474D-FC16-4C7E-9C55-5815515CE89A}"/>
                  </a:ext>
                </a:extLst>
              </p:cNvPr>
              <p:cNvSpPr txBox="1"/>
              <p:nvPr/>
            </p:nvSpPr>
            <p:spPr>
              <a:xfrm>
                <a:off x="7623837" y="4903412"/>
                <a:ext cx="1438855" cy="805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ad>
                          <m:radPr>
                            <m:deg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rad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68474D-FC16-4C7E-9C55-5815515C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37" y="4903412"/>
                <a:ext cx="1438855" cy="805092"/>
              </a:xfrm>
              <a:prstGeom prst="rect">
                <a:avLst/>
              </a:prstGeom>
              <a:blipFill>
                <a:blip r:embed="rId5"/>
                <a:stretch>
                  <a:fillRect l="-678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105A6DF-0197-478B-B0E0-970E17999681}"/>
              </a:ext>
            </a:extLst>
          </p:cNvPr>
          <p:cNvSpPr txBox="1"/>
          <p:nvPr/>
        </p:nvSpPr>
        <p:spPr>
          <a:xfrm>
            <a:off x="8984146" y="5062173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you rationalize</a:t>
            </a:r>
            <a:br>
              <a:rPr lang="en-US" dirty="0"/>
            </a:br>
            <a:r>
              <a:rPr lang="en-US" dirty="0"/>
              <a:t>the denominator)</a:t>
            </a:r>
          </a:p>
        </p:txBody>
      </p:sp>
    </p:spTree>
    <p:extLst>
      <p:ext uri="{BB962C8B-B14F-4D97-AF65-F5344CB8AC3E}">
        <p14:creationId xmlns:p14="http://schemas.microsoft.com/office/powerpoint/2010/main" val="98752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2E7-4226-4813-BB33-E2950395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 Line to Point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C00F-8A61-4957-B546-84F22925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distance from the point (4, 1) to the line y = 2x + 4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Well, we are given C = (4, 1), since C is the point</a:t>
            </a:r>
          </a:p>
          <a:p>
            <a:r>
              <a:rPr lang="en-US" dirty="0"/>
              <a:t>We are </a:t>
            </a:r>
            <a:r>
              <a:rPr lang="en-US" i="1" dirty="0"/>
              <a:t>not</a:t>
            </a:r>
            <a:r>
              <a:rPr lang="en-US" dirty="0"/>
              <a:t> given explicit points for the line, A and B</a:t>
            </a:r>
          </a:p>
          <a:p>
            <a:pPr lvl="1"/>
            <a:r>
              <a:rPr lang="en-US" dirty="0"/>
              <a:t>However, any two points on the line will do!</a:t>
            </a:r>
          </a:p>
          <a:p>
            <a:r>
              <a:rPr lang="en-US" dirty="0"/>
              <a:t>Just plug in values for x and find the corresponding y</a:t>
            </a:r>
          </a:p>
          <a:p>
            <a:r>
              <a:rPr lang="en-US" dirty="0"/>
              <a:t>E.g.,</a:t>
            </a:r>
          </a:p>
          <a:p>
            <a:r>
              <a:rPr lang="en-US" dirty="0"/>
              <a:t>x = 0, y = 2(0) + 4 = 4   </a:t>
            </a:r>
            <a:r>
              <a:rPr lang="en-US" dirty="0">
                <a:sym typeface="Wingdings" panose="05000000000000000000" pitchFamily="2" charset="2"/>
              </a:rPr>
              <a:t> A = (0, 4)</a:t>
            </a:r>
          </a:p>
          <a:p>
            <a:r>
              <a:rPr lang="en-US" dirty="0">
                <a:sym typeface="Wingdings" panose="05000000000000000000" pitchFamily="2" charset="2"/>
              </a:rPr>
              <a:t>x = 1, y = 2(1) + 4 = 6    B  = (1, 6)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843E-C661-4FF0-A3B3-C60A183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0A78-EB11-4F0B-945F-993166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2E7-4226-4813-BB33-E2950395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2:  Line to Point Distance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we have the following points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 = (0, 4)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  = (1, 6)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 = (4, 1)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We need the following vectors: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(x</a:t>
                </a:r>
                <a:r>
                  <a:rPr lang="en-US" baseline="-25000" dirty="0">
                    <a:sym typeface="Wingdings" panose="05000000000000000000" pitchFamily="2" charset="2"/>
                  </a:rPr>
                  <a:t>2 </a:t>
                </a:r>
                <a:r>
                  <a:rPr lang="en-US" dirty="0">
                    <a:sym typeface="Wingdings" panose="05000000000000000000" pitchFamily="2" charset="2"/>
                  </a:rPr>
                  <a:t>– x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, 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–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= (1 – 0, 6 – 4)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= (1, 2)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(x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– x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, 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–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= (4 – 0), 1 – 4)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= (4, -3)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843E-C661-4FF0-A3B3-C60A183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0A78-EB11-4F0B-945F-993166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/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8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blipFill>
                <a:blip r:embed="rId3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73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2E7-4226-4813-BB33-E2950395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2:  Line to Point Distance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19"/>
                <a:ext cx="10058400" cy="41114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we have the following vectors: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(1, 2)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(4, -3)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Now we need the magnitudes: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| x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y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– y</a:t>
                </a:r>
                <a:r>
                  <a:rPr lang="en-US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dirty="0">
                    <a:sym typeface="Wingdings" panose="05000000000000000000" pitchFamily="2" charset="2"/>
                  </a:rPr>
                  <a:t>x</a:t>
                </a:r>
                <a:r>
                  <a:rPr lang="en-US" baseline="-25000" dirty="0">
                    <a:sym typeface="Wingdings" panose="05000000000000000000" pitchFamily="2" charset="2"/>
                  </a:rPr>
                  <a:t>2 </a:t>
                </a:r>
                <a:r>
                  <a:rPr lang="en-US" dirty="0">
                    <a:sym typeface="Wingdings" panose="05000000000000000000" pitchFamily="2" charset="2"/>
                  </a:rPr>
                  <a:t>|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           = | (1)(-3) – (2)(4) |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           = |-3 – 8 |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           = | -11 |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           = 11     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19"/>
                <a:ext cx="10058400" cy="4111415"/>
              </a:xfrm>
              <a:blipFill>
                <a:blip r:embed="rId2"/>
                <a:stretch>
                  <a:fillRect l="-364" t="-742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843E-C661-4FF0-A3B3-C60A183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0A78-EB11-4F0B-945F-993166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/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8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blipFill>
                <a:blip r:embed="rId3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8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2E7-4226-4813-BB33-E2950395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2:  Line to Point Distance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19"/>
                <a:ext cx="10058400" cy="411141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So now we have the magnitudes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e>
                        </m:ac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= 11     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000" b="1" dirty="0"/>
                  <a:t>d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4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𝟏𝟏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(if you rationalize the denominator)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6C00F-8A61-4957-B546-84F22925C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19"/>
                <a:ext cx="10058400" cy="4111415"/>
              </a:xfrm>
              <a:blipFill>
                <a:blip r:embed="rId2"/>
                <a:stretch>
                  <a:fillRect l="-545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843E-C661-4FF0-A3B3-C60A183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0A78-EB11-4F0B-945F-99316666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/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d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  <m:r>
                              <a:rPr lang="en-US" sz="2800" b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𝑨𝑪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3C31E-6DA3-4E2B-89EF-6B3AB0FE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905" y="2193689"/>
                <a:ext cx="1858907" cy="897938"/>
              </a:xfrm>
              <a:prstGeom prst="rect">
                <a:avLst/>
              </a:prstGeom>
              <a:blipFill>
                <a:blip r:embed="rId3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3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2700-A1AF-439A-A688-070A3FED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AE69-714F-4088-BF44-23BAB4764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Finding the intersection of a line with another line</a:t>
                </a:r>
              </a:p>
              <a:p>
                <a:r>
                  <a:rPr lang="en-US" dirty="0"/>
                  <a:t>We want both linear equations in the form:  Ax + By = C</a:t>
                </a:r>
              </a:p>
              <a:p>
                <a:r>
                  <a:rPr lang="en-US" dirty="0"/>
                  <a:t>Once this is obtained, we calculate the intersection point (x, y) thusly: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FAE69-714F-4088-BF44-23BAB4764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EFF7-84DD-4A2A-9ACA-F7B2B596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E5E2A-C6B0-4442-BDDD-44B2D8C9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4B6-2713-4D04-99E5-07D96CF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0451"/>
            <a:ext cx="10058400" cy="74745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: Intersection of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F7FD-55ED-4818-A31B-28E437CE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24793"/>
            <a:ext cx="10058400" cy="4810247"/>
          </a:xfrm>
        </p:spPr>
        <p:txBody>
          <a:bodyPr/>
          <a:lstStyle/>
          <a:p>
            <a:r>
              <a:rPr lang="en-US" dirty="0"/>
              <a:t>Find the intersection of the following lines:</a:t>
            </a:r>
          </a:p>
          <a:p>
            <a:pPr lvl="1"/>
            <a:r>
              <a:rPr lang="en-US" dirty="0"/>
              <a:t>x + 2y = 3</a:t>
            </a:r>
          </a:p>
          <a:p>
            <a:pPr lvl="1"/>
            <a:r>
              <a:rPr lang="en-US" dirty="0"/>
              <a:t>3x + y = 2</a:t>
            </a:r>
          </a:p>
          <a:p>
            <a:r>
              <a:rPr lang="en-US" dirty="0"/>
              <a:t>These are nice, and already in the form Ax + By = C</a:t>
            </a:r>
          </a:p>
          <a:p>
            <a:pPr lvl="1"/>
            <a:r>
              <a:rPr lang="en-US" dirty="0"/>
              <a:t>This is rarely the case, so be prepared to move variables and values around!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 + B</a:t>
            </a:r>
            <a:r>
              <a:rPr lang="en-US" baseline="-25000" dirty="0"/>
              <a:t>1</a:t>
            </a:r>
            <a:r>
              <a:rPr lang="en-US" dirty="0"/>
              <a:t>y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x + 2y = 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1,  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2,  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3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x + 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y = 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 3x + y =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3,  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1,  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2</a:t>
            </a:r>
          </a:p>
          <a:p>
            <a:r>
              <a:rPr lang="en-US" dirty="0">
                <a:sym typeface="Wingdings" panose="05000000000000000000" pitchFamily="2" charset="2"/>
              </a:rPr>
              <a:t>We then construct the vectors, as A = (A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), B =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),  C =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So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= (1, 3)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 = (2, 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= (3, 2)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B9C8-8F2F-499C-88D6-AD7AB26F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70C5-2FF1-47C2-B316-0A9F4DE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4B6-2713-4D04-99E5-07D96CF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0451"/>
            <a:ext cx="10058400" cy="747456"/>
          </a:xfrm>
        </p:spPr>
        <p:txBody>
          <a:bodyPr>
            <a:noAutofit/>
          </a:bodyPr>
          <a:lstStyle/>
          <a:p>
            <a:r>
              <a:rPr lang="en-US" sz="3600" dirty="0"/>
              <a:t>Example 1 : Intersection of Lines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6F7FD-55ED-4818-A31B-28E437CE1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224793"/>
                <a:ext cx="10058400" cy="4810247"/>
              </a:xfrm>
            </p:spPr>
            <p:txBody>
              <a:bodyPr/>
              <a:lstStyle/>
              <a:p>
                <a:r>
                  <a:rPr lang="en-US" dirty="0"/>
                  <a:t>Find the intersection of the following lines:</a:t>
                </a:r>
              </a:p>
              <a:p>
                <a:pPr lvl="1"/>
                <a:r>
                  <a:rPr lang="en-US" dirty="0"/>
                  <a:t>x + 2y = 3</a:t>
                </a:r>
              </a:p>
              <a:p>
                <a:pPr lvl="1"/>
                <a:r>
                  <a:rPr lang="en-US" dirty="0"/>
                  <a:t>3x + y = 2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Since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 = (1, 3)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 = (2, 1)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 = (3, 2)</a:t>
                </a:r>
              </a:p>
              <a:p>
                <a:r>
                  <a:rPr lang="en-US" dirty="0"/>
                  <a:t>In order to find (x, y), the point of intersection, we must find the cross products: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(1)(1) – (3)(2)</a:t>
                </a:r>
                <a:br>
                  <a:rPr lang="en-US" dirty="0"/>
                </a:br>
                <a:r>
                  <a:rPr lang="en-US" dirty="0"/>
                  <a:t>          = 1 – 6</a:t>
                </a:r>
                <a:br>
                  <a:rPr lang="en-US" dirty="0"/>
                </a:br>
                <a:r>
                  <a:rPr lang="en-US" dirty="0"/>
                  <a:t>          = -5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(3)(1) – (2)(1)</a:t>
                </a:r>
                <a:br>
                  <a:rPr lang="en-US" dirty="0"/>
                </a:br>
                <a:r>
                  <a:rPr lang="en-US" dirty="0"/>
                  <a:t>          = 3 – 2</a:t>
                </a:r>
                <a:br>
                  <a:rPr lang="en-US" dirty="0"/>
                </a:br>
                <a:r>
                  <a:rPr lang="en-US" dirty="0"/>
                  <a:t>         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6F7FD-55ED-4818-A31B-28E437CE1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224793"/>
                <a:ext cx="10058400" cy="4810247"/>
              </a:xfrm>
              <a:blipFill>
                <a:blip r:embed="rId2"/>
                <a:stretch>
                  <a:fillRect l="-364" t="-760" b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B9C8-8F2F-499C-88D6-AD7AB26F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70C5-2FF1-47C2-B316-0A9F4DE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F2175-483E-4F75-A080-9B5067C295A8}"/>
                  </a:ext>
                </a:extLst>
              </p:cNvPr>
              <p:cNvSpPr txBox="1"/>
              <p:nvPr/>
            </p:nvSpPr>
            <p:spPr>
              <a:xfrm>
                <a:off x="8405769" y="1627464"/>
                <a:ext cx="1369862" cy="168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F2175-483E-4F75-A080-9B5067C2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1627464"/>
                <a:ext cx="1369862" cy="1683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4E2516-5C87-4051-9266-2E046F141ED4}"/>
                  </a:ext>
                </a:extLst>
              </p:cNvPr>
              <p:cNvSpPr txBox="1"/>
              <p:nvPr/>
            </p:nvSpPr>
            <p:spPr>
              <a:xfrm>
                <a:off x="4328720" y="3949669"/>
                <a:ext cx="25670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(1)(2) – (3)(3)</a:t>
                </a:r>
                <a:br>
                  <a:rPr lang="en-US" dirty="0"/>
                </a:br>
                <a:r>
                  <a:rPr lang="en-US" dirty="0"/>
                  <a:t>          = 2 – 9</a:t>
                </a:r>
                <a:br>
                  <a:rPr lang="en-US" dirty="0"/>
                </a:br>
                <a:r>
                  <a:rPr lang="en-US" dirty="0"/>
                  <a:t>          = -7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4E2516-5C87-4051-9266-2E046F1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720" y="3949669"/>
                <a:ext cx="2567030" cy="1200329"/>
              </a:xfrm>
              <a:prstGeom prst="rect">
                <a:avLst/>
              </a:prstGeom>
              <a:blipFill>
                <a:blip r:embed="rId4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29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4B6-2713-4D04-99E5-07D96CFF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0451"/>
            <a:ext cx="10058400" cy="747456"/>
          </a:xfrm>
        </p:spPr>
        <p:txBody>
          <a:bodyPr>
            <a:noAutofit/>
          </a:bodyPr>
          <a:lstStyle/>
          <a:p>
            <a:r>
              <a:rPr lang="en-US" sz="3600" dirty="0"/>
              <a:t>Example 1 : Intersection of Lines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6F7FD-55ED-4818-A31B-28E437CE1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224793"/>
                <a:ext cx="10058400" cy="4810247"/>
              </a:xfrm>
            </p:spPr>
            <p:txBody>
              <a:bodyPr/>
              <a:lstStyle/>
              <a:p>
                <a:r>
                  <a:rPr lang="en-US" dirty="0"/>
                  <a:t>Find the intersection of the following lines:</a:t>
                </a:r>
              </a:p>
              <a:p>
                <a:pPr lvl="1"/>
                <a:r>
                  <a:rPr lang="en-US" dirty="0"/>
                  <a:t>x + 2y = 3</a:t>
                </a:r>
              </a:p>
              <a:p>
                <a:pPr lvl="1"/>
                <a:r>
                  <a:rPr lang="en-US" dirty="0"/>
                  <a:t>3x + y = 2</a:t>
                </a:r>
              </a:p>
              <a:p>
                <a:r>
                  <a:rPr lang="en-US" dirty="0"/>
                  <a:t>Now, we have the cross products: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-5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= -7</a:t>
                </a:r>
              </a:p>
              <a:p>
                <a:r>
                  <a:rPr lang="en-US" dirty="0"/>
                  <a:t>Now, solve for (x, 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2000" dirty="0"/>
              </a:p>
              <a:p>
                <a:r>
                  <a:rPr lang="en-US" dirty="0"/>
                  <a:t>So the intersection point, (x, y) is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6F7FD-55ED-4818-A31B-28E437CE1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224793"/>
                <a:ext cx="10058400" cy="4810247"/>
              </a:xfrm>
              <a:blipFill>
                <a:blip r:embed="rId2"/>
                <a:stretch>
                  <a:fillRect l="-364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B9C8-8F2F-499C-88D6-AD7AB26F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70C5-2FF1-47C2-B316-0A9F4DE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F2175-483E-4F75-A080-9B5067C295A8}"/>
                  </a:ext>
                </a:extLst>
              </p:cNvPr>
              <p:cNvSpPr txBox="1"/>
              <p:nvPr/>
            </p:nvSpPr>
            <p:spPr>
              <a:xfrm>
                <a:off x="8355435" y="1627464"/>
                <a:ext cx="1369862" cy="168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F2175-483E-4F75-A080-9B5067C2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35" y="1627464"/>
                <a:ext cx="1369862" cy="1683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3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9C2-DDB3-445D-9326-A1361926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9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5A-7E66-4BFD-B8F3-D118457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4242"/>
            <a:ext cx="10058400" cy="4390798"/>
          </a:xfrm>
        </p:spPr>
        <p:txBody>
          <a:bodyPr/>
          <a:lstStyle/>
          <a:p>
            <a:r>
              <a:rPr lang="en-US" dirty="0"/>
              <a:t>Concepts and Terminology</a:t>
            </a: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Dot product</a:t>
            </a:r>
          </a:p>
          <a:p>
            <a:pPr lvl="1"/>
            <a:r>
              <a:rPr lang="en-US" dirty="0"/>
              <a:t>Cross product</a:t>
            </a:r>
          </a:p>
          <a:p>
            <a:r>
              <a:rPr lang="en-US" dirty="0"/>
              <a:t>Algorithms in Computational Geometry</a:t>
            </a:r>
          </a:p>
          <a:p>
            <a:pPr lvl="1"/>
            <a:r>
              <a:rPr lang="en-US" dirty="0"/>
              <a:t>Distance from a line to a point</a:t>
            </a:r>
          </a:p>
          <a:p>
            <a:pPr lvl="1"/>
            <a:r>
              <a:rPr lang="en-US" dirty="0"/>
              <a:t>Intersection of two lines in a plane</a:t>
            </a:r>
          </a:p>
          <a:p>
            <a:pPr lvl="1"/>
            <a:r>
              <a:rPr lang="en-US" dirty="0"/>
              <a:t>Polygons and the Surveyor’s Formula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7590-3A8C-4191-B8EA-B81CF36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C1223-4295-40A7-8D48-00D031C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7E7F-2337-4429-9D3C-119833C2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Intersection of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04A8-D6F3-4414-8A6A-D7F7E294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intersection of y = 2x + 5 and 2y + x = 5</a:t>
            </a:r>
          </a:p>
          <a:p>
            <a:pPr lvl="1"/>
            <a:r>
              <a:rPr lang="en-US" dirty="0"/>
              <a:t>These aren’t in the form Ax + By = C</a:t>
            </a:r>
          </a:p>
          <a:p>
            <a:pPr lvl="1"/>
            <a:r>
              <a:rPr lang="en-US" dirty="0"/>
              <a:t>So… get off your lazy duff and make it so!</a:t>
            </a:r>
          </a:p>
          <a:p>
            <a:r>
              <a:rPr lang="en-US" dirty="0"/>
              <a:t>The first equation can be rewritten as:</a:t>
            </a:r>
            <a:br>
              <a:rPr lang="en-US" dirty="0"/>
            </a:br>
            <a:r>
              <a:rPr lang="en-US" dirty="0"/>
              <a:t>-2x + y = 5</a:t>
            </a:r>
          </a:p>
          <a:p>
            <a:r>
              <a:rPr lang="en-US" dirty="0"/>
              <a:t>The second equation can be rewritten as:</a:t>
            </a:r>
            <a:br>
              <a:rPr lang="en-US" dirty="0"/>
            </a:br>
            <a:r>
              <a:rPr lang="en-US" dirty="0"/>
              <a:t>x + 2y =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9F3C8-30B2-4A8C-92FE-455602E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5C8B5-D48A-4558-AF7F-BE5C9F9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30</a:t>
            </a:fld>
            <a:endParaRPr lang="en-US"/>
          </a:p>
        </p:txBody>
      </p:sp>
      <p:pic>
        <p:nvPicPr>
          <p:cNvPr id="3074" name="Picture 2" descr="Image result for picard make it so">
            <a:extLst>
              <a:ext uri="{FF2B5EF4-FFF2-40B4-BE49-F238E27FC236}">
                <a16:creationId xmlns:a16="http://schemas.microsoft.com/office/drawing/2014/main" id="{DCC79175-230B-4BA6-A8AA-BD78DB04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59" y="1655012"/>
            <a:ext cx="3124680" cy="220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36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7E7F-2337-4429-9D3C-119833C2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2:  Intersection of Lines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04A8-D6F3-4414-8A6A-D7F7E294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So, let’s find the intersection of -2x + y = 5 and x + 2y = 5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x + B</a:t>
            </a:r>
            <a:r>
              <a:rPr lang="en-US" baseline="-25000" dirty="0"/>
              <a:t>1</a:t>
            </a:r>
            <a:r>
              <a:rPr lang="en-US" dirty="0"/>
              <a:t>y =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-2x + y = 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-2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= 5</a:t>
            </a:r>
          </a:p>
          <a:p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x + 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 x + 2y = 5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= 5</a:t>
            </a:r>
          </a:p>
          <a:p>
            <a:r>
              <a:rPr lang="en-US" dirty="0">
                <a:sym typeface="Wingdings" panose="05000000000000000000" pitchFamily="2" charset="2"/>
              </a:rPr>
              <a:t>Therefore: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= (A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A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 = (-2, 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 = (B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B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 = (1, 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= (C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, C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 = (5, 5)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9F3C8-30B2-4A8C-92FE-455602E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5C8B5-D48A-4558-AF7F-BE5C9F9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8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7E7F-2337-4429-9D3C-119833C2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2959"/>
            <a:ext cx="10058400" cy="494947"/>
          </a:xfrm>
        </p:spPr>
        <p:txBody>
          <a:bodyPr>
            <a:noAutofit/>
          </a:bodyPr>
          <a:lstStyle/>
          <a:p>
            <a:r>
              <a:rPr lang="en-US" sz="3600" dirty="0"/>
              <a:t>Example 2:  Intersection of Lines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04A8-D6F3-4414-8A6A-D7F7E2943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317906"/>
                <a:ext cx="10058400" cy="4717134"/>
              </a:xfrm>
            </p:spPr>
            <p:txBody>
              <a:bodyPr/>
              <a:lstStyle/>
              <a:p>
                <a:r>
                  <a:rPr lang="en-US" dirty="0"/>
                  <a:t>Let’s find the intersection of -2x + y = 5 and x + 2y = 5</a:t>
                </a:r>
              </a:p>
              <a:p>
                <a:r>
                  <a:rPr lang="en-US" dirty="0"/>
                  <a:t>We have the vectors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 = (-2, 1),    B = (1, 2),    C = (5, 5)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Now calculate the cross-products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(-2)(2) – (1)(1)</a:t>
                </a:r>
                <a:br>
                  <a:rPr lang="en-US" dirty="0"/>
                </a:br>
                <a:r>
                  <a:rPr lang="en-US" dirty="0"/>
                  <a:t>          = -4 - 1</a:t>
                </a:r>
                <a:br>
                  <a:rPr lang="en-US" dirty="0"/>
                </a:br>
                <a:r>
                  <a:rPr lang="en-US" dirty="0"/>
                  <a:t>          = -5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(5)(2) – (5)(1)</a:t>
                </a:r>
                <a:br>
                  <a:rPr lang="en-US" dirty="0"/>
                </a:br>
                <a:r>
                  <a:rPr lang="en-US" dirty="0"/>
                  <a:t>          = 10 – 5</a:t>
                </a:r>
                <a:br>
                  <a:rPr lang="en-US" dirty="0"/>
                </a:br>
                <a:r>
                  <a:rPr lang="en-US" dirty="0"/>
                  <a:t>          = 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(-2)(5) – (1)(5)</a:t>
                </a:r>
                <a:br>
                  <a:rPr lang="en-US" dirty="0"/>
                </a:br>
                <a:r>
                  <a:rPr lang="en-US" dirty="0"/>
                  <a:t>          = -10 – 5</a:t>
                </a:r>
                <a:br>
                  <a:rPr lang="en-US" dirty="0"/>
                </a:br>
                <a:r>
                  <a:rPr lang="en-US" dirty="0"/>
                  <a:t>          = -15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04A8-D6F3-4414-8A6A-D7F7E2943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317906"/>
                <a:ext cx="10058400" cy="4717134"/>
              </a:xfrm>
              <a:blipFill>
                <a:blip r:embed="rId2"/>
                <a:stretch>
                  <a:fillRect l="-364" t="-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9F3C8-30B2-4A8C-92FE-455602E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5C8B5-D48A-4558-AF7F-BE5C9F9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084B8-1A49-48A4-A1F2-6EF9FCFF41DE}"/>
                  </a:ext>
                </a:extLst>
              </p:cNvPr>
              <p:cNvSpPr txBox="1"/>
              <p:nvPr/>
            </p:nvSpPr>
            <p:spPr>
              <a:xfrm>
                <a:off x="9676812" y="2103120"/>
                <a:ext cx="1343445" cy="223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>
                    <a:latin typeface="Cambria Math" panose="02040503050406030204" pitchFamily="18" charset="0"/>
                  </a:rPr>
                  <a:t>GOAL:</a:t>
                </a:r>
              </a:p>
              <a:p>
                <a:pPr algn="ctr"/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084B8-1A49-48A4-A1F2-6EF9FCFF4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12" y="2103120"/>
                <a:ext cx="1343445" cy="2237536"/>
              </a:xfrm>
              <a:prstGeom prst="rect">
                <a:avLst/>
              </a:prstGeom>
              <a:blipFill>
                <a:blip r:embed="rId3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502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7E7F-2337-4429-9D3C-119833C2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5486"/>
            <a:ext cx="10058400" cy="494947"/>
          </a:xfrm>
        </p:spPr>
        <p:txBody>
          <a:bodyPr>
            <a:noAutofit/>
          </a:bodyPr>
          <a:lstStyle/>
          <a:p>
            <a:r>
              <a:rPr lang="en-US" sz="3600" dirty="0"/>
              <a:t>Example 2:  Intersection of Lines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04A8-D6F3-4414-8A6A-D7F7E2943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317905"/>
                <a:ext cx="10058400" cy="48966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find the intersection of -2x + y = 5 and x + 2y = 5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Now we have the cross products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-5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= -15</a:t>
                </a:r>
              </a:p>
              <a:p>
                <a:r>
                  <a:rPr lang="en-US" dirty="0"/>
                  <a:t>Calculate the intersection point (x, y)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br>
                  <a:rPr lang="en-US" sz="2000" dirty="0"/>
                </a:br>
                <a:r>
                  <a:rPr lang="en-US" sz="2000" dirty="0"/>
                  <a:t>    = -1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−15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 = 3</a:t>
                </a:r>
              </a:p>
              <a:p>
                <a:r>
                  <a:rPr lang="en-US" sz="2000" dirty="0"/>
                  <a:t>So, the intersection point is (-1, 3)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804A8-D6F3-4414-8A6A-D7F7E2943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317905"/>
                <a:ext cx="10058400" cy="4896629"/>
              </a:xfrm>
              <a:blipFill>
                <a:blip r:embed="rId2"/>
                <a:stretch>
                  <a:fillRect l="-545" t="-1245" b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9F3C8-30B2-4A8C-92FE-455602E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5C8B5-D48A-4558-AF7F-BE5C9F9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084B8-1A49-48A4-A1F2-6EF9FCFF41DE}"/>
                  </a:ext>
                </a:extLst>
              </p:cNvPr>
              <p:cNvSpPr txBox="1"/>
              <p:nvPr/>
            </p:nvSpPr>
            <p:spPr>
              <a:xfrm>
                <a:off x="9676812" y="2103120"/>
                <a:ext cx="1343445" cy="223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i="1" dirty="0">
                    <a:latin typeface="Cambria Math" panose="02040503050406030204" pitchFamily="18" charset="0"/>
                  </a:rPr>
                  <a:t>GOAL:</a:t>
                </a:r>
              </a:p>
              <a:p>
                <a:pPr algn="ctr"/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4084B8-1A49-48A4-A1F2-6EF9FCFF4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12" y="2103120"/>
                <a:ext cx="1343445" cy="2237536"/>
              </a:xfrm>
              <a:prstGeom prst="rect">
                <a:avLst/>
              </a:prstGeom>
              <a:blipFill>
                <a:blip r:embed="rId3"/>
                <a:stretch>
                  <a:fillRect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505B-AA95-4214-A11E-923BA25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D333-6493-438D-A72D-1BFB71BD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polygon </a:t>
            </a:r>
            <a:r>
              <a:rPr lang="en-US" dirty="0"/>
              <a:t>is any two-dimensional, closed figure, whose boundary is composed of non-intersecting line segments</a:t>
            </a:r>
          </a:p>
          <a:p>
            <a:r>
              <a:rPr lang="en-US" dirty="0"/>
              <a:t>A </a:t>
            </a:r>
            <a:r>
              <a:rPr lang="en-US" b="1" dirty="0"/>
              <a:t>convex polygon </a:t>
            </a:r>
            <a:r>
              <a:rPr lang="en-US" dirty="0"/>
              <a:t>is any polygon in which any contained line segment connecting two interior points lays entirely inside the polygon</a:t>
            </a:r>
          </a:p>
          <a:p>
            <a:r>
              <a:rPr lang="en-US" dirty="0"/>
              <a:t>A </a:t>
            </a:r>
            <a:r>
              <a:rPr lang="en-US" b="1" dirty="0"/>
              <a:t>simple polygon </a:t>
            </a:r>
            <a:r>
              <a:rPr lang="en-US" dirty="0"/>
              <a:t>is a closed polygonal chain of line segments that do not cross one another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F0C57-F29B-4112-86ED-7745C11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D7EF-4542-411A-9108-92EBA4C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F57D9-1825-41E9-AF20-B845FC53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43" y="4032434"/>
            <a:ext cx="4014798" cy="194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69B9B-566E-47B8-8956-5A0C9A9E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42" y="3926793"/>
            <a:ext cx="3086415" cy="21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0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6B2-06D6-43F8-BF2F-D0A2E721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Surveyor’s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Surveyor’s Formula </a:t>
                </a:r>
                <a:r>
                  <a:rPr lang="en-US" dirty="0"/>
                  <a:t>can be used to find the area of </a:t>
                </a:r>
                <a:r>
                  <a:rPr lang="en-US" i="1" dirty="0"/>
                  <a:t>any </a:t>
                </a:r>
                <a:r>
                  <a:rPr lang="en-US" dirty="0"/>
                  <a:t>polygon</a:t>
                </a:r>
              </a:p>
              <a:p>
                <a:r>
                  <a:rPr lang="en-US" dirty="0"/>
                  <a:t>Given a polygon with </a:t>
                </a:r>
                <a:r>
                  <a:rPr lang="en-US" i="1" dirty="0"/>
                  <a:t>n</a:t>
                </a:r>
                <a:r>
                  <a:rPr lang="en-US" dirty="0"/>
                  <a:t> vertices (x</a:t>
                </a:r>
                <a:r>
                  <a:rPr lang="en-US" baseline="-25000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r>
                  <a:rPr lang="en-US" dirty="0"/>
                  <a:t>), </a:t>
                </a:r>
                <a:r>
                  <a:rPr lang="en-US" dirty="0" err="1"/>
                  <a:t>i</a:t>
                </a:r>
                <a:r>
                  <a:rPr lang="en-US" dirty="0"/>
                  <a:t> = 0 … n, arranged in counter-clockwise order and with (x</a:t>
                </a:r>
                <a:r>
                  <a:rPr lang="en-US" baseline="-25000" dirty="0"/>
                  <a:t>o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o</a:t>
                </a:r>
                <a:r>
                  <a:rPr lang="en-US" dirty="0"/>
                  <a:t>) = (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n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dirty="0"/>
                  <a:t>) has an area: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i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B5BA-DDE0-410D-902A-E315187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D17D0-0ABE-464C-A5E3-F44EED3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2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6B2-06D6-43F8-BF2F-D0A2E72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2730"/>
            <a:ext cx="10058400" cy="638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 1: Surveyor’s Formula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191237"/>
                <a:ext cx="10058400" cy="4843803"/>
              </a:xfrm>
            </p:spPr>
            <p:txBody>
              <a:bodyPr/>
              <a:lstStyle/>
              <a:p>
                <a:r>
                  <a:rPr lang="en-US" dirty="0"/>
                  <a:t>Triangles are easiest, since you don’t have to worry so much about the counter-clockwise arrangement – if you get a negative result, just take the absolute value of it</a:t>
                </a:r>
              </a:p>
              <a:p>
                <a:r>
                  <a:rPr lang="en-US" dirty="0"/>
                  <a:t>Given vertices A = (1, 1),   B = (1, 5),   C = (5, 3)</a:t>
                </a:r>
              </a:p>
              <a:p>
                <a:r>
                  <a:rPr lang="en-US" dirty="0"/>
                  <a:t>Find the area of the polygon using the Surveyor’s formula</a:t>
                </a:r>
              </a:p>
              <a:p>
                <a:pPr lvl="1"/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)]</a:t>
                </a:r>
              </a:p>
              <a:p>
                <a:r>
                  <a:rPr lang="en-US" dirty="0"/>
                  <a:t>So we need to find the cross products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191237"/>
                <a:ext cx="10058400" cy="4843803"/>
              </a:xfrm>
              <a:blipFill>
                <a:blip r:embed="rId2"/>
                <a:stretch>
                  <a:fillRect l="-364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B5BA-DDE0-410D-902A-E315187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D17D0-0ABE-464C-A5E3-F44EED3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0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241571"/>
                <a:ext cx="10058400" cy="4793469"/>
              </a:xfrm>
            </p:spPr>
            <p:txBody>
              <a:bodyPr/>
              <a:lstStyle/>
              <a:p>
                <a:r>
                  <a:rPr lang="en-US" dirty="0"/>
                  <a:t>Given vertices A = (1, 1),   B = (1, 5),   C = (5, 3)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)]</a:t>
                </a:r>
              </a:p>
              <a:p>
                <a:r>
                  <a:rPr lang="en-US" dirty="0"/>
                  <a:t>So we need to find the cross products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(1)(5) – (1)(1)</a:t>
                </a:r>
                <a:br>
                  <a:rPr lang="en-US" dirty="0"/>
                </a:br>
                <a:r>
                  <a:rPr lang="en-US" dirty="0"/>
                  <a:t>          = 5 – 1 </a:t>
                </a:r>
                <a:br>
                  <a:rPr lang="en-US" dirty="0"/>
                </a:br>
                <a:r>
                  <a:rPr lang="en-US" dirty="0"/>
                  <a:t>          =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 = (1)(3) – (5)(5)</a:t>
                </a:r>
                <a:br>
                  <a:rPr lang="en-US" dirty="0"/>
                </a:br>
                <a:r>
                  <a:rPr lang="en-US" dirty="0"/>
                  <a:t>          = 3 – 25</a:t>
                </a:r>
                <a:br>
                  <a:rPr lang="en-US" dirty="0"/>
                </a:br>
                <a:r>
                  <a:rPr lang="en-US" dirty="0"/>
                  <a:t>          = -22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= x</a:t>
                </a:r>
                <a:r>
                  <a:rPr lang="en-US" baseline="-25000" dirty="0"/>
                  <a:t>1</a:t>
                </a:r>
                <a:r>
                  <a:rPr lang="en-US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 – y</a:t>
                </a:r>
                <a:r>
                  <a:rPr lang="en-US" baseline="-25000" dirty="0"/>
                  <a:t>1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br>
                  <a:rPr lang="en-US" dirty="0"/>
                </a:br>
                <a:r>
                  <a:rPr lang="en-US" dirty="0"/>
                  <a:t>         = (5)(1) – (3)(1)</a:t>
                </a:r>
                <a:br>
                  <a:rPr lang="en-US" dirty="0"/>
                </a:br>
                <a:r>
                  <a:rPr lang="en-US" dirty="0"/>
                  <a:t>         = 5 – 3</a:t>
                </a:r>
                <a:br>
                  <a:rPr lang="en-US" dirty="0"/>
                </a:br>
                <a:r>
                  <a:rPr lang="en-US" dirty="0"/>
                  <a:t>         = 2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241571"/>
                <a:ext cx="10058400" cy="4793469"/>
              </a:xfrm>
              <a:blipFill>
                <a:blip r:embed="rId2"/>
                <a:stretch>
                  <a:fillRect l="-364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B5BA-DDE0-410D-902A-E315187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D17D0-0ABE-464C-A5E3-F44EED3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37B0F4-FF8A-481E-9C7F-61B8332F3706}"/>
              </a:ext>
            </a:extLst>
          </p:cNvPr>
          <p:cNvSpPr txBox="1">
            <a:spLocks/>
          </p:cNvSpPr>
          <p:nvPr/>
        </p:nvSpPr>
        <p:spPr>
          <a:xfrm>
            <a:off x="1066800" y="662730"/>
            <a:ext cx="10058400" cy="6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Example 1: Surveyor’s Formula (cont’d)</a:t>
            </a:r>
          </a:p>
        </p:txBody>
      </p:sp>
    </p:spTree>
    <p:extLst>
      <p:ext uri="{BB962C8B-B14F-4D97-AF65-F5344CB8AC3E}">
        <p14:creationId xmlns:p14="http://schemas.microsoft.com/office/powerpoint/2010/main" val="1879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241571"/>
                <a:ext cx="10058400" cy="4793469"/>
              </a:xfrm>
            </p:spPr>
            <p:txBody>
              <a:bodyPr/>
              <a:lstStyle/>
              <a:p>
                <a:r>
                  <a:rPr lang="en-US" dirty="0"/>
                  <a:t>Given vertices A = (1, 1),   B = (1, 5),   C = (5, 3)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)]</a:t>
                </a:r>
              </a:p>
              <a:p>
                <a:r>
                  <a:rPr lang="en-US" dirty="0"/>
                  <a:t>Now, solve for the area, given the cross products we just calculated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= 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= -22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= 2</a:t>
                </a:r>
              </a:p>
              <a:p>
                <a:r>
                  <a:rPr lang="en-US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) +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)]</a:t>
                </a:r>
                <a:br>
                  <a:rPr lang="en-US" dirty="0"/>
                </a:b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[ 4 + (-22) + 2 ]</a:t>
                </a:r>
                <a:br>
                  <a:rPr lang="en-US" dirty="0"/>
                </a:b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[ -16 ]</a:t>
                </a:r>
                <a:br>
                  <a:rPr lang="en-US" dirty="0"/>
                </a:br>
                <a:r>
                  <a:rPr lang="en-US" dirty="0"/>
                  <a:t>          = -8</a:t>
                </a:r>
                <a:br>
                  <a:rPr lang="en-US" dirty="0"/>
                </a:br>
                <a:r>
                  <a:rPr lang="en-US" dirty="0"/>
                  <a:t>So, the area is | -8 | = 8</a:t>
                </a:r>
              </a:p>
              <a:p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D6C90-F39C-4D05-B866-8F3A7BE30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241571"/>
                <a:ext cx="10058400" cy="4793469"/>
              </a:xfrm>
              <a:blipFill>
                <a:blip r:embed="rId2"/>
                <a:stretch>
                  <a:fillRect l="-364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B5BA-DDE0-410D-902A-E315187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D17D0-0ABE-464C-A5E3-F44EED3F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37B0F4-FF8A-481E-9C7F-61B8332F3706}"/>
              </a:ext>
            </a:extLst>
          </p:cNvPr>
          <p:cNvSpPr txBox="1">
            <a:spLocks/>
          </p:cNvSpPr>
          <p:nvPr/>
        </p:nvSpPr>
        <p:spPr>
          <a:xfrm>
            <a:off x="1066800" y="662730"/>
            <a:ext cx="10058400" cy="6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/>
              <a:t>Example 1: Surveyor’s Formula (cont’d)</a:t>
            </a:r>
          </a:p>
        </p:txBody>
      </p:sp>
    </p:spTree>
    <p:extLst>
      <p:ext uri="{BB962C8B-B14F-4D97-AF65-F5344CB8AC3E}">
        <p14:creationId xmlns:p14="http://schemas.microsoft.com/office/powerpoint/2010/main" val="762621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E42-EED5-41E1-9561-C806BE33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(What to know for tests?)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4AF8-1581-431D-9067-CD7C4A3D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basics of vectors, how to find them when given points</a:t>
            </a:r>
          </a:p>
          <a:p>
            <a:r>
              <a:rPr lang="en-US" dirty="0"/>
              <a:t>Know how to find</a:t>
            </a:r>
          </a:p>
          <a:p>
            <a:pPr lvl="1"/>
            <a:r>
              <a:rPr lang="en-US" dirty="0"/>
              <a:t>The sum of vectors</a:t>
            </a:r>
          </a:p>
          <a:p>
            <a:pPr lvl="1"/>
            <a:r>
              <a:rPr lang="en-US" dirty="0"/>
              <a:t>The cross-product of vectors</a:t>
            </a:r>
          </a:p>
          <a:p>
            <a:r>
              <a:rPr lang="en-US" dirty="0"/>
              <a:t>Know the following algorithms/formula from our computational geometry equations:</a:t>
            </a:r>
          </a:p>
          <a:p>
            <a:pPr lvl="1"/>
            <a:r>
              <a:rPr lang="en-US" dirty="0"/>
              <a:t>Distance between a point and a line</a:t>
            </a:r>
          </a:p>
          <a:p>
            <a:pPr lvl="1"/>
            <a:r>
              <a:rPr lang="en-US" dirty="0"/>
              <a:t>Intersection of lines (remember:  form Ax + By = C)</a:t>
            </a:r>
          </a:p>
          <a:p>
            <a:pPr lvl="1"/>
            <a:r>
              <a:rPr lang="en-US" dirty="0"/>
              <a:t>The Surveyor’s Formula – know what counter-clockwise means and how to calculate using the Surveyor’s Formula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0F0C-BE31-4A44-B5B5-9F3F8ED0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31F0A-4379-4236-A261-CA93786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45E32-DBCB-45FA-9AC5-9E111EED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and 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B05D-D71F-49F7-B137-8BCA7020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9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CA06CD-5B32-48C8-A1FD-87C264B9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Computational Geometry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AF8135-AD92-4D2A-85B9-030D6216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Computational geometry </a:t>
            </a:r>
            <a:r>
              <a:rPr lang="en-US" dirty="0"/>
              <a:t>is a field in which algorithms are used to efficiently solve geometric problems</a:t>
            </a:r>
          </a:p>
          <a:p>
            <a:pPr lvl="1"/>
            <a:r>
              <a:rPr lang="en-US" dirty="0"/>
              <a:t>You probably already know simple algorithms for finding areas, perimeters, etc.</a:t>
            </a:r>
          </a:p>
          <a:p>
            <a:pPr lvl="1"/>
            <a:r>
              <a:rPr lang="en-US" dirty="0"/>
              <a:t>When more complex shapes arise, the more efficient the algorithm, the better the performance of software that involves geometry</a:t>
            </a:r>
          </a:p>
          <a:p>
            <a:r>
              <a:rPr lang="en-US" dirty="0"/>
              <a:t>This topic is used in any areas and disciplines</a:t>
            </a:r>
          </a:p>
          <a:p>
            <a:pPr lvl="1"/>
            <a:r>
              <a:rPr lang="en-US" dirty="0"/>
              <a:t>Computer graphics</a:t>
            </a:r>
          </a:p>
          <a:p>
            <a:pPr lvl="1"/>
            <a:r>
              <a:rPr lang="en-US" dirty="0"/>
              <a:t>Chemistry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Statistical analysis and data science</a:t>
            </a:r>
          </a:p>
          <a:p>
            <a:pPr lvl="1"/>
            <a:r>
              <a:rPr lang="en-US" dirty="0"/>
              <a:t>Mechanical engineering</a:t>
            </a:r>
          </a:p>
          <a:p>
            <a:pPr lvl="1"/>
            <a:r>
              <a:rPr lang="en-US" dirty="0"/>
              <a:t>Artificial intelligence</a:t>
            </a:r>
          </a:p>
          <a:p>
            <a:pPr lvl="2"/>
            <a:r>
              <a:rPr lang="en-US" dirty="0"/>
              <a:t>E.g., pattern recognition, computer 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963CB-40FA-45CE-A1C5-0475E6D0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EBD9C-14BE-4634-A915-7ECD3A9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D6B2-4B63-4F0C-BDA4-C0A7EB3A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 Croft from Tomb Raider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7281F-0242-49F4-817D-DFF31CC3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8F667-69B5-4736-A665-7B86AA5C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  <p:pic>
        <p:nvPicPr>
          <p:cNvPr id="2052" name="Picture 4" descr="Image result for lara croft tomb raider 1996 vs 2018">
            <a:extLst>
              <a:ext uri="{FF2B5EF4-FFF2-40B4-BE49-F238E27FC236}">
                <a16:creationId xmlns:a16="http://schemas.microsoft.com/office/drawing/2014/main" id="{42D7B0ED-2638-4262-83BD-EF6990275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30" y="1759489"/>
            <a:ext cx="7533223" cy="42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5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02B-4624-48E6-AA05-4B1B07E0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859B-19ED-442E-BAE2-EE8A090D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chapter focuses on the following topics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/>
              <a:t>Points and distances from lines</a:t>
            </a:r>
          </a:p>
          <a:p>
            <a:pPr lvl="1"/>
            <a:r>
              <a:rPr lang="en-US" dirty="0"/>
              <a:t>Linear intersection</a:t>
            </a:r>
          </a:p>
          <a:p>
            <a:pPr lvl="1"/>
            <a:r>
              <a:rPr lang="en-US" dirty="0"/>
              <a:t>Polygons</a:t>
            </a:r>
          </a:p>
          <a:p>
            <a:pPr lvl="2"/>
            <a:r>
              <a:rPr lang="en-US" dirty="0"/>
              <a:t>Convex hulls, triangulations, the Surveyor’s Formula</a:t>
            </a:r>
          </a:p>
          <a:p>
            <a:pPr lvl="2"/>
            <a:r>
              <a:rPr lang="en-US" dirty="0"/>
              <a:t>We will focus on Surveyor’s formula, but tons of polygonal geometry and algorithms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9FF3E-76B9-4D8D-A2DB-A216F0D9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893CF-8CAB-40C7-B0F0-70D4E25F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AEEEC3-BE15-403F-9C65-4E7DAEDC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87153-5E2C-451E-8DF8-5DE50E669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fundamentals of 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99E85-98AA-4672-B643-38543027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3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CF9EA8-AC8A-491F-A4DB-CBB6AB0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81428FE-265D-4DBF-8B67-768BE2B46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vector </a:t>
                </a:r>
                <a:r>
                  <a:rPr lang="en-US" dirty="0"/>
                  <a:t>is a geometric quantity with both a direction and a magnitude</a:t>
                </a:r>
              </a:p>
              <a:p>
                <a:pPr lvl="1"/>
                <a:r>
                  <a:rPr lang="en-US" dirty="0"/>
                  <a:t>Usually represented with an arrow when graphed</a:t>
                </a:r>
              </a:p>
              <a:p>
                <a:pPr lvl="1"/>
                <a:r>
                  <a:rPr lang="en-US" dirty="0"/>
                  <a:t>The initial point is set at the origin of the coordinate system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A vector representing the line segment between point A and B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81428FE-265D-4DBF-8B67-768BE2B46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5616A-9D88-4F4E-8303-B7A2869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ED79-DACA-43B6-84D4-C52AB9DD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12537</TotalTime>
  <Words>3953</Words>
  <Application>Microsoft Office PowerPoint</Application>
  <PresentationFormat>Widescreen</PresentationFormat>
  <Paragraphs>397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Century Gothic</vt:lpstr>
      <vt:lpstr>Savon</vt:lpstr>
      <vt:lpstr>Computational Geometry Lecture 9</vt:lpstr>
      <vt:lpstr>Introduction</vt:lpstr>
      <vt:lpstr>Lecture 9 Contents</vt:lpstr>
      <vt:lpstr>Concepts and Terminology</vt:lpstr>
      <vt:lpstr>Introduction to Computational Geometry</vt:lpstr>
      <vt:lpstr>Lara Croft from Tomb Raider</vt:lpstr>
      <vt:lpstr>Our focus</vt:lpstr>
      <vt:lpstr>Vectors</vt:lpstr>
      <vt:lpstr>Vectors</vt:lpstr>
      <vt:lpstr>Example 1: Vectors</vt:lpstr>
      <vt:lpstr>Magnitude of a vector</vt:lpstr>
      <vt:lpstr>Example 2: Vectors</vt:lpstr>
      <vt:lpstr>Sum of Vectors</vt:lpstr>
      <vt:lpstr>Example 3:  Sum of Vectors</vt:lpstr>
      <vt:lpstr>Dot product</vt:lpstr>
      <vt:lpstr>Cross product</vt:lpstr>
      <vt:lpstr>Example 4:  Magnitude of Cross Product</vt:lpstr>
      <vt:lpstr>Algorithms in Computational Geometry</vt:lpstr>
      <vt:lpstr>Distance from a line to a point</vt:lpstr>
      <vt:lpstr>Example 1:  Line to Point Distance</vt:lpstr>
      <vt:lpstr>Example 1:  Line to Point Distance (cont’d)</vt:lpstr>
      <vt:lpstr>Example 2:  Line to Point Distance</vt:lpstr>
      <vt:lpstr>Example 2:  Line to Point Distance (cont’d)</vt:lpstr>
      <vt:lpstr>Example 2:  Line to Point Distance (cont’d)</vt:lpstr>
      <vt:lpstr>Example 2:  Line to Point Distance (cont’d)</vt:lpstr>
      <vt:lpstr>Intersection of Lines</vt:lpstr>
      <vt:lpstr>Example 1 : Intersection of Lines</vt:lpstr>
      <vt:lpstr>Example 1 : Intersection of Lines (cont’d)</vt:lpstr>
      <vt:lpstr>Example 1 : Intersection of Lines (cont’d)</vt:lpstr>
      <vt:lpstr>Example 2:  Intersection of Lines</vt:lpstr>
      <vt:lpstr>Example 2:  Intersection of Lines (cont’d)</vt:lpstr>
      <vt:lpstr>Example 2:  Intersection of Lines (cont’d)</vt:lpstr>
      <vt:lpstr>Example 2:  Intersection of Lines (cont’d)</vt:lpstr>
      <vt:lpstr>Polygons</vt:lpstr>
      <vt:lpstr>Surveyor’s Formula</vt:lpstr>
      <vt:lpstr>Example 1: Surveyor’s Formula (cont’d)</vt:lpstr>
      <vt:lpstr>PowerPoint Presentation</vt:lpstr>
      <vt:lpstr>PowerPoint Presentation</vt:lpstr>
      <vt:lpstr>Summary (What to know for tests?)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994</cp:revision>
  <dcterms:created xsi:type="dcterms:W3CDTF">2019-01-05T03:27:21Z</dcterms:created>
  <dcterms:modified xsi:type="dcterms:W3CDTF">2021-03-26T20:35:22Z</dcterms:modified>
</cp:coreProperties>
</file>