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  <p:sldId id="272" r:id="rId18"/>
    <p:sldId id="274" r:id="rId19"/>
    <p:sldId id="273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DD19"/>
    <a:srgbClr val="333433"/>
    <a:srgbClr val="001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6357" autoAdjust="0"/>
  </p:normalViewPr>
  <p:slideViewPr>
    <p:cSldViewPr snapToGrid="0" snapToObjects="1">
      <p:cViewPr varScale="1">
        <p:scale>
          <a:sx n="114" d="100"/>
          <a:sy n="114" d="100"/>
        </p:scale>
        <p:origin x="98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F2E8-2A33-A342-91D6-F91731D0F35E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F6747-F0A4-F148-8139-1C096186EA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2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5380E-4508-A34A-9B72-482113E1AC22}" type="datetimeFigureOut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0E24-D32C-F64F-83D0-B553CA7A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58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B2B3-5366-EF42-9966-CDA552F40062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9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CDC-A160-6042-8E74-25C9981C9653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67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8A87-27FC-D44D-BEA2-B99DE4985C6A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F7DD19"/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ADC3-CA36-6D4E-BE4E-4E167630A37B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09D61-4356-9C49-AE76-4F5A0D6CA50C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1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52D39-6E6C-6C4D-9F62-23A4724EBD26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3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7576-336A-3142-9309-086E8E405DD8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8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21390-2364-CF44-B850-37EF6602B11D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39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8843-44F8-9944-8DAB-185A35938D5C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9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81F3-1F2F-B54E-A115-540038C224F1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2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C44A-47B8-4D49-B6A5-FB4557F3DF6B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2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F7DD19"/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9F7F5-5B0B-D249-8500-19BEE3DC6270}" type="datetime1">
              <a:rPr lang="en-US" smtClean="0"/>
              <a:pPr/>
              <a:t>6/11/2020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31337-E23F-3E4B-9BD5-658EE1FFE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6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9C67-BDB9-4112-8041-F8DB235871B2}"/>
              </a:ext>
            </a:extLst>
          </p:cNvPr>
          <p:cNvSpPr txBox="1"/>
          <p:nvPr/>
        </p:nvSpPr>
        <p:spPr>
          <a:xfrm>
            <a:off x="584200" y="4597399"/>
            <a:ext cx="11023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Special Topics 1</a:t>
            </a:r>
            <a:br>
              <a:rPr lang="en-US" sz="4800" dirty="0"/>
            </a:br>
            <a:r>
              <a:rPr lang="en-US" sz="4800" dirty="0"/>
              <a:t>CIS 306</a:t>
            </a:r>
          </a:p>
          <a:p>
            <a:pPr algn="ctr"/>
            <a:r>
              <a:rPr lang="en-US" sz="3200" dirty="0"/>
              <a:t>John P. Baugh, Ph.D.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44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2353-59D3-4817-BACE-27523E8C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F7FDB-A53A-4E72-B48E-FF77BA65F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sets:</a:t>
                </a:r>
              </a:p>
              <a:p>
                <a:pPr lvl="1"/>
                <a:r>
                  <a:rPr lang="en-US" dirty="0"/>
                  <a:t>A = {1, 2, 3, 4, 5}</a:t>
                </a:r>
              </a:p>
              <a:p>
                <a:pPr lvl="1"/>
                <a:r>
                  <a:rPr lang="en-US" dirty="0"/>
                  <a:t>B = {4, 5, 6, 7, 8}</a:t>
                </a:r>
              </a:p>
              <a:p>
                <a:r>
                  <a:rPr lang="en-US" b="1" dirty="0"/>
                  <a:t>Intersection:  </a:t>
                </a:r>
                <a:r>
                  <a:rPr lang="en-US" dirty="0"/>
                  <a:t>consists of all elements that are in </a:t>
                </a:r>
                <a:r>
                  <a:rPr lang="en-US" i="1" dirty="0"/>
                  <a:t>both</a:t>
                </a:r>
                <a:r>
                  <a:rPr lang="en-US" dirty="0"/>
                  <a:t> sets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B = {4, 5}</a:t>
                </a:r>
              </a:p>
              <a:p>
                <a:r>
                  <a:rPr lang="en-US" b="1" dirty="0"/>
                  <a:t>Union: </a:t>
                </a:r>
                <a:r>
                  <a:rPr lang="en-US" dirty="0"/>
                  <a:t>consists of all elements that are in at least one of the sets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B = {1, 2, 3, 4, 5, 6, 7, 8}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F7FDB-A53A-4E72-B48E-FF77BA65F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A610-35A9-4187-9B15-448E68A9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B18-D329-4757-9E6D-1395BCBD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6BCEE-CBE7-415A-A44A-0B8C8133AA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sets:</a:t>
                </a:r>
              </a:p>
              <a:p>
                <a:pPr lvl="1"/>
                <a:r>
                  <a:rPr lang="en-US" dirty="0"/>
                  <a:t>A = {1, 2, 3, 4, 5}</a:t>
                </a:r>
              </a:p>
              <a:p>
                <a:pPr lvl="1"/>
                <a:r>
                  <a:rPr lang="en-US" dirty="0"/>
                  <a:t>B = {4, 5, 6, 7, 8}</a:t>
                </a:r>
              </a:p>
              <a:p>
                <a:r>
                  <a:rPr lang="en-US" b="1" dirty="0"/>
                  <a:t>Difference: </a:t>
                </a:r>
                <a:r>
                  <a:rPr lang="en-US" dirty="0"/>
                  <a:t>all elements that are in one set, but not the other</a:t>
                </a:r>
              </a:p>
              <a:p>
                <a:pPr lvl="1"/>
                <a:r>
                  <a:rPr lang="en-US" dirty="0"/>
                  <a:t>A – B = {1, 2, 3}</a:t>
                </a:r>
              </a:p>
              <a:p>
                <a:pPr lvl="1"/>
                <a:r>
                  <a:rPr lang="en-US" dirty="0"/>
                  <a:t>B – A = {6, 7, 8}</a:t>
                </a:r>
              </a:p>
              <a:p>
                <a:r>
                  <a:rPr lang="en-US" b="1" dirty="0"/>
                  <a:t>Disjoint sets:  </a:t>
                </a:r>
                <a:r>
                  <a:rPr lang="en-US" dirty="0"/>
                  <a:t>If two sets have </a:t>
                </a:r>
                <a:r>
                  <a:rPr lang="en-US" i="1" dirty="0"/>
                  <a:t>no elements </a:t>
                </a:r>
                <a:r>
                  <a:rPr lang="en-US" dirty="0"/>
                  <a:t>in common</a:t>
                </a:r>
              </a:p>
              <a:p>
                <a:pPr lvl="1"/>
                <a:r>
                  <a:rPr lang="en-US" b="1" dirty="0"/>
                  <a:t>E.g</a:t>
                </a:r>
                <a:r>
                  <a:rPr lang="en-US" dirty="0"/>
                  <a:t>.,  C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D =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   (the </a:t>
                </a:r>
                <a:r>
                  <a:rPr lang="en-US" b="1" dirty="0"/>
                  <a:t>empty set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6BCEE-CBE7-415A-A44A-0B8C8133AA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A1F1-D2FE-469E-BD0A-53638AC1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3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7B5B-6FDB-4145-A5D2-C226F2E4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Sets and Complements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1EDB3-B941-428C-A7D0-47150FDF9E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universal set, </a:t>
                </a:r>
                <a:r>
                  <a:rPr lang="en-US" dirty="0"/>
                  <a:t>denoted U is the set of all elements under consideration in the “universe” of things under consideration</a:t>
                </a:r>
              </a:p>
              <a:p>
                <a:pPr lvl="1"/>
                <a:r>
                  <a:rPr lang="en-US" dirty="0"/>
                  <a:t>Also called the </a:t>
                </a:r>
                <a:r>
                  <a:rPr lang="en-US" b="1" dirty="0"/>
                  <a:t>domain of discourse</a:t>
                </a:r>
                <a:endParaRPr lang="en-US" dirty="0"/>
              </a:p>
              <a:p>
                <a:r>
                  <a:rPr lang="en-US" dirty="0"/>
                  <a:t>If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U, then:</a:t>
                </a:r>
              </a:p>
              <a:p>
                <a:pPr lvl="1"/>
                <a:r>
                  <a:rPr lang="en-US" dirty="0"/>
                  <a:t>A’ = U – A</a:t>
                </a:r>
              </a:p>
              <a:p>
                <a:pPr lvl="1"/>
                <a:r>
                  <a:rPr lang="en-US" dirty="0"/>
                  <a:t>A’ is the </a:t>
                </a:r>
                <a:r>
                  <a:rPr lang="en-US" b="1" dirty="0"/>
                  <a:t>complement </a:t>
                </a:r>
                <a:r>
                  <a:rPr lang="en-US" dirty="0"/>
                  <a:t>of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A1EDB3-B941-428C-A7D0-47150FDF9E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EC99-4F82-45B5-8CCE-D940178D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7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0440-82FD-430E-A639-BB5E2A68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E3BFD-EF11-465E-8786-593A90754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power set </a:t>
                </a:r>
                <a:r>
                  <a:rPr lang="en-US" dirty="0"/>
                  <a:t>of a set </a:t>
                </a:r>
                <a:r>
                  <a:rPr lang="en-US" b="1" dirty="0"/>
                  <a:t>A</a:t>
                </a:r>
                <a:r>
                  <a:rPr lang="en-US" dirty="0"/>
                  <a:t> is the set of all subsets of A:</a:t>
                </a:r>
              </a:p>
              <a:p>
                <a:r>
                  <a:rPr lang="en-US" dirty="0"/>
                  <a:t>P(A) = {X :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dirty="0"/>
                  <a:t>A}   </a:t>
                </a:r>
              </a:p>
              <a:p>
                <a:pPr lvl="1"/>
                <a:r>
                  <a:rPr lang="en-US" dirty="0"/>
                  <a:t>Also includes the empty set,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</a:t>
                </a:r>
              </a:p>
              <a:p>
                <a:pPr lvl="1"/>
                <a:r>
                  <a:rPr lang="en-US" dirty="0"/>
                  <a:t>A = {a, b}</a:t>
                </a:r>
              </a:p>
              <a:p>
                <a:pPr lvl="1"/>
                <a:r>
                  <a:rPr lang="en-US" dirty="0"/>
                  <a:t>P(A) = {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{a}, {b}, {a, b}}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E3BFD-EF11-465E-8786-593A90754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0AF6B-1FB7-49EB-8F3D-17E86284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16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0435-8823-4CA3-AC00-CF52820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51B4E-F3FF-4C59-B9D0-DDC0F9DB1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B = {(a, b) : a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and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B}</a:t>
                </a:r>
              </a:p>
              <a:p>
                <a:pPr lvl="1"/>
                <a:r>
                  <a:rPr lang="en-US" dirty="0"/>
                  <a:t>All ordered pairs where the first component comes from A, and the second component comes from B</a:t>
                </a:r>
              </a:p>
              <a:p>
                <a:r>
                  <a:rPr lang="en-US" dirty="0"/>
                  <a:t>A</a:t>
                </a:r>
                <a:r>
                  <a:rPr lang="en-US" baseline="30000" dirty="0"/>
                  <a:t>2</a:t>
                </a:r>
                <a:r>
                  <a:rPr lang="en-US" dirty="0"/>
                  <a:t> 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A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A = {a, b}      B = {1, 2, 3}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B = {(a,1), (a,2), (a,3), (b,1), (b,2), (b,3)}</a:t>
                </a:r>
              </a:p>
              <a:p>
                <a:pPr lvl="1"/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A = {(1,a), (1,b), (2,a), (2,b), (3,a), (3,b)}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751B4E-F3FF-4C59-B9D0-DDC0F9DB1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8252-937A-4CBB-A150-6D611B3F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02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91AE7B-6176-428C-9155-23932C2B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2C8D-EEFD-4D87-ACFE-ACEABC3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131337-E23F-3E4B-9BD5-658EE1FFEFD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21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6302-6685-46E1-9347-33C2593C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51B6C-E86D-49F7-BEEE-AEDCE080D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Relations </a:t>
                </a:r>
                <a:r>
                  <a:rPr lang="en-US" dirty="0"/>
                  <a:t>are also called </a:t>
                </a:r>
                <a:r>
                  <a:rPr lang="en-US" b="1" dirty="0"/>
                  <a:t>predicates</a:t>
                </a:r>
                <a:endParaRPr lang="en-US" dirty="0"/>
              </a:p>
              <a:p>
                <a:pPr lvl="1"/>
                <a:r>
                  <a:rPr lang="en-US" dirty="0"/>
                  <a:t>Simple examples: “equal to”, “less than”, “divisible by”</a:t>
                </a:r>
              </a:p>
              <a:p>
                <a:pPr lvl="1"/>
                <a:r>
                  <a:rPr lang="en-US" dirty="0"/>
                  <a:t>Many relations are </a:t>
                </a:r>
                <a:r>
                  <a:rPr lang="en-US" b="1" dirty="0"/>
                  <a:t>binary</a:t>
                </a:r>
                <a:r>
                  <a:rPr lang="en-US" dirty="0"/>
                  <a:t>, meaning they related two objects at a time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binary relation </a:t>
                </a:r>
                <a:r>
                  <a:rPr lang="en-US" dirty="0"/>
                  <a:t>on a set A is any subset of A</a:t>
                </a:r>
                <a:r>
                  <a:rPr lang="en-US" baseline="30000" dirty="0"/>
                  <a:t>2</a:t>
                </a:r>
                <a:endParaRPr lang="en-US" dirty="0"/>
              </a:p>
              <a:p>
                <a:r>
                  <a:rPr lang="en-US" dirty="0"/>
                  <a:t>E.g., the relation </a:t>
                </a:r>
                <a:r>
                  <a:rPr lang="en-US" b="1" dirty="0"/>
                  <a:t>&lt; </a:t>
                </a:r>
                <a:r>
                  <a:rPr lang="en-US" dirty="0"/>
                  <a:t>on set N of natural numbers is a binary relation</a:t>
                </a:r>
              </a:p>
              <a:p>
                <a:pPr lvl="1"/>
                <a:r>
                  <a:rPr lang="en-US" dirty="0"/>
                  <a:t>{(</a:t>
                </a:r>
                <a:r>
                  <a:rPr lang="en-US" dirty="0" err="1"/>
                  <a:t>a,b</a:t>
                </a:r>
                <a:r>
                  <a:rPr lang="en-US" dirty="0"/>
                  <a:t>) : </a:t>
                </a:r>
                <a:r>
                  <a:rPr lang="en-US" dirty="0" err="1"/>
                  <a:t>a,b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N and a is less than b}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n-</a:t>
                </a:r>
                <a:r>
                  <a:rPr lang="en-US" b="1" dirty="0" err="1"/>
                  <a:t>ary</a:t>
                </a:r>
                <a:r>
                  <a:rPr lang="en-US" dirty="0"/>
                  <a:t> </a:t>
                </a:r>
                <a:r>
                  <a:rPr lang="en-US" b="1" dirty="0"/>
                  <a:t>relation </a:t>
                </a:r>
                <a:r>
                  <a:rPr lang="en-US" dirty="0"/>
                  <a:t>on a set A is any subset of A</a:t>
                </a:r>
                <a:r>
                  <a:rPr lang="en-US" baseline="30000" dirty="0"/>
                  <a:t>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951B6C-E86D-49F7-BEEE-AEDCE080D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283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C7487-E2DF-4F0C-8B09-63699D5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8308-C9D3-4FF8-ADA5-67FD583E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45DB8-FBF0-46AF-B2A5-D5E4B3514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Denoted f : A </a:t>
                </a:r>
                <a:r>
                  <a:rPr lang="en-US" dirty="0">
                    <a:sym typeface="Wingdings" panose="05000000000000000000" pitchFamily="2" charset="2"/>
                  </a:rPr>
                  <a:t> B is a rule assigning every element of A to a unique element of B, that is: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∀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 , f(a)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ϵ</m:t>
                    </m:r>
                  </m:oMath>
                </a14:m>
                <a:r>
                  <a:rPr lang="en-US" dirty="0"/>
                  <a:t> B</a:t>
                </a:r>
              </a:p>
              <a:p>
                <a:pPr lvl="1"/>
                <a:r>
                  <a:rPr lang="en-US" dirty="0"/>
                  <a:t>A is called the </a:t>
                </a:r>
                <a:r>
                  <a:rPr lang="en-US" b="1" dirty="0"/>
                  <a:t>domain </a:t>
                </a:r>
                <a:r>
                  <a:rPr lang="en-US" dirty="0"/>
                  <a:t>of the function f</a:t>
                </a:r>
              </a:p>
              <a:p>
                <a:pPr lvl="1"/>
                <a:r>
                  <a:rPr lang="en-US" dirty="0"/>
                  <a:t>B is called the </a:t>
                </a:r>
                <a:r>
                  <a:rPr lang="en-US" b="1" dirty="0"/>
                  <a:t>codomain </a:t>
                </a:r>
                <a:r>
                  <a:rPr lang="en-US" dirty="0"/>
                  <a:t>of the function f</a:t>
                </a:r>
              </a:p>
              <a:p>
                <a:pPr lvl="2"/>
                <a:r>
                  <a:rPr lang="en-US" dirty="0"/>
                  <a:t>Also called the </a:t>
                </a:r>
                <a:r>
                  <a:rPr lang="en-US" b="1" dirty="0"/>
                  <a:t>target set </a:t>
                </a:r>
                <a:endParaRPr lang="en-US" dirty="0"/>
              </a:p>
              <a:p>
                <a:pPr lvl="2"/>
                <a:r>
                  <a:rPr lang="en-US" dirty="0"/>
                  <a:t>The </a:t>
                </a:r>
                <a:r>
                  <a:rPr lang="en-US" b="1" dirty="0"/>
                  <a:t>codomain </a:t>
                </a:r>
                <a:r>
                  <a:rPr lang="en-US" dirty="0"/>
                  <a:t>is technically the </a:t>
                </a:r>
                <a:r>
                  <a:rPr lang="en-US" i="1" dirty="0"/>
                  <a:t>possible output values </a:t>
                </a:r>
                <a:r>
                  <a:rPr lang="en-US" dirty="0"/>
                  <a:t>while the </a:t>
                </a:r>
                <a:r>
                  <a:rPr lang="en-US" b="1" dirty="0"/>
                  <a:t>range </a:t>
                </a:r>
                <a:r>
                  <a:rPr lang="en-US" dirty="0"/>
                  <a:t>would be the </a:t>
                </a:r>
                <a:r>
                  <a:rPr lang="en-US" i="1" dirty="0"/>
                  <a:t>actual output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C45DB8-FBF0-46AF-B2A5-D5E4B3514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2022" r="-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2651C-1872-45DC-A2FC-AC3701E8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8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91AE7B-6176-428C-9155-23932C2B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Fundamental Logic Connectives and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2C8D-EEFD-4D87-ACFE-ACEABC3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131337-E23F-3E4B-9BD5-658EE1FFEFD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202D-8920-4631-9376-3F845078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8FFF-11FD-4ED3-9C22-281A03CC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fundamental concept of propositional logic is the </a:t>
            </a:r>
            <a:r>
              <a:rPr lang="en-US" b="1" dirty="0"/>
              <a:t>proposition</a:t>
            </a:r>
            <a:endParaRPr lang="en-US" dirty="0"/>
          </a:p>
          <a:p>
            <a:pPr lvl="1"/>
            <a:r>
              <a:rPr lang="en-US" dirty="0"/>
              <a:t>A proposition is a sentence that can be assigned a truth value, that is, true or false</a:t>
            </a:r>
          </a:p>
          <a:p>
            <a:r>
              <a:rPr lang="en-US" dirty="0"/>
              <a:t>E.g.,</a:t>
            </a:r>
          </a:p>
          <a:p>
            <a:pPr lvl="1"/>
            <a:r>
              <a:rPr lang="en-US" dirty="0"/>
              <a:t>The Sun is hot</a:t>
            </a:r>
          </a:p>
          <a:p>
            <a:pPr lvl="1"/>
            <a:r>
              <a:rPr lang="en-US" dirty="0"/>
              <a:t>2 plus 5 equals 99</a:t>
            </a:r>
          </a:p>
          <a:p>
            <a:pPr lvl="1"/>
            <a:r>
              <a:rPr lang="en-US" dirty="0"/>
              <a:t>The second decimal of pi is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6B6A6-23D3-4082-B65F-A6420F3D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75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70B79-EBBB-4C37-AC60-EE6E65B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study?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1DB5-4177-40BF-8CDE-CEE0A0600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will discuss fundamental </a:t>
            </a:r>
            <a:r>
              <a:rPr lang="en-US" b="1" dirty="0"/>
              <a:t>set theory</a:t>
            </a:r>
            <a:r>
              <a:rPr lang="en-US" dirty="0"/>
              <a:t>, which should be a review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Set </a:t>
            </a:r>
            <a:r>
              <a:rPr lang="en-US" dirty="0"/>
              <a:t>is in fact a data structure, so discrete mathematics intersects obviously with data structures studies</a:t>
            </a:r>
          </a:p>
          <a:p>
            <a:r>
              <a:rPr lang="en-US" dirty="0"/>
              <a:t>We will also discuss the fundamentals of logical connectives and expressions</a:t>
            </a:r>
          </a:p>
          <a:p>
            <a:pPr lvl="1"/>
            <a:r>
              <a:rPr lang="en-US" dirty="0"/>
              <a:t>These help us to think through </a:t>
            </a:r>
            <a:r>
              <a:rPr lang="en-US" b="1" dirty="0"/>
              <a:t>propositional logic </a:t>
            </a:r>
            <a:r>
              <a:rPr lang="en-US" dirty="0"/>
              <a:t>to begin with</a:t>
            </a:r>
          </a:p>
          <a:p>
            <a:pPr lvl="1"/>
            <a:r>
              <a:rPr lang="en-US" dirty="0"/>
              <a:t>The foundation of logic is in propositional logic, which can help us understand more complex and different kinds of logic later on</a:t>
            </a:r>
          </a:p>
          <a:p>
            <a:pPr lvl="2"/>
            <a:r>
              <a:rPr lang="en-US" dirty="0"/>
              <a:t>E.g., </a:t>
            </a:r>
            <a:r>
              <a:rPr lang="en-US" b="1" dirty="0"/>
              <a:t>predicate logic </a:t>
            </a:r>
            <a:r>
              <a:rPr lang="en-US" dirty="0"/>
              <a:t>(</a:t>
            </a:r>
            <a:r>
              <a:rPr lang="en-US" b="1" dirty="0"/>
              <a:t>first order logic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B9EE8-B277-4470-A73D-CB363012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8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843D-16D1-44E7-8BC2-67ECF8EC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logical connectives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49FE3-3A7E-47FF-9E4E-42FCA26F7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previous propositions are </a:t>
                </a:r>
                <a:r>
                  <a:rPr lang="en-US" b="1" dirty="0"/>
                  <a:t>primitive</a:t>
                </a:r>
                <a:r>
                  <a:rPr lang="en-US" dirty="0"/>
                  <a:t> propositions</a:t>
                </a:r>
              </a:p>
              <a:p>
                <a:r>
                  <a:rPr lang="en-US" dirty="0"/>
                  <a:t>You can build more complex propositions to form </a:t>
                </a:r>
                <a:r>
                  <a:rPr lang="en-US" b="1" dirty="0"/>
                  <a:t>compound propositions</a:t>
                </a:r>
                <a:endParaRPr lang="en-US" dirty="0"/>
              </a:p>
              <a:p>
                <a:pPr lvl="1"/>
                <a:r>
                  <a:rPr lang="en-US" dirty="0"/>
                  <a:t>Using </a:t>
                </a:r>
                <a:r>
                  <a:rPr lang="en-US" b="1" dirty="0"/>
                  <a:t>logical connectives</a:t>
                </a:r>
              </a:p>
              <a:p>
                <a:r>
                  <a:rPr lang="en-US" dirty="0"/>
                  <a:t>Most common </a:t>
                </a:r>
                <a:r>
                  <a:rPr lang="en-US" b="1" dirty="0"/>
                  <a:t>logical connectives:</a:t>
                </a:r>
              </a:p>
              <a:p>
                <a:pPr lvl="1"/>
                <a:r>
                  <a:rPr lang="en-US" b="1" dirty="0"/>
                  <a:t>not (logical negation) </a:t>
                </a:r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and (logical conjunction) </a:t>
                </a:r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or (logical disjunction) </a:t>
                </a:r>
                <a:r>
                  <a:rPr lang="en-US" dirty="0"/>
                  <a:t>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If…then, </a:t>
                </a:r>
                <a:r>
                  <a:rPr lang="en-US" dirty="0"/>
                  <a:t>called implication</a:t>
                </a:r>
                <a:r>
                  <a:rPr lang="en-US" b="1" dirty="0"/>
                  <a:t>, </a:t>
                </a:r>
                <a:r>
                  <a:rPr lang="en-US" dirty="0"/>
                  <a:t>denoted by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</a:p>
              <a:p>
                <a:pPr lvl="1"/>
                <a:r>
                  <a:rPr lang="en-US" b="1" dirty="0">
                    <a:sym typeface="Wingdings" panose="05000000000000000000" pitchFamily="2" charset="2"/>
                  </a:rPr>
                  <a:t>If and only if (biconditional), </a:t>
                </a:r>
                <a:r>
                  <a:rPr lang="en-US" dirty="0">
                    <a:sym typeface="Wingdings" panose="05000000000000000000" pitchFamily="2" charset="2"/>
                  </a:rPr>
                  <a:t>denoted by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49FE3-3A7E-47FF-9E4E-42FCA26F7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220E-E0C9-4738-84FC-A2B8DEF8A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6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4E18-BB4D-46F6-AB7A-ADD661512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B0D0-8C56-4F73-AA64-A761BFDF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978BD-FAC6-4B32-A862-8900BDBD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134" y="2182692"/>
            <a:ext cx="9405731" cy="249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69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75CB4-0AAD-4F5B-9B3D-79937ABC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Truth Values of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82A6-509E-42FA-96FA-A35931527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“It is not the case that three plus three equals seven” is true</a:t>
            </a:r>
          </a:p>
          <a:p>
            <a:r>
              <a:rPr lang="en-US" dirty="0"/>
              <a:t>“One plus one equals five and the Sun is hot” is false</a:t>
            </a:r>
          </a:p>
          <a:p>
            <a:r>
              <a:rPr lang="en-US" dirty="0"/>
              <a:t>“One plus one equals five or the Sun is hot” is true</a:t>
            </a:r>
          </a:p>
          <a:p>
            <a:r>
              <a:rPr lang="en-US" dirty="0"/>
              <a:t>“If two plus two equals five, then the Sun is hot” is true</a:t>
            </a:r>
          </a:p>
          <a:p>
            <a:pPr lvl="1"/>
            <a:r>
              <a:rPr lang="en-US" dirty="0"/>
              <a:t>Even though it does not actually make sense, as these are not related</a:t>
            </a:r>
          </a:p>
          <a:p>
            <a:pPr lvl="1"/>
            <a:r>
              <a:rPr lang="en-US" dirty="0"/>
              <a:t>It’s in the form F </a:t>
            </a:r>
            <a:r>
              <a:rPr lang="en-US" dirty="0">
                <a:sym typeface="Wingdings" panose="05000000000000000000" pitchFamily="2" charset="2"/>
              </a:rPr>
              <a:t> T, so F  T = 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4C670-EBF8-4020-8036-922981824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2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FD19-7918-4214-A48E-21755C6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50612-3B04-4104-AA11-08B9D5BFF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quantifier “for every”, is called the </a:t>
                </a:r>
                <a:r>
                  <a:rPr lang="en-US" b="1" dirty="0"/>
                  <a:t>universal quantifier</a:t>
                </a:r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quantifier “there exists” is called the </a:t>
                </a:r>
                <a:r>
                  <a:rPr lang="en-US" b="1" dirty="0"/>
                  <a:t>existential quantifier</a:t>
                </a:r>
                <a:r>
                  <a:rPr lang="en-US" dirty="0"/>
                  <a:t>, denoted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450612-3B04-4104-AA11-08B9D5BFF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 r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AAF65-078F-4BF2-9928-F006019B2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5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7AF5-77E8-49B1-8E0D-6A5BB0FE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formulae with quantification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9599D-46F1-4732-826C-7F3034469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x(x &lt; 0) says there exists a value of x that is less than 0</a:t>
                </a:r>
              </a:p>
              <a:p>
                <a:pPr lvl="1"/>
                <a:r>
                  <a:rPr lang="en-US" dirty="0"/>
                  <a:t>This is true, for example, if x is an integer or real number, but false if x represents a natural number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x(x &gt; 0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y(y &gt; 0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y &lt; x)) says for every positive value of x, there is a lesser, still positive value of y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This is true if x and y represent rational or real numbers, but false if they represent integers, when x is taken as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09599D-46F1-4732-826C-7F3034469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617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C8DE8-AB99-4E92-8AC1-5870C9FD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D5E4-FB3D-4ED5-97E4-D5690403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Questions,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C552-06E4-4E69-B69B-4984BDFB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an e-mail if you’re </a:t>
            </a:r>
            <a:r>
              <a:rPr lang="en-US"/>
              <a:t>having trouble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828EC-BF4B-4D45-9565-421751E1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4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091AE7B-6176-428C-9155-23932C2B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Basic Set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02C8D-EEFD-4D87-ACFE-ACEABC39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3131337-E23F-3E4B-9BD5-658EE1FFEFDF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1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DD19"/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A1A9-9A8B-4866-B7D8-BDFD3BFC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4088-C448-43D9-A4F4-817BD535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set </a:t>
            </a:r>
            <a:r>
              <a:rPr lang="en-US" dirty="0"/>
              <a:t>is a collection of </a:t>
            </a:r>
            <a:r>
              <a:rPr lang="en-US" b="1" dirty="0"/>
              <a:t>elements</a:t>
            </a:r>
            <a:endParaRPr lang="en-US" dirty="0"/>
          </a:p>
          <a:p>
            <a:r>
              <a:rPr lang="en-US" dirty="0"/>
              <a:t>There are many popular sets, usually designated as follows:</a:t>
            </a:r>
          </a:p>
          <a:p>
            <a:pPr lvl="1"/>
            <a:r>
              <a:rPr lang="en-US" dirty="0"/>
              <a:t>N = natural numbers  {0, 1, 2, 3, …}</a:t>
            </a:r>
          </a:p>
          <a:p>
            <a:pPr lvl="1"/>
            <a:r>
              <a:rPr lang="en-US" dirty="0"/>
              <a:t>Z = set of integers {… -2, -1, 0, 1, 2, …}</a:t>
            </a:r>
          </a:p>
          <a:p>
            <a:pPr lvl="1"/>
            <a:r>
              <a:rPr lang="en-US" dirty="0"/>
              <a:t>Q = rational numbers</a:t>
            </a:r>
          </a:p>
          <a:p>
            <a:pPr lvl="1"/>
            <a:r>
              <a:rPr lang="en-US" dirty="0"/>
              <a:t>R = real numbers</a:t>
            </a:r>
          </a:p>
          <a:p>
            <a:r>
              <a:rPr lang="en-US" dirty="0"/>
              <a:t>Also, notation like Z</a:t>
            </a:r>
            <a:r>
              <a:rPr lang="en-US" baseline="30000" dirty="0"/>
              <a:t>+</a:t>
            </a:r>
            <a:r>
              <a:rPr lang="en-US" dirty="0"/>
              <a:t> indicates all </a:t>
            </a:r>
            <a:r>
              <a:rPr lang="en-US" i="1" dirty="0"/>
              <a:t>positive </a:t>
            </a:r>
            <a:r>
              <a:rPr lang="en-US" dirty="0"/>
              <a:t>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A3B1C-5432-4B1E-927B-67E0E512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BC83-9CA3-4983-AB2B-E9DE1F41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C2E4-B767-40D2-BF31-E69712A3C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 means x is an element (member) of the set A</a:t>
                </a:r>
              </a:p>
              <a:p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 means x is </a:t>
                </a:r>
                <a:r>
                  <a:rPr lang="en-US" b="1" i="1" dirty="0"/>
                  <a:t>not</a:t>
                </a:r>
                <a:r>
                  <a:rPr lang="en-US" dirty="0"/>
                  <a:t> an element of the set A</a:t>
                </a:r>
              </a:p>
              <a:p>
                <a:endParaRPr lang="en-US" dirty="0"/>
              </a:p>
              <a:p>
                <a:r>
                  <a:rPr lang="en-US" dirty="0"/>
                  <a:t>You can think of the symbol as being an “E” standing for “element”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CC2E4-B767-40D2-BF31-E69712A3C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BCA9-4780-496E-A2EE-F0F24F41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8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27BC-F922-489A-AB81-64526FEF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Membership of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6DC49-26FB-4219-BBB7-E8A824D70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S = {1, 3, 6, 8, 9}</a:t>
                </a:r>
              </a:p>
              <a:p>
                <a:r>
                  <a:rPr lang="en-US" dirty="0"/>
                  <a:t>Then,</a:t>
                </a:r>
              </a:p>
              <a:p>
                <a:pPr marL="457200" lvl="1" indent="0">
                  <a:buNone/>
                </a:pPr>
                <a:r>
                  <a:rPr lang="en-US" dirty="0"/>
                  <a:t>1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S</a:t>
                </a:r>
              </a:p>
              <a:p>
                <a:pPr marL="457200" lvl="1" indent="0">
                  <a:buNone/>
                </a:pPr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06DC49-26FB-4219-BBB7-E8A824D70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959D9-3183-47E2-8782-63D85CEE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DD19"/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5E9A-D640-48B1-BE37-7AC53BAA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Equality and Containment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9FBCD-385C-46ED-AF6F-7F9270BCFB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two sets have the same elements, they are equal, denoted:</a:t>
                </a:r>
              </a:p>
              <a:p>
                <a:pPr lvl="1"/>
                <a:r>
                  <a:rPr lang="en-US" dirty="0"/>
                  <a:t>A = B</a:t>
                </a:r>
              </a:p>
              <a:p>
                <a:r>
                  <a:rPr lang="en-US" dirty="0"/>
                  <a:t>E.g., if A = {1, 7, 7, 4} and B = {1, 7, 4} then they are still equal</a:t>
                </a:r>
              </a:p>
              <a:p>
                <a:pPr lvl="1"/>
                <a:r>
                  <a:rPr lang="en-US" dirty="0"/>
                  <a:t>Duplicates are not considered “other elements”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/>
                  <a:t> B means that A is contained in, or is a subset of, B</a:t>
                </a:r>
              </a:p>
              <a:p>
                <a:pPr lvl="1"/>
                <a:r>
                  <a:rPr lang="en-US" dirty="0"/>
                  <a:t>Notice the line under the subset symbol – this means the sets </a:t>
                </a:r>
                <a:r>
                  <a:rPr lang="en-US" i="1" dirty="0"/>
                  <a:t>might</a:t>
                </a:r>
                <a:r>
                  <a:rPr lang="en-US" dirty="0"/>
                  <a:t> be equal</a:t>
                </a:r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B means </a:t>
                </a:r>
                <a:r>
                  <a:rPr lang="en-US" b="1" dirty="0"/>
                  <a:t>proper subset</a:t>
                </a:r>
                <a:r>
                  <a:rPr lang="en-US" dirty="0"/>
                  <a:t>, that is, A is a proper subset of B, and they are </a:t>
                </a:r>
                <a:r>
                  <a:rPr lang="en-US" i="1" dirty="0"/>
                  <a:t>not equal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9FBCD-385C-46ED-AF6F-7F9270BCFB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2" t="-283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3A50-2B5A-473A-997B-AFD33F73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4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DD19"/>
            </a:gs>
            <a:gs pos="15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C1EE-F52B-489E-830C-9EF01288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Subsets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FC857-2DFE-46A7-B00A-EA989BD4E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A = {4, 9, 10, 6, 12}</a:t>
                </a:r>
              </a:p>
              <a:p>
                <a:r>
                  <a:rPr lang="en-US" dirty="0"/>
                  <a:t>Set B = {4, 6, 2, 7, 1}</a:t>
                </a:r>
              </a:p>
              <a:p>
                <a:r>
                  <a:rPr lang="en-US" dirty="0"/>
                  <a:t>Set C = {4, 2, 1}</a:t>
                </a:r>
              </a:p>
              <a:p>
                <a:r>
                  <a:rPr lang="en-US" dirty="0"/>
                  <a:t>So:</a:t>
                </a:r>
              </a:p>
              <a:p>
                <a:pPr lvl="1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 B</a:t>
                </a:r>
              </a:p>
              <a:p>
                <a:pPr lvl="1"/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dirty="0"/>
                  <a:t> B</a:t>
                </a:r>
              </a:p>
              <a:p>
                <a:pPr lvl="1"/>
                <a:r>
                  <a:rPr lang="en-US" dirty="0"/>
                  <a:t>C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⊄</m:t>
                    </m:r>
                  </m:oMath>
                </a14:m>
                <a:r>
                  <a:rPr lang="en-US" dirty="0"/>
                  <a:t>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CFC857-2DFE-46A7-B00A-EA989BD4E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11E3-B6BB-4097-8868-8B7BDAF0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37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FCEFB-5557-4A20-946A-8134A2CA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Builder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1D923-00E1-463F-832D-F67F49D03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Sometimes sets are extremely large, or infinite, so using natural language or math to “build” them is easier (or possible!)</a:t>
                </a:r>
              </a:p>
              <a:p>
                <a:r>
                  <a:rPr lang="en-US" dirty="0"/>
                  <a:t>: means “such that”</a:t>
                </a:r>
              </a:p>
              <a:p>
                <a:r>
                  <a:rPr lang="en-US" dirty="0"/>
                  <a:t>{x : 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Z and x &gt; 100} means x is an integer and x &gt; 100, so that’s all integers greater than 100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F1D923-00E1-463F-832D-F67F49D03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A2CE0-7720-4E88-9C80-4D9D3420C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31337-E23F-3E4B-9BD5-658EE1FFEFD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5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</TotalTime>
  <Words>1482</Words>
  <Application>Microsoft Office PowerPoint</Application>
  <PresentationFormat>Widescreen</PresentationFormat>
  <Paragraphs>163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Cambria Math</vt:lpstr>
      <vt:lpstr>Wingdings</vt:lpstr>
      <vt:lpstr>Office Theme</vt:lpstr>
      <vt:lpstr>PowerPoint Presentation</vt:lpstr>
      <vt:lpstr>What will we study?</vt:lpstr>
      <vt:lpstr>Basic Set Theory</vt:lpstr>
      <vt:lpstr>Sets</vt:lpstr>
      <vt:lpstr>Membership of Sets</vt:lpstr>
      <vt:lpstr>Example: Membership of Sets</vt:lpstr>
      <vt:lpstr>Set Equality and Containment</vt:lpstr>
      <vt:lpstr>Example: Subsets</vt:lpstr>
      <vt:lpstr>Set Builder Notation</vt:lpstr>
      <vt:lpstr>Set Operations</vt:lpstr>
      <vt:lpstr>Set Operations</vt:lpstr>
      <vt:lpstr>Universal Sets and Complements</vt:lpstr>
      <vt:lpstr>Power Sets</vt:lpstr>
      <vt:lpstr>Cartesian Products</vt:lpstr>
      <vt:lpstr>Relations and Functions</vt:lpstr>
      <vt:lpstr>Relations</vt:lpstr>
      <vt:lpstr>Functions</vt:lpstr>
      <vt:lpstr>Fundamental Logic Connectives and Expressions</vt:lpstr>
      <vt:lpstr>Propositions</vt:lpstr>
      <vt:lpstr>Propositional logical connectives</vt:lpstr>
      <vt:lpstr>Truth Tables</vt:lpstr>
      <vt:lpstr>Computing Truth Values of Propositions</vt:lpstr>
      <vt:lpstr>Quantifiers</vt:lpstr>
      <vt:lpstr>Mathematical formulae with quantification</vt:lpstr>
      <vt:lpstr>Questions,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56</cp:revision>
  <dcterms:created xsi:type="dcterms:W3CDTF">2020-06-11T19:40:19Z</dcterms:created>
  <dcterms:modified xsi:type="dcterms:W3CDTF">2020-06-12T05:34:41Z</dcterms:modified>
</cp:coreProperties>
</file>