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32"/>
  </p:notesMasterIdLst>
  <p:handoutMasterIdLst>
    <p:handoutMasterId r:id="rId33"/>
  </p:handoutMasterIdLst>
  <p:sldIdLst>
    <p:sldId id="259" r:id="rId2"/>
    <p:sldId id="603" r:id="rId3"/>
    <p:sldId id="606" r:id="rId4"/>
    <p:sldId id="608" r:id="rId5"/>
    <p:sldId id="610" r:id="rId6"/>
    <p:sldId id="612" r:id="rId7"/>
    <p:sldId id="616" r:id="rId8"/>
    <p:sldId id="622" r:id="rId9"/>
    <p:sldId id="649" r:id="rId10"/>
    <p:sldId id="624" r:id="rId11"/>
    <p:sldId id="625" r:id="rId12"/>
    <p:sldId id="627" r:id="rId13"/>
    <p:sldId id="628" r:id="rId14"/>
    <p:sldId id="631" r:id="rId15"/>
    <p:sldId id="632" r:id="rId16"/>
    <p:sldId id="633" r:id="rId17"/>
    <p:sldId id="634" r:id="rId18"/>
    <p:sldId id="635" r:id="rId19"/>
    <p:sldId id="645" r:id="rId20"/>
    <p:sldId id="646" r:id="rId21"/>
    <p:sldId id="647" r:id="rId22"/>
    <p:sldId id="650" r:id="rId23"/>
    <p:sldId id="651" r:id="rId24"/>
    <p:sldId id="652" r:id="rId25"/>
    <p:sldId id="648" r:id="rId26"/>
    <p:sldId id="653" r:id="rId27"/>
    <p:sldId id="589" r:id="rId28"/>
    <p:sldId id="639" r:id="rId29"/>
    <p:sldId id="640" r:id="rId30"/>
    <p:sldId id="641" r:id="rId31"/>
  </p:sldIdLst>
  <p:sldSz cx="9144000" cy="6858000" type="screen4x3"/>
  <p:notesSz cx="6858000" cy="9144000"/>
  <p:defaultTextStyle>
    <a:defPPr>
      <a:defRPr lang="en-US"/>
    </a:defPPr>
    <a:lvl1pPr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1pPr>
    <a:lvl2pPr marL="4572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2pPr>
    <a:lvl3pPr marL="9144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3pPr>
    <a:lvl4pPr marL="13716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4pPr>
    <a:lvl5pPr marL="18288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5pPr>
    <a:lvl6pPr marL="2286000" algn="l" defTabSz="914400" rtl="0" eaLnBrk="1" latinLnBrk="0" hangingPunct="1">
      <a:defRPr sz="2000" kern="1200" baseline="30000">
        <a:solidFill>
          <a:schemeClr val="tx1"/>
        </a:solidFill>
        <a:latin typeface="Times New Roman" pitchFamily="18" charset="0"/>
        <a:ea typeface="+mn-ea"/>
        <a:cs typeface="+mn-cs"/>
      </a:defRPr>
    </a:lvl6pPr>
    <a:lvl7pPr marL="2743200" algn="l" defTabSz="914400" rtl="0" eaLnBrk="1" latinLnBrk="0" hangingPunct="1">
      <a:defRPr sz="2000" kern="1200" baseline="30000">
        <a:solidFill>
          <a:schemeClr val="tx1"/>
        </a:solidFill>
        <a:latin typeface="Times New Roman" pitchFamily="18" charset="0"/>
        <a:ea typeface="+mn-ea"/>
        <a:cs typeface="+mn-cs"/>
      </a:defRPr>
    </a:lvl7pPr>
    <a:lvl8pPr marL="3200400" algn="l" defTabSz="914400" rtl="0" eaLnBrk="1" latinLnBrk="0" hangingPunct="1">
      <a:defRPr sz="2000" kern="1200" baseline="30000">
        <a:solidFill>
          <a:schemeClr val="tx1"/>
        </a:solidFill>
        <a:latin typeface="Times New Roman" pitchFamily="18" charset="0"/>
        <a:ea typeface="+mn-ea"/>
        <a:cs typeface="+mn-cs"/>
      </a:defRPr>
    </a:lvl8pPr>
    <a:lvl9pPr marL="3657600" algn="l" defTabSz="914400" rtl="0" eaLnBrk="1" latinLnBrk="0" hangingPunct="1">
      <a:defRPr sz="2000" kern="1200" baseline="30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E5F6FF"/>
    <a:srgbClr val="A50021"/>
    <a:srgbClr val="000066"/>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1" autoAdjust="0"/>
    <p:restoredTop sz="94803" autoAdjust="0"/>
  </p:normalViewPr>
  <p:slideViewPr>
    <p:cSldViewPr>
      <p:cViewPr varScale="1">
        <p:scale>
          <a:sx n="109" d="100"/>
          <a:sy n="109" d="100"/>
        </p:scale>
        <p:origin x="948" y="108"/>
      </p:cViewPr>
      <p:guideLst>
        <p:guide orient="horz" pos="2160"/>
        <p:guide pos="2880"/>
      </p:guideLst>
    </p:cSldViewPr>
  </p:slideViewPr>
  <p:outlineViewPr>
    <p:cViewPr>
      <p:scale>
        <a:sx n="33" d="100"/>
        <a:sy n="33" d="100"/>
      </p:scale>
      <p:origin x="0" y="2312"/>
    </p:cViewPr>
  </p:outlineViewPr>
  <p:notesTextViewPr>
    <p:cViewPr>
      <p:scale>
        <a:sx n="100" d="100"/>
        <a:sy n="100" d="100"/>
      </p:scale>
      <p:origin x="0" y="0"/>
    </p:cViewPr>
  </p:notesTextViewPr>
  <p:sorterViewPr>
    <p:cViewPr>
      <p:scale>
        <a:sx n="66" d="100"/>
        <a:sy n="66" d="100"/>
      </p:scale>
      <p:origin x="0" y="9096"/>
    </p:cViewPr>
  </p:sorterViewPr>
  <p:notesViewPr>
    <p:cSldViewPr>
      <p:cViewPr varScale="1">
        <p:scale>
          <a:sx n="37" d="100"/>
          <a:sy n="37" d="100"/>
        </p:scale>
        <p:origin x="-147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51D112-8191-D742-9911-972AB3E54D3E}" type="datetimeFigureOut">
              <a:rPr lang="en-US" smtClean="0"/>
              <a:t>8/4/2021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539FD8-39DF-154E-A1F7-DE94CB7665A9}" type="slidenum">
              <a:rPr lang="en-US" smtClean="0"/>
              <a:t>‹#›</a:t>
            </a:fld>
            <a:endParaRPr lang="en-US" dirty="0"/>
          </a:p>
        </p:txBody>
      </p:sp>
    </p:spTree>
    <p:extLst>
      <p:ext uri="{BB962C8B-B14F-4D97-AF65-F5344CB8AC3E}">
        <p14:creationId xmlns:p14="http://schemas.microsoft.com/office/powerpoint/2010/main" val="34884758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aseline="0" smtClean="0"/>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aseline="0" smtClean="0"/>
            </a:lvl1pPr>
          </a:lstStyle>
          <a:p>
            <a:pPr>
              <a:defRPr/>
            </a:pPr>
            <a:endParaRPr lang="en-US" dirty="0"/>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aseline="0" smtClean="0"/>
            </a:lvl1pPr>
          </a:lstStyle>
          <a:p>
            <a:pPr>
              <a:defRPr/>
            </a:pPr>
            <a:endParaRPr 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aseline="0" smtClean="0"/>
            </a:lvl1pPr>
          </a:lstStyle>
          <a:p>
            <a:pPr>
              <a:defRPr/>
            </a:pPr>
            <a:fld id="{D71EE023-E766-467F-A183-DEC9B20BB55B}" type="slidenum">
              <a:rPr lang="en-US"/>
              <a:pPr>
                <a:defRPr/>
              </a:pPr>
              <a:t>‹#›</a:t>
            </a:fld>
            <a:endParaRPr lang="en-US" dirty="0"/>
          </a:p>
        </p:txBody>
      </p:sp>
    </p:spTree>
    <p:extLst>
      <p:ext uri="{BB962C8B-B14F-4D97-AF65-F5344CB8AC3E}">
        <p14:creationId xmlns:p14="http://schemas.microsoft.com/office/powerpoint/2010/main" val="32391307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3B547EFF-8888-4084-843F-6A75ABD8BCB6}" type="slidenum">
              <a:rPr lang="en-US" altLang="en-US" sz="1200" baseline="0"/>
              <a:pPr algn="r">
                <a:spcBef>
                  <a:spcPct val="0"/>
                </a:spcBef>
              </a:pPr>
              <a:t>1</a:t>
            </a:fld>
            <a:endParaRPr lang="en-US" altLang="en-US" sz="1200" baseline="0"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06339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79FAC1A0-D913-4271-8A26-7E14924B4915}" type="slidenum">
              <a:rPr lang="en-US" altLang="en-US" sz="1200" baseline="0"/>
              <a:pPr algn="r">
                <a:spcBef>
                  <a:spcPct val="0"/>
                </a:spcBef>
              </a:pPr>
              <a:t>10</a:t>
            </a:fld>
            <a:endParaRPr lang="en-US" altLang="en-US" sz="1200" baseline="0" dirty="0"/>
          </a:p>
        </p:txBody>
      </p:sp>
      <p:sp>
        <p:nvSpPr>
          <p:cNvPr id="102403" name="Rectangle 2050"/>
          <p:cNvSpPr>
            <a:spLocks noGrp="1" noRot="1" noChangeAspect="1" noChangeArrowheads="1" noTextEdit="1"/>
          </p:cNvSpPr>
          <p:nvPr>
            <p:ph type="sldImg"/>
          </p:nvPr>
        </p:nvSpPr>
        <p:spPr>
          <a:ln/>
        </p:spPr>
      </p:sp>
      <p:sp>
        <p:nvSpPr>
          <p:cNvPr id="102404" name="Rectangle 2051"/>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003794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7CD4CEAA-7A05-409D-8C0A-B6A7319FA854}" type="slidenum">
              <a:rPr lang="en-US" altLang="en-US" sz="1200" baseline="0"/>
              <a:pPr algn="r">
                <a:spcBef>
                  <a:spcPct val="0"/>
                </a:spcBef>
              </a:pPr>
              <a:t>11</a:t>
            </a:fld>
            <a:endParaRPr lang="en-US" altLang="en-US" sz="1200" baseline="0" dirty="0"/>
          </a:p>
        </p:txBody>
      </p:sp>
      <p:sp>
        <p:nvSpPr>
          <p:cNvPr id="103427" name="Rectangle 1026"/>
          <p:cNvSpPr>
            <a:spLocks noGrp="1" noRot="1" noChangeAspect="1" noChangeArrowheads="1" noTextEdit="1"/>
          </p:cNvSpPr>
          <p:nvPr>
            <p:ph type="sldImg"/>
          </p:nvPr>
        </p:nvSpPr>
        <p:spPr>
          <a:ln/>
        </p:spPr>
      </p:sp>
      <p:sp>
        <p:nvSpPr>
          <p:cNvPr id="103428"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02147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2D136455-1809-459E-BDB8-994FA2A81C2E}" type="slidenum">
              <a:rPr lang="en-US" altLang="en-US" sz="1200" baseline="0"/>
              <a:pPr algn="r">
                <a:spcBef>
                  <a:spcPct val="0"/>
                </a:spcBef>
              </a:pPr>
              <a:t>12</a:t>
            </a:fld>
            <a:endParaRPr lang="en-US" altLang="en-US" sz="1200" baseline="0" dirty="0"/>
          </a:p>
        </p:txBody>
      </p:sp>
      <p:sp>
        <p:nvSpPr>
          <p:cNvPr id="104451" name="Rectangle 1026"/>
          <p:cNvSpPr>
            <a:spLocks noGrp="1" noRot="1" noChangeAspect="1" noChangeArrowheads="1" noTextEdit="1"/>
          </p:cNvSpPr>
          <p:nvPr>
            <p:ph type="sldImg"/>
          </p:nvPr>
        </p:nvSpPr>
        <p:spPr>
          <a:ln/>
        </p:spPr>
      </p:sp>
      <p:sp>
        <p:nvSpPr>
          <p:cNvPr id="104452"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904090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38BAEF55-B21B-48D7-9139-972E805A9B3F}" type="slidenum">
              <a:rPr lang="en-US" altLang="en-US" sz="1200" baseline="0"/>
              <a:pPr algn="r">
                <a:spcBef>
                  <a:spcPct val="0"/>
                </a:spcBef>
              </a:pPr>
              <a:t>13</a:t>
            </a:fld>
            <a:endParaRPr lang="en-US" altLang="en-US" sz="1200" baseline="0" dirty="0"/>
          </a:p>
        </p:txBody>
      </p:sp>
      <p:sp>
        <p:nvSpPr>
          <p:cNvPr id="105475" name="Rectangle 1026"/>
          <p:cNvSpPr>
            <a:spLocks noGrp="1" noRot="1" noChangeAspect="1" noChangeArrowheads="1" noTextEdit="1"/>
          </p:cNvSpPr>
          <p:nvPr>
            <p:ph type="sldImg"/>
          </p:nvPr>
        </p:nvSpPr>
        <p:spPr>
          <a:ln/>
        </p:spPr>
      </p:sp>
      <p:sp>
        <p:nvSpPr>
          <p:cNvPr id="105476"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5092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533180DE-6814-43B9-A5B7-7F086CF27D95}" type="slidenum">
              <a:rPr lang="en-US" altLang="en-US" sz="1200" baseline="0"/>
              <a:pPr algn="r">
                <a:spcBef>
                  <a:spcPct val="0"/>
                </a:spcBef>
              </a:pPr>
              <a:t>14</a:t>
            </a:fld>
            <a:endParaRPr lang="en-US" altLang="en-US" sz="1200" baseline="0" dirty="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928939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325071DF-FDE3-4DA6-A585-529D1BC9B5BF}" type="slidenum">
              <a:rPr lang="en-US" altLang="en-US" sz="1200" baseline="0"/>
              <a:pPr algn="r">
                <a:spcBef>
                  <a:spcPct val="0"/>
                </a:spcBef>
              </a:pPr>
              <a:t>15</a:t>
            </a:fld>
            <a:endParaRPr lang="en-US" altLang="en-US" sz="1200" baseline="0" dirty="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795014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98C633FD-A4AD-4DC2-BE99-A646BAA74AD4}" type="slidenum">
              <a:rPr lang="en-US" altLang="en-US" sz="1200" baseline="0"/>
              <a:pPr algn="r">
                <a:spcBef>
                  <a:spcPct val="0"/>
                </a:spcBef>
              </a:pPr>
              <a:t>16</a:t>
            </a:fld>
            <a:endParaRPr lang="en-US" altLang="en-US" sz="1200" baseline="0" dirty="0"/>
          </a:p>
        </p:txBody>
      </p:sp>
      <p:sp>
        <p:nvSpPr>
          <p:cNvPr id="111619" name="Rectangle 1026"/>
          <p:cNvSpPr>
            <a:spLocks noGrp="1" noRot="1" noChangeAspect="1" noChangeArrowheads="1" noTextEdit="1"/>
          </p:cNvSpPr>
          <p:nvPr>
            <p:ph type="sldImg"/>
          </p:nvPr>
        </p:nvSpPr>
        <p:spPr>
          <a:ln/>
        </p:spPr>
      </p:sp>
      <p:sp>
        <p:nvSpPr>
          <p:cNvPr id="111620"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867293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2A3517DC-C861-4A8B-B66A-0475F76763F6}" type="slidenum">
              <a:rPr lang="en-US" altLang="en-US" sz="1200" baseline="0"/>
              <a:pPr algn="r">
                <a:spcBef>
                  <a:spcPct val="0"/>
                </a:spcBef>
              </a:pPr>
              <a:t>17</a:t>
            </a:fld>
            <a:endParaRPr lang="en-US" altLang="en-US" sz="1200" baseline="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186993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8BD7921D-D3A9-4873-88A0-D0732D0B5E2B}" type="slidenum">
              <a:rPr lang="en-US" altLang="en-US" sz="1200" baseline="0"/>
              <a:pPr algn="r">
                <a:spcBef>
                  <a:spcPct val="0"/>
                </a:spcBef>
              </a:pPr>
              <a:t>18</a:t>
            </a:fld>
            <a:endParaRPr lang="en-US" altLang="en-US" sz="1200" baseline="0" dirty="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249127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E3E6B335-05E6-4860-989F-49F2FADB8803}" type="slidenum">
              <a:rPr lang="en-US" altLang="en-US" sz="1200" baseline="0"/>
              <a:pPr algn="r">
                <a:spcBef>
                  <a:spcPct val="0"/>
                </a:spcBef>
              </a:pPr>
              <a:t>19</a:t>
            </a:fld>
            <a:endParaRPr lang="en-US" altLang="en-US" sz="1200" baseline="0" dirty="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86571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B9057ABF-2B30-4C1F-A4D9-DF5DD4252C26}" type="slidenum">
              <a:rPr lang="en-US" altLang="en-US" sz="1200" baseline="0"/>
              <a:pPr algn="r">
                <a:spcBef>
                  <a:spcPct val="0"/>
                </a:spcBef>
              </a:pPr>
              <a:t>2</a:t>
            </a:fld>
            <a:endParaRPr lang="en-US" altLang="en-US" sz="1200" baseline="0" dirty="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427758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21D8D02E-1851-410F-AA3D-A1E228276050}" type="slidenum">
              <a:rPr lang="en-US" altLang="en-US" sz="1200" baseline="0"/>
              <a:pPr algn="r">
                <a:spcBef>
                  <a:spcPct val="0"/>
                </a:spcBef>
              </a:pPr>
              <a:t>20</a:t>
            </a:fld>
            <a:endParaRPr lang="en-US" altLang="en-US" sz="1200" baseline="0" dirty="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373866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47279269-7ED2-460E-8A27-BC0D003A6655}" type="slidenum">
              <a:rPr lang="en-US" altLang="en-US" sz="1200" baseline="0"/>
              <a:pPr algn="r">
                <a:spcBef>
                  <a:spcPct val="0"/>
                </a:spcBef>
              </a:pPr>
              <a:t>21</a:t>
            </a:fld>
            <a:endParaRPr lang="en-US" altLang="en-US" sz="1200" baseline="0" dirty="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86000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47279269-7ED2-460E-8A27-BC0D003A6655}" type="slidenum">
              <a:rPr lang="en-US" altLang="en-US" sz="1200" baseline="0"/>
              <a:pPr algn="r">
                <a:spcBef>
                  <a:spcPct val="0"/>
                </a:spcBef>
              </a:pPr>
              <a:t>22</a:t>
            </a:fld>
            <a:endParaRPr lang="en-US" altLang="en-US" sz="1200" baseline="0" dirty="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657590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47279269-7ED2-460E-8A27-BC0D003A6655}" type="slidenum">
              <a:rPr lang="en-US" altLang="en-US" sz="1200" baseline="0"/>
              <a:pPr algn="r">
                <a:spcBef>
                  <a:spcPct val="0"/>
                </a:spcBef>
              </a:pPr>
              <a:t>23</a:t>
            </a:fld>
            <a:endParaRPr lang="en-US" altLang="en-US" sz="1200" baseline="0" dirty="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918409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47279269-7ED2-460E-8A27-BC0D003A6655}" type="slidenum">
              <a:rPr lang="en-US" altLang="en-US" sz="1200" baseline="0"/>
              <a:pPr algn="r">
                <a:spcBef>
                  <a:spcPct val="0"/>
                </a:spcBef>
              </a:pPr>
              <a:t>24</a:t>
            </a:fld>
            <a:endParaRPr lang="en-US" altLang="en-US" sz="1200" baseline="0" dirty="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61743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1169664B-9317-41C8-8549-6BDAF59C5618}" type="slidenum">
              <a:rPr lang="en-US" altLang="en-US" sz="1200" baseline="0"/>
              <a:pPr algn="r">
                <a:spcBef>
                  <a:spcPct val="0"/>
                </a:spcBef>
              </a:pPr>
              <a:t>25</a:t>
            </a:fld>
            <a:endParaRPr lang="en-US" altLang="en-US" sz="1200" baseline="0" dirty="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904880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1169664B-9317-41C8-8549-6BDAF59C5618}" type="slidenum">
              <a:rPr lang="en-US" altLang="en-US" sz="1200" baseline="0"/>
              <a:pPr algn="r">
                <a:spcBef>
                  <a:spcPct val="0"/>
                </a:spcBef>
              </a:pPr>
              <a:t>26</a:t>
            </a:fld>
            <a:endParaRPr lang="en-US" altLang="en-US" sz="1200" baseline="0" dirty="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70431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67089C6A-EE2B-46AF-B876-FC543FF2FBEF}" type="slidenum">
              <a:rPr lang="en-US" altLang="en-US" sz="1200" baseline="0"/>
              <a:pPr algn="r">
                <a:spcBef>
                  <a:spcPct val="0"/>
                </a:spcBef>
              </a:pPr>
              <a:t>27</a:t>
            </a:fld>
            <a:endParaRPr lang="en-US" altLang="en-US" sz="1200" baseline="0" dirty="0"/>
          </a:p>
        </p:txBody>
      </p:sp>
      <p:sp>
        <p:nvSpPr>
          <p:cNvPr id="117763" name="Rectangle 1026"/>
          <p:cNvSpPr>
            <a:spLocks noGrp="1" noRot="1" noChangeAspect="1" noChangeArrowheads="1" noTextEdit="1"/>
          </p:cNvSpPr>
          <p:nvPr>
            <p:ph type="sldImg"/>
          </p:nvPr>
        </p:nvSpPr>
        <p:spPr>
          <a:ln/>
        </p:spPr>
      </p:sp>
      <p:sp>
        <p:nvSpPr>
          <p:cNvPr id="117764"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510341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A639769F-2656-46BE-858B-F57D4167AE60}" type="slidenum">
              <a:rPr lang="en-US" altLang="en-US" sz="1200" baseline="0"/>
              <a:pPr algn="r">
                <a:spcBef>
                  <a:spcPct val="0"/>
                </a:spcBef>
              </a:pPr>
              <a:t>28</a:t>
            </a:fld>
            <a:endParaRPr lang="en-US" altLang="en-US" sz="1200" baseline="0" dirty="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458809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5DF34F07-954A-44B0-B8EA-F6C91006EB4A}" type="slidenum">
              <a:rPr lang="en-US" altLang="en-US" sz="1200" baseline="0"/>
              <a:pPr algn="r">
                <a:spcBef>
                  <a:spcPct val="0"/>
                </a:spcBef>
              </a:pPr>
              <a:t>29</a:t>
            </a:fld>
            <a:endParaRPr lang="en-US" altLang="en-US" sz="1200" baseline="0" dirty="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75804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361F2B35-0EAE-46D0-AC39-0D010F2F7E11}" type="slidenum">
              <a:rPr lang="en-US" altLang="en-US" sz="1200" baseline="0"/>
              <a:pPr algn="r">
                <a:spcBef>
                  <a:spcPct val="0"/>
                </a:spcBef>
              </a:pPr>
              <a:t>3</a:t>
            </a:fld>
            <a:endParaRPr lang="en-US" altLang="en-US" sz="1200" baseline="0" dirty="0"/>
          </a:p>
        </p:txBody>
      </p:sp>
      <p:sp>
        <p:nvSpPr>
          <p:cNvPr id="83971" name="Rectangle 2050"/>
          <p:cNvSpPr>
            <a:spLocks noGrp="1" noRot="1" noChangeAspect="1" noChangeArrowheads="1" noTextEdit="1"/>
          </p:cNvSpPr>
          <p:nvPr>
            <p:ph type="sldImg"/>
          </p:nvPr>
        </p:nvSpPr>
        <p:spPr>
          <a:ln/>
        </p:spPr>
      </p:sp>
      <p:sp>
        <p:nvSpPr>
          <p:cNvPr id="83972" name="Rectangle 2051"/>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459990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1F815130-B3CC-44A2-B162-DF64C33B42DF}" type="slidenum">
              <a:rPr lang="en-US" altLang="en-US" sz="1200" baseline="0"/>
              <a:pPr algn="r">
                <a:spcBef>
                  <a:spcPct val="0"/>
                </a:spcBef>
              </a:pPr>
              <a:t>30</a:t>
            </a:fld>
            <a:endParaRPr lang="en-US" altLang="en-US" sz="1200" baseline="0" dirty="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543651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914BD872-528E-4701-981F-B46312BE8ECB}" type="slidenum">
              <a:rPr lang="en-US" altLang="en-US" sz="1200" baseline="0"/>
              <a:pPr algn="r">
                <a:spcBef>
                  <a:spcPct val="0"/>
                </a:spcBef>
              </a:pPr>
              <a:t>4</a:t>
            </a:fld>
            <a:endParaRPr lang="en-US" altLang="en-US" sz="1200" baseline="0" dirty="0"/>
          </a:p>
        </p:txBody>
      </p:sp>
      <p:sp>
        <p:nvSpPr>
          <p:cNvPr id="86019" name="Rectangle 2050"/>
          <p:cNvSpPr>
            <a:spLocks noGrp="1" noRot="1" noChangeAspect="1" noChangeArrowheads="1" noTextEdit="1"/>
          </p:cNvSpPr>
          <p:nvPr>
            <p:ph type="sldImg"/>
          </p:nvPr>
        </p:nvSpPr>
        <p:spPr>
          <a:ln/>
        </p:spPr>
      </p:sp>
      <p:sp>
        <p:nvSpPr>
          <p:cNvPr id="86020" name="Rectangle 2051"/>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058409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2F84D355-4089-43DD-8842-29D2D19CC26F}" type="slidenum">
              <a:rPr lang="en-US" altLang="en-US" sz="1200" baseline="0"/>
              <a:pPr algn="r">
                <a:spcBef>
                  <a:spcPct val="0"/>
                </a:spcBef>
              </a:pPr>
              <a:t>5</a:t>
            </a:fld>
            <a:endParaRPr lang="en-US" altLang="en-US" sz="1200" baseline="0"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32826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DAEB0EBC-C163-433C-A83F-DA80ED0F3B40}" type="slidenum">
              <a:rPr lang="en-US" altLang="en-US" sz="1200" baseline="0"/>
              <a:pPr algn="r">
                <a:spcBef>
                  <a:spcPct val="0"/>
                </a:spcBef>
              </a:pPr>
              <a:t>6</a:t>
            </a:fld>
            <a:endParaRPr lang="en-US" altLang="en-US" sz="1200" baseline="0" dirty="0"/>
          </a:p>
        </p:txBody>
      </p:sp>
      <p:sp>
        <p:nvSpPr>
          <p:cNvPr id="90115" name="Rectangle 1026"/>
          <p:cNvSpPr>
            <a:spLocks noGrp="1" noRot="1" noChangeAspect="1" noChangeArrowheads="1" noTextEdit="1"/>
          </p:cNvSpPr>
          <p:nvPr>
            <p:ph type="sldImg"/>
          </p:nvPr>
        </p:nvSpPr>
        <p:spPr>
          <a:ln/>
        </p:spPr>
      </p:sp>
      <p:sp>
        <p:nvSpPr>
          <p:cNvPr id="90116"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208749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AF3EE3E4-D513-4CC2-A8C6-371BC5EB8185}" type="slidenum">
              <a:rPr lang="en-US" altLang="en-US" sz="1200" baseline="0"/>
              <a:pPr algn="r">
                <a:spcBef>
                  <a:spcPct val="0"/>
                </a:spcBef>
              </a:pPr>
              <a:t>7</a:t>
            </a:fld>
            <a:endParaRPr lang="en-US" altLang="en-US" sz="1200" baseline="0" dirty="0"/>
          </a:p>
        </p:txBody>
      </p:sp>
      <p:sp>
        <p:nvSpPr>
          <p:cNvPr id="94211" name="Rectangle 1026"/>
          <p:cNvSpPr>
            <a:spLocks noGrp="1" noRot="1" noChangeAspect="1" noChangeArrowheads="1" noTextEdit="1"/>
          </p:cNvSpPr>
          <p:nvPr>
            <p:ph type="sldImg"/>
          </p:nvPr>
        </p:nvSpPr>
        <p:spPr>
          <a:ln/>
        </p:spPr>
      </p:sp>
      <p:sp>
        <p:nvSpPr>
          <p:cNvPr id="94212"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928077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F3662897-91EE-47A1-A701-BFB0E3A21ED7}" type="slidenum">
              <a:rPr lang="en-US" altLang="en-US" sz="1200" baseline="0"/>
              <a:pPr algn="r">
                <a:spcBef>
                  <a:spcPct val="0"/>
                </a:spcBef>
              </a:pPr>
              <a:t>8</a:t>
            </a:fld>
            <a:endParaRPr lang="en-US" altLang="en-US" sz="1200" baseline="0" dirty="0"/>
          </a:p>
        </p:txBody>
      </p:sp>
      <p:sp>
        <p:nvSpPr>
          <p:cNvPr id="100355" name="Rectangle 2050"/>
          <p:cNvSpPr>
            <a:spLocks noGrp="1" noRot="1" noChangeAspect="1" noChangeArrowheads="1" noTextEdit="1"/>
          </p:cNvSpPr>
          <p:nvPr>
            <p:ph type="sldImg"/>
          </p:nvPr>
        </p:nvSpPr>
        <p:spPr>
          <a:ln/>
        </p:spPr>
      </p:sp>
      <p:sp>
        <p:nvSpPr>
          <p:cNvPr id="100356" name="Rectangle 2051"/>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723127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52A2E5F4-262C-40E3-972B-AB484941737C}" type="slidenum">
              <a:rPr lang="en-US" altLang="en-US" sz="1200" baseline="0"/>
              <a:pPr algn="r">
                <a:spcBef>
                  <a:spcPct val="0"/>
                </a:spcBef>
              </a:pPr>
              <a:t>9</a:t>
            </a:fld>
            <a:endParaRPr lang="en-US" altLang="en-US" sz="1200" baseline="0" dirty="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52494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pPr>
              <a:defRPr/>
            </a:pPr>
            <a:fld id="{C05D6FFF-7216-4B2A-966A-3AA7E30C4A2A}" type="slidenum">
              <a:rPr lang="en-US"/>
              <a:pPr>
                <a:defRPr/>
              </a:pPr>
              <a:t>‹#›</a:t>
            </a:fld>
            <a:endParaRPr lang="en-US" dirty="0"/>
          </a:p>
        </p:txBody>
      </p:sp>
    </p:spTree>
    <p:extLst>
      <p:ext uri="{BB962C8B-B14F-4D97-AF65-F5344CB8AC3E}">
        <p14:creationId xmlns:p14="http://schemas.microsoft.com/office/powerpoint/2010/main" val="330090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pPr>
              <a:defRPr/>
            </a:pPr>
            <a:fld id="{ECD41C2F-5DA3-4FA2-B6D7-F212A3B77DB6}" type="slidenum">
              <a:rPr lang="en-US"/>
              <a:pPr>
                <a:defRPr/>
              </a:pPr>
              <a:t>‹#›</a:t>
            </a:fld>
            <a:endParaRPr lang="en-US" dirty="0"/>
          </a:p>
        </p:txBody>
      </p:sp>
    </p:spTree>
    <p:extLst>
      <p:ext uri="{BB962C8B-B14F-4D97-AF65-F5344CB8AC3E}">
        <p14:creationId xmlns:p14="http://schemas.microsoft.com/office/powerpoint/2010/main" val="15097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pPr>
              <a:defRPr/>
            </a:pPr>
            <a:fld id="{CEE2B2DF-71A1-4D65-87B8-3D9B92E11BAB}" type="slidenum">
              <a:rPr lang="en-US"/>
              <a:pPr>
                <a:defRPr/>
              </a:pPr>
              <a:t>‹#›</a:t>
            </a:fld>
            <a:endParaRPr lang="en-US" dirty="0"/>
          </a:p>
        </p:txBody>
      </p:sp>
    </p:spTree>
    <p:extLst>
      <p:ext uri="{BB962C8B-B14F-4D97-AF65-F5344CB8AC3E}">
        <p14:creationId xmlns:p14="http://schemas.microsoft.com/office/powerpoint/2010/main" val="400656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pPr>
              <a:defRPr/>
            </a:pPr>
            <a:fld id="{4487877E-B1C4-4AD3-B0FD-A87DF31DB118}" type="slidenum">
              <a:rPr lang="en-US"/>
              <a:pPr>
                <a:defRPr/>
              </a:pPr>
              <a:t>‹#›</a:t>
            </a:fld>
            <a:endParaRPr lang="en-US" dirty="0"/>
          </a:p>
        </p:txBody>
      </p:sp>
    </p:spTree>
    <p:extLst>
      <p:ext uri="{BB962C8B-B14F-4D97-AF65-F5344CB8AC3E}">
        <p14:creationId xmlns:p14="http://schemas.microsoft.com/office/powerpoint/2010/main" val="1836299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pPr>
              <a:defRPr/>
            </a:pPr>
            <a:fld id="{83F500B4-C424-4023-8167-DA914576560F}" type="slidenum">
              <a:rPr lang="en-US"/>
              <a:pPr>
                <a:defRPr/>
              </a:pPr>
              <a:t>‹#›</a:t>
            </a:fld>
            <a:endParaRPr lang="en-US" dirty="0"/>
          </a:p>
        </p:txBody>
      </p:sp>
    </p:spTree>
    <p:extLst>
      <p:ext uri="{BB962C8B-B14F-4D97-AF65-F5344CB8AC3E}">
        <p14:creationId xmlns:p14="http://schemas.microsoft.com/office/powerpoint/2010/main" val="131156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7" name="Slide Number Placeholder 6"/>
          <p:cNvSpPr>
            <a:spLocks noGrp="1"/>
          </p:cNvSpPr>
          <p:nvPr>
            <p:ph type="sldNum" sz="quarter" idx="12"/>
          </p:nvPr>
        </p:nvSpPr>
        <p:spPr>
          <a:xfrm>
            <a:off x="685800" y="6248400"/>
            <a:ext cx="1905000" cy="457200"/>
          </a:xfrm>
          <a:prstGeom prst="rect">
            <a:avLst/>
          </a:prstGeom>
        </p:spPr>
        <p:txBody>
          <a:bodyPr/>
          <a:lstStyle>
            <a:lvl1pPr>
              <a:defRPr/>
            </a:lvl1pPr>
          </a:lstStyle>
          <a:p>
            <a:pPr>
              <a:defRPr/>
            </a:pPr>
            <a:fld id="{F4B611AB-2D8E-4DB8-B8D3-372A7758B3EF}" type="slidenum">
              <a:rPr lang="en-US"/>
              <a:pPr>
                <a:defRPr/>
              </a:pPr>
              <a:t>‹#›</a:t>
            </a:fld>
            <a:endParaRPr lang="en-US" dirty="0"/>
          </a:p>
        </p:txBody>
      </p:sp>
    </p:spTree>
    <p:extLst>
      <p:ext uri="{BB962C8B-B14F-4D97-AF65-F5344CB8AC3E}">
        <p14:creationId xmlns:p14="http://schemas.microsoft.com/office/powerpoint/2010/main" val="34670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8" name="Footer Placeholder 7"/>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9" name="Slide Number Placeholder 8"/>
          <p:cNvSpPr>
            <a:spLocks noGrp="1"/>
          </p:cNvSpPr>
          <p:nvPr>
            <p:ph type="sldNum" sz="quarter" idx="12"/>
          </p:nvPr>
        </p:nvSpPr>
        <p:spPr>
          <a:xfrm>
            <a:off x="685800" y="6248400"/>
            <a:ext cx="1905000" cy="457200"/>
          </a:xfrm>
          <a:prstGeom prst="rect">
            <a:avLst/>
          </a:prstGeom>
        </p:spPr>
        <p:txBody>
          <a:bodyPr/>
          <a:lstStyle>
            <a:lvl1pPr>
              <a:defRPr/>
            </a:lvl1pPr>
          </a:lstStyle>
          <a:p>
            <a:pPr>
              <a:defRPr/>
            </a:pPr>
            <a:fld id="{D1F371EC-BBE7-4A64-AE30-9553584DE72B}" type="slidenum">
              <a:rPr lang="en-US"/>
              <a:pPr>
                <a:defRPr/>
              </a:pPr>
              <a:t>‹#›</a:t>
            </a:fld>
            <a:endParaRPr lang="en-US" dirty="0"/>
          </a:p>
        </p:txBody>
      </p:sp>
    </p:spTree>
    <p:extLst>
      <p:ext uri="{BB962C8B-B14F-4D97-AF65-F5344CB8AC3E}">
        <p14:creationId xmlns:p14="http://schemas.microsoft.com/office/powerpoint/2010/main" val="176233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4" name="Footer Placeholder 3"/>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5" name="Slide Number Placeholder 4"/>
          <p:cNvSpPr>
            <a:spLocks noGrp="1"/>
          </p:cNvSpPr>
          <p:nvPr>
            <p:ph type="sldNum" sz="quarter" idx="12"/>
          </p:nvPr>
        </p:nvSpPr>
        <p:spPr>
          <a:xfrm>
            <a:off x="685800" y="6248400"/>
            <a:ext cx="1905000" cy="457200"/>
          </a:xfrm>
          <a:prstGeom prst="rect">
            <a:avLst/>
          </a:prstGeom>
        </p:spPr>
        <p:txBody>
          <a:bodyPr/>
          <a:lstStyle>
            <a:lvl1pPr>
              <a:defRPr/>
            </a:lvl1pPr>
          </a:lstStyle>
          <a:p>
            <a:pPr>
              <a:defRPr/>
            </a:pPr>
            <a:fld id="{12A1C4BB-DB40-4BC1-929B-D7139D92F0C1}" type="slidenum">
              <a:rPr lang="en-US"/>
              <a:pPr>
                <a:defRPr/>
              </a:pPr>
              <a:t>‹#›</a:t>
            </a:fld>
            <a:endParaRPr lang="en-US" dirty="0"/>
          </a:p>
        </p:txBody>
      </p:sp>
    </p:spTree>
    <p:extLst>
      <p:ext uri="{BB962C8B-B14F-4D97-AF65-F5344CB8AC3E}">
        <p14:creationId xmlns:p14="http://schemas.microsoft.com/office/powerpoint/2010/main" val="274255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685800" y="6248400"/>
            <a:ext cx="1905000" cy="457200"/>
          </a:xfrm>
          <a:prstGeom prst="rect">
            <a:avLst/>
          </a:prstGeom>
        </p:spPr>
        <p:txBody>
          <a:bodyPr/>
          <a:lstStyle>
            <a:lvl1pPr>
              <a:defRPr/>
            </a:lvl1pPr>
          </a:lstStyle>
          <a:p>
            <a:pPr>
              <a:defRPr/>
            </a:pPr>
            <a:fld id="{E7663846-AAFE-424D-946A-24D9AAD62BF3}" type="slidenum">
              <a:rPr lang="en-US"/>
              <a:pPr>
                <a:defRPr/>
              </a:pPr>
              <a:t>‹#›</a:t>
            </a:fld>
            <a:endParaRPr lang="en-US" dirty="0"/>
          </a:p>
        </p:txBody>
      </p:sp>
    </p:spTree>
    <p:extLst>
      <p:ext uri="{BB962C8B-B14F-4D97-AF65-F5344CB8AC3E}">
        <p14:creationId xmlns:p14="http://schemas.microsoft.com/office/powerpoint/2010/main" val="31413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7" name="Slide Number Placeholder 6"/>
          <p:cNvSpPr>
            <a:spLocks noGrp="1"/>
          </p:cNvSpPr>
          <p:nvPr>
            <p:ph type="sldNum" sz="quarter" idx="12"/>
          </p:nvPr>
        </p:nvSpPr>
        <p:spPr>
          <a:xfrm>
            <a:off x="685800" y="6248400"/>
            <a:ext cx="1905000" cy="457200"/>
          </a:xfrm>
          <a:prstGeom prst="rect">
            <a:avLst/>
          </a:prstGeom>
        </p:spPr>
        <p:txBody>
          <a:bodyPr/>
          <a:lstStyle>
            <a:lvl1pPr>
              <a:defRPr/>
            </a:lvl1pPr>
          </a:lstStyle>
          <a:p>
            <a:pPr>
              <a:defRPr/>
            </a:pPr>
            <a:fld id="{EE2AD165-8FAC-4954-A9FB-D6A1143D90C1}" type="slidenum">
              <a:rPr lang="en-US"/>
              <a:pPr>
                <a:defRPr/>
              </a:pPr>
              <a:t>‹#›</a:t>
            </a:fld>
            <a:endParaRPr lang="en-US" dirty="0"/>
          </a:p>
        </p:txBody>
      </p:sp>
    </p:spTree>
    <p:extLst>
      <p:ext uri="{BB962C8B-B14F-4D97-AF65-F5344CB8AC3E}">
        <p14:creationId xmlns:p14="http://schemas.microsoft.com/office/powerpoint/2010/main" val="350436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7" name="Slide Number Placeholder 6"/>
          <p:cNvSpPr>
            <a:spLocks noGrp="1"/>
          </p:cNvSpPr>
          <p:nvPr>
            <p:ph type="sldNum" sz="quarter" idx="12"/>
          </p:nvPr>
        </p:nvSpPr>
        <p:spPr>
          <a:xfrm>
            <a:off x="685800" y="6248400"/>
            <a:ext cx="1905000" cy="457200"/>
          </a:xfrm>
          <a:prstGeom prst="rect">
            <a:avLst/>
          </a:prstGeom>
        </p:spPr>
        <p:txBody>
          <a:bodyPr/>
          <a:lstStyle>
            <a:lvl1pPr>
              <a:defRPr/>
            </a:lvl1pPr>
          </a:lstStyle>
          <a:p>
            <a:pPr>
              <a:defRPr/>
            </a:pPr>
            <a:fld id="{C68F533F-9A5D-4922-AAF2-424128B0A34C}" type="slidenum">
              <a:rPr lang="en-US"/>
              <a:pPr>
                <a:defRPr/>
              </a:pPr>
              <a:t>‹#›</a:t>
            </a:fld>
            <a:endParaRPr lang="en-US" dirty="0"/>
          </a:p>
        </p:txBody>
      </p:sp>
    </p:spTree>
    <p:extLst>
      <p:ext uri="{BB962C8B-B14F-4D97-AF65-F5344CB8AC3E}">
        <p14:creationId xmlns:p14="http://schemas.microsoft.com/office/powerpoint/2010/main" val="164826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altLang="en-US" dirty="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rtl="0" eaLnBrk="0" fontAlgn="base" hangingPunct="0">
        <a:spcBef>
          <a:spcPct val="0"/>
        </a:spcBef>
        <a:spcAft>
          <a:spcPct val="0"/>
        </a:spcAft>
        <a:defRPr sz="4400">
          <a:solidFill>
            <a:schemeClr val="tx2"/>
          </a:solidFill>
          <a:latin typeface="Calibri" panose="020F0502020204030204" pitchFamily="34" charset="0"/>
          <a:ea typeface="+mj-ea"/>
          <a:cs typeface="Calibri" panose="020F0502020204030204" pitchFamily="34" charset="0"/>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5" Type="http://schemas.openxmlformats.org/officeDocument/2006/relationships/image" Target="../media/image11.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12.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13.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7.xml"/><Relationship Id="rId5" Type="http://schemas.openxmlformats.org/officeDocument/2006/relationships/image" Target="../media/image13.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dirty="0"/>
              <a:t>9.1 Introduction</a:t>
            </a:r>
          </a:p>
        </p:txBody>
      </p:sp>
      <p:sp>
        <p:nvSpPr>
          <p:cNvPr id="5124" name="Rectangle 3"/>
          <p:cNvSpPr>
            <a:spLocks noGrp="1" noChangeArrowheads="1"/>
          </p:cNvSpPr>
          <p:nvPr>
            <p:ph idx="1"/>
          </p:nvPr>
        </p:nvSpPr>
        <p:spPr/>
        <p:txBody>
          <a:bodyPr>
            <a:normAutofit fontScale="92500" lnSpcReduction="10000"/>
          </a:bodyPr>
          <a:lstStyle/>
          <a:p>
            <a:r>
              <a:rPr lang="en-US" altLang="en-US" dirty="0"/>
              <a:t>We have so far studied only the simplest models of computer systems; classical single-processor von Neumann systems.</a:t>
            </a:r>
          </a:p>
          <a:p>
            <a:r>
              <a:rPr lang="en-US" altLang="en-US"/>
              <a:t>These slides present </a:t>
            </a:r>
            <a:r>
              <a:rPr lang="en-US" altLang="en-US" dirty="0"/>
              <a:t>a number of different approaches to computer organization and architecture.</a:t>
            </a:r>
          </a:p>
          <a:p>
            <a:r>
              <a:rPr lang="en-US" altLang="en-US" dirty="0"/>
              <a:t>Some of these approaches are in place in today’s commercial systems. Others may form the basis for the computers of tomorrow.</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fontScale="90000"/>
          </a:bodyPr>
          <a:lstStyle/>
          <a:p>
            <a:r>
              <a:rPr lang="en-US" altLang="en-US" dirty="0"/>
              <a:t>9.5 Alternative Parallel </a:t>
            </a:r>
            <a:br>
              <a:rPr lang="en-US" altLang="en-US" dirty="0"/>
            </a:br>
            <a:r>
              <a:rPr lang="en-US" altLang="en-US" dirty="0"/>
              <a:t>Processing Approaches (1 of 15) </a:t>
            </a:r>
          </a:p>
        </p:txBody>
      </p:sp>
      <p:sp>
        <p:nvSpPr>
          <p:cNvPr id="43012" name="Rectangle 3"/>
          <p:cNvSpPr>
            <a:spLocks noGrp="1" noChangeArrowheads="1"/>
          </p:cNvSpPr>
          <p:nvPr>
            <p:ph idx="1"/>
          </p:nvPr>
        </p:nvSpPr>
        <p:spPr/>
        <p:txBody>
          <a:bodyPr>
            <a:normAutofit fontScale="92500" lnSpcReduction="10000"/>
          </a:bodyPr>
          <a:lstStyle/>
          <a:p>
            <a:r>
              <a:rPr lang="en-US" altLang="en-US" dirty="0"/>
              <a:t>Some people argue that real breakthroughs in computational power</a:t>
            </a:r>
            <a:r>
              <a:rPr lang="en-US" dirty="0"/>
              <a:t>—</a:t>
            </a:r>
            <a:r>
              <a:rPr lang="en-US" altLang="en-US" dirty="0"/>
              <a:t>breakthroughs that will enable us to solve today’s intractable problems</a:t>
            </a:r>
            <a:r>
              <a:rPr lang="en-US" dirty="0"/>
              <a:t>—</a:t>
            </a:r>
            <a:r>
              <a:rPr lang="en-US" altLang="en-US" dirty="0"/>
              <a:t> will occur only by abandoning the von Neumann model.</a:t>
            </a:r>
          </a:p>
          <a:p>
            <a:r>
              <a:rPr lang="en-US" altLang="en-US" dirty="0"/>
              <a:t>Numerous efforts are now underway to devise systems that could change the way that we think about computers and computation.</a:t>
            </a:r>
          </a:p>
          <a:p>
            <a:r>
              <a:rPr lang="en-US" altLang="en-US" dirty="0"/>
              <a:t>Following, we will look at some examples</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normAutofit fontScale="90000"/>
          </a:bodyPr>
          <a:lstStyle/>
          <a:p>
            <a:r>
              <a:rPr lang="en-US" altLang="en-US" dirty="0"/>
              <a:t>9.5 Alternative Parallel </a:t>
            </a:r>
            <a:br>
              <a:rPr lang="en-US" altLang="en-US" dirty="0"/>
            </a:br>
            <a:r>
              <a:rPr lang="en-US" altLang="en-US" dirty="0"/>
              <a:t>Processing Approaches (2 of 15)</a:t>
            </a:r>
          </a:p>
        </p:txBody>
      </p:sp>
      <p:sp>
        <p:nvSpPr>
          <p:cNvPr id="44036" name="Rectangle 3"/>
          <p:cNvSpPr>
            <a:spLocks noGrp="1" noChangeArrowheads="1"/>
          </p:cNvSpPr>
          <p:nvPr>
            <p:ph idx="1"/>
          </p:nvPr>
        </p:nvSpPr>
        <p:spPr/>
        <p:txBody>
          <a:bodyPr>
            <a:normAutofit fontScale="85000" lnSpcReduction="20000"/>
          </a:bodyPr>
          <a:lstStyle/>
          <a:p>
            <a:r>
              <a:rPr lang="en-US" altLang="en-US" dirty="0"/>
              <a:t>Von Neumann machines exhibit sequential control flow: A linear stream of instructions is fetched from memory, and they act upon data.</a:t>
            </a:r>
          </a:p>
          <a:p>
            <a:r>
              <a:rPr lang="en-US" altLang="en-US" dirty="0"/>
              <a:t>Program flow changes under the direction of branching instructions.</a:t>
            </a:r>
          </a:p>
          <a:p>
            <a:r>
              <a:rPr lang="en-US" altLang="en-US" dirty="0"/>
              <a:t>In </a:t>
            </a:r>
            <a:r>
              <a:rPr lang="en-US" altLang="en-US" i="1" dirty="0"/>
              <a:t>dataflow</a:t>
            </a:r>
            <a:r>
              <a:rPr lang="en-US" altLang="en-US" dirty="0"/>
              <a:t> computing, program control is directly controlled by data dependencies.</a:t>
            </a:r>
          </a:p>
          <a:p>
            <a:r>
              <a:rPr lang="en-US" altLang="en-US" dirty="0"/>
              <a:t>There is no program counter or shared storage.</a:t>
            </a:r>
          </a:p>
          <a:p>
            <a:r>
              <a:rPr lang="en-US" altLang="en-US" dirty="0"/>
              <a:t>Data flows continuously and is available to multiple instructions simultaneously.</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fontScale="90000"/>
          </a:bodyPr>
          <a:lstStyle/>
          <a:p>
            <a:r>
              <a:rPr lang="en-US" altLang="en-US" dirty="0"/>
              <a:t>9.5 Alternative Parallel </a:t>
            </a:r>
            <a:br>
              <a:rPr lang="en-US" altLang="en-US" dirty="0"/>
            </a:br>
            <a:r>
              <a:rPr lang="en-US" altLang="en-US" dirty="0"/>
              <a:t>Processing Approaches (3 of 15)</a:t>
            </a:r>
          </a:p>
        </p:txBody>
      </p:sp>
      <p:sp>
        <p:nvSpPr>
          <p:cNvPr id="45060" name="Rectangle 3"/>
          <p:cNvSpPr>
            <a:spLocks noGrp="1" noChangeArrowheads="1"/>
          </p:cNvSpPr>
          <p:nvPr>
            <p:ph idx="1"/>
          </p:nvPr>
        </p:nvSpPr>
        <p:spPr/>
        <p:txBody>
          <a:bodyPr/>
          <a:lstStyle/>
          <a:p>
            <a:r>
              <a:rPr lang="en-US" altLang="en-US" dirty="0"/>
              <a:t>A </a:t>
            </a:r>
            <a:r>
              <a:rPr lang="en-US" altLang="en-US" i="1" dirty="0"/>
              <a:t>data flow </a:t>
            </a:r>
            <a:r>
              <a:rPr lang="en-US" altLang="en-US" dirty="0"/>
              <a:t>graph represents the computation flow in a dataflow computer.</a:t>
            </a:r>
          </a:p>
          <a:p>
            <a:endParaRPr lang="en-US" altLang="en-US" dirty="0"/>
          </a:p>
          <a:p>
            <a:endParaRPr lang="en-US" altLang="en-US" dirty="0"/>
          </a:p>
          <a:p>
            <a:endParaRPr lang="en-US" altLang="en-US" dirty="0"/>
          </a:p>
          <a:p>
            <a:r>
              <a:rPr lang="en-US" altLang="en-US" dirty="0"/>
              <a:t>Its nodes contain the instructions and its arcs indicate the data dependencies.</a:t>
            </a:r>
          </a:p>
          <a:p>
            <a:endParaRPr lang="en-US" altLang="en-US" dirty="0"/>
          </a:p>
        </p:txBody>
      </p:sp>
      <p:pic>
        <p:nvPicPr>
          <p:cNvPr id="4" name="Picture 3">
            <a:extLst>
              <a:ext uri="{FF2B5EF4-FFF2-40B4-BE49-F238E27FC236}">
                <a16:creationId xmlns:a16="http://schemas.microsoft.com/office/drawing/2014/main" id="{C69C240A-0D7F-254B-9425-E07AC552EC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0400" y="3048000"/>
            <a:ext cx="2597150" cy="183418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normAutofit fontScale="90000"/>
          </a:bodyPr>
          <a:lstStyle/>
          <a:p>
            <a:r>
              <a:rPr lang="en-US" altLang="en-US" dirty="0"/>
              <a:t>9.5 Alternative Parallel </a:t>
            </a:r>
            <a:br>
              <a:rPr lang="en-US" altLang="en-US" dirty="0"/>
            </a:br>
            <a:r>
              <a:rPr lang="en-US" altLang="en-US" dirty="0"/>
              <a:t>Processing Approaches (4 of 15)</a:t>
            </a:r>
          </a:p>
        </p:txBody>
      </p:sp>
      <p:sp>
        <p:nvSpPr>
          <p:cNvPr id="46084" name="Rectangle 3"/>
          <p:cNvSpPr>
            <a:spLocks noGrp="1" noChangeArrowheads="1"/>
          </p:cNvSpPr>
          <p:nvPr>
            <p:ph idx="1"/>
          </p:nvPr>
        </p:nvSpPr>
        <p:spPr/>
        <p:txBody>
          <a:bodyPr/>
          <a:lstStyle/>
          <a:p>
            <a:r>
              <a:rPr lang="en-US" altLang="en-US" dirty="0"/>
              <a:t>When a node has all of the data tokens it needs, it fires, performing the required operation.</a:t>
            </a:r>
          </a:p>
          <a:p>
            <a:endParaRPr lang="en-US" altLang="en-US" dirty="0"/>
          </a:p>
          <a:p>
            <a:endParaRPr lang="en-US" altLang="en-US" dirty="0"/>
          </a:p>
          <a:p>
            <a:r>
              <a:rPr lang="en-US" altLang="en-US" dirty="0"/>
              <a:t>The result is placed on an output arc.</a:t>
            </a:r>
          </a:p>
          <a:p>
            <a:endParaRPr lang="en-US" altLang="en-US" dirty="0"/>
          </a:p>
        </p:txBody>
      </p:sp>
      <p:pic>
        <p:nvPicPr>
          <p:cNvPr id="3" name="Picture 2">
            <a:extLst>
              <a:ext uri="{FF2B5EF4-FFF2-40B4-BE49-F238E27FC236}">
                <a16:creationId xmlns:a16="http://schemas.microsoft.com/office/drawing/2014/main" id="{95DC23FB-F727-9744-89B5-3AA2EF7DFB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92043" y="3048000"/>
            <a:ext cx="2359914" cy="171008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normAutofit fontScale="90000"/>
          </a:bodyPr>
          <a:lstStyle/>
          <a:p>
            <a:r>
              <a:rPr lang="en-US" altLang="en-US" dirty="0"/>
              <a:t>9.5 Alternative Parallel </a:t>
            </a:r>
            <a:br>
              <a:rPr lang="en-US" altLang="en-US" dirty="0"/>
            </a:br>
            <a:r>
              <a:rPr lang="en-US" altLang="en-US" dirty="0"/>
              <a:t>Processing Approaches (8 of 15)</a:t>
            </a:r>
          </a:p>
        </p:txBody>
      </p:sp>
      <p:sp>
        <p:nvSpPr>
          <p:cNvPr id="50180" name="Rectangle 3"/>
          <p:cNvSpPr>
            <a:spLocks noGrp="1" noChangeArrowheads="1"/>
          </p:cNvSpPr>
          <p:nvPr>
            <p:ph idx="1"/>
          </p:nvPr>
        </p:nvSpPr>
        <p:spPr/>
        <p:txBody>
          <a:bodyPr>
            <a:normAutofit fontScale="85000" lnSpcReduction="20000"/>
          </a:bodyPr>
          <a:lstStyle/>
          <a:p>
            <a:r>
              <a:rPr lang="en-US" altLang="en-US" i="1" dirty="0"/>
              <a:t>Neural network </a:t>
            </a:r>
            <a:r>
              <a:rPr lang="en-US" altLang="en-US" dirty="0"/>
              <a:t>computers consist of a large number of simple processing elements that individually solve a small piece of a much larger problem.</a:t>
            </a:r>
          </a:p>
          <a:p>
            <a:r>
              <a:rPr lang="en-US" altLang="en-US" dirty="0"/>
              <a:t>They are particularly useful in dynamic situations that are an accumulation of previous behavior, and where an exact algorithmic solution cannot be formulated.</a:t>
            </a:r>
          </a:p>
          <a:p>
            <a:r>
              <a:rPr lang="en-US" altLang="en-US" dirty="0"/>
              <a:t>Like their biological analogues, neural networks can deal with imprecise, probabilistic information, and allow for adaptive interactions.</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normAutofit fontScale="90000"/>
          </a:bodyPr>
          <a:lstStyle/>
          <a:p>
            <a:r>
              <a:rPr lang="en-US" altLang="en-US" dirty="0"/>
              <a:t>9.5 Alternative Parallel </a:t>
            </a:r>
            <a:br>
              <a:rPr lang="en-US" altLang="en-US" dirty="0"/>
            </a:br>
            <a:r>
              <a:rPr lang="en-US" altLang="en-US" dirty="0"/>
              <a:t>Processing Approaches (9 of 15)</a:t>
            </a:r>
          </a:p>
        </p:txBody>
      </p:sp>
      <p:sp>
        <p:nvSpPr>
          <p:cNvPr id="51204" name="Rectangle 3"/>
          <p:cNvSpPr>
            <a:spLocks noGrp="1" noChangeArrowheads="1"/>
          </p:cNvSpPr>
          <p:nvPr>
            <p:ph idx="1"/>
          </p:nvPr>
        </p:nvSpPr>
        <p:spPr/>
        <p:txBody>
          <a:bodyPr>
            <a:normAutofit fontScale="85000" lnSpcReduction="10000"/>
          </a:bodyPr>
          <a:lstStyle/>
          <a:p>
            <a:r>
              <a:rPr lang="en-US" altLang="en-US" dirty="0"/>
              <a:t>Neural network processing elements (PEs) multiply a set of input values by an adaptable set of weights to yield a single output value.</a:t>
            </a:r>
          </a:p>
          <a:p>
            <a:r>
              <a:rPr lang="en-US" altLang="en-US" dirty="0"/>
              <a:t>The computation carried out by each PE is simplistic</a:t>
            </a:r>
            <a:r>
              <a:rPr lang="en-US" dirty="0"/>
              <a:t>—</a:t>
            </a:r>
            <a:r>
              <a:rPr lang="en-US" altLang="en-US" dirty="0"/>
              <a:t>almost trivial</a:t>
            </a:r>
            <a:r>
              <a:rPr lang="en-US" dirty="0"/>
              <a:t>—</a:t>
            </a:r>
            <a:r>
              <a:rPr lang="en-US" altLang="en-US" dirty="0"/>
              <a:t>when compared to a traditional microprocessor. Their power lies in their massively parallel architecture and their ability to adapt to the dynamics of the problem space.</a:t>
            </a:r>
          </a:p>
          <a:p>
            <a:r>
              <a:rPr lang="en-US" altLang="en-US" dirty="0"/>
              <a:t>Neural networks learn from their environments. A built-in </a:t>
            </a:r>
            <a:r>
              <a:rPr lang="en-US" altLang="en-US" i="1" dirty="0"/>
              <a:t>learning algorithm </a:t>
            </a:r>
            <a:r>
              <a:rPr lang="en-US" altLang="en-US" dirty="0"/>
              <a:t>directs this process.</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normAutofit fontScale="90000"/>
          </a:bodyPr>
          <a:lstStyle/>
          <a:p>
            <a:r>
              <a:rPr lang="en-US" altLang="en-US" dirty="0"/>
              <a:t>9.5 Alternative Parallel </a:t>
            </a:r>
            <a:br>
              <a:rPr lang="en-US" altLang="en-US" dirty="0"/>
            </a:br>
            <a:r>
              <a:rPr lang="en-US" altLang="en-US" dirty="0"/>
              <a:t>Processing Approaches (10 of 15)</a:t>
            </a:r>
          </a:p>
        </p:txBody>
      </p:sp>
      <p:sp>
        <p:nvSpPr>
          <p:cNvPr id="52228" name="Rectangle 3"/>
          <p:cNvSpPr>
            <a:spLocks noGrp="1" noChangeArrowheads="1"/>
          </p:cNvSpPr>
          <p:nvPr>
            <p:ph idx="1"/>
          </p:nvPr>
        </p:nvSpPr>
        <p:spPr>
          <a:xfrm>
            <a:off x="685800" y="1981200"/>
            <a:ext cx="4267200" cy="4114800"/>
          </a:xfrm>
        </p:spPr>
        <p:txBody>
          <a:bodyPr>
            <a:normAutofit fontScale="92500" lnSpcReduction="10000"/>
          </a:bodyPr>
          <a:lstStyle/>
          <a:p>
            <a:r>
              <a:rPr lang="en-US" altLang="en-US" dirty="0"/>
              <a:t>The simplest neural net PE is the </a:t>
            </a:r>
            <a:r>
              <a:rPr lang="en-US" altLang="en-US" i="1" dirty="0"/>
              <a:t>perceptron</a:t>
            </a:r>
            <a:r>
              <a:rPr lang="en-US" altLang="en-US" dirty="0"/>
              <a:t>.</a:t>
            </a:r>
          </a:p>
          <a:p>
            <a:r>
              <a:rPr lang="en-US" altLang="en-US" dirty="0"/>
              <a:t>Perceptrons are trainable neurons. A perceptron produces a Boolean output based upon the values that it receives from several inputs.</a:t>
            </a:r>
          </a:p>
        </p:txBody>
      </p:sp>
      <p:pic>
        <p:nvPicPr>
          <p:cNvPr id="3" name="Picture 2">
            <a:extLst>
              <a:ext uri="{FF2B5EF4-FFF2-40B4-BE49-F238E27FC236}">
                <a16:creationId xmlns:a16="http://schemas.microsoft.com/office/drawing/2014/main" id="{709ACDFF-1C9D-0248-A8E6-46DC458A83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3999" y="2667000"/>
            <a:ext cx="3136123" cy="19050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normAutofit fontScale="90000"/>
          </a:bodyPr>
          <a:lstStyle/>
          <a:p>
            <a:r>
              <a:rPr lang="en-US" altLang="en-US" dirty="0"/>
              <a:t>9.5 Alternative Parallel </a:t>
            </a:r>
            <a:br>
              <a:rPr lang="en-US" altLang="en-US" dirty="0"/>
            </a:br>
            <a:r>
              <a:rPr lang="en-US" altLang="en-US" dirty="0"/>
              <a:t>Processing Approaches (11 of 15)</a:t>
            </a:r>
          </a:p>
        </p:txBody>
      </p:sp>
      <p:sp>
        <p:nvSpPr>
          <p:cNvPr id="53252" name="Rectangle 3"/>
          <p:cNvSpPr>
            <a:spLocks noGrp="1" noChangeArrowheads="1"/>
          </p:cNvSpPr>
          <p:nvPr>
            <p:ph idx="1"/>
          </p:nvPr>
        </p:nvSpPr>
        <p:spPr/>
        <p:txBody>
          <a:bodyPr/>
          <a:lstStyle/>
          <a:p>
            <a:r>
              <a:rPr lang="en-US" altLang="en-US" dirty="0"/>
              <a:t>Perceptrons are trainable because the threshold and input weights are modifiable.</a:t>
            </a:r>
          </a:p>
          <a:p>
            <a:r>
              <a:rPr lang="en-US" altLang="en-US" dirty="0"/>
              <a:t>In this example, the output Z is true (1) if the net input, </a:t>
            </a:r>
            <a:r>
              <a:rPr lang="en-US" altLang="en-US" b="1" dirty="0">
                <a:latin typeface="Courier New" pitchFamily="49" charset="0"/>
              </a:rPr>
              <a:t>w</a:t>
            </a:r>
            <a:r>
              <a:rPr lang="en-US" altLang="en-US" b="1" baseline="-25000" dirty="0">
                <a:latin typeface="Courier New" pitchFamily="49" charset="0"/>
              </a:rPr>
              <a:t>1</a:t>
            </a:r>
            <a:r>
              <a:rPr lang="en-US" altLang="en-US" b="1" dirty="0">
                <a:latin typeface="Courier New" pitchFamily="49" charset="0"/>
              </a:rPr>
              <a:t>x</a:t>
            </a:r>
            <a:r>
              <a:rPr lang="en-US" altLang="en-US" b="1" baseline="-25000" dirty="0">
                <a:latin typeface="Courier New" pitchFamily="49" charset="0"/>
              </a:rPr>
              <a:t>1</a:t>
            </a:r>
            <a:r>
              <a:rPr lang="en-US" altLang="en-US" dirty="0">
                <a:latin typeface="Arial" charset="0"/>
              </a:rPr>
              <a:t> + </a:t>
            </a:r>
            <a:r>
              <a:rPr lang="en-US" altLang="en-US" b="1" dirty="0">
                <a:latin typeface="Courier New" pitchFamily="49" charset="0"/>
              </a:rPr>
              <a:t>w</a:t>
            </a:r>
            <a:r>
              <a:rPr lang="en-US" altLang="en-US" b="1" baseline="-25000" dirty="0">
                <a:latin typeface="Courier New" pitchFamily="49" charset="0"/>
              </a:rPr>
              <a:t>2</a:t>
            </a:r>
            <a:r>
              <a:rPr lang="en-US" altLang="en-US" b="1" dirty="0">
                <a:latin typeface="Courier New" pitchFamily="49" charset="0"/>
              </a:rPr>
              <a:t>x</a:t>
            </a:r>
            <a:r>
              <a:rPr lang="en-US" altLang="en-US" b="1" baseline="-25000" dirty="0">
                <a:latin typeface="Courier New" pitchFamily="49" charset="0"/>
              </a:rPr>
              <a:t>2</a:t>
            </a:r>
            <a:r>
              <a:rPr lang="en-US" altLang="en-US" dirty="0">
                <a:latin typeface="Arial" charset="0"/>
              </a:rPr>
              <a:t> + . . .+ </a:t>
            </a:r>
            <a:r>
              <a:rPr lang="en-US" altLang="en-US" b="1" dirty="0">
                <a:latin typeface="Courier New" pitchFamily="49" charset="0"/>
              </a:rPr>
              <a:t>w</a:t>
            </a:r>
            <a:r>
              <a:rPr lang="en-US" altLang="en-US" b="1" baseline="-25000" dirty="0">
                <a:latin typeface="Courier New" pitchFamily="49" charset="0"/>
              </a:rPr>
              <a:t>n</a:t>
            </a:r>
            <a:r>
              <a:rPr lang="en-US" altLang="en-US" b="1" dirty="0">
                <a:latin typeface="Courier New" pitchFamily="49" charset="0"/>
              </a:rPr>
              <a:t>x</a:t>
            </a:r>
            <a:r>
              <a:rPr lang="en-US" altLang="en-US" b="1" baseline="-25000" dirty="0">
                <a:latin typeface="Courier New" pitchFamily="49" charset="0"/>
              </a:rPr>
              <a:t>n</a:t>
            </a:r>
            <a:r>
              <a:rPr lang="en-US" altLang="en-US" dirty="0">
                <a:latin typeface="Arial" charset="0"/>
              </a:rPr>
              <a:t> </a:t>
            </a:r>
            <a:r>
              <a:rPr lang="en-US" altLang="en-US" dirty="0"/>
              <a:t>is greater than the threshold T.</a:t>
            </a:r>
          </a:p>
        </p:txBody>
      </p:sp>
      <p:pic>
        <p:nvPicPr>
          <p:cNvPr id="3" name="Picture 2">
            <a:extLst>
              <a:ext uri="{FF2B5EF4-FFF2-40B4-BE49-F238E27FC236}">
                <a16:creationId xmlns:a16="http://schemas.microsoft.com/office/drawing/2014/main" id="{8C363CF3-B9E0-114A-B2AC-C482D11B6E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200" y="4572000"/>
            <a:ext cx="2146300" cy="1303744"/>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normAutofit fontScale="90000"/>
          </a:bodyPr>
          <a:lstStyle/>
          <a:p>
            <a:r>
              <a:rPr lang="en-US" altLang="en-US" dirty="0"/>
              <a:t>9.5 Alternative Parallel </a:t>
            </a:r>
            <a:br>
              <a:rPr lang="en-US" altLang="en-US" dirty="0"/>
            </a:br>
            <a:r>
              <a:rPr lang="en-US" altLang="en-US" dirty="0"/>
              <a:t>Processing Approaches (12 of 15)</a:t>
            </a:r>
          </a:p>
        </p:txBody>
      </p:sp>
      <p:sp>
        <p:nvSpPr>
          <p:cNvPr id="54276" name="Rectangle 3"/>
          <p:cNvSpPr>
            <a:spLocks noGrp="1" noChangeArrowheads="1"/>
          </p:cNvSpPr>
          <p:nvPr>
            <p:ph idx="1"/>
          </p:nvPr>
        </p:nvSpPr>
        <p:spPr/>
        <p:txBody>
          <a:bodyPr>
            <a:normAutofit/>
          </a:bodyPr>
          <a:lstStyle/>
          <a:p>
            <a:r>
              <a:rPr lang="en-US" altLang="en-US" dirty="0"/>
              <a:t>Perceptrons are trained by use of supervised learning.</a:t>
            </a:r>
          </a:p>
          <a:p>
            <a:r>
              <a:rPr lang="en-US" altLang="en-US" dirty="0"/>
              <a:t>Supervised learning assumes prior knowledge of correct results, which are fed to the neural net during the training phase. If the output is incorrect, the network modifies the input weights to produce correct results.</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p:txBody>
          <a:bodyPr/>
          <a:lstStyle/>
          <a:p>
            <a:r>
              <a:rPr lang="en-US" altLang="en-US" dirty="0"/>
              <a:t>9.6 Quantum Computing (1 of 8)</a:t>
            </a:r>
          </a:p>
        </p:txBody>
      </p:sp>
      <p:sp>
        <p:nvSpPr>
          <p:cNvPr id="134148" name="Rectangle 3"/>
          <p:cNvSpPr>
            <a:spLocks noGrp="1" noChangeArrowheads="1"/>
          </p:cNvSpPr>
          <p:nvPr>
            <p:ph idx="1"/>
          </p:nvPr>
        </p:nvSpPr>
        <p:spPr/>
        <p:txBody>
          <a:bodyPr>
            <a:normAutofit fontScale="85000" lnSpcReduction="20000"/>
          </a:bodyPr>
          <a:lstStyle/>
          <a:p>
            <a:r>
              <a:rPr lang="en-US" altLang="en-US" dirty="0"/>
              <a:t>Computers, as we know them are binary, transistor-based systems.</a:t>
            </a:r>
          </a:p>
          <a:p>
            <a:r>
              <a:rPr lang="en-US" altLang="en-US" dirty="0"/>
              <a:t>But transistor-based systems strain to keep up with our computational  demands.</a:t>
            </a:r>
          </a:p>
          <a:p>
            <a:r>
              <a:rPr lang="en-US" altLang="en-US" dirty="0"/>
              <a:t>We increase the number of transistors for more power, and each transistor smaller to fit on the die.</a:t>
            </a:r>
          </a:p>
          <a:p>
            <a:pPr lvl="1"/>
            <a:r>
              <a:rPr lang="en-US" altLang="en-US" dirty="0"/>
              <a:t>Transistors are becoming so small that it is hard for them to hold electrons in the way in which we're accustomed to.</a:t>
            </a:r>
          </a:p>
          <a:p>
            <a:r>
              <a:rPr lang="en-US" altLang="en-US" dirty="0"/>
              <a:t>Thus, alternatives to transistor-based systems are an active area or research.</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fontScale="90000"/>
          </a:bodyPr>
          <a:lstStyle/>
          <a:p>
            <a:r>
              <a:rPr lang="en-US" altLang="en-US" dirty="0"/>
              <a:t>9.4 Parallel and Multiprocessor Architectures (1 of 21)</a:t>
            </a:r>
          </a:p>
        </p:txBody>
      </p:sp>
      <p:sp>
        <p:nvSpPr>
          <p:cNvPr id="22532" name="Rectangle 3"/>
          <p:cNvSpPr>
            <a:spLocks noGrp="1" noChangeArrowheads="1"/>
          </p:cNvSpPr>
          <p:nvPr>
            <p:ph idx="1"/>
          </p:nvPr>
        </p:nvSpPr>
        <p:spPr/>
        <p:txBody>
          <a:bodyPr>
            <a:normAutofit fontScale="85000" lnSpcReduction="20000"/>
          </a:bodyPr>
          <a:lstStyle/>
          <a:p>
            <a:r>
              <a:rPr lang="en-US" altLang="en-US" dirty="0"/>
              <a:t>Parallel processing is capable of economically increasing system throughput while providing better fault tolerance.</a:t>
            </a:r>
          </a:p>
          <a:p>
            <a:r>
              <a:rPr lang="en-US" altLang="en-US" dirty="0"/>
              <a:t>The limiting factor is that no matter how well an algorithm is parallelized, there is always some portion that must be done sequentially.</a:t>
            </a:r>
          </a:p>
          <a:p>
            <a:pPr lvl="1"/>
            <a:r>
              <a:rPr lang="en-US" altLang="en-US" dirty="0"/>
              <a:t>Additional processors sit idle while the sequential work is performed.</a:t>
            </a:r>
          </a:p>
          <a:p>
            <a:r>
              <a:rPr lang="en-US" altLang="en-US" dirty="0"/>
              <a:t>Thus, it is important to keep in mind that an n-fold increase in processing power does not necessarily result in an n-fold increase in throughput.</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136195" name="Rectangle 2"/>
          <p:cNvSpPr>
            <a:spLocks noGrp="1" noChangeArrowheads="1"/>
          </p:cNvSpPr>
          <p:nvPr>
            <p:ph type="title"/>
          </p:nvPr>
        </p:nvSpPr>
        <p:spPr/>
        <p:txBody>
          <a:bodyPr/>
          <a:lstStyle/>
          <a:p>
            <a:r>
              <a:rPr lang="en-US" altLang="en-US" dirty="0"/>
              <a:t>9.6 Quantum Computing (2 of 8)</a:t>
            </a:r>
          </a:p>
        </p:txBody>
      </p:sp>
      <p:sp>
        <p:nvSpPr>
          <p:cNvPr id="136196" name="Rectangle 3"/>
          <p:cNvSpPr>
            <a:spLocks noGrp="1" noChangeArrowheads="1"/>
          </p:cNvSpPr>
          <p:nvPr>
            <p:ph idx="1"/>
          </p:nvPr>
        </p:nvSpPr>
        <p:spPr/>
        <p:txBody>
          <a:bodyPr>
            <a:normAutofit fontScale="77500" lnSpcReduction="20000"/>
          </a:bodyPr>
          <a:lstStyle/>
          <a:p>
            <a:r>
              <a:rPr lang="en-US" altLang="en-US" dirty="0"/>
              <a:t>Computers are now being built based on:</a:t>
            </a:r>
          </a:p>
          <a:p>
            <a:pPr lvl="1"/>
            <a:r>
              <a:rPr lang="en-US" altLang="en-US" dirty="0"/>
              <a:t>Optics (photonic computing)</a:t>
            </a:r>
          </a:p>
          <a:p>
            <a:pPr lvl="1"/>
            <a:r>
              <a:rPr lang="en-US" altLang="en-US" dirty="0"/>
              <a:t>Biological neurons</a:t>
            </a:r>
          </a:p>
          <a:p>
            <a:pPr lvl="1"/>
            <a:r>
              <a:rPr lang="en-US" altLang="en-US" dirty="0"/>
              <a:t>DNA</a:t>
            </a:r>
          </a:p>
          <a:p>
            <a:r>
              <a:rPr lang="en-US" altLang="en-US" dirty="0"/>
              <a:t>One of the most intriguing is quantum computers.</a:t>
            </a:r>
          </a:p>
          <a:p>
            <a:r>
              <a:rPr lang="en-US" altLang="en-US" dirty="0"/>
              <a:t>Quantum computing uses quantum bits (qubits) that can be in multiple states at once.</a:t>
            </a:r>
          </a:p>
          <a:p>
            <a:r>
              <a:rPr lang="en-US" altLang="en-US" dirty="0"/>
              <a:t>The “state” of a qubit is determined by the spin of an electron.</a:t>
            </a:r>
          </a:p>
          <a:p>
            <a:r>
              <a:rPr lang="en-US" altLang="en-US" dirty="0"/>
              <a:t>A thorough discussion of “spin” is under the domain of quantum physics.</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138243" name="Rectangle 2"/>
          <p:cNvSpPr>
            <a:spLocks noGrp="1" noChangeArrowheads="1"/>
          </p:cNvSpPr>
          <p:nvPr>
            <p:ph type="title"/>
          </p:nvPr>
        </p:nvSpPr>
        <p:spPr/>
        <p:txBody>
          <a:bodyPr/>
          <a:lstStyle/>
          <a:p>
            <a:r>
              <a:rPr lang="en-US" altLang="en-US" dirty="0"/>
              <a:t>9.6 Quantum Computing (3 of 8)</a:t>
            </a:r>
          </a:p>
        </p:txBody>
      </p:sp>
      <p:sp>
        <p:nvSpPr>
          <p:cNvPr id="138244" name="Rectangle 3"/>
          <p:cNvSpPr>
            <a:spLocks noGrp="1" noChangeArrowheads="1"/>
          </p:cNvSpPr>
          <p:nvPr>
            <p:ph idx="1"/>
          </p:nvPr>
        </p:nvSpPr>
        <p:spPr/>
        <p:txBody>
          <a:bodyPr>
            <a:normAutofit fontScale="92500" lnSpcReduction="20000"/>
          </a:bodyPr>
          <a:lstStyle/>
          <a:p>
            <a:r>
              <a:rPr lang="en-US" altLang="en-US" dirty="0"/>
              <a:t>A qubit can be in multiple states at the same time.</a:t>
            </a:r>
          </a:p>
          <a:p>
            <a:pPr lvl="1"/>
            <a:r>
              <a:rPr lang="en-US" altLang="en-US" dirty="0"/>
              <a:t>This is called </a:t>
            </a:r>
            <a:r>
              <a:rPr lang="en-US" altLang="en-US" i="1" dirty="0"/>
              <a:t>superpositioning</a:t>
            </a:r>
            <a:r>
              <a:rPr lang="en-US" altLang="en-US" dirty="0"/>
              <a:t>.</a:t>
            </a:r>
          </a:p>
          <a:p>
            <a:r>
              <a:rPr lang="en-US" altLang="en-US" dirty="0"/>
              <a:t>A 3-bit register can simultaneously hold the values 0 through 7.</a:t>
            </a:r>
          </a:p>
          <a:p>
            <a:pPr lvl="1"/>
            <a:r>
              <a:rPr lang="en-US" altLang="en-US" dirty="0"/>
              <a:t>8 operations can be performed at the same time.</a:t>
            </a:r>
          </a:p>
          <a:p>
            <a:r>
              <a:rPr lang="en-US" altLang="en-US" dirty="0"/>
              <a:t>This phenomenon is called </a:t>
            </a:r>
            <a:r>
              <a:rPr lang="en-US" altLang="en-US" i="1" dirty="0"/>
              <a:t>quantum parallelism</a:t>
            </a:r>
            <a:r>
              <a:rPr lang="en-US" altLang="en-US" dirty="0"/>
              <a:t>.</a:t>
            </a:r>
          </a:p>
          <a:p>
            <a:pPr lvl="1"/>
            <a:r>
              <a:rPr lang="en-US" altLang="en-US" dirty="0"/>
              <a:t>A system with 600 qbits can superposition 2600 states.</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138243" name="Rectangle 2"/>
          <p:cNvSpPr>
            <a:spLocks noGrp="1" noChangeArrowheads="1"/>
          </p:cNvSpPr>
          <p:nvPr>
            <p:ph type="title"/>
          </p:nvPr>
        </p:nvSpPr>
        <p:spPr/>
        <p:txBody>
          <a:bodyPr/>
          <a:lstStyle/>
          <a:p>
            <a:r>
              <a:rPr lang="en-US" altLang="en-US" dirty="0"/>
              <a:t>9.6 Quantum Computing (4 of 8)</a:t>
            </a:r>
          </a:p>
        </p:txBody>
      </p:sp>
      <p:sp>
        <p:nvSpPr>
          <p:cNvPr id="138244" name="Rectangle 3"/>
          <p:cNvSpPr>
            <a:spLocks noGrp="1" noChangeArrowheads="1"/>
          </p:cNvSpPr>
          <p:nvPr>
            <p:ph idx="1"/>
          </p:nvPr>
        </p:nvSpPr>
        <p:spPr/>
        <p:txBody>
          <a:bodyPr>
            <a:normAutofit fontScale="92500" lnSpcReduction="20000"/>
          </a:bodyPr>
          <a:lstStyle/>
          <a:p>
            <a:r>
              <a:rPr lang="en-US" altLang="en-US" dirty="0"/>
              <a:t>D-Wave Computers is the first quantum computer manufacturer.</a:t>
            </a:r>
          </a:p>
          <a:p>
            <a:r>
              <a:rPr lang="en-US" altLang="en-US" dirty="0"/>
              <a:t>D-Wave computers having 512 qbits were purchased separately by University of Southern California and Google for research purposes.</a:t>
            </a:r>
          </a:p>
          <a:p>
            <a:r>
              <a:rPr lang="en-US" altLang="en-US" dirty="0"/>
              <a:t>Quantum computers may be applied in the areas of cryptography, true random-number generation, and in the solution of other intractable problems.</a:t>
            </a:r>
          </a:p>
          <a:p>
            <a:endParaRPr lang="en-US" altLang="en-US" dirty="0"/>
          </a:p>
        </p:txBody>
      </p:sp>
    </p:spTree>
    <p:extLst>
      <p:ext uri="{BB962C8B-B14F-4D97-AF65-F5344CB8AC3E}">
        <p14:creationId xmlns:p14="http://schemas.microsoft.com/office/powerpoint/2010/main" val="424439560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138243" name="Rectangle 2"/>
          <p:cNvSpPr>
            <a:spLocks noGrp="1" noChangeArrowheads="1"/>
          </p:cNvSpPr>
          <p:nvPr>
            <p:ph type="title"/>
          </p:nvPr>
        </p:nvSpPr>
        <p:spPr/>
        <p:txBody>
          <a:bodyPr/>
          <a:lstStyle/>
          <a:p>
            <a:r>
              <a:rPr lang="en-US" altLang="en-US" dirty="0"/>
              <a:t>9.6 Quantum Computing (5 of 8)</a:t>
            </a:r>
          </a:p>
        </p:txBody>
      </p:sp>
      <p:sp>
        <p:nvSpPr>
          <p:cNvPr id="138244" name="Rectangle 3"/>
          <p:cNvSpPr>
            <a:spLocks noGrp="1" noChangeArrowheads="1"/>
          </p:cNvSpPr>
          <p:nvPr>
            <p:ph idx="1"/>
          </p:nvPr>
        </p:nvSpPr>
        <p:spPr/>
        <p:txBody>
          <a:bodyPr>
            <a:normAutofit fontScale="92500" lnSpcReduction="20000"/>
          </a:bodyPr>
          <a:lstStyle/>
          <a:p>
            <a:r>
              <a:rPr lang="en-US" altLang="en-US" dirty="0"/>
              <a:t>Making effective use of quantum computers requires rethinking our approach to problems and the development of new algorithms.</a:t>
            </a:r>
          </a:p>
          <a:p>
            <a:pPr lvl="1"/>
            <a:r>
              <a:rPr lang="en-US" altLang="en-US" dirty="0"/>
              <a:t>To break a cypher, the quantum machine simulates every possible state of the problem set (i.e., every possible key for a cipher) and it “collapses” on the correct solution.</a:t>
            </a:r>
          </a:p>
          <a:p>
            <a:r>
              <a:rPr lang="en-US" altLang="en-US" dirty="0"/>
              <a:t>Examples include Schor’s algorithm for factoring products of prime numbers.</a:t>
            </a:r>
          </a:p>
          <a:p>
            <a:r>
              <a:rPr lang="en-US" altLang="en-US" dirty="0"/>
              <a:t>Many others remain to be discovered.</a:t>
            </a:r>
          </a:p>
        </p:txBody>
      </p:sp>
    </p:spTree>
    <p:extLst>
      <p:ext uri="{BB962C8B-B14F-4D97-AF65-F5344CB8AC3E}">
        <p14:creationId xmlns:p14="http://schemas.microsoft.com/office/powerpoint/2010/main" val="317578146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138243" name="Rectangle 2"/>
          <p:cNvSpPr>
            <a:spLocks noGrp="1" noChangeArrowheads="1"/>
          </p:cNvSpPr>
          <p:nvPr>
            <p:ph type="title"/>
          </p:nvPr>
        </p:nvSpPr>
        <p:spPr/>
        <p:txBody>
          <a:bodyPr/>
          <a:lstStyle/>
          <a:p>
            <a:r>
              <a:rPr lang="en-US" altLang="en-US" dirty="0"/>
              <a:t>9.6 Quantum Computing (6 of 8)</a:t>
            </a:r>
          </a:p>
        </p:txBody>
      </p:sp>
      <p:sp>
        <p:nvSpPr>
          <p:cNvPr id="138244" name="Rectangle 3"/>
          <p:cNvSpPr>
            <a:spLocks noGrp="1" noChangeArrowheads="1"/>
          </p:cNvSpPr>
          <p:nvPr>
            <p:ph idx="1"/>
          </p:nvPr>
        </p:nvSpPr>
        <p:spPr/>
        <p:txBody>
          <a:bodyPr>
            <a:normAutofit fontScale="85000" lnSpcReduction="10000"/>
          </a:bodyPr>
          <a:lstStyle/>
          <a:p>
            <a:r>
              <a:rPr lang="en-US" altLang="en-US" dirty="0"/>
              <a:t>These systems are not constrained by a fetch-decode-execute cycle; however, quantum architectures have yet to settle on a definitive paradigm analogous to von Neumann systems.</a:t>
            </a:r>
          </a:p>
          <a:p>
            <a:r>
              <a:rPr lang="en-US" altLang="en-US" dirty="0"/>
              <a:t>Rose’s Law states that the number of qubits that can be assembled to successfully perform computations will double every 12 months; this has been precisely the case for the past 9 years.</a:t>
            </a:r>
          </a:p>
          <a:p>
            <a:pPr lvl="1"/>
            <a:r>
              <a:rPr lang="en-US" altLang="en-US" dirty="0"/>
              <a:t>This “law” is named after Geordie Rose, D-Wave’s founder and chief technology officer.</a:t>
            </a:r>
          </a:p>
        </p:txBody>
      </p:sp>
    </p:spTree>
    <p:extLst>
      <p:ext uri="{BB962C8B-B14F-4D97-AF65-F5344CB8AC3E}">
        <p14:creationId xmlns:p14="http://schemas.microsoft.com/office/powerpoint/2010/main" val="200244435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p:txBody>
          <a:bodyPr/>
          <a:lstStyle/>
          <a:p>
            <a:r>
              <a:rPr lang="en-US" altLang="en-US" dirty="0"/>
              <a:t>9.6 Quantum Computing (7 of 8)</a:t>
            </a:r>
          </a:p>
        </p:txBody>
      </p:sp>
      <p:sp>
        <p:nvSpPr>
          <p:cNvPr id="140292" name="Rectangle 3"/>
          <p:cNvSpPr>
            <a:spLocks noGrp="1" noChangeArrowheads="1"/>
          </p:cNvSpPr>
          <p:nvPr>
            <p:ph idx="1"/>
          </p:nvPr>
        </p:nvSpPr>
        <p:spPr/>
        <p:txBody>
          <a:bodyPr>
            <a:normAutofit fontScale="92500"/>
          </a:bodyPr>
          <a:lstStyle/>
          <a:p>
            <a:r>
              <a:rPr lang="en-US" altLang="en-US" dirty="0"/>
              <a:t>One of the largest obstacles to the progress of quantum computation is the tendency for qubits to decay into a state of </a:t>
            </a:r>
            <a:r>
              <a:rPr lang="en-US" altLang="en-US" i="1" dirty="0"/>
              <a:t>decoherence</a:t>
            </a:r>
            <a:r>
              <a:rPr lang="en-US" altLang="en-US" dirty="0"/>
              <a:t>.</a:t>
            </a:r>
          </a:p>
          <a:p>
            <a:pPr lvl="1"/>
            <a:r>
              <a:rPr lang="en-US" altLang="en-US" dirty="0"/>
              <a:t>Decoherence causes uncorrectable errors.</a:t>
            </a:r>
          </a:p>
          <a:p>
            <a:r>
              <a:rPr lang="en-US" altLang="en-US" dirty="0"/>
              <a:t>Advanced error-correction algorithms have been applied to this problem and show promise.</a:t>
            </a:r>
          </a:p>
          <a:p>
            <a:r>
              <a:rPr lang="en-US" altLang="en-US" dirty="0"/>
              <a:t>Much research remains to be done, however.</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p:txBody>
          <a:bodyPr/>
          <a:lstStyle/>
          <a:p>
            <a:r>
              <a:rPr lang="en-US" altLang="en-US" dirty="0"/>
              <a:t>9.6 Quantum Computing (8 of 8)</a:t>
            </a:r>
          </a:p>
        </p:txBody>
      </p:sp>
      <p:sp>
        <p:nvSpPr>
          <p:cNvPr id="140292" name="Rectangle 3"/>
          <p:cNvSpPr>
            <a:spLocks noGrp="1" noChangeArrowheads="1"/>
          </p:cNvSpPr>
          <p:nvPr>
            <p:ph idx="1"/>
          </p:nvPr>
        </p:nvSpPr>
        <p:spPr/>
        <p:txBody>
          <a:bodyPr>
            <a:normAutofit fontScale="92500" lnSpcReduction="20000"/>
          </a:bodyPr>
          <a:lstStyle/>
          <a:p>
            <a:r>
              <a:rPr lang="en-US" altLang="en-US" dirty="0"/>
              <a:t>The realization of quantum computing has raised questions about technological singularity. </a:t>
            </a:r>
          </a:p>
          <a:p>
            <a:pPr lvl="1"/>
            <a:r>
              <a:rPr lang="en-US" altLang="en-US" dirty="0"/>
              <a:t>Technological singularity is the theoretical point when human technology has fundamentally and irreversibly altered human development.</a:t>
            </a:r>
          </a:p>
          <a:p>
            <a:pPr lvl="1"/>
            <a:r>
              <a:rPr lang="en-US" altLang="en-US" dirty="0"/>
              <a:t>This is the point when civilization changes to an extent that its technology is incomprehensible to previous generations.</a:t>
            </a:r>
          </a:p>
          <a:p>
            <a:r>
              <a:rPr lang="en-US" altLang="en-US" dirty="0"/>
              <a:t>Are we there, now?</a:t>
            </a:r>
          </a:p>
        </p:txBody>
      </p:sp>
    </p:spTree>
    <p:extLst>
      <p:ext uri="{BB962C8B-B14F-4D97-AF65-F5344CB8AC3E}">
        <p14:creationId xmlns:p14="http://schemas.microsoft.com/office/powerpoint/2010/main" val="229792474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58372" name="Rectangle 2051"/>
          <p:cNvSpPr>
            <a:spLocks noGrp="1" noChangeArrowheads="1"/>
          </p:cNvSpPr>
          <p:nvPr>
            <p:ph type="title"/>
          </p:nvPr>
        </p:nvSpPr>
        <p:spPr/>
        <p:txBody>
          <a:bodyPr/>
          <a:lstStyle/>
          <a:p>
            <a:r>
              <a:rPr lang="en-US" altLang="en-US" dirty="0"/>
              <a:t>Conclusion (1 of 4)</a:t>
            </a:r>
          </a:p>
        </p:txBody>
      </p:sp>
      <p:sp>
        <p:nvSpPr>
          <p:cNvPr id="58371" name="Rectangle 2050"/>
          <p:cNvSpPr>
            <a:spLocks noGrp="1" noChangeArrowheads="1"/>
          </p:cNvSpPr>
          <p:nvPr>
            <p:ph idx="1"/>
          </p:nvPr>
        </p:nvSpPr>
        <p:spPr/>
        <p:txBody>
          <a:bodyPr>
            <a:normAutofit fontScale="92500" lnSpcReduction="20000"/>
          </a:bodyPr>
          <a:lstStyle/>
          <a:p>
            <a:r>
              <a:rPr lang="en-US" altLang="en-US" dirty="0"/>
              <a:t>The common distinctions between RISC and CISC systems include RISC’s short, fixed-length instructions. RISC ISAs are load-store architectures. These things permit RISC systems to be highly pipelined.</a:t>
            </a:r>
          </a:p>
          <a:p>
            <a:r>
              <a:rPr lang="en-US" altLang="en-US" dirty="0"/>
              <a:t>Flynn’s Taxonomy provides a way to classify multiprocessor systems based upon the number of processors and data streams. It falls short of being an accurate depiction of today’s systems.</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59396" name="Rectangle 3"/>
          <p:cNvSpPr>
            <a:spLocks noGrp="1" noChangeArrowheads="1"/>
          </p:cNvSpPr>
          <p:nvPr>
            <p:ph type="title"/>
          </p:nvPr>
        </p:nvSpPr>
        <p:spPr/>
        <p:txBody>
          <a:bodyPr/>
          <a:lstStyle/>
          <a:p>
            <a:r>
              <a:rPr lang="en-US" altLang="en-US" dirty="0"/>
              <a:t>Conclusion (2 of 4)</a:t>
            </a:r>
          </a:p>
        </p:txBody>
      </p:sp>
      <p:sp>
        <p:nvSpPr>
          <p:cNvPr id="59395" name="Rectangle 2"/>
          <p:cNvSpPr>
            <a:spLocks noGrp="1" noChangeArrowheads="1"/>
          </p:cNvSpPr>
          <p:nvPr>
            <p:ph idx="1"/>
          </p:nvPr>
        </p:nvSpPr>
        <p:spPr/>
        <p:txBody>
          <a:bodyPr>
            <a:normAutofit fontScale="92500" lnSpcReduction="10000"/>
          </a:bodyPr>
          <a:lstStyle/>
          <a:p>
            <a:r>
              <a:rPr lang="en-US" altLang="en-US" dirty="0"/>
              <a:t>Massively parallel processors have many processors, distributed memory, and computational elements communicate through a network. Symmetric multiprocessors have</a:t>
            </a:r>
            <a:r>
              <a:rPr lang="en-US" altLang="en-US" dirty="0">
                <a:sym typeface="Symbol" pitchFamily="18" charset="2"/>
              </a:rPr>
              <a:t> </a:t>
            </a:r>
            <a:r>
              <a:rPr lang="en-US" altLang="en-US" dirty="0"/>
              <a:t> fewer processors and communicate through shared memory.</a:t>
            </a:r>
          </a:p>
          <a:p>
            <a:r>
              <a:rPr lang="en-US" altLang="en-US" dirty="0"/>
              <a:t>Characteristics of superscalar design include superpipelining, and specialized instruction fetch and decoding units.</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60420" name="Rectangle 3"/>
          <p:cNvSpPr>
            <a:spLocks noGrp="1" noChangeArrowheads="1"/>
          </p:cNvSpPr>
          <p:nvPr>
            <p:ph type="title"/>
          </p:nvPr>
        </p:nvSpPr>
        <p:spPr/>
        <p:txBody>
          <a:bodyPr/>
          <a:lstStyle/>
          <a:p>
            <a:r>
              <a:rPr lang="en-US" altLang="en-US" dirty="0"/>
              <a:t>Conclusion (3 of 4)</a:t>
            </a:r>
          </a:p>
        </p:txBody>
      </p:sp>
      <p:sp>
        <p:nvSpPr>
          <p:cNvPr id="60419" name="Rectangle 2"/>
          <p:cNvSpPr>
            <a:spLocks noGrp="1" noChangeArrowheads="1"/>
          </p:cNvSpPr>
          <p:nvPr>
            <p:ph idx="1"/>
          </p:nvPr>
        </p:nvSpPr>
        <p:spPr/>
        <p:txBody>
          <a:bodyPr>
            <a:normAutofit fontScale="85000" lnSpcReduction="10000"/>
          </a:bodyPr>
          <a:lstStyle/>
          <a:p>
            <a:r>
              <a:rPr lang="en-US" altLang="en-US" dirty="0"/>
              <a:t>Very long instruction word (VLIW) architectures differ from superscalar architectures because the compiler, instead of a decoding unit, creates long instructions. </a:t>
            </a:r>
          </a:p>
          <a:p>
            <a:r>
              <a:rPr lang="en-US" altLang="en-US" dirty="0"/>
              <a:t>Vector computers are highly-pipelined processors that operate on entire vectors or matrices at once.</a:t>
            </a:r>
          </a:p>
          <a:p>
            <a:r>
              <a:rPr lang="en-US" altLang="en-US" dirty="0"/>
              <a:t>MIMD systems communicate through networks that can be blocking or nonblocking. The network topology often determines throughput.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fontScale="90000"/>
          </a:bodyPr>
          <a:lstStyle/>
          <a:p>
            <a:r>
              <a:rPr lang="en-US" altLang="en-US" dirty="0"/>
              <a:t>9.4 Parallel and Multiprocessor Architectures (3 of 21)</a:t>
            </a:r>
          </a:p>
        </p:txBody>
      </p:sp>
      <p:sp>
        <p:nvSpPr>
          <p:cNvPr id="24580" name="Rectangle 3"/>
          <p:cNvSpPr>
            <a:spLocks noGrp="1" noChangeArrowheads="1"/>
          </p:cNvSpPr>
          <p:nvPr>
            <p:ph idx="1"/>
          </p:nvPr>
        </p:nvSpPr>
        <p:spPr/>
        <p:txBody>
          <a:bodyPr>
            <a:normAutofit fontScale="85000" lnSpcReduction="20000"/>
          </a:bodyPr>
          <a:lstStyle/>
          <a:p>
            <a:r>
              <a:rPr lang="en-US" altLang="en-US" dirty="0"/>
              <a:t>Superscalar architectures include multiple execution units such as specialized integer and floating-point adders and multipliers.</a:t>
            </a:r>
          </a:p>
          <a:p>
            <a:r>
              <a:rPr lang="en-US" altLang="en-US" dirty="0"/>
              <a:t>A critical component of this architecture is the </a:t>
            </a:r>
            <a:r>
              <a:rPr lang="en-US" altLang="en-US" i="1" dirty="0"/>
              <a:t>instruction fetch unit</a:t>
            </a:r>
            <a:r>
              <a:rPr lang="en-US" altLang="en-US" dirty="0"/>
              <a:t>, which can simultaneously retrieve several instructions from memory.</a:t>
            </a:r>
          </a:p>
          <a:p>
            <a:r>
              <a:rPr lang="en-US" altLang="en-US" dirty="0"/>
              <a:t>A </a:t>
            </a:r>
            <a:r>
              <a:rPr lang="en-US" altLang="en-US" i="1" dirty="0"/>
              <a:t>decoding unit </a:t>
            </a:r>
            <a:r>
              <a:rPr lang="en-US" altLang="en-US" dirty="0"/>
              <a:t>determines which of these instructions can be executed in parallel and combines them accordingly.</a:t>
            </a:r>
          </a:p>
          <a:p>
            <a:r>
              <a:rPr lang="en-US" altLang="en-US" dirty="0"/>
              <a:t>This architecture also requires compilers that make optimum use of the hardware.</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61444" name="Rectangle 3"/>
          <p:cNvSpPr>
            <a:spLocks noGrp="1" noChangeArrowheads="1"/>
          </p:cNvSpPr>
          <p:nvPr>
            <p:ph type="title"/>
          </p:nvPr>
        </p:nvSpPr>
        <p:spPr/>
        <p:txBody>
          <a:bodyPr/>
          <a:lstStyle/>
          <a:p>
            <a:r>
              <a:rPr lang="en-US" altLang="en-US" dirty="0"/>
              <a:t>Conclusion (4 of 4)</a:t>
            </a:r>
          </a:p>
        </p:txBody>
      </p:sp>
      <p:sp>
        <p:nvSpPr>
          <p:cNvPr id="61443" name="Rectangle 2"/>
          <p:cNvSpPr>
            <a:spLocks noGrp="1" noChangeArrowheads="1"/>
          </p:cNvSpPr>
          <p:nvPr>
            <p:ph idx="1"/>
          </p:nvPr>
        </p:nvSpPr>
        <p:spPr/>
        <p:txBody>
          <a:bodyPr>
            <a:normAutofit fontScale="92500" lnSpcReduction="10000"/>
          </a:bodyPr>
          <a:lstStyle/>
          <a:p>
            <a:r>
              <a:rPr lang="en-US" altLang="en-US" dirty="0"/>
              <a:t>Multiprocessor memory can be distributed or exist in a single unit. Distributed memory brings to rise problems with cache coherency that are addressed using cache coherency protocols.</a:t>
            </a:r>
          </a:p>
          <a:p>
            <a:r>
              <a:rPr lang="en-US" altLang="en-US" dirty="0"/>
              <a:t>New architectures are being devised to solve intractable problems. These new architectures include dataflow computers, neural networks, systolic arrays, and quantum computers.</a:t>
            </a:r>
          </a:p>
          <a:p>
            <a:endParaRPr lang="en-US" altLang="en-US"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26627" name="Rectangle 2050"/>
          <p:cNvSpPr>
            <a:spLocks noGrp="1" noChangeArrowheads="1"/>
          </p:cNvSpPr>
          <p:nvPr>
            <p:ph type="title"/>
          </p:nvPr>
        </p:nvSpPr>
        <p:spPr/>
        <p:txBody>
          <a:bodyPr>
            <a:normAutofit fontScale="90000"/>
          </a:bodyPr>
          <a:lstStyle/>
          <a:p>
            <a:r>
              <a:rPr lang="en-US" altLang="en-US" dirty="0"/>
              <a:t>9.4 Parallel and Multiprocessor Architectures (5 of 21)</a:t>
            </a:r>
          </a:p>
        </p:txBody>
      </p:sp>
      <p:sp>
        <p:nvSpPr>
          <p:cNvPr id="26628" name="Rectangle 2051"/>
          <p:cNvSpPr>
            <a:spLocks noGrp="1" noChangeArrowheads="1"/>
          </p:cNvSpPr>
          <p:nvPr>
            <p:ph idx="1"/>
          </p:nvPr>
        </p:nvSpPr>
        <p:spPr/>
        <p:txBody>
          <a:bodyPr>
            <a:normAutofit fontScale="85000" lnSpcReduction="20000"/>
          </a:bodyPr>
          <a:lstStyle/>
          <a:p>
            <a:r>
              <a:rPr lang="en-US" altLang="en-US" dirty="0"/>
              <a:t>Vector computers are processors that operate on entire vectors or matrices at once.</a:t>
            </a:r>
          </a:p>
          <a:p>
            <a:pPr lvl="1"/>
            <a:r>
              <a:rPr lang="en-US" altLang="en-US" dirty="0"/>
              <a:t>These systems are often called supercomputers.</a:t>
            </a:r>
          </a:p>
          <a:p>
            <a:r>
              <a:rPr lang="en-US" altLang="en-US" dirty="0"/>
              <a:t>Vector computers are highly pipelined so that arithmetic instructions can be overlapped.</a:t>
            </a:r>
          </a:p>
          <a:p>
            <a:r>
              <a:rPr lang="en-US" altLang="en-US" dirty="0"/>
              <a:t>Vector processors can be categorized according to how operands are accessed.</a:t>
            </a:r>
          </a:p>
          <a:p>
            <a:pPr lvl="1"/>
            <a:r>
              <a:rPr lang="en-US" altLang="en-US" dirty="0"/>
              <a:t>Register-register vector processors require all operands to be in registers.</a:t>
            </a:r>
          </a:p>
          <a:p>
            <a:pPr lvl="1"/>
            <a:r>
              <a:rPr lang="en-US" altLang="en-US" dirty="0"/>
              <a:t>Memory-memory vector processors allow operands to be sent from memory directly to the arithmetic units.</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fontScale="90000"/>
          </a:bodyPr>
          <a:lstStyle/>
          <a:p>
            <a:r>
              <a:rPr lang="en-US" altLang="en-US" dirty="0"/>
              <a:t>9.4 Parallel and Multiprocessor Architectures (7 of 21)</a:t>
            </a:r>
          </a:p>
        </p:txBody>
      </p:sp>
      <p:sp>
        <p:nvSpPr>
          <p:cNvPr id="28676" name="Rectangle 3"/>
          <p:cNvSpPr>
            <a:spLocks noGrp="1" noChangeArrowheads="1"/>
          </p:cNvSpPr>
          <p:nvPr>
            <p:ph idx="1"/>
          </p:nvPr>
        </p:nvSpPr>
        <p:spPr/>
        <p:txBody>
          <a:bodyPr>
            <a:normAutofit fontScale="85000" lnSpcReduction="10000"/>
          </a:bodyPr>
          <a:lstStyle/>
          <a:p>
            <a:r>
              <a:rPr lang="en-US" altLang="en-US" dirty="0"/>
              <a:t>MIMD systems can communicate through shared memory or through an interconnection network.</a:t>
            </a:r>
          </a:p>
          <a:p>
            <a:r>
              <a:rPr lang="en-US" altLang="en-US" dirty="0"/>
              <a:t>Interconnection networks are often classified according to their topology, routing strategy, and switching technique.</a:t>
            </a:r>
          </a:p>
          <a:p>
            <a:r>
              <a:rPr lang="en-US" altLang="en-US" dirty="0"/>
              <a:t>Of these, the topology is a major determining factor in the overhead cost of message passing.</a:t>
            </a:r>
          </a:p>
          <a:p>
            <a:r>
              <a:rPr lang="en-US" altLang="en-US" dirty="0"/>
              <a:t>Message passing takes time owing to network latency and incurs overhead in the processors.</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30723" name="Rectangle 1026"/>
          <p:cNvSpPr>
            <a:spLocks noGrp="1" noChangeArrowheads="1"/>
          </p:cNvSpPr>
          <p:nvPr>
            <p:ph type="title"/>
          </p:nvPr>
        </p:nvSpPr>
        <p:spPr/>
        <p:txBody>
          <a:bodyPr>
            <a:normAutofit fontScale="90000"/>
          </a:bodyPr>
          <a:lstStyle/>
          <a:p>
            <a:r>
              <a:rPr lang="en-US" altLang="en-US" dirty="0"/>
              <a:t>9.4 Parallel and Multiprocessor Architectures (9 of 21)</a:t>
            </a:r>
          </a:p>
        </p:txBody>
      </p:sp>
      <p:pic>
        <p:nvPicPr>
          <p:cNvPr id="3" name="Picture 2">
            <a:extLst>
              <a:ext uri="{FF2B5EF4-FFF2-40B4-BE49-F238E27FC236}">
                <a16:creationId xmlns:a16="http://schemas.microsoft.com/office/drawing/2014/main" id="{2049A991-5DF8-A845-ABA7-495BCC375B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600" y="1981200"/>
            <a:ext cx="1115186" cy="1043814"/>
          </a:xfrm>
          <a:prstGeom prst="rect">
            <a:avLst/>
          </a:prstGeom>
        </p:spPr>
      </p:pic>
      <p:pic>
        <p:nvPicPr>
          <p:cNvPr id="5" name="Picture 4">
            <a:extLst>
              <a:ext uri="{FF2B5EF4-FFF2-40B4-BE49-F238E27FC236}">
                <a16:creationId xmlns:a16="http://schemas.microsoft.com/office/drawing/2014/main" id="{220D471E-E7A3-4F4A-92AB-68875B22A9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8600" y="1981200"/>
            <a:ext cx="1437354" cy="1062392"/>
          </a:xfrm>
          <a:prstGeom prst="rect">
            <a:avLst/>
          </a:prstGeom>
        </p:spPr>
      </p:pic>
      <p:pic>
        <p:nvPicPr>
          <p:cNvPr id="15" name="Picture 14">
            <a:extLst>
              <a:ext uri="{FF2B5EF4-FFF2-40B4-BE49-F238E27FC236}">
                <a16:creationId xmlns:a16="http://schemas.microsoft.com/office/drawing/2014/main" id="{1092C32D-7C35-744A-8AA5-DBCD57E13D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1981200"/>
            <a:ext cx="1922911" cy="1046648"/>
          </a:xfrm>
          <a:prstGeom prst="rect">
            <a:avLst/>
          </a:prstGeom>
        </p:spPr>
      </p:pic>
      <p:pic>
        <p:nvPicPr>
          <p:cNvPr id="17" name="Picture 16">
            <a:extLst>
              <a:ext uri="{FF2B5EF4-FFF2-40B4-BE49-F238E27FC236}">
                <a16:creationId xmlns:a16="http://schemas.microsoft.com/office/drawing/2014/main" id="{E045C022-B076-F94A-B9B3-78C45B1937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3000" y="3352800"/>
            <a:ext cx="2051941" cy="1124107"/>
          </a:xfrm>
          <a:prstGeom prst="rect">
            <a:avLst/>
          </a:prstGeom>
        </p:spPr>
      </p:pic>
      <p:pic>
        <p:nvPicPr>
          <p:cNvPr id="19" name="Picture 18">
            <a:extLst>
              <a:ext uri="{FF2B5EF4-FFF2-40B4-BE49-F238E27FC236}">
                <a16:creationId xmlns:a16="http://schemas.microsoft.com/office/drawing/2014/main" id="{38A227BB-17FB-E547-937F-D605D2A78C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95600" y="3429000"/>
            <a:ext cx="1320380" cy="1079500"/>
          </a:xfrm>
          <a:prstGeom prst="rect">
            <a:avLst/>
          </a:prstGeom>
        </p:spPr>
      </p:pic>
      <p:pic>
        <p:nvPicPr>
          <p:cNvPr id="21" name="Picture 20">
            <a:extLst>
              <a:ext uri="{FF2B5EF4-FFF2-40B4-BE49-F238E27FC236}">
                <a16:creationId xmlns:a16="http://schemas.microsoft.com/office/drawing/2014/main" id="{1787C8D7-A556-CD4B-8A9F-2F17BEFE72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33600" y="5029200"/>
            <a:ext cx="2132235" cy="990285"/>
          </a:xfrm>
          <a:prstGeom prst="rect">
            <a:avLst/>
          </a:prstGeom>
        </p:spPr>
      </p:pic>
      <p:pic>
        <p:nvPicPr>
          <p:cNvPr id="23" name="Picture 22">
            <a:extLst>
              <a:ext uri="{FF2B5EF4-FFF2-40B4-BE49-F238E27FC236}">
                <a16:creationId xmlns:a16="http://schemas.microsoft.com/office/drawing/2014/main" id="{BC63D428-0AE0-1A44-8A99-FF90834FE83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10200" y="4876800"/>
            <a:ext cx="1905000" cy="1215259"/>
          </a:xfrm>
          <a:prstGeom prst="rect">
            <a:avLst/>
          </a:prstGeom>
        </p:spPr>
      </p:pic>
      <p:sp>
        <p:nvSpPr>
          <p:cNvPr id="24" name="TextBox 23">
            <a:extLst>
              <a:ext uri="{FF2B5EF4-FFF2-40B4-BE49-F238E27FC236}">
                <a16:creationId xmlns:a16="http://schemas.microsoft.com/office/drawing/2014/main" id="{9C5C84F7-50CD-FA47-BEC9-F56992E4DEA7}"/>
              </a:ext>
            </a:extLst>
          </p:cNvPr>
          <p:cNvSpPr txBox="1"/>
          <p:nvPr/>
        </p:nvSpPr>
        <p:spPr>
          <a:xfrm>
            <a:off x="1828800" y="3124200"/>
            <a:ext cx="1752403" cy="29751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Completely Connected</a:t>
            </a:r>
          </a:p>
        </p:txBody>
      </p:sp>
      <p:sp>
        <p:nvSpPr>
          <p:cNvPr id="26" name="TextBox 25">
            <a:extLst>
              <a:ext uri="{FF2B5EF4-FFF2-40B4-BE49-F238E27FC236}">
                <a16:creationId xmlns:a16="http://schemas.microsoft.com/office/drawing/2014/main" id="{79809118-8D41-C949-8EEE-087B6E590617}"/>
              </a:ext>
            </a:extLst>
          </p:cNvPr>
          <p:cNvSpPr txBox="1"/>
          <p:nvPr/>
        </p:nvSpPr>
        <p:spPr>
          <a:xfrm>
            <a:off x="4495800" y="3124200"/>
            <a:ext cx="459869" cy="29751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Star</a:t>
            </a:r>
          </a:p>
        </p:txBody>
      </p:sp>
      <p:sp>
        <p:nvSpPr>
          <p:cNvPr id="27" name="TextBox 26">
            <a:extLst>
              <a:ext uri="{FF2B5EF4-FFF2-40B4-BE49-F238E27FC236}">
                <a16:creationId xmlns:a16="http://schemas.microsoft.com/office/drawing/2014/main" id="{506F7892-76D0-6F40-9FCF-6053776FDCD3}"/>
              </a:ext>
            </a:extLst>
          </p:cNvPr>
          <p:cNvSpPr txBox="1"/>
          <p:nvPr/>
        </p:nvSpPr>
        <p:spPr>
          <a:xfrm>
            <a:off x="6477000" y="3124200"/>
            <a:ext cx="1250663" cy="29751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Linear and Ring</a:t>
            </a:r>
          </a:p>
        </p:txBody>
      </p:sp>
      <p:sp>
        <p:nvSpPr>
          <p:cNvPr id="28" name="TextBox 27">
            <a:extLst>
              <a:ext uri="{FF2B5EF4-FFF2-40B4-BE49-F238E27FC236}">
                <a16:creationId xmlns:a16="http://schemas.microsoft.com/office/drawing/2014/main" id="{45FE7E9C-CDFA-294A-9C5D-9B8DB7712C98}"/>
              </a:ext>
            </a:extLst>
          </p:cNvPr>
          <p:cNvSpPr txBox="1"/>
          <p:nvPr/>
        </p:nvSpPr>
        <p:spPr>
          <a:xfrm>
            <a:off x="5257800" y="4572000"/>
            <a:ext cx="1638590" cy="29751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Mesh and Mesh Ring</a:t>
            </a:r>
          </a:p>
        </p:txBody>
      </p:sp>
      <p:sp>
        <p:nvSpPr>
          <p:cNvPr id="29" name="TextBox 28">
            <a:extLst>
              <a:ext uri="{FF2B5EF4-FFF2-40B4-BE49-F238E27FC236}">
                <a16:creationId xmlns:a16="http://schemas.microsoft.com/office/drawing/2014/main" id="{FB2F671C-8405-0F48-8A77-0B32FC7E232B}"/>
              </a:ext>
            </a:extLst>
          </p:cNvPr>
          <p:cNvSpPr txBox="1"/>
          <p:nvPr/>
        </p:nvSpPr>
        <p:spPr>
          <a:xfrm>
            <a:off x="3276600" y="4572000"/>
            <a:ext cx="484428" cy="29751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Tree</a:t>
            </a:r>
          </a:p>
        </p:txBody>
      </p:sp>
      <p:sp>
        <p:nvSpPr>
          <p:cNvPr id="30" name="TextBox 29">
            <a:extLst>
              <a:ext uri="{FF2B5EF4-FFF2-40B4-BE49-F238E27FC236}">
                <a16:creationId xmlns:a16="http://schemas.microsoft.com/office/drawing/2014/main" id="{5A00D872-DBDE-E94B-833C-2BD21F1E6365}"/>
              </a:ext>
            </a:extLst>
          </p:cNvPr>
          <p:cNvSpPr txBox="1"/>
          <p:nvPr/>
        </p:nvSpPr>
        <p:spPr>
          <a:xfrm>
            <a:off x="2133600" y="6096000"/>
            <a:ext cx="2197846" cy="29751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Four-Dimensional Hypercube</a:t>
            </a:r>
          </a:p>
        </p:txBody>
      </p:sp>
      <p:sp>
        <p:nvSpPr>
          <p:cNvPr id="31" name="TextBox 30">
            <a:extLst>
              <a:ext uri="{FF2B5EF4-FFF2-40B4-BE49-F238E27FC236}">
                <a16:creationId xmlns:a16="http://schemas.microsoft.com/office/drawing/2014/main" id="{C61954E5-A2C0-2443-B071-0B0A5F637000}"/>
              </a:ext>
            </a:extLst>
          </p:cNvPr>
          <p:cNvSpPr txBox="1"/>
          <p:nvPr/>
        </p:nvSpPr>
        <p:spPr>
          <a:xfrm>
            <a:off x="5486400" y="6172200"/>
            <a:ext cx="1679370" cy="29751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Bus-Based Network</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34819" name="Rectangle 1026"/>
          <p:cNvSpPr>
            <a:spLocks noGrp="1" noChangeArrowheads="1"/>
          </p:cNvSpPr>
          <p:nvPr>
            <p:ph type="title"/>
          </p:nvPr>
        </p:nvSpPr>
        <p:spPr/>
        <p:txBody>
          <a:bodyPr>
            <a:normAutofit fontScale="90000"/>
          </a:bodyPr>
          <a:lstStyle/>
          <a:p>
            <a:r>
              <a:rPr lang="en-US" altLang="en-US" dirty="0"/>
              <a:t>9.4 Parallel and Multiprocessor Architectures (13 of 21)</a:t>
            </a:r>
          </a:p>
        </p:txBody>
      </p:sp>
      <p:sp>
        <p:nvSpPr>
          <p:cNvPr id="34820" name="Rectangle 1027"/>
          <p:cNvSpPr>
            <a:spLocks noGrp="1" noChangeArrowheads="1"/>
          </p:cNvSpPr>
          <p:nvPr>
            <p:ph idx="1"/>
          </p:nvPr>
        </p:nvSpPr>
        <p:spPr/>
        <p:txBody>
          <a:bodyPr>
            <a:normAutofit fontScale="92500" lnSpcReduction="10000"/>
          </a:bodyPr>
          <a:lstStyle/>
          <a:p>
            <a:r>
              <a:rPr lang="en-US" altLang="en-US" dirty="0"/>
              <a:t>Tightly-coupled multiprocessor systems use the same memory. They are also referred to as shared memory multiprocessors.</a:t>
            </a:r>
          </a:p>
          <a:p>
            <a:r>
              <a:rPr lang="en-US" altLang="en-US" dirty="0"/>
              <a:t>The processors do not necessarily have to share the same block of physical memory.</a:t>
            </a:r>
          </a:p>
          <a:p>
            <a:r>
              <a:rPr lang="en-US" altLang="en-US" dirty="0"/>
              <a:t>Each processor can have its own memory, but it must share it with the other processors.</a:t>
            </a:r>
          </a:p>
          <a:p>
            <a:r>
              <a:rPr lang="en-US" altLang="en-US" dirty="0"/>
              <a:t>Configurations such as these are called </a:t>
            </a:r>
            <a:r>
              <a:rPr lang="en-US" altLang="en-US" i="1" dirty="0"/>
              <a:t>distributed shared memory multiprocessors</a:t>
            </a:r>
            <a:r>
              <a:rPr lang="en-US" altLang="en-US" dirty="0"/>
              <a:t>.</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40963" name="Rectangle 2050"/>
          <p:cNvSpPr>
            <a:spLocks noGrp="1" noChangeArrowheads="1"/>
          </p:cNvSpPr>
          <p:nvPr>
            <p:ph type="title"/>
          </p:nvPr>
        </p:nvSpPr>
        <p:spPr/>
        <p:txBody>
          <a:bodyPr>
            <a:normAutofit fontScale="90000"/>
          </a:bodyPr>
          <a:lstStyle/>
          <a:p>
            <a:r>
              <a:rPr lang="en-US" altLang="en-US" dirty="0"/>
              <a:t>9.4 Parallel and Multiprocessor Architectures (19 of 21)</a:t>
            </a:r>
          </a:p>
        </p:txBody>
      </p:sp>
      <p:sp>
        <p:nvSpPr>
          <p:cNvPr id="40964" name="Rectangle 2051"/>
          <p:cNvSpPr>
            <a:spLocks noGrp="1" noChangeArrowheads="1"/>
          </p:cNvSpPr>
          <p:nvPr>
            <p:ph idx="1"/>
          </p:nvPr>
        </p:nvSpPr>
        <p:spPr/>
        <p:txBody>
          <a:bodyPr>
            <a:normAutofit fontScale="85000" lnSpcReduction="20000"/>
          </a:bodyPr>
          <a:lstStyle/>
          <a:p>
            <a:r>
              <a:rPr lang="en-US" altLang="en-US" dirty="0"/>
              <a:t>Distributed computing is another form of multiprocessing. However, the term </a:t>
            </a:r>
            <a:r>
              <a:rPr lang="en-US" altLang="en-US" i="1" dirty="0"/>
              <a:t>distributed computing </a:t>
            </a:r>
            <a:r>
              <a:rPr lang="en-US" altLang="en-US" dirty="0"/>
              <a:t>means different things to different people.</a:t>
            </a:r>
          </a:p>
          <a:p>
            <a:r>
              <a:rPr lang="en-US" altLang="en-US" dirty="0"/>
              <a:t>In a sense, all multiprocessor systems are distributed systems because the processing load is distributed among processors that work collaboratively.</a:t>
            </a:r>
          </a:p>
          <a:p>
            <a:r>
              <a:rPr lang="en-US" altLang="en-US" dirty="0"/>
              <a:t>The common understanding is that a distributed system consists of very loosely-coupled processing units.</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142339" name="Rectangle 4098"/>
          <p:cNvSpPr>
            <a:spLocks noGrp="1" noChangeArrowheads="1"/>
          </p:cNvSpPr>
          <p:nvPr>
            <p:ph type="title"/>
          </p:nvPr>
        </p:nvSpPr>
        <p:spPr/>
        <p:txBody>
          <a:bodyPr>
            <a:normAutofit fontScale="90000"/>
          </a:bodyPr>
          <a:lstStyle/>
          <a:p>
            <a:r>
              <a:rPr lang="en-US" altLang="en-US" dirty="0"/>
              <a:t>9.4 Parallel and Multiprocessor Architectures (21 of 21)</a:t>
            </a:r>
          </a:p>
        </p:txBody>
      </p:sp>
      <p:sp>
        <p:nvSpPr>
          <p:cNvPr id="142340" name="Rectangle 4099"/>
          <p:cNvSpPr>
            <a:spLocks noGrp="1" noChangeArrowheads="1"/>
          </p:cNvSpPr>
          <p:nvPr>
            <p:ph idx="1"/>
          </p:nvPr>
        </p:nvSpPr>
        <p:spPr/>
        <p:txBody>
          <a:bodyPr>
            <a:normAutofit fontScale="77500" lnSpcReduction="20000"/>
          </a:bodyPr>
          <a:lstStyle/>
          <a:p>
            <a:r>
              <a:rPr lang="en-US" altLang="en-US" dirty="0"/>
              <a:t>Cloud computing is distributed computing to the extreme.</a:t>
            </a:r>
          </a:p>
          <a:p>
            <a:r>
              <a:rPr lang="en-US" altLang="en-US" dirty="0"/>
              <a:t>It provides </a:t>
            </a:r>
            <a:r>
              <a:rPr lang="en-US" altLang="en-US" i="1" dirty="0"/>
              <a:t>services</a:t>
            </a:r>
            <a:r>
              <a:rPr lang="en-US" altLang="en-US" dirty="0"/>
              <a:t> over the Internet through a collection of loosely-coupled systems.</a:t>
            </a:r>
          </a:p>
          <a:p>
            <a:r>
              <a:rPr lang="en-US" altLang="en-US" dirty="0"/>
              <a:t>In theory, the service consumer has no awareness of the hardware, or even its location.</a:t>
            </a:r>
          </a:p>
          <a:p>
            <a:pPr lvl="1"/>
            <a:r>
              <a:rPr lang="en-US" altLang="en-US" dirty="0"/>
              <a:t>Your services and data may even be located on the same physical system as that of your business competitor.</a:t>
            </a:r>
          </a:p>
          <a:p>
            <a:pPr lvl="1"/>
            <a:r>
              <a:rPr lang="en-US" altLang="en-US" dirty="0"/>
              <a:t>The hardware might even be located in another country.</a:t>
            </a:r>
          </a:p>
          <a:p>
            <a:r>
              <a:rPr lang="en-US" altLang="en-US" dirty="0"/>
              <a:t>Security concerns are a major inhibiting factor for cloud computing.</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ECOA_Mstr">
  <a:themeElements>
    <a:clrScheme name="1_ECOA_Mst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ECOA_Mst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30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30000" smtClean="0">
            <a:ln>
              <a:noFill/>
            </a:ln>
            <a:solidFill>
              <a:schemeClr val="tx1"/>
            </a:solidFill>
            <a:effectLst/>
            <a:latin typeface="Times New Roman" pitchFamily="18" charset="0"/>
          </a:defRPr>
        </a:defPPr>
      </a:lstStyle>
    </a:lnDef>
  </a:objectDefaults>
  <a:extraClrSchemeLst>
    <a:extraClrScheme>
      <a:clrScheme name="1_ECOA_Mst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COA_Mst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COA_Mst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COA_Mst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COA_Mst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COA_Mst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COA_Mst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10391</TotalTime>
  <Words>2052</Words>
  <Application>Microsoft Office PowerPoint</Application>
  <PresentationFormat>On-screen Show (4:3)</PresentationFormat>
  <Paragraphs>176</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Courier New</vt:lpstr>
      <vt:lpstr>Times New Roman</vt:lpstr>
      <vt:lpstr>1_ECOA_Mstr</vt:lpstr>
      <vt:lpstr>9.1 Introduction</vt:lpstr>
      <vt:lpstr>9.4 Parallel and Multiprocessor Architectures (1 of 21)</vt:lpstr>
      <vt:lpstr>9.4 Parallel and Multiprocessor Architectures (3 of 21)</vt:lpstr>
      <vt:lpstr>9.4 Parallel and Multiprocessor Architectures (5 of 21)</vt:lpstr>
      <vt:lpstr>9.4 Parallel and Multiprocessor Architectures (7 of 21)</vt:lpstr>
      <vt:lpstr>9.4 Parallel and Multiprocessor Architectures (9 of 21)</vt:lpstr>
      <vt:lpstr>9.4 Parallel and Multiprocessor Architectures (13 of 21)</vt:lpstr>
      <vt:lpstr>9.4 Parallel and Multiprocessor Architectures (19 of 21)</vt:lpstr>
      <vt:lpstr>9.4 Parallel and Multiprocessor Architectures (21 of 21)</vt:lpstr>
      <vt:lpstr>9.5 Alternative Parallel  Processing Approaches (1 of 15) </vt:lpstr>
      <vt:lpstr>9.5 Alternative Parallel  Processing Approaches (2 of 15)</vt:lpstr>
      <vt:lpstr>9.5 Alternative Parallel  Processing Approaches (3 of 15)</vt:lpstr>
      <vt:lpstr>9.5 Alternative Parallel  Processing Approaches (4 of 15)</vt:lpstr>
      <vt:lpstr>9.5 Alternative Parallel  Processing Approaches (8 of 15)</vt:lpstr>
      <vt:lpstr>9.5 Alternative Parallel  Processing Approaches (9 of 15)</vt:lpstr>
      <vt:lpstr>9.5 Alternative Parallel  Processing Approaches (10 of 15)</vt:lpstr>
      <vt:lpstr>9.5 Alternative Parallel  Processing Approaches (11 of 15)</vt:lpstr>
      <vt:lpstr>9.5 Alternative Parallel  Processing Approaches (12 of 15)</vt:lpstr>
      <vt:lpstr>9.6 Quantum Computing (1 of 8)</vt:lpstr>
      <vt:lpstr>9.6 Quantum Computing (2 of 8)</vt:lpstr>
      <vt:lpstr>9.6 Quantum Computing (3 of 8)</vt:lpstr>
      <vt:lpstr>9.6 Quantum Computing (4 of 8)</vt:lpstr>
      <vt:lpstr>9.6 Quantum Computing (5 of 8)</vt:lpstr>
      <vt:lpstr>9.6 Quantum Computing (6 of 8)</vt:lpstr>
      <vt:lpstr>9.6 Quantum Computing (7 of 8)</vt:lpstr>
      <vt:lpstr>9.6 Quantum Computing (8 of 8)</vt:lpstr>
      <vt:lpstr>Conclusion (1 of 4)</vt:lpstr>
      <vt:lpstr>Conclusion (2 of 4)</vt:lpstr>
      <vt:lpstr>Conclusion (3 of 4)</vt:lpstr>
      <vt:lpstr>Conclusion (4 of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creator>Null &amp; Lobur</dc:creator>
  <cp:lastModifiedBy>Mahmoud Abounasr</cp:lastModifiedBy>
  <cp:revision>562</cp:revision>
  <dcterms:created xsi:type="dcterms:W3CDTF">2002-11-19T23:57:00Z</dcterms:created>
  <dcterms:modified xsi:type="dcterms:W3CDTF">2021-08-04T19:52:41Z</dcterms:modified>
</cp:coreProperties>
</file>