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DA0B-3511-4BAE-9557-83D70964ACB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6CB7-88AB-48DF-8184-4D79B3896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694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44798-71B9-4A29-89BA-49E00740BB66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751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0B40D-6F10-4D64-B1A1-E6A0DCDD2DD6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30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DEBF1-DEB1-4951-86A6-6A2FDBDD6047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347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0C651-DB4D-4D30-8539-E3C6DBFF7799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22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229C9-A5B6-458C-A009-A0A56F007825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67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25547-C6E6-4F7A-9096-CAD5C91F6B70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2903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E5BEE-9B1F-46B7-9D2B-03CFE96E3138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80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88452-D046-4968-A80C-449D6B8D50E3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372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5BE25-8B27-40B1-9BE6-C28A079D35FB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16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224-BCE8-4603-9DBC-C56AD8F8D0DA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372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48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30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417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214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776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345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E0005-D348-4999-80D3-3E270796599C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26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3047-3DFB-4D9F-9F16-236D0662DD05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98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1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0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5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20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7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65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(1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main thing to remember is that combinations of gates implement Boolean functions.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circuit </a:t>
            </a:r>
            <a:r>
              <a:rPr lang="en-US" altLang="en-US" dirty="0" smtClean="0"/>
              <a:t>above </a:t>
            </a:r>
            <a:r>
              <a:rPr lang="en-US" altLang="en-US" dirty="0"/>
              <a:t>implements the Boolean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F(x,y,z) = x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y’z</a:t>
            </a:r>
            <a:r>
              <a:rPr lang="en-US" altLang="en-US" dirty="0">
                <a:latin typeface="Arial" charset="0"/>
              </a:rPr>
              <a:t>:</a:t>
            </a:r>
            <a:endParaRPr lang="en-US" altLang="en-US" dirty="0"/>
          </a:p>
        </p:txBody>
      </p:sp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3733800" y="5410200"/>
            <a:ext cx="4953000" cy="762000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CC3300"/>
                </a:solidFill>
              </a:rPr>
              <a:t>We simplify our Boolean expressions so that we can create simpler circuits.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9367C9-6B35-764E-88FA-A656458E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76601"/>
            <a:ext cx="3782934" cy="10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(2 of 12)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8100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Combinational logic circuits give us many useful devices.</a:t>
            </a:r>
          </a:p>
          <a:p>
            <a:r>
              <a:rPr lang="en-US" altLang="en-US" dirty="0"/>
              <a:t>One of the simplest is the </a:t>
            </a:r>
            <a:r>
              <a:rPr lang="en-US" altLang="en-US" i="1" dirty="0"/>
              <a:t>half adder</a:t>
            </a:r>
            <a:r>
              <a:rPr lang="en-US" altLang="en-US" dirty="0"/>
              <a:t>, which finds the sum of two bits.</a:t>
            </a:r>
          </a:p>
          <a:p>
            <a:r>
              <a:rPr lang="en-US" altLang="en-US" dirty="0"/>
              <a:t>We can gain some insight as to the construction of a half adder by looking at its truth table, shown at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A296A9-FCDB-9148-977A-99480563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81200"/>
            <a:ext cx="3479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(3 of 12)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we see, the sum can be found using the XOR operation and the carry using the AND operation.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5A88A86-3047-794E-B63B-C32EC3B2E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81400"/>
            <a:ext cx="34798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03100B-D16C-CE42-8A3F-8A199C420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505200"/>
            <a:ext cx="3479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(4 of 12)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3528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We can change our half adder into to a full adder by including gates for processing the carry bit.</a:t>
            </a:r>
          </a:p>
          <a:p>
            <a:r>
              <a:rPr lang="en-US" altLang="en-US" dirty="0"/>
              <a:t>The truth table for a full adder is shown at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282B3F-9EA3-5E4F-92A1-BF209E2E4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0"/>
            <a:ext cx="4114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(5 of 12)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can we change the half adder shown below to make it a full adder?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FD0094E-EC73-224B-96A5-09E10DAAC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76600"/>
            <a:ext cx="34798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E12396-DAF9-D54C-ACB1-BCF9D77F24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124200"/>
            <a:ext cx="271797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4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(6 of 12)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our completed full adder.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6C4A6CE-11CF-5E49-BD6E-8272BD08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0"/>
            <a:ext cx="3924300" cy="302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A87CB5-BEAA-E64A-9D56-4E2BFEEE1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19400"/>
            <a:ext cx="3429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(7 of 12)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Just as we combined half adders to make a full adder, full adders can connected in series.</a:t>
            </a:r>
          </a:p>
          <a:p>
            <a:r>
              <a:rPr lang="en-US" altLang="en-US" dirty="0"/>
              <a:t>The carry bit “ripples” from one adder to the next; hence, this configuration is called a </a:t>
            </a:r>
            <a:r>
              <a:rPr lang="en-US" altLang="en-US" i="1" dirty="0"/>
              <a:t>ripple-carry adder</a:t>
            </a:r>
            <a:r>
              <a:rPr lang="en-US" altLang="en-US" dirty="0"/>
              <a:t>.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124200" y="5897564"/>
            <a:ext cx="6019800" cy="427037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Today’s systems employ more efficient adders.   </a:t>
            </a:r>
            <a:endParaRPr lang="en-US" altLang="en-US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48C5E3-5A8C-2E4A-8A6D-CA3FDBA50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19600"/>
            <a:ext cx="7708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(8 of 12)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Decoders are another important type of combinational circuit.</a:t>
            </a:r>
          </a:p>
          <a:p>
            <a:r>
              <a:rPr lang="en-US" altLang="en-US" dirty="0"/>
              <a:t>Among other things, they are useful in selecting a memory location according a binary value placed on the address lines of a memory bus.</a:t>
            </a:r>
          </a:p>
          <a:p>
            <a:r>
              <a:rPr lang="en-US" altLang="en-US" dirty="0"/>
              <a:t>Address decoders with </a:t>
            </a:r>
            <a:r>
              <a:rPr lang="en-US" altLang="en-US" i="1" dirty="0"/>
              <a:t>n</a:t>
            </a:r>
            <a:r>
              <a:rPr lang="en-US" altLang="en-US" dirty="0"/>
              <a:t> inputs can select any of 2</a:t>
            </a:r>
            <a:r>
              <a:rPr lang="en-US" altLang="en-US" i="1" baseline="30000" dirty="0"/>
              <a:t>n </a:t>
            </a:r>
            <a:r>
              <a:rPr lang="en-US" altLang="en-US" dirty="0"/>
              <a:t>locations. 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2819400" y="4953000"/>
            <a:ext cx="2057400" cy="1107996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This is a block diagram for a decoder.   </a:t>
            </a:r>
            <a:endParaRPr lang="en-US" altLang="en-US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717E25-AD24-7441-BAA7-DCA3F769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72000"/>
            <a:ext cx="5143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4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(9 of 12)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what a 2-to-4 decoder looks like on the inside.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2514600" y="3962400"/>
            <a:ext cx="2514600" cy="1107996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If x = 0 and y = 1, which output line is enabled?   </a:t>
            </a:r>
            <a:endParaRPr lang="en-US" altLang="en-US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377E14-134C-A040-87A0-3480D58D1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40050"/>
            <a:ext cx="3429000" cy="2197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686800" y="3013543"/>
            <a:ext cx="76200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sz="2000" b="1" baseline="300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86800" y="2861143"/>
            <a:ext cx="76200" cy="297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sz="2000" b="1" baseline="30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55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(10 of 12)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40386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 multiplexer does just the opposite of a decoder.</a:t>
            </a:r>
          </a:p>
          <a:p>
            <a:r>
              <a:rPr lang="en-US" altLang="en-US" dirty="0"/>
              <a:t>It selects a single output from several inputs.</a:t>
            </a:r>
          </a:p>
          <a:p>
            <a:r>
              <a:rPr lang="en-US" altLang="en-US" dirty="0"/>
              <a:t>The particular input chosen for output is determined by the value of the multiplexer’s control lines.</a:t>
            </a:r>
          </a:p>
          <a:p>
            <a:r>
              <a:rPr lang="en-US" altLang="en-US" dirty="0"/>
              <a:t>To be able to select among </a:t>
            </a:r>
            <a:r>
              <a:rPr lang="en-US" altLang="en-US" i="1" dirty="0"/>
              <a:t>n</a:t>
            </a:r>
            <a:r>
              <a:rPr lang="en-US" altLang="en-US" dirty="0"/>
              <a:t> inputs, log</a:t>
            </a:r>
            <a:r>
              <a:rPr lang="en-US" altLang="en-US" baseline="-25000" dirty="0"/>
              <a:t>2</a:t>
            </a:r>
            <a:r>
              <a:rPr lang="en-US" altLang="en-US" i="1" dirty="0"/>
              <a:t>n</a:t>
            </a:r>
            <a:r>
              <a:rPr lang="en-US" altLang="en-US" dirty="0"/>
              <a:t> control lines are needed. </a:t>
            </a:r>
          </a:p>
          <a:p>
            <a:r>
              <a:rPr lang="en-US" altLang="en-US" dirty="0"/>
              <a:t>This is a block diagram for a multiplexer.   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3BBFDB-2D00-3A44-9D1A-CA55786E8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81200"/>
            <a:ext cx="386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(11 of 12)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what a 4-to-1 multiplexer looks like on the inside.  </a:t>
            </a:r>
          </a:p>
        </p:txBody>
      </p:sp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7620000" y="4428163"/>
            <a:ext cx="2743200" cy="1446550"/>
          </a:xfrm>
          <a:prstGeom prst="rect">
            <a:avLst/>
          </a:prstGeom>
          <a:solidFill>
            <a:srgbClr val="E4F4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If S</a:t>
            </a:r>
            <a:r>
              <a:rPr lang="en-US" altLang="en-US" sz="2200" baseline="-25000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 = 1 and S</a:t>
            </a:r>
            <a:r>
              <a:rPr lang="en-US" altLang="en-US" sz="22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altLang="en-US" sz="2200" dirty="0">
                <a:solidFill>
                  <a:srgbClr val="000000"/>
                </a:solidFill>
                <a:latin typeface="Arial"/>
              </a:rPr>
              <a:t> = 0, which input is transferred to the output?   </a:t>
            </a:r>
            <a:endParaRPr lang="en-US" altLang="en-US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8A09C1-5A3E-A34E-80C4-76E7480A8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3124200"/>
            <a:ext cx="44078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5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(2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Standard digital components are combined into single integrated circuit packages.</a:t>
            </a:r>
          </a:p>
          <a:p>
            <a:r>
              <a:rPr lang="en-US" altLang="en-US" dirty="0"/>
              <a:t>Boolean logic can be used to implement the desired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2C753F-F2A1-2249-AABD-3C122D92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14800"/>
            <a:ext cx="4330700" cy="19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4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what we learned so far to build a one bit  arithmetic logic  unit (ALU).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9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blocks we will use in our  1-bit ALU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385" y="1981200"/>
            <a:ext cx="51952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4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start by the logical operations, because they map directly to the gates from the previous figure.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30421"/>
            <a:ext cx="4371172" cy="25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multiplexer selects  </a:t>
            </a:r>
            <a:r>
              <a:rPr lang="en-US" dirty="0"/>
              <a:t>a</a:t>
            </a:r>
            <a:r>
              <a:rPr lang="en-US" dirty="0" smtClean="0"/>
              <a:t> AND b or</a:t>
            </a:r>
          </a:p>
          <a:p>
            <a:pPr marL="0" indent="0">
              <a:buNone/>
            </a:pPr>
            <a:r>
              <a:rPr lang="en-US" dirty="0" smtClean="0"/>
              <a:t>                   a OR b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epending on whether the value of the Operation is 0 or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528658"/>
            <a:ext cx="3810000" cy="2232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8610600" y="4800600"/>
            <a:ext cx="1219200" cy="10668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8763000" y="4800600"/>
            <a:ext cx="685800" cy="8382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610600" y="4572000"/>
            <a:ext cx="609600" cy="7620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39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Operations 1-bit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previously saw the implementation of the full adder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4200" y="2133600"/>
            <a:ext cx="2743200" cy="2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– Bit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a one-bit ALU that we derived by combining the logic operations with the full adder.</a:t>
            </a:r>
          </a:p>
          <a:p>
            <a:r>
              <a:rPr lang="en-US" dirty="0" smtClean="0"/>
              <a:t>The Operation (selector) now should  have two bits.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1828801"/>
            <a:ext cx="3810000" cy="35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ALU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788" y="1981200"/>
            <a:ext cx="3552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(3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Boolean circuit: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Can be rendered using only NAND gates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D4234E4-2D82-2642-A366-BCD6D21A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14600"/>
            <a:ext cx="4394200" cy="12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5D4ED7-3664-1043-8491-4F23F4EC1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1"/>
            <a:ext cx="6902450" cy="13926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518848" y="4889241"/>
            <a:ext cx="802433" cy="3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89885" y="4931228"/>
            <a:ext cx="802433" cy="2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489885" y="4889241"/>
            <a:ext cx="831396" cy="30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89885" y="4889241"/>
            <a:ext cx="831396" cy="3029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93980" y="4783873"/>
            <a:ext cx="1137425" cy="4082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(4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 we can wire the pre-packaged circuit to implement our function: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D96D3C-5171-DD40-A533-11CD0C0F3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124200"/>
            <a:ext cx="36322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21F6A3-85FD-D340-9D9E-3DA069ED4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495800"/>
            <a:ext cx="4152900" cy="17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(5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Boolean logic is used to solve practical problems.</a:t>
            </a:r>
          </a:p>
          <a:p>
            <a:r>
              <a:rPr lang="en-US" altLang="en-US" dirty="0"/>
              <a:t>Expressed in terms of Boolean logic practical problems can be expressed by truth tables.</a:t>
            </a:r>
          </a:p>
          <a:p>
            <a:r>
              <a:rPr lang="en-US" altLang="en-US" dirty="0"/>
              <a:t>Truth tables can be readily rendered into Boolean logic circuits.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5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(6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we are to design a logic circuit to determine the best time to plant a garden. </a:t>
            </a:r>
          </a:p>
          <a:p>
            <a:r>
              <a:rPr lang="en-US" altLang="en-US" dirty="0"/>
              <a:t>We consider three factors (inputs): </a:t>
            </a:r>
          </a:p>
          <a:p>
            <a:pPr lvl="1"/>
            <a:r>
              <a:rPr lang="en-US" altLang="en-US" dirty="0"/>
              <a:t>(1) time, where 0 represents day and 1 represents evening; </a:t>
            </a:r>
          </a:p>
          <a:p>
            <a:pPr lvl="1"/>
            <a:r>
              <a:rPr lang="en-US" altLang="en-US" dirty="0"/>
              <a:t>(2) moon phase, where 0 represents not full and 1 represents full; and </a:t>
            </a:r>
          </a:p>
          <a:p>
            <a:pPr lvl="1"/>
            <a:r>
              <a:rPr lang="en-US" altLang="en-US" dirty="0"/>
              <a:t>(3) temperature, where 0 represents 45°F and below, and 1 represents over 45°F. </a:t>
            </a:r>
          </a:p>
          <a:p>
            <a:r>
              <a:rPr lang="en-US" altLang="en-US" dirty="0"/>
              <a:t>We determine that the best time to plant a garden is during the evening with a full moon.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0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(7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results in the following truth table: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B4562C-16DD-904E-A743-E5C04B555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19400"/>
            <a:ext cx="6807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3.5 Digital Components (8 of 8)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the truth table, we derive the circuit: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ECE8D6-C90B-4546-B6DC-758E24899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90800"/>
            <a:ext cx="3848100" cy="170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B21357-F801-FD40-A555-D7734E3C3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72001"/>
            <a:ext cx="2984500" cy="14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3.6 Combinational Circuits (1 of 12)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We have designed a circuit that implements the Boolean function: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circuit is an example of </a:t>
            </a:r>
            <a:r>
              <a:rPr lang="en-US" altLang="en-US" i="1" dirty="0"/>
              <a:t>a combinational logic circuit.</a:t>
            </a:r>
          </a:p>
          <a:p>
            <a:r>
              <a:rPr lang="en-US" altLang="en-US" dirty="0"/>
              <a:t>Combinational logic circuits produce a specified output (almost) at the instant when input values are applied.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/>
              <a:t>L</a:t>
            </a:r>
            <a:r>
              <a:rPr lang="en-US" altLang="en-US" dirty="0" smtClean="0"/>
              <a:t>ater, </a:t>
            </a:r>
            <a:r>
              <a:rPr lang="en-US" altLang="en-US" dirty="0"/>
              <a:t>we will explore circuits where this is not the 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B21357-F801-FD40-A555-D7734E3C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2438490"/>
            <a:ext cx="2984500" cy="14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5621"/>
      </p:ext>
    </p:extLst>
  </p:cSld>
  <p:clrMapOvr>
    <a:masterClrMapping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941</Words>
  <Application>Microsoft Office PowerPoint</Application>
  <PresentationFormat>Widescreen</PresentationFormat>
  <Paragraphs>106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ECOA_Mstr</vt:lpstr>
      <vt:lpstr>3.5 Digital Components (1 of 8)</vt:lpstr>
      <vt:lpstr>3.5 Digital Components (2 of 8)</vt:lpstr>
      <vt:lpstr>3.5 Digital Components (3 of 8)</vt:lpstr>
      <vt:lpstr>3.5 Digital Components (4 of 8)</vt:lpstr>
      <vt:lpstr>3.5 Digital Components (5 of 8)</vt:lpstr>
      <vt:lpstr>3.5 Digital Components (6 of 8)</vt:lpstr>
      <vt:lpstr>3.5 Digital Components (7 of 8)</vt:lpstr>
      <vt:lpstr>3.5 Digital Components (8 of 8)</vt:lpstr>
      <vt:lpstr>3.6 Combinational Circuits (1 of 12)</vt:lpstr>
      <vt:lpstr>3.6 Combinational Circuits (2 of 12)</vt:lpstr>
      <vt:lpstr>3.6 Combinational Circuits (3 of 12)</vt:lpstr>
      <vt:lpstr>3.6 Combinational Circuits (4 of 12)</vt:lpstr>
      <vt:lpstr>3.6 Combinational Circuits (5 of 12)</vt:lpstr>
      <vt:lpstr>3.6 Combinational Circuits (6 of 12)</vt:lpstr>
      <vt:lpstr>3.6 Combinational Circuits (7 of 12)</vt:lpstr>
      <vt:lpstr>3.6 Combinational Circuits (8 of 12)</vt:lpstr>
      <vt:lpstr>3.6 Combinational Circuits (9 of 12)</vt:lpstr>
      <vt:lpstr>3.6 Combinational Circuits (10 of 12)</vt:lpstr>
      <vt:lpstr>3.6 Combinational Circuits (11 of 12)</vt:lpstr>
      <vt:lpstr>One Bit ALU</vt:lpstr>
      <vt:lpstr>4 blocks we will use in our  1-bit ALU</vt:lpstr>
      <vt:lpstr>Logic Operations (1)</vt:lpstr>
      <vt:lpstr>Logic Operations (2)</vt:lpstr>
      <vt:lpstr>Arithmetic Operations 1-bit full Adder</vt:lpstr>
      <vt:lpstr>One – Bit ALU</vt:lpstr>
      <vt:lpstr>32-bit ALU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Digital Components (6 of 8)</dc:title>
  <dc:creator>Mahmoud Abou-Nasr</dc:creator>
  <cp:lastModifiedBy>Mahmoud Abou-Nasr</cp:lastModifiedBy>
  <cp:revision>7</cp:revision>
  <dcterms:created xsi:type="dcterms:W3CDTF">2018-09-26T00:42:24Z</dcterms:created>
  <dcterms:modified xsi:type="dcterms:W3CDTF">2019-03-20T02:27:51Z</dcterms:modified>
</cp:coreProperties>
</file>