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  <p:sldId id="267" r:id="rId15"/>
    <p:sldId id="270" r:id="rId16"/>
    <p:sldId id="271" r:id="rId17"/>
    <p:sldId id="275" r:id="rId18"/>
    <p:sldId id="272" r:id="rId19"/>
    <p:sldId id="273" r:id="rId20"/>
    <p:sldId id="274" r:id="rId21"/>
    <p:sldId id="276" r:id="rId22"/>
    <p:sldId id="280" r:id="rId23"/>
    <p:sldId id="277" r:id="rId24"/>
    <p:sldId id="278" r:id="rId25"/>
    <p:sldId id="279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4AE39AD-C461-4C75-A28B-D93404BB30F9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C119419-7801-4A29-BBFC-15A42B24ECE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904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39AD-C461-4C75-A28B-D93404BB30F9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419-7801-4A29-BBFC-15A42B24EC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156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39AD-C461-4C75-A28B-D93404BB30F9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419-7801-4A29-BBFC-15A42B24EC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46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39AD-C461-4C75-A28B-D93404BB30F9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419-7801-4A29-BBFC-15A42B24EC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1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4AE39AD-C461-4C75-A28B-D93404BB30F9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119419-7801-4A29-BBFC-15A42B24ECEE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9931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39AD-C461-4C75-A28B-D93404BB30F9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419-7801-4A29-BBFC-15A42B24EC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9079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39AD-C461-4C75-A28B-D93404BB30F9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419-7801-4A29-BBFC-15A42B24EC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627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39AD-C461-4C75-A28B-D93404BB30F9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419-7801-4A29-BBFC-15A42B24EC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22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39AD-C461-4C75-A28B-D93404BB30F9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419-7801-4A29-BBFC-15A42B24EC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9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4AE39AD-C461-4C75-A28B-D93404BB30F9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C119419-7801-4A29-BBFC-15A42B24ECE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77183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4AE39AD-C461-4C75-A28B-D93404BB30F9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C119419-7801-4A29-BBFC-15A42B24EC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640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AE39AD-C461-4C75-A28B-D93404BB30F9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C119419-7801-4A29-BBFC-15A42B24ECE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2796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Organization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Special 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04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 </a:t>
            </a:r>
            <a:r>
              <a:rPr lang="en-US" sz="4900" dirty="0">
                <a:solidFill>
                  <a:srgbClr val="2A1A00"/>
                </a:solidFill>
              </a:rPr>
              <a:t>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Relatively few instructions</a:t>
            </a:r>
          </a:p>
          <a:p>
            <a:r>
              <a:rPr lang="en-US" sz="3200" dirty="0" smtClean="0"/>
              <a:t>Relatively few addressing modes</a:t>
            </a:r>
          </a:p>
          <a:p>
            <a:r>
              <a:rPr lang="en-US" sz="3200" dirty="0" smtClean="0"/>
              <a:t>Memory access is limited to load and store instructions</a:t>
            </a:r>
          </a:p>
          <a:p>
            <a:r>
              <a:rPr lang="en-US" sz="3200" dirty="0" smtClean="0"/>
              <a:t>All operations are done within the registers of the CPU</a:t>
            </a:r>
          </a:p>
          <a:p>
            <a:r>
              <a:rPr lang="en-US" sz="3200" dirty="0" smtClean="0"/>
              <a:t>Fixed-length, easily decoded instruction format</a:t>
            </a:r>
          </a:p>
          <a:p>
            <a:r>
              <a:rPr lang="en-US" sz="3200" dirty="0"/>
              <a:t>R</a:t>
            </a:r>
            <a:r>
              <a:rPr lang="en-US" sz="3200" dirty="0" smtClean="0"/>
              <a:t>elatively large number of registers in the processor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424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A1A00"/>
                </a:solidFill>
              </a:rPr>
              <a:t>RISC </a:t>
            </a:r>
            <a:r>
              <a:rPr lang="en-US" sz="4900" dirty="0">
                <a:solidFill>
                  <a:srgbClr val="2A1A00"/>
                </a:solidFill>
              </a:rPr>
              <a:t>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968759"/>
            <a:ext cx="10178322" cy="4366727"/>
          </a:xfrm>
        </p:spPr>
        <p:txBody>
          <a:bodyPr>
            <a:noAutofit/>
          </a:bodyPr>
          <a:lstStyle/>
          <a:p>
            <a:r>
              <a:rPr lang="en-US" sz="2800" dirty="0"/>
              <a:t>Relatively few </a:t>
            </a:r>
            <a:r>
              <a:rPr lang="en-US" sz="2800" dirty="0" smtClean="0"/>
              <a:t>instructions</a:t>
            </a:r>
          </a:p>
          <a:p>
            <a:pPr lvl="1"/>
            <a:r>
              <a:rPr lang="en-US" sz="2400" dirty="0" smtClean="0"/>
              <a:t>The small set of instructions of a typical RISC processor consists mostly of register to register operations </a:t>
            </a:r>
          </a:p>
          <a:p>
            <a:pPr lvl="1"/>
            <a:r>
              <a:rPr lang="en-US" sz="2400" dirty="0" smtClean="0"/>
              <a:t>It also includes instructions like load and store for memory access</a:t>
            </a:r>
          </a:p>
          <a:p>
            <a:pPr lvl="2"/>
            <a:r>
              <a:rPr lang="en-US" sz="2000" dirty="0" smtClean="0"/>
              <a:t>An </a:t>
            </a:r>
            <a:r>
              <a:rPr lang="en-US" sz="2000" dirty="0"/>
              <a:t>o</a:t>
            </a:r>
            <a:r>
              <a:rPr lang="en-US" sz="2000" dirty="0" smtClean="0"/>
              <a:t>perands is brought from memory </a:t>
            </a:r>
            <a:r>
              <a:rPr lang="en-US" sz="2000" dirty="0"/>
              <a:t>t</a:t>
            </a:r>
            <a:r>
              <a:rPr lang="en-US" sz="2000" dirty="0" smtClean="0"/>
              <a:t>o a register via a load instruction</a:t>
            </a:r>
          </a:p>
          <a:p>
            <a:pPr lvl="2"/>
            <a:r>
              <a:rPr lang="en-US" sz="2000" dirty="0" smtClean="0"/>
              <a:t>Result of an operation is transferred to memory via a store instruction</a:t>
            </a:r>
          </a:p>
          <a:p>
            <a:r>
              <a:rPr lang="en-US" sz="2800" dirty="0" smtClean="0"/>
              <a:t>This simplifies the instruction set and encourages the optimization of register manipulation</a:t>
            </a:r>
          </a:p>
          <a:p>
            <a:pPr lvl="1"/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3935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A1A00"/>
                </a:solidFill>
              </a:rPr>
              <a:t>RISC </a:t>
            </a:r>
            <a:r>
              <a:rPr lang="en-US" sz="4800" dirty="0">
                <a:solidFill>
                  <a:srgbClr val="2A1A00"/>
                </a:solidFill>
              </a:rPr>
              <a:t>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2A1A00"/>
              </a:buClr>
            </a:pPr>
            <a:r>
              <a:rPr lang="en-US" sz="3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Relatively few addressing </a:t>
            </a:r>
            <a:r>
              <a:rPr lang="en-US" sz="3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modes</a:t>
            </a:r>
          </a:p>
          <a:p>
            <a:pPr lvl="1">
              <a:buClr>
                <a:srgbClr val="2A1A00"/>
              </a:buClr>
            </a:pPr>
            <a:r>
              <a:rPr lang="en-US" sz="3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This is because almost all instructions have simple register addressing.</a:t>
            </a:r>
          </a:p>
          <a:p>
            <a:pPr lvl="1">
              <a:buClr>
                <a:srgbClr val="2A1A00"/>
              </a:buClr>
            </a:pPr>
            <a:r>
              <a:rPr lang="en-US" sz="3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Other addressing modes may be included such as immediate operands and relative addressing mode.</a:t>
            </a:r>
            <a:endParaRPr lang="en-US" sz="3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358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A1A00"/>
                </a:solidFill>
              </a:rPr>
              <a:t>RISC </a:t>
            </a:r>
            <a:r>
              <a:rPr lang="en-US" sz="5400" dirty="0">
                <a:solidFill>
                  <a:srgbClr val="2A1A00"/>
                </a:solidFill>
              </a:rPr>
              <a:t>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2A1A00"/>
              </a:buClr>
            </a:pPr>
            <a:r>
              <a:rPr lang="en-US" sz="3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Fixed length, easily decoded instruction formats</a:t>
            </a:r>
          </a:p>
          <a:p>
            <a:pPr lvl="1">
              <a:buClr>
                <a:srgbClr val="2A1A00"/>
              </a:buClr>
            </a:pPr>
            <a:r>
              <a:rPr lang="en-US" sz="3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By using a relatively simple instruction format, the instruction length can be fixed and that makes there decoding easier</a:t>
            </a:r>
          </a:p>
          <a:p>
            <a:pPr lvl="1">
              <a:buClr>
                <a:srgbClr val="2A1A00"/>
              </a:buClr>
            </a:pPr>
            <a:r>
              <a:rPr lang="en-US" sz="3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By simplifying the instructions and their format, the control logic is simplified </a:t>
            </a:r>
            <a:endParaRPr lang="en-US" sz="3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405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A1A00"/>
                </a:solidFill>
              </a:rPr>
              <a:t>RISC </a:t>
            </a:r>
            <a:r>
              <a:rPr lang="en-US" sz="5400" dirty="0">
                <a:solidFill>
                  <a:srgbClr val="2A1A00"/>
                </a:solidFill>
              </a:rPr>
              <a:t>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2A1A00"/>
              </a:buClr>
            </a:pPr>
            <a:r>
              <a:rPr lang="en-US" sz="3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Relatively large number of registers in the </a:t>
            </a:r>
            <a:r>
              <a:rPr lang="en-US" sz="3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processor</a:t>
            </a:r>
          </a:p>
          <a:p>
            <a:pPr lvl="1">
              <a:buClr>
                <a:srgbClr val="2A1A00"/>
              </a:buClr>
            </a:pPr>
            <a:r>
              <a:rPr lang="en-US" sz="3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This is useful for storing intermediate results and for optimizing operand references</a:t>
            </a:r>
          </a:p>
          <a:p>
            <a:pPr lvl="1">
              <a:buClr>
                <a:srgbClr val="2A1A00"/>
              </a:buClr>
            </a:pPr>
            <a:r>
              <a:rPr lang="en-US" sz="3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Information transfer between registers is much faster than information transfer between register to memory or between memories</a:t>
            </a:r>
          </a:p>
          <a:p>
            <a:pPr lvl="1">
              <a:buClr>
                <a:srgbClr val="2A1A00"/>
              </a:buClr>
            </a:pPr>
            <a:endParaRPr lang="en-US" sz="3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65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6405" y="2845667"/>
            <a:ext cx="10178322" cy="1492132"/>
          </a:xfrm>
        </p:spPr>
        <p:txBody>
          <a:bodyPr/>
          <a:lstStyle/>
          <a:p>
            <a:pPr algn="ctr"/>
            <a:r>
              <a:rPr lang="en-US" dirty="0" smtClean="0"/>
              <a:t>Topic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332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 of </a:t>
            </a:r>
            <a:r>
              <a:rPr lang="en-US" dirty="0"/>
              <a:t>Instruction </a:t>
            </a:r>
            <a:r>
              <a:rPr lang="en-US" dirty="0" smtClean="0"/>
              <a:t>SET</a:t>
            </a:r>
            <a:br>
              <a:rPr lang="en-US" dirty="0" smtClean="0"/>
            </a:b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2"/>
                </a:solidFill>
              </a:rPr>
              <a:t>Designers will decide on the instructions that they would like to include in the instruction set </a:t>
            </a:r>
            <a:r>
              <a:rPr lang="en-US" dirty="0" smtClean="0"/>
              <a:t>e.g.</a:t>
            </a:r>
          </a:p>
          <a:p>
            <a:r>
              <a:rPr lang="en-US" dirty="0" smtClean="0"/>
              <a:t>Arithmetic Instructions</a:t>
            </a:r>
          </a:p>
          <a:p>
            <a:r>
              <a:rPr lang="en-US" dirty="0" smtClean="0"/>
              <a:t>Logic Instructions</a:t>
            </a:r>
          </a:p>
          <a:p>
            <a:r>
              <a:rPr lang="en-US" dirty="0" smtClean="0"/>
              <a:t>Data Manipulation</a:t>
            </a:r>
          </a:p>
          <a:p>
            <a:r>
              <a:rPr lang="en-US" dirty="0" smtClean="0"/>
              <a:t>Data Movement</a:t>
            </a:r>
          </a:p>
          <a:p>
            <a:r>
              <a:rPr lang="en-US" dirty="0"/>
              <a:t> </a:t>
            </a:r>
            <a:r>
              <a:rPr lang="en-US" dirty="0" smtClean="0"/>
              <a:t>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63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2A1A00"/>
                </a:solidFill>
              </a:rPr>
              <a:t>Overview of Instruction SET</a:t>
            </a:r>
            <a:br>
              <a:rPr lang="en-US" dirty="0">
                <a:solidFill>
                  <a:srgbClr val="2A1A00"/>
                </a:solidFill>
              </a:rPr>
            </a:br>
            <a:r>
              <a:rPr lang="en-US" dirty="0">
                <a:solidFill>
                  <a:srgbClr val="2A1A00"/>
                </a:solidFill>
              </a:rPr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Designers decide the format of the instructions: number of bits </a:t>
            </a:r>
            <a:r>
              <a:rPr lang="en-US" dirty="0" err="1" smtClean="0"/>
              <a:t>nd</a:t>
            </a:r>
            <a:r>
              <a:rPr lang="en-US" dirty="0" smtClean="0"/>
              <a:t> the allocation of bit fields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267" y="2888742"/>
            <a:ext cx="58197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98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2A1A00"/>
                </a:solidFill>
              </a:rPr>
              <a:t>Overview of Instruction SET</a:t>
            </a:r>
            <a:br>
              <a:rPr lang="en-US" dirty="0">
                <a:solidFill>
                  <a:srgbClr val="2A1A00"/>
                </a:solidFill>
              </a:rPr>
            </a:br>
            <a:r>
              <a:rPr lang="en-US" dirty="0">
                <a:solidFill>
                  <a:srgbClr val="2A1A00"/>
                </a:solidFill>
              </a:rPr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506685"/>
          </a:xfrm>
        </p:spPr>
        <p:txBody>
          <a:bodyPr/>
          <a:lstStyle/>
          <a:p>
            <a:r>
              <a:rPr lang="en-US" dirty="0" smtClean="0"/>
              <a:t>A hardware design that supports the implementation of the instruction set is proposed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39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7" y="381000"/>
            <a:ext cx="751522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4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9711" y="2985626"/>
            <a:ext cx="10178322" cy="1492132"/>
          </a:xfrm>
        </p:spPr>
        <p:txBody>
          <a:bodyPr/>
          <a:lstStyle/>
          <a:p>
            <a:pPr algn="ctr"/>
            <a:r>
              <a:rPr lang="en-US" dirty="0" smtClean="0"/>
              <a:t>Topic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682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2A1A00"/>
                </a:solidFill>
              </a:rPr>
              <a:t>Overview of Instruction SET</a:t>
            </a:r>
            <a:br>
              <a:rPr lang="en-US" dirty="0">
                <a:solidFill>
                  <a:srgbClr val="2A1A00"/>
                </a:solidFill>
              </a:rPr>
            </a:br>
            <a:r>
              <a:rPr lang="en-US" dirty="0">
                <a:solidFill>
                  <a:srgbClr val="2A1A00"/>
                </a:solidFill>
              </a:rPr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Control Logic is designed:</a:t>
            </a:r>
          </a:p>
          <a:p>
            <a:r>
              <a:rPr lang="en-US" sz="3200" dirty="0" smtClean="0"/>
              <a:t>They can decide that all instructions execute in one clock cycle</a:t>
            </a:r>
          </a:p>
          <a:p>
            <a:r>
              <a:rPr lang="en-US" sz="3200" dirty="0" smtClean="0"/>
              <a:t>Or they can choose multi clock cycle implementation for each instruction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61951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2A1A00"/>
                </a:solidFill>
              </a:rPr>
              <a:t>Overview of Instruction SET</a:t>
            </a:r>
            <a:br>
              <a:rPr lang="en-US" dirty="0">
                <a:solidFill>
                  <a:srgbClr val="2A1A00"/>
                </a:solidFill>
              </a:rPr>
            </a:br>
            <a:r>
              <a:rPr lang="en-US" dirty="0">
                <a:solidFill>
                  <a:srgbClr val="2A1A00"/>
                </a:solidFill>
              </a:rPr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Clock Cycle for each instruction:  construct a truth table and implement with logic gates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059" y="2808516"/>
            <a:ext cx="9477560" cy="316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95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2A1A00"/>
                </a:solidFill>
              </a:rPr>
              <a:t>Overview of Instruction SET</a:t>
            </a:r>
            <a:br>
              <a:rPr lang="en-US" dirty="0">
                <a:solidFill>
                  <a:srgbClr val="2A1A00"/>
                </a:solidFill>
              </a:rPr>
            </a:br>
            <a:r>
              <a:rPr lang="en-US" dirty="0">
                <a:solidFill>
                  <a:srgbClr val="2A1A00"/>
                </a:solidFill>
              </a:rPr>
              <a:t>Implementation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8047" y="2313408"/>
            <a:ext cx="7248670" cy="45445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60172" y="186392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Multi-Clock Cycles for each instruction: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4873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2A1A00"/>
                </a:solidFill>
              </a:rPr>
              <a:t>Overview of Instruction SET</a:t>
            </a:r>
            <a:br>
              <a:rPr lang="en-US" dirty="0">
                <a:solidFill>
                  <a:srgbClr val="2A1A00"/>
                </a:solidFill>
              </a:rPr>
            </a:br>
            <a:r>
              <a:rPr lang="en-US" dirty="0">
                <a:solidFill>
                  <a:srgbClr val="2A1A00"/>
                </a:solidFill>
              </a:rPr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 Clock Cycle for each Instruction Implementation: Construct a State Machine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1" y="3088609"/>
            <a:ext cx="8739674" cy="353594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51918" y="6027576"/>
            <a:ext cx="9331" cy="39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081935" y="6056132"/>
            <a:ext cx="9330" cy="437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209314" y="6092890"/>
            <a:ext cx="0" cy="42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715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608" y="216713"/>
            <a:ext cx="4876798" cy="662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93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2A1A00"/>
                </a:solidFill>
              </a:rPr>
              <a:t>Overview of Instruction SET</a:t>
            </a:r>
            <a:br>
              <a:rPr lang="en-US" dirty="0">
                <a:solidFill>
                  <a:srgbClr val="2A1A00"/>
                </a:solidFill>
              </a:rPr>
            </a:br>
            <a:r>
              <a:rPr lang="en-US" dirty="0">
                <a:solidFill>
                  <a:srgbClr val="2A1A00"/>
                </a:solidFill>
              </a:rPr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8535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Logic Gates Implementation of the State Machine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475" y="2874295"/>
            <a:ext cx="3987280" cy="359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88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2A1A00"/>
                </a:solidFill>
              </a:rPr>
              <a:t>Overview of Instruction SET</a:t>
            </a:r>
            <a:br>
              <a:rPr lang="en-US" dirty="0">
                <a:solidFill>
                  <a:srgbClr val="2A1A00"/>
                </a:solidFill>
              </a:rPr>
            </a:br>
            <a:r>
              <a:rPr lang="en-US" dirty="0">
                <a:solidFill>
                  <a:srgbClr val="2A1A00"/>
                </a:solidFill>
              </a:rPr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413379"/>
          </a:xfrm>
        </p:spPr>
        <p:txBody>
          <a:bodyPr/>
          <a:lstStyle/>
          <a:p>
            <a:r>
              <a:rPr lang="en-US" dirty="0" smtClean="0"/>
              <a:t>Implementing the State Machine as a Program:  </a:t>
            </a:r>
            <a:r>
              <a:rPr lang="en-US" sz="2800" b="1" dirty="0" smtClean="0">
                <a:solidFill>
                  <a:schemeClr val="tx2"/>
                </a:solidFill>
              </a:rPr>
              <a:t>Microprogramming</a:t>
            </a:r>
            <a:endParaRPr lang="en-US" sz="2800" b="1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228" y="3482821"/>
            <a:ext cx="4242318" cy="300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7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CISC &amp; RISC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200" dirty="0" smtClean="0"/>
              <a:t>An important aspect of computer architecture is the design of the instruction set for the processor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Early computers had small and simple instruction sets to minimize the hardware used to implement them.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As digital hardware became cheaper with the advent of integrated circuits, computer instructions tended to increase both in number and complexity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45302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A1A00"/>
                </a:solidFill>
              </a:rPr>
              <a:t>CISC &amp; RISC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254758"/>
          </a:xfrm>
        </p:spPr>
        <p:txBody>
          <a:bodyPr>
            <a:noAutofit/>
          </a:bodyPr>
          <a:lstStyle/>
          <a:p>
            <a:r>
              <a:rPr lang="en-US" sz="2400" dirty="0" smtClean="0"/>
              <a:t>Many computers have instructions that include 100 to 200 instructions.</a:t>
            </a:r>
          </a:p>
          <a:p>
            <a:r>
              <a:rPr lang="en-US" sz="2400" dirty="0" smtClean="0"/>
              <a:t>These computers support a variety of data types and a large number of addressing modes.</a:t>
            </a:r>
          </a:p>
          <a:p>
            <a:r>
              <a:rPr lang="en-US" sz="2400" dirty="0" smtClean="0"/>
              <a:t>Why?</a:t>
            </a:r>
          </a:p>
          <a:p>
            <a:pPr lvl="1"/>
            <a:r>
              <a:rPr lang="en-US" sz="2000" dirty="0" smtClean="0"/>
              <a:t>Computer designers wanted to be able to support many applications</a:t>
            </a:r>
          </a:p>
          <a:p>
            <a:pPr lvl="1"/>
            <a:r>
              <a:rPr lang="en-US" sz="2000" dirty="0" smtClean="0"/>
              <a:t>The need to add instructions to facilitate the translation from high level languages into machine language</a:t>
            </a:r>
          </a:p>
          <a:p>
            <a:r>
              <a:rPr lang="en-US" sz="2400" dirty="0" smtClean="0"/>
              <a:t>A computer that has a large number of instructions is classified as a </a:t>
            </a:r>
            <a:r>
              <a:rPr lang="en-US" sz="2400" b="1" dirty="0" smtClean="0">
                <a:solidFill>
                  <a:schemeClr val="tx1"/>
                </a:solidFill>
              </a:rPr>
              <a:t>Complex </a:t>
            </a:r>
            <a:r>
              <a:rPr lang="en-US" sz="2400" b="1" dirty="0">
                <a:solidFill>
                  <a:schemeClr val="tx1"/>
                </a:solidFill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</a:rPr>
              <a:t>nstruction </a:t>
            </a:r>
            <a:r>
              <a:rPr lang="en-US" sz="2400" b="1" dirty="0">
                <a:solidFill>
                  <a:schemeClr val="tx1"/>
                </a:solidFill>
              </a:rPr>
              <a:t>S</a:t>
            </a:r>
            <a:r>
              <a:rPr lang="en-US" sz="2400" b="1" dirty="0" smtClean="0">
                <a:solidFill>
                  <a:schemeClr val="tx1"/>
                </a:solidFill>
              </a:rPr>
              <a:t>et Computer (CISC)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265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A1A00"/>
                </a:solidFill>
              </a:rPr>
              <a:t>CISC &amp; RISC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51678" y="1642189"/>
            <a:ext cx="10178322" cy="437605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 the early 1980’s a number of computer designers recommended that computers use fewer instructions with: </a:t>
            </a:r>
          </a:p>
          <a:p>
            <a:pPr lvl="1"/>
            <a:r>
              <a:rPr lang="en-US" sz="2400" dirty="0"/>
              <a:t>S</a:t>
            </a:r>
            <a:r>
              <a:rPr lang="en-US" sz="2400" dirty="0" smtClean="0"/>
              <a:t>imple constructs </a:t>
            </a:r>
          </a:p>
          <a:p>
            <a:pPr lvl="1"/>
            <a:r>
              <a:rPr lang="en-US" sz="2400" dirty="0" smtClean="0"/>
              <a:t>They can be executed faster within the CPU without having to use memory as often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r>
              <a:rPr lang="en-US" sz="2800" dirty="0" smtClean="0"/>
              <a:t>These computers are classified </a:t>
            </a:r>
            <a:r>
              <a:rPr lang="en-US" sz="2800" b="1" dirty="0" smtClean="0">
                <a:solidFill>
                  <a:schemeClr val="tx2"/>
                </a:solidFill>
              </a:rPr>
              <a:t>as Reduced Instruction Set Computers or RISC.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52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54393"/>
            <a:ext cx="10178322" cy="14921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CISC Characteristics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043405"/>
            <a:ext cx="10178322" cy="3836188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A large number of instructions – typically from 100 to 250 instructions</a:t>
            </a:r>
          </a:p>
          <a:p>
            <a:r>
              <a:rPr lang="en-US" sz="2800" dirty="0" smtClean="0"/>
              <a:t>The instruction set includes specialized instructions that are used infrequently</a:t>
            </a:r>
          </a:p>
          <a:p>
            <a:r>
              <a:rPr lang="en-US" sz="2800" dirty="0" smtClean="0"/>
              <a:t>A large variety of addressing modes – typically from 5 to 20 different modes</a:t>
            </a:r>
          </a:p>
          <a:p>
            <a:r>
              <a:rPr lang="en-US" sz="2800" dirty="0" smtClean="0"/>
              <a:t>Variable length instruction formats</a:t>
            </a:r>
          </a:p>
          <a:p>
            <a:r>
              <a:rPr lang="en-US" sz="2800" dirty="0" smtClean="0"/>
              <a:t>Instructions that manipulate operands in memory</a:t>
            </a:r>
          </a:p>
          <a:p>
            <a:endParaRPr lang="en-US" sz="28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925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600" dirty="0">
                <a:solidFill>
                  <a:srgbClr val="2A1A00"/>
                </a:solidFill>
              </a:rPr>
              <a:t>CISC Characteristics</a:t>
            </a:r>
            <a:br>
              <a:rPr lang="en-US" sz="4600" dirty="0">
                <a:solidFill>
                  <a:srgbClr val="2A1A00"/>
                </a:solidFill>
              </a:rPr>
            </a:br>
            <a:r>
              <a:rPr lang="en-US" sz="4600" dirty="0">
                <a:solidFill>
                  <a:srgbClr val="2A1A00"/>
                </a:solidFill>
              </a:rPr>
              <a:t/>
            </a:r>
            <a:br>
              <a:rPr lang="en-US" sz="4600" dirty="0">
                <a:solidFill>
                  <a:srgbClr val="2A1A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6323" y="1744825"/>
            <a:ext cx="10178322" cy="4450702"/>
          </a:xfrm>
        </p:spPr>
        <p:txBody>
          <a:bodyPr/>
          <a:lstStyle/>
          <a:p>
            <a:pPr lvl="0">
              <a:buClr>
                <a:srgbClr val="2A1A00"/>
              </a:buClr>
            </a:pPr>
            <a:r>
              <a:rPr lang="en-US" sz="3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large number of instructions – typically from 100 to 250 instructions</a:t>
            </a:r>
          </a:p>
          <a:p>
            <a:r>
              <a:rPr lang="en-US" sz="2800" dirty="0" smtClean="0"/>
              <a:t>Why?</a:t>
            </a:r>
          </a:p>
          <a:p>
            <a:pPr lvl="1"/>
            <a:r>
              <a:rPr lang="en-US" sz="2400" dirty="0" smtClean="0"/>
              <a:t>Requirements imposed from high-level programming languages  Since the translation from  a high level language to a machine language is done by means of a compiler program ad the desire to simplify the compilation.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The task of the compiler is simplified if here are machine instructions that implement the high level statements directly.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29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2A1A00"/>
                </a:solidFill>
              </a:rPr>
              <a:t>CISC Characteristics</a:t>
            </a:r>
            <a:br>
              <a:rPr lang="en-US" sz="5400" dirty="0">
                <a:solidFill>
                  <a:srgbClr val="2A1A00"/>
                </a:solidFill>
              </a:rPr>
            </a:br>
            <a:r>
              <a:rPr lang="en-US" sz="5400" dirty="0">
                <a:solidFill>
                  <a:srgbClr val="2A1A00"/>
                </a:solidFill>
              </a:rPr>
              <a:t/>
            </a:r>
            <a:br>
              <a:rPr lang="en-US" sz="5400" dirty="0">
                <a:solidFill>
                  <a:srgbClr val="2A1A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2A1A00"/>
              </a:buClr>
            </a:pPr>
            <a:r>
              <a:rPr lang="en-US" sz="3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Variable length instruction formats</a:t>
            </a:r>
          </a:p>
          <a:p>
            <a:pPr lvl="1"/>
            <a:r>
              <a:rPr lang="en-US" sz="2800" dirty="0" smtClean="0"/>
              <a:t>Instructions that require only register operands are smaller in length (number of bytes) than instructions that work with memory operands</a:t>
            </a:r>
          </a:p>
          <a:p>
            <a:pPr lvl="1"/>
            <a:r>
              <a:rPr lang="en-US" sz="2800" dirty="0" smtClean="0"/>
              <a:t>Variable length instructions require special complex circuits to decode them.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3610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00" dirty="0">
                <a:solidFill>
                  <a:srgbClr val="2A1A00"/>
                </a:solidFill>
              </a:rPr>
              <a:t>CISC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99592"/>
            <a:ext cx="10178322" cy="5057191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2A1A00"/>
              </a:buClr>
            </a:pPr>
            <a:r>
              <a:rPr lang="en-US" sz="3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Instructions that manipulate operands in </a:t>
            </a:r>
            <a:r>
              <a:rPr lang="en-US" sz="3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memory</a:t>
            </a:r>
          </a:p>
          <a:p>
            <a:pPr lvl="1">
              <a:buClr>
                <a:srgbClr val="2A1A00"/>
              </a:buClr>
            </a:pPr>
            <a:r>
              <a:rPr lang="en-US" sz="3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Although CISC processors have instructions that use only processor registers, the availability of other modes of operations tend to simplify high-level language compilation.</a:t>
            </a:r>
          </a:p>
          <a:p>
            <a:pPr lvl="1">
              <a:buClr>
                <a:srgbClr val="2A1A00"/>
              </a:buClr>
            </a:pPr>
            <a:r>
              <a:rPr lang="en-US" sz="3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However, as more instructions and addressing modes are incorporated into an instruction set, the more hardware logic is needed to implement and support them.</a:t>
            </a:r>
            <a:endParaRPr lang="en-US" sz="3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91756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244</TotalTime>
  <Words>808</Words>
  <Application>Microsoft Office PowerPoint</Application>
  <PresentationFormat>Widescreen</PresentationFormat>
  <Paragraphs>96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Gill Sans MT</vt:lpstr>
      <vt:lpstr>Impact</vt:lpstr>
      <vt:lpstr>Badge</vt:lpstr>
      <vt:lpstr>Computer Organization</vt:lpstr>
      <vt:lpstr>Topic One</vt:lpstr>
      <vt:lpstr>CISC &amp; RISC</vt:lpstr>
      <vt:lpstr>CISC &amp; RISC</vt:lpstr>
      <vt:lpstr>CISC &amp; RISC</vt:lpstr>
      <vt:lpstr>CISC Characteristics   </vt:lpstr>
      <vt:lpstr>CISC Characteristics  </vt:lpstr>
      <vt:lpstr>CISC Characteristics  </vt:lpstr>
      <vt:lpstr>CISC Characteristics</vt:lpstr>
      <vt:lpstr>RISC Characteristics</vt:lpstr>
      <vt:lpstr>RISC Characteristics</vt:lpstr>
      <vt:lpstr>RISC Characteristics</vt:lpstr>
      <vt:lpstr>RISC Characteristics</vt:lpstr>
      <vt:lpstr>RISC Characteristics</vt:lpstr>
      <vt:lpstr>Topic 2</vt:lpstr>
      <vt:lpstr>Overview of Instruction SET Implementation</vt:lpstr>
      <vt:lpstr>Overview of Instruction SET Implementation</vt:lpstr>
      <vt:lpstr>Overview of Instruction SET Implementation</vt:lpstr>
      <vt:lpstr>PowerPoint Presentation</vt:lpstr>
      <vt:lpstr>Overview of Instruction SET Implementation</vt:lpstr>
      <vt:lpstr>Overview of Instruction SET Implementation</vt:lpstr>
      <vt:lpstr>Overview of Instruction SET Implementation</vt:lpstr>
      <vt:lpstr>Overview of Instruction SET Implementation</vt:lpstr>
      <vt:lpstr>PowerPoint Presentation</vt:lpstr>
      <vt:lpstr>Overview of Instruction SET Implementation</vt:lpstr>
      <vt:lpstr>Overview of Instruction SET Implementation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</dc:title>
  <dc:creator>Mahmoud Abou-Nasr</dc:creator>
  <cp:lastModifiedBy>Mahmoud Abou-Nasr</cp:lastModifiedBy>
  <cp:revision>22</cp:revision>
  <dcterms:created xsi:type="dcterms:W3CDTF">2019-04-02T23:55:42Z</dcterms:created>
  <dcterms:modified xsi:type="dcterms:W3CDTF">2019-04-03T03:59:49Z</dcterms:modified>
</cp:coreProperties>
</file>