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548" r:id="rId4"/>
    <p:sldId id="549" r:id="rId5"/>
    <p:sldId id="550" r:id="rId6"/>
    <p:sldId id="551" r:id="rId7"/>
    <p:sldId id="552" r:id="rId8"/>
    <p:sldId id="602" r:id="rId9"/>
    <p:sldId id="553" r:id="rId10"/>
    <p:sldId id="555" r:id="rId11"/>
    <p:sldId id="556" r:id="rId12"/>
    <p:sldId id="558" r:id="rId13"/>
    <p:sldId id="603" r:id="rId14"/>
    <p:sldId id="620" r:id="rId15"/>
    <p:sldId id="635" r:id="rId16"/>
    <p:sldId id="560" r:id="rId17"/>
    <p:sldId id="604" r:id="rId18"/>
    <p:sldId id="605" r:id="rId19"/>
    <p:sldId id="606" r:id="rId20"/>
    <p:sldId id="561" r:id="rId21"/>
    <p:sldId id="621" r:id="rId22"/>
    <p:sldId id="623" r:id="rId23"/>
    <p:sldId id="624" r:id="rId24"/>
    <p:sldId id="562" r:id="rId25"/>
    <p:sldId id="564" r:id="rId26"/>
    <p:sldId id="575" r:id="rId27"/>
    <p:sldId id="574" r:id="rId28"/>
    <p:sldId id="607" r:id="rId29"/>
    <p:sldId id="608" r:id="rId30"/>
    <p:sldId id="599" r:id="rId31"/>
    <p:sldId id="600" r:id="rId32"/>
    <p:sldId id="547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FF"/>
    <a:srgbClr val="FFFF99"/>
    <a:srgbClr val="FFCCCC"/>
    <a:srgbClr val="93B9DF"/>
    <a:srgbClr val="CC0000"/>
    <a:srgbClr val="A50021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5748" autoAdjust="0"/>
  </p:normalViewPr>
  <p:slideViewPr>
    <p:cSldViewPr>
      <p:cViewPr varScale="1">
        <p:scale>
          <a:sx n="118" d="100"/>
          <a:sy n="118" d="100"/>
        </p:scale>
        <p:origin x="6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3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9DBD1-0215-FB46-BE5D-DBD8E259ECDE}" type="datetimeFigureOut">
              <a:rPr lang="en-US" smtClean="0"/>
              <a:t>3/30/2019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81C30-7C7C-EC42-819A-BCE7E858F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99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 alt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370E91A4-D1F5-4D7B-8F75-A2E8FD1E185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9523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ABC83-71B5-4C5C-A637-81C37285E520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753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106D3-10FE-4533-8C39-790F5E38A497}" type="slidenum">
              <a:rPr lang="en-US" altLang="en-US"/>
              <a:pPr/>
              <a:t>11</a:t>
            </a:fld>
            <a:endParaRPr lang="en-US" altLang="en-US" dirty="0"/>
          </a:p>
        </p:txBody>
      </p:sp>
      <p:sp>
        <p:nvSpPr>
          <p:cNvPr id="72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232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7D1C5-2597-4757-B3D6-FB7224930C74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7249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5517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F3488-79DE-4004-AEBC-F160D41114D5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9475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F3488-79DE-4004-AEBC-F160D41114D5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575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E1C913-4A40-4BA3-BDC7-B5298FD6E643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563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5F4E92-9C00-4712-9065-73A1531D8327}" type="slidenum">
              <a:rPr lang="en-US" altLang="en-US"/>
              <a:pPr/>
              <a:t>17</a:t>
            </a:fld>
            <a:endParaRPr lang="en-US" altLang="en-US" dirty="0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1372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50978-0035-445C-B55F-BC3EECABCF7F}" type="slidenum">
              <a:rPr lang="en-US" altLang="en-US"/>
              <a:pPr/>
              <a:t>18</a:t>
            </a:fld>
            <a:endParaRPr lang="en-US" altLang="en-US" dirty="0"/>
          </a:p>
        </p:txBody>
      </p:sp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121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5C3B7-DD6A-40AF-8141-C05801724430}" type="slidenum">
              <a:rPr lang="en-US" altLang="en-US"/>
              <a:pPr/>
              <a:t>19</a:t>
            </a:fld>
            <a:endParaRPr lang="en-US" altLang="en-US" dirty="0"/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9761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2BC0A-29A1-472E-84D3-200412A9A91A}" type="slidenum">
              <a:rPr lang="en-US" altLang="en-US"/>
              <a:pPr/>
              <a:t>20</a:t>
            </a:fld>
            <a:endParaRPr lang="en-US" altLang="en-US" dirty="0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247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2BC0A-29A1-472E-84D3-200412A9A91A}" type="slidenum">
              <a:rPr lang="en-US" altLang="en-US"/>
              <a:pPr/>
              <a:t>21</a:t>
            </a:fld>
            <a:endParaRPr lang="en-US" altLang="en-US" dirty="0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316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DB2B5-4F72-492B-BA01-8B894007078C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704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7718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2BC0A-29A1-472E-84D3-200412A9A91A}" type="slidenum">
              <a:rPr lang="en-US" altLang="en-US"/>
              <a:pPr/>
              <a:t>22</a:t>
            </a:fld>
            <a:endParaRPr lang="en-US" altLang="en-US" dirty="0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8763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2BC0A-29A1-472E-84D3-200412A9A91A}" type="slidenum">
              <a:rPr lang="en-US" altLang="en-US"/>
              <a:pPr/>
              <a:t>23</a:t>
            </a:fld>
            <a:endParaRPr lang="en-US" altLang="en-US" dirty="0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281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3C5D7-196E-4808-BE53-257729892365}" type="slidenum">
              <a:rPr lang="en-US" altLang="en-US"/>
              <a:pPr/>
              <a:t>24</a:t>
            </a:fld>
            <a:endParaRPr lang="en-US" altLang="en-US" dirty="0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9215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A26DA-CAC4-4ED7-BECC-C9A1EC3EF48C}" type="slidenum">
              <a:rPr lang="en-US" altLang="en-US"/>
              <a:pPr/>
              <a:t>25</a:t>
            </a:fld>
            <a:endParaRPr lang="en-US" altLang="en-US" dirty="0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9671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D1B85-226A-4BD1-BF99-2DE9078AD9C2}" type="slidenum">
              <a:rPr lang="en-US" altLang="en-US"/>
              <a:pPr/>
              <a:t>26</a:t>
            </a:fld>
            <a:endParaRPr lang="en-US" altLang="en-US" dirty="0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9519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8C804-8FA6-4F80-BB3F-90EB38782999}" type="slidenum">
              <a:rPr lang="en-US" altLang="en-US"/>
              <a:pPr/>
              <a:t>27</a:t>
            </a:fld>
            <a:endParaRPr lang="en-US" altLang="en-US" dirty="0"/>
          </a:p>
        </p:txBody>
      </p:sp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9634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56E00-F338-4198-A5D8-CE1650B267C4}" type="slidenum">
              <a:rPr lang="en-US" altLang="en-US"/>
              <a:pPr/>
              <a:t>28</a:t>
            </a:fld>
            <a:endParaRPr lang="en-US" altLang="en-US" dirty="0"/>
          </a:p>
        </p:txBody>
      </p:sp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65694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DE99A-FD18-4AF1-995C-2006788852D6}" type="slidenum">
              <a:rPr lang="en-US" altLang="en-US"/>
              <a:pPr/>
              <a:t>29</a:t>
            </a:fld>
            <a:endParaRPr lang="en-US" altLang="en-US" dirty="0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086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66459-8BD3-4EF0-83C4-D1DC8A3163EF}" type="slidenum">
              <a:rPr lang="en-US" altLang="en-US"/>
              <a:pPr/>
              <a:t>30</a:t>
            </a:fld>
            <a:endParaRPr lang="en-US" altLang="en-US" dirty="0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6365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95CE0-EAEF-4FEF-A8B5-A361A3542D7D}" type="slidenum">
              <a:rPr lang="en-US" altLang="en-US"/>
              <a:pPr/>
              <a:t>31</a:t>
            </a:fld>
            <a:endParaRPr lang="en-US" altLang="en-US" dirty="0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093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70B3D0-C9A2-48B4-A082-CC9B648F003D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7065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0634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3D0FC-C2D0-42EA-833B-8B041BF63199}" type="slidenum">
              <a:rPr lang="en-US" altLang="en-US"/>
              <a:pPr/>
              <a:t>32</a:t>
            </a:fld>
            <a:endParaRPr lang="en-US" altLang="en-US" dirty="0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379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6B24E-FC22-48B0-88F1-06B1D72C05CD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7086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725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50DF8-EE7D-4F48-BC2E-89927AFBFAC4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7106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407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2B896-C13B-4C0B-B59D-72CF7BAFCF5A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234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22F23-147A-4B2D-B866-A5D503CB515F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5841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90F39-B90D-4B32-9237-056363982281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7223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F2B563-702B-4FC5-B19A-4707C4F3EE41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164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latin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6E36114-5631-4531-9D83-D48F98EC8B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234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ACBA65-0651-482A-8199-6F4E0C499EF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57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542829-62AB-473D-8AD1-1AFF2497BF8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211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4351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60033F-5ADA-4C89-9256-653A5DB5E69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593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78439B-702D-4BE2-9A41-E296CDA768F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255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B0DA96-BBD1-4DC8-BC62-B76D9BC8FB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790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4F6FBA-21B4-4B42-8DC4-3E0B5E12D97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DE9183-8138-4C50-B7C5-BFEEA1C605C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28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3952B0-F3A8-4A06-AFA2-33A31D2D949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959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F8893F-9977-467A-919B-59C1ACEB283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094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15.png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Understand </a:t>
            </a:r>
            <a:r>
              <a:rPr lang="en-US" altLang="en-US" dirty="0"/>
              <a:t>the concepts of hierarchical memory organization.</a:t>
            </a:r>
          </a:p>
          <a:p>
            <a:r>
              <a:rPr lang="en-US" altLang="en-US" dirty="0"/>
              <a:t>Understand how each level of memory contributes to system performance, and how the performance is measured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Memory Hierarchy (6 of 6)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An entire block of data is copied after a hit because the </a:t>
            </a:r>
            <a:r>
              <a:rPr lang="en-US" altLang="en-US" i="1" dirty="0"/>
              <a:t>principle of locality </a:t>
            </a:r>
            <a:r>
              <a:rPr lang="en-US" altLang="en-US" dirty="0"/>
              <a:t>tells us that once a byte is accessed, it’s likely that a nearby data element will be needed soon.</a:t>
            </a:r>
          </a:p>
          <a:p>
            <a:r>
              <a:rPr lang="en-US" altLang="en-US" dirty="0"/>
              <a:t>There are three forms of locality:</a:t>
            </a:r>
          </a:p>
          <a:p>
            <a:pPr lvl="1"/>
            <a:r>
              <a:rPr lang="en-US" altLang="en-US" i="1" dirty="0"/>
              <a:t>Temporal locality</a:t>
            </a:r>
            <a:r>
              <a:rPr lang="en-US" altLang="en-US" dirty="0"/>
              <a:t>: Recently-accessed data elements tend to be accessed again.</a:t>
            </a:r>
          </a:p>
          <a:p>
            <a:pPr lvl="1"/>
            <a:r>
              <a:rPr lang="en-US" altLang="en-US" i="1" dirty="0"/>
              <a:t>Spatial locality</a:t>
            </a:r>
            <a:r>
              <a:rPr lang="en-US" altLang="en-US" dirty="0"/>
              <a:t>: Accesses tend to cluster.</a:t>
            </a:r>
          </a:p>
          <a:p>
            <a:pPr lvl="1"/>
            <a:r>
              <a:rPr lang="en-US" altLang="en-US" i="1" dirty="0"/>
              <a:t>Sequential locality</a:t>
            </a:r>
            <a:r>
              <a:rPr lang="en-US" altLang="en-US" dirty="0"/>
              <a:t>: Instructions tend to be accessed sequentially.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Cache </a:t>
            </a:r>
            <a:r>
              <a:rPr lang="en-US" altLang="en-US" dirty="0" smtClean="0"/>
              <a:t>Memory</a:t>
            </a:r>
            <a:endParaRPr lang="en-US" altLang="en-US" dirty="0"/>
          </a:p>
        </p:txBody>
      </p:sp>
      <p:sp>
        <p:nvSpPr>
          <p:cNvPr id="71987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The purpose of cache memory is to speed up accesses by storing recently used data closer to the CPU, instead of storing it in main memory.</a:t>
            </a:r>
          </a:p>
          <a:p>
            <a:r>
              <a:rPr lang="en-US" altLang="en-US" dirty="0"/>
              <a:t>Although cache is much smaller than main memory, its access time is a fraction of that of main memory.</a:t>
            </a:r>
          </a:p>
          <a:p>
            <a:r>
              <a:rPr lang="en-US" altLang="en-US" dirty="0"/>
              <a:t>Unlike main memory, which is accessed by address, cache is typically accessed by content; hence, it is often called </a:t>
            </a:r>
            <a:r>
              <a:rPr lang="en-US" altLang="en-US" i="1" dirty="0"/>
              <a:t>content addressable memory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Because of this, a single large cache memory isn’t always desirable</a:t>
            </a:r>
            <a:r>
              <a:rPr lang="en-US" dirty="0"/>
              <a:t>—</a:t>
            </a:r>
            <a:r>
              <a:rPr lang="en-US" altLang="en-US" dirty="0"/>
              <a:t>it takes longer to search.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4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Cache </a:t>
            </a:r>
            <a:r>
              <a:rPr lang="en-US" altLang="en-US" dirty="0" smtClean="0"/>
              <a:t>Memory</a:t>
            </a:r>
            <a:endParaRPr lang="en-US" altLang="en-US" dirty="0"/>
          </a:p>
        </p:txBody>
      </p:sp>
      <p:sp>
        <p:nvSpPr>
          <p:cNvPr id="72397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simplest cache mapping scheme is direct mapped cache.</a:t>
            </a:r>
          </a:p>
          <a:p>
            <a:r>
              <a:rPr lang="en-US" altLang="en-US" dirty="0"/>
              <a:t>In a direct mapped cache consisting of </a:t>
            </a:r>
            <a:r>
              <a:rPr lang="en-US" altLang="en-US" i="1" dirty="0"/>
              <a:t>N</a:t>
            </a:r>
            <a:r>
              <a:rPr lang="en-US" altLang="en-US" dirty="0"/>
              <a:t> blocks of cache, block </a:t>
            </a:r>
            <a:r>
              <a:rPr lang="en-US" altLang="en-US" i="1" dirty="0"/>
              <a:t>X</a:t>
            </a:r>
            <a:r>
              <a:rPr lang="en-US" altLang="en-US" dirty="0"/>
              <a:t> of main memory maps to cache block </a:t>
            </a:r>
            <a:r>
              <a:rPr lang="en-US" altLang="en-US" i="1" dirty="0"/>
              <a:t>Y </a:t>
            </a:r>
            <a:r>
              <a:rPr lang="en-US" altLang="en-US" dirty="0"/>
              <a:t>=</a:t>
            </a:r>
            <a:r>
              <a:rPr lang="en-US" altLang="en-US" i="1" dirty="0"/>
              <a:t> X </a:t>
            </a:r>
            <a:r>
              <a:rPr lang="en-US" altLang="en-US" dirty="0"/>
              <a:t>mod </a:t>
            </a:r>
            <a:r>
              <a:rPr lang="en-US" altLang="en-US" i="1" dirty="0"/>
              <a:t>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Thus, if we have 10 blocks of cache, block 7 of cache may hold blocks 7, 17, 27, 37, . . . of main memory.</a:t>
            </a:r>
          </a:p>
        </p:txBody>
      </p:sp>
      <p:sp>
        <p:nvSpPr>
          <p:cNvPr id="723972" name="Text Box 1028"/>
          <p:cNvSpPr txBox="1">
            <a:spLocks noChangeArrowheads="1"/>
          </p:cNvSpPr>
          <p:nvPr/>
        </p:nvSpPr>
        <p:spPr bwMode="auto">
          <a:xfrm>
            <a:off x="1651000" y="5665113"/>
            <a:ext cx="6000750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2200" dirty="0">
                <a:solidFill>
                  <a:srgbClr val="000000"/>
                </a:solidFill>
                <a:latin typeface="Arial"/>
                <a:cs typeface="Arial"/>
              </a:rPr>
              <a:t>The next slide illustrates this mapping concept.</a:t>
            </a:r>
            <a:endParaRPr lang="en-US" alt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816136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With direct mapped cache consisting of 4 blocks of cache, block </a:t>
            </a:r>
            <a:r>
              <a:rPr lang="en-US" altLang="en-US" i="1" dirty="0"/>
              <a:t>X</a:t>
            </a:r>
            <a:r>
              <a:rPr lang="en-US" altLang="en-US" dirty="0"/>
              <a:t> of main memory maps to cache block </a:t>
            </a:r>
            <a:r>
              <a:rPr lang="en-US" altLang="en-US" i="1" dirty="0"/>
              <a:t>Y </a:t>
            </a:r>
            <a:r>
              <a:rPr lang="en-US" altLang="en-US" dirty="0"/>
              <a:t>=</a:t>
            </a:r>
            <a:r>
              <a:rPr lang="en-US" altLang="en-US" i="1" dirty="0"/>
              <a:t> X </a:t>
            </a:r>
            <a:r>
              <a:rPr lang="en-US" altLang="en-US" dirty="0"/>
              <a:t>mod 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38839DF-3FB7-774C-93A1-4346E5900F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505200"/>
            <a:ext cx="2642839" cy="25146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816136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larger example.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DF04828-0F6A-7B4B-9A70-C12C5D7907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752600"/>
            <a:ext cx="224035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16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B7CCB0-6668-49AE-9979-EE7CFA6A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A97643-39D1-4BA9-8910-46198DBE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To perform direct mapping, the binary main memory address is partitioned into the fields shown below.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/>
              <a:t>offset field </a:t>
            </a:r>
            <a:r>
              <a:rPr lang="en-US" altLang="en-US" dirty="0"/>
              <a:t>uniquely identifies an address within a specific block.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/>
              <a:t>block field </a:t>
            </a:r>
            <a:r>
              <a:rPr lang="en-US" altLang="en-US" dirty="0"/>
              <a:t>selects a unique block of cache.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/>
              <a:t>tag field </a:t>
            </a:r>
            <a:r>
              <a:rPr lang="en-US" altLang="en-US" dirty="0"/>
              <a:t>is whatever is left over.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The sizes of these fields are determined by characteristics of both memory and cache.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57C3FC4-DBBA-AA46-AA1D-454E09205E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43400"/>
            <a:ext cx="2743200" cy="7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</a:t>
            </a:r>
            <a:r>
              <a:rPr lang="en-US" altLang="en-US" dirty="0"/>
              <a:t>: Consider a byte-addressable main memory consisting of 4 blocks, and a cache with 2 blocks, where each block is 4 bytes. </a:t>
            </a:r>
          </a:p>
          <a:p>
            <a:r>
              <a:rPr lang="en-US" altLang="en-US" dirty="0"/>
              <a:t>This means Block 0 and 2 of main memory map to Block 0 of cache, and Blocks 1 and 3 of main memory map to Block 1 of cache.</a:t>
            </a:r>
          </a:p>
          <a:p>
            <a:r>
              <a:rPr lang="en-US" altLang="en-US" dirty="0"/>
              <a:t>Using the tag, block, and offset fields, we can see how main memory maps to cache as follows.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81817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743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</a:t>
            </a:r>
            <a:r>
              <a:rPr lang="en-US" altLang="en-US" dirty="0"/>
              <a:t>: Cont’d. Consider a byte-addressable main memory consisting of 4 blocks, and a cache with 2 blocks, where each block is 4 bytes. </a:t>
            </a:r>
          </a:p>
          <a:p>
            <a:pPr lvl="1"/>
            <a:r>
              <a:rPr lang="en-US" altLang="en-US" dirty="0"/>
              <a:t>First, we need to determine the address format for mapping. Each block is 4 bytes, so the offset field must contain 2 bits; there are 2 blocks in cache, so the block field must contain 1 bit; this leaves 1 bit for the tag (as a main memory address has 4 bits because there are a total of 2</a:t>
            </a:r>
            <a:r>
              <a:rPr lang="en-US" altLang="en-US" baseline="30000" dirty="0"/>
              <a:t>4</a:t>
            </a:r>
            <a:r>
              <a:rPr lang="en-US" altLang="en-US" dirty="0"/>
              <a:t> = 16 bytes).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6830184-099F-6E4B-BC69-BFA0503A9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76800"/>
            <a:ext cx="2057400" cy="965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82022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464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1</a:t>
            </a:r>
            <a:r>
              <a:rPr lang="en-US" altLang="en-US" dirty="0"/>
              <a:t>: Cont’d.</a:t>
            </a:r>
          </a:p>
          <a:p>
            <a:pPr lvl="1"/>
            <a:r>
              <a:rPr lang="en-US" altLang="en-US" dirty="0"/>
              <a:t>Suppose we need to access main memory address 3</a:t>
            </a:r>
            <a:r>
              <a:rPr lang="en-US" altLang="en-US" baseline="-25000" dirty="0"/>
              <a:t>16</a:t>
            </a:r>
            <a:r>
              <a:rPr lang="en-US" altLang="en-US" dirty="0"/>
              <a:t> (0x0011 in binary). If we partition 0x0011 using the address format from Figure a, we get Figure b.</a:t>
            </a:r>
          </a:p>
          <a:p>
            <a:pPr lvl="1"/>
            <a:r>
              <a:rPr lang="en-US" altLang="en-US" dirty="0"/>
              <a:t>Thus, the main memory address 0x0011 maps to cache block 0.</a:t>
            </a:r>
          </a:p>
          <a:p>
            <a:pPr lvl="1"/>
            <a:r>
              <a:rPr lang="en-US" altLang="en-US" dirty="0"/>
              <a:t>Figure c shows this mapping, along with the tag that is also stored with the data.</a:t>
            </a:r>
          </a:p>
        </p:txBody>
      </p:sp>
      <p:sp>
        <p:nvSpPr>
          <p:cNvPr id="820234" name="Text Box 10"/>
          <p:cNvSpPr txBox="1">
            <a:spLocks noChangeArrowheads="1"/>
          </p:cNvSpPr>
          <p:nvPr/>
        </p:nvSpPr>
        <p:spPr bwMode="auto">
          <a:xfrm>
            <a:off x="1676400" y="5969913"/>
            <a:ext cx="5867400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200" dirty="0">
                <a:solidFill>
                  <a:srgbClr val="000000"/>
                </a:solidFill>
                <a:latin typeface="Arial"/>
                <a:cs typeface="Arial"/>
              </a:rPr>
              <a:t>The next slide illustrates another mapping.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ECFA68D-B21C-5D45-8693-B24338D29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905000"/>
            <a:ext cx="2057400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739A936-A2BF-2446-8175-724B8356A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3048000"/>
            <a:ext cx="2159000" cy="92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76F1C2E-2535-7745-884B-AA34D132B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191000"/>
            <a:ext cx="1938777" cy="177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87" name="Rectangle 15"/>
          <p:cNvSpPr>
            <a:spLocks noChangeArrowheads="1"/>
          </p:cNvSpPr>
          <p:nvPr/>
        </p:nvSpPr>
        <p:spPr bwMode="auto">
          <a:xfrm>
            <a:off x="4724400" y="1752600"/>
            <a:ext cx="4191000" cy="39624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822284" name="Rectangle 12"/>
          <p:cNvSpPr>
            <a:spLocks noChangeArrowheads="1"/>
          </p:cNvSpPr>
          <p:nvPr/>
        </p:nvSpPr>
        <p:spPr bwMode="auto">
          <a:xfrm>
            <a:off x="609600" y="1752600"/>
            <a:ext cx="4114800" cy="39624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1E5F7D7-E036-AB4A-977D-8C561E176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5000"/>
            <a:ext cx="2159000" cy="92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F550F39-BAE9-6F47-BD71-E5352F5F4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24200"/>
            <a:ext cx="2603500" cy="238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C6ADE44-4793-8247-A4D7-ECBB7A8F53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981200"/>
            <a:ext cx="1955800" cy="850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5261F07-F1B6-9741-8567-1C3333633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200400"/>
            <a:ext cx="2806700" cy="23241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Memory lies at the heart of the stored-program computer.</a:t>
            </a:r>
          </a:p>
          <a:p>
            <a:r>
              <a:rPr lang="en-US" altLang="en-US" dirty="0"/>
              <a:t>In previous chapters, we studied the components from which memory is built and the ways in which memory is accessed by various ISAs.</a:t>
            </a:r>
          </a:p>
          <a:p>
            <a:r>
              <a:rPr lang="en-US" altLang="en-US" dirty="0"/>
              <a:t>In </a:t>
            </a:r>
            <a:r>
              <a:rPr lang="en-US" altLang="en-US" dirty="0" smtClean="0"/>
              <a:t>these slides, </a:t>
            </a:r>
            <a:r>
              <a:rPr lang="en-US" altLang="en-US" dirty="0"/>
              <a:t>we focus on memory organization. A clear understanding of these ideas is essential for the analysis of system performance.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Cache </a:t>
            </a:r>
            <a:r>
              <a:rPr lang="en-US" altLang="en-US" dirty="0" smtClean="0"/>
              <a:t>Memory</a:t>
            </a:r>
            <a:endParaRPr lang="en-US" altLang="en-US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2</a:t>
            </a:r>
            <a:r>
              <a:rPr lang="en-US" altLang="en-US" dirty="0"/>
              <a:t>: Assume a byte-addressable memory consists of 2</a:t>
            </a:r>
            <a:r>
              <a:rPr lang="en-US" altLang="en-US" baseline="30000" dirty="0"/>
              <a:t>14</a:t>
            </a:r>
            <a:r>
              <a:rPr lang="en-US" altLang="en-US" dirty="0"/>
              <a:t> bytes, cache has 16 blocks, and each block has 8 bytes. </a:t>
            </a:r>
          </a:p>
          <a:p>
            <a:pPr lvl="1"/>
            <a:r>
              <a:rPr lang="en-US" altLang="en-US" dirty="0"/>
              <a:t>The number of memory blocks are:</a:t>
            </a:r>
          </a:p>
          <a:p>
            <a:pPr lvl="1"/>
            <a:r>
              <a:rPr lang="en-US" altLang="en-US" dirty="0"/>
              <a:t>Each main memory address requires 14 bits. Of this 14-bit address field, the rightmost 3 bits reflect the offset field. </a:t>
            </a:r>
          </a:p>
          <a:p>
            <a:pPr lvl="1"/>
            <a:r>
              <a:rPr lang="en-US" altLang="en-US" dirty="0"/>
              <a:t>We need 4 bits to select a specific block in cache, so the block field consists of the middle 4 bits. </a:t>
            </a:r>
          </a:p>
          <a:p>
            <a:pPr lvl="1"/>
            <a:r>
              <a:rPr lang="en-US" altLang="en-US" dirty="0"/>
              <a:t>The remaining 7 bits make up the tag field. </a:t>
            </a:r>
          </a:p>
        </p:txBody>
      </p:sp>
      <p:pic>
        <p:nvPicPr>
          <p:cNvPr id="730120" name="Picture 8" descr="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838200" cy="53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4D76C9F-99D4-984F-94FC-8A390EB0B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257800"/>
            <a:ext cx="2717800" cy="9271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3</a:t>
            </a:r>
            <a:r>
              <a:rPr lang="en-US" altLang="en-US" dirty="0"/>
              <a:t>: Assume a byte-addressable memory consisting of 16 bytes divided into 8 blocks. Cache contains 4 blocks. We know:</a:t>
            </a:r>
          </a:p>
          <a:p>
            <a:pPr lvl="1"/>
            <a:r>
              <a:rPr lang="en-US" altLang="en-US" dirty="0"/>
              <a:t>A memory address has 4 bits.</a:t>
            </a:r>
          </a:p>
          <a:p>
            <a:pPr lvl="1"/>
            <a:r>
              <a:rPr lang="en-US" altLang="en-US" dirty="0"/>
              <a:t>The 4-bit memory address is divided into the fields below.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D841051-F8FD-7B43-8026-2CA7144FE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800600"/>
            <a:ext cx="2667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9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181600" cy="4114800"/>
          </a:xfrm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3</a:t>
            </a:r>
            <a:r>
              <a:rPr lang="en-US" altLang="en-US" dirty="0"/>
              <a:t>: Cont’d. The mapping for memory references is shown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2284CA4-63F0-2D4F-A60B-00628593A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057400"/>
            <a:ext cx="267970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B16501F-902B-5F4A-85D9-5B7BFA0FA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733800"/>
            <a:ext cx="36830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18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4</a:t>
            </a:r>
            <a:r>
              <a:rPr lang="en-US" altLang="en-US" dirty="0"/>
              <a:t>: Consider 16-bit memory addresses and 64 blocks of cache where each block contains 8 bytes. We have:</a:t>
            </a:r>
          </a:p>
          <a:p>
            <a:pPr lvl="1"/>
            <a:r>
              <a:rPr lang="en-US" altLang="en-US" dirty="0"/>
              <a:t>3 bits for the offset</a:t>
            </a:r>
          </a:p>
          <a:p>
            <a:pPr lvl="1"/>
            <a:r>
              <a:rPr lang="en-US" altLang="en-US" dirty="0"/>
              <a:t>6 bits for the block</a:t>
            </a:r>
          </a:p>
          <a:p>
            <a:pPr lvl="1"/>
            <a:r>
              <a:rPr lang="en-US" altLang="en-US" dirty="0"/>
              <a:t>7 bits for the tag</a:t>
            </a:r>
          </a:p>
          <a:p>
            <a:r>
              <a:rPr lang="en-US" altLang="en-US" dirty="0"/>
              <a:t>A memory reference for 0x0404 maps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BCE168A-0957-9A4B-9D15-369998E59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5257800"/>
            <a:ext cx="2882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86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summary, direct mapped cache maps main memory blocks in a modular fashion to cache blocks. The mapping depends on:</a:t>
            </a:r>
          </a:p>
          <a:p>
            <a:pPr lvl="1"/>
            <a:r>
              <a:rPr lang="en-US" altLang="en-US" dirty="0"/>
              <a:t>The number of bits in the main memory address (how many addresses exist in main memory).</a:t>
            </a:r>
          </a:p>
          <a:p>
            <a:pPr lvl="1"/>
            <a:r>
              <a:rPr lang="en-US" altLang="en-US" dirty="0"/>
              <a:t>The number of blocks are in cache (which determines the size of the block field).</a:t>
            </a:r>
          </a:p>
          <a:p>
            <a:pPr lvl="1"/>
            <a:r>
              <a:rPr lang="en-US" altLang="en-US" dirty="0"/>
              <a:t>How many addresses (either bytes or words) are in a block (which determines the size of the offset field</a:t>
            </a:r>
            <a:r>
              <a:rPr lang="en-US" altLang="en-US" dirty="0" smtClean="0"/>
              <a:t>).</a:t>
            </a:r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73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Suppose instead of placing memory blocks in specific cache locations based on memory address, we could allow a block to go anywhere in cache.</a:t>
            </a:r>
          </a:p>
          <a:p>
            <a:r>
              <a:rPr lang="en-US" altLang="en-US" dirty="0"/>
              <a:t>In this way, cache would have to fill up before any blocks are evicted.</a:t>
            </a:r>
          </a:p>
          <a:p>
            <a:r>
              <a:rPr lang="en-US" altLang="en-US" dirty="0"/>
              <a:t>This is how </a:t>
            </a:r>
            <a:r>
              <a:rPr lang="en-US" altLang="en-US" i="1" dirty="0"/>
              <a:t>fully associative </a:t>
            </a:r>
            <a:r>
              <a:rPr lang="en-US" altLang="en-US" dirty="0"/>
              <a:t>cache works.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 smtClean="0"/>
              <a:t> </a:t>
            </a:r>
            <a:r>
              <a:rPr lang="en-US" altLang="en-US" dirty="0"/>
              <a:t>Cache </a:t>
            </a:r>
            <a:r>
              <a:rPr lang="en-US" altLang="en-US" dirty="0" smtClean="0"/>
              <a:t>Memory</a:t>
            </a:r>
            <a:endParaRPr lang="en-US" altLang="en-US" sz="2400" dirty="0"/>
          </a:p>
        </p:txBody>
      </p:sp>
      <p:sp>
        <p:nvSpPr>
          <p:cNvPr id="758787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r>
              <a:rPr lang="en-US" altLang="en-US" sz="2600" dirty="0"/>
              <a:t>The performance of hierarchical memory is measured by its</a:t>
            </a:r>
            <a:r>
              <a:rPr lang="en-US" altLang="en-US" sz="2600" i="1" dirty="0"/>
              <a:t> effective access time </a:t>
            </a:r>
            <a:r>
              <a:rPr lang="en-US" altLang="en-US" sz="2600" dirty="0"/>
              <a:t>(EAT).</a:t>
            </a:r>
          </a:p>
          <a:p>
            <a:r>
              <a:rPr lang="en-US" altLang="en-US" sz="2600" dirty="0"/>
              <a:t>EAT is a weighted average that takes into account the hit ratio and relative access times of successive levels of memory.</a:t>
            </a:r>
          </a:p>
          <a:p>
            <a:r>
              <a:rPr lang="en-US" altLang="en-US" sz="2600" dirty="0"/>
              <a:t>The EAT for a two-level memory is given by:</a:t>
            </a:r>
          </a:p>
          <a:p>
            <a:pPr>
              <a:buFontTx/>
              <a:buNone/>
            </a:pPr>
            <a:r>
              <a:rPr lang="en-US" altLang="en-US" sz="2600" dirty="0"/>
              <a:t>		EAT = </a:t>
            </a:r>
            <a:r>
              <a:rPr lang="en-US" altLang="en-US" sz="2600" i="1" dirty="0"/>
              <a:t>H</a:t>
            </a:r>
            <a:r>
              <a:rPr lang="en-US" altLang="en-US" sz="2600" dirty="0"/>
              <a:t> </a:t>
            </a:r>
            <a:r>
              <a:rPr lang="en-US" altLang="en-US" sz="2600" dirty="0">
                <a:sym typeface="Symbol" pitchFamily="18" charset="2"/>
              </a:rPr>
              <a:t></a:t>
            </a:r>
            <a:r>
              <a:rPr lang="en-US" altLang="en-US" sz="2600" dirty="0"/>
              <a:t> Access</a:t>
            </a:r>
            <a:r>
              <a:rPr lang="en-US" altLang="en-US" sz="2800" i="1" baseline="-25000" dirty="0"/>
              <a:t>C</a:t>
            </a:r>
            <a:r>
              <a:rPr lang="en-US" altLang="en-US" sz="2600" dirty="0"/>
              <a:t> + (1 </a:t>
            </a:r>
            <a:r>
              <a:rPr lang="en-US" sz="2600" dirty="0"/>
              <a:t>–</a:t>
            </a:r>
            <a:r>
              <a:rPr lang="en-US" sz="2400" dirty="0"/>
              <a:t> </a:t>
            </a:r>
            <a:r>
              <a:rPr lang="en-US" altLang="en-US" sz="2600" i="1" dirty="0"/>
              <a:t>H</a:t>
            </a:r>
            <a:r>
              <a:rPr lang="en-US" altLang="en-US" sz="2600" dirty="0"/>
              <a:t>) </a:t>
            </a:r>
            <a:r>
              <a:rPr lang="en-US" altLang="en-US" sz="2600" dirty="0">
                <a:sym typeface="Symbol" pitchFamily="18" charset="2"/>
              </a:rPr>
              <a:t></a:t>
            </a:r>
            <a:r>
              <a:rPr lang="en-US" altLang="en-US" sz="2600" dirty="0"/>
              <a:t> Access</a:t>
            </a:r>
            <a:r>
              <a:rPr lang="en-US" altLang="en-US" sz="2800" i="1" baseline="-25000" dirty="0"/>
              <a:t>MM</a:t>
            </a:r>
            <a:endParaRPr lang="en-US" altLang="en-US" sz="2600" dirty="0"/>
          </a:p>
          <a:p>
            <a:pPr lvl="1">
              <a:spcBef>
                <a:spcPct val="40000"/>
              </a:spcBef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400" dirty="0"/>
              <a:t>where </a:t>
            </a:r>
            <a:r>
              <a:rPr lang="en-US" altLang="en-US" sz="2400" i="1" dirty="0"/>
              <a:t>H</a:t>
            </a:r>
            <a:r>
              <a:rPr lang="en-US" altLang="en-US" sz="2400" dirty="0"/>
              <a:t> is the cache hit rate and Access</a:t>
            </a:r>
            <a:r>
              <a:rPr lang="en-US" altLang="en-US" sz="2400" baseline="-25000" dirty="0"/>
              <a:t>C</a:t>
            </a:r>
            <a:r>
              <a:rPr lang="en-US" altLang="en-US" sz="2400" dirty="0"/>
              <a:t> and Access</a:t>
            </a:r>
            <a:r>
              <a:rPr lang="en-US" altLang="en-US" sz="2400" baseline="-25000" dirty="0"/>
              <a:t>MM</a:t>
            </a:r>
            <a:r>
              <a:rPr lang="en-US" altLang="en-US" sz="2400" dirty="0"/>
              <a:t> are the access times for cache and main memory, respectively.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75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example, consider a system with a main memory access time of 200ns supported by a cache having a 10ns access time and a hit rate of 99%.</a:t>
            </a:r>
          </a:p>
          <a:p>
            <a:r>
              <a:rPr lang="en-US" altLang="en-US" dirty="0"/>
              <a:t>Suppose access to cache and main memory occurs concurrently (the accesses overlap).</a:t>
            </a:r>
          </a:p>
          <a:p>
            <a:r>
              <a:rPr lang="en-US" altLang="en-US" dirty="0"/>
              <a:t>The EAT is:</a:t>
            </a:r>
          </a:p>
          <a:p>
            <a:pPr marL="0" indent="0">
              <a:buNone/>
            </a:pPr>
            <a:r>
              <a:rPr lang="en-US" altLang="en-US" dirty="0"/>
              <a:t>	0.99(10ns) + 0.01(200ns) = 9.9ns + 2ns = 11ns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8253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If </a:t>
            </a:r>
            <a:r>
              <a:rPr lang="en-US" altLang="en-US" dirty="0"/>
              <a:t>the accesses do not overlap, the EAT is:</a:t>
            </a:r>
          </a:p>
          <a:p>
            <a:pPr marL="0" indent="0">
              <a:buNone/>
            </a:pPr>
            <a:r>
              <a:rPr lang="en-US" altLang="en-US" dirty="0"/>
              <a:t>		0.99(10ns) + 0.01(10ns + 200ns) </a:t>
            </a:r>
          </a:p>
          <a:p>
            <a:pPr marL="0" indent="0">
              <a:buNone/>
            </a:pPr>
            <a:r>
              <a:rPr lang="en-US" altLang="en-US" dirty="0"/>
              <a:t>		= 9.9ns + 2.01ns = 12ns</a:t>
            </a:r>
          </a:p>
          <a:p>
            <a:r>
              <a:rPr lang="en-US" altLang="en-US" dirty="0"/>
              <a:t>This equation for determining the effective access time can be extended to any number of memory </a:t>
            </a:r>
            <a:r>
              <a:rPr lang="en-US" altLang="en-US" dirty="0" smtClean="0"/>
              <a:t>levels</a:t>
            </a:r>
            <a:r>
              <a:rPr lang="en-US" altLang="en-US" dirty="0"/>
              <a:t>.</a:t>
            </a:r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8273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Caching is depends upon programs exhibiting good locality.</a:t>
            </a:r>
          </a:p>
          <a:p>
            <a:pPr lvl="1"/>
            <a:r>
              <a:rPr lang="en-US" altLang="en-US" dirty="0"/>
              <a:t>Some object-oriented programs have poor locality owing to their complex, dynamic structures.</a:t>
            </a:r>
          </a:p>
          <a:p>
            <a:pPr lvl="1"/>
            <a:r>
              <a:rPr lang="en-US" altLang="en-US" dirty="0"/>
              <a:t>Arrays stored in column-major rather than row-major order can be problematic for certain cache organizations.</a:t>
            </a:r>
          </a:p>
          <a:p>
            <a:r>
              <a:rPr lang="en-US" altLang="en-US" dirty="0"/>
              <a:t>With poor locality, caching can actually cause performance degradation rather than performance improvement.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</a:t>
            </a:r>
            <a:r>
              <a:rPr lang="en-US" altLang="en-US" dirty="0"/>
              <a:t>of Memory (1 of 2)</a:t>
            </a:r>
          </a:p>
        </p:txBody>
      </p:sp>
      <p:sp>
        <p:nvSpPr>
          <p:cNvPr id="70349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There are two kinds of main memory: random access memory (RAM) and read-only-memory (ROM).</a:t>
            </a:r>
          </a:p>
          <a:p>
            <a:r>
              <a:rPr lang="en-US" altLang="en-US" dirty="0"/>
              <a:t>There are two types of RAM: dynamic RAM (DRAM) and static RAM (SRAM).</a:t>
            </a:r>
          </a:p>
          <a:p>
            <a:r>
              <a:rPr lang="en-US" altLang="en-US" dirty="0"/>
              <a:t>DRAM consists of capacitors that slowly leak their charge over time. Thus, they must be refreshed every few milliseconds to prevent data loss.</a:t>
            </a:r>
          </a:p>
          <a:p>
            <a:r>
              <a:rPr lang="en-US" altLang="en-US" dirty="0"/>
              <a:t>DRAM is “cheap” memory owing to its simple design.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807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Most of today’s small systems employ multilevel cache hierarchies.</a:t>
            </a:r>
          </a:p>
          <a:p>
            <a:r>
              <a:rPr lang="en-US" altLang="en-US" dirty="0"/>
              <a:t>The levels of cache form their own small memory hierarchy.</a:t>
            </a:r>
          </a:p>
          <a:p>
            <a:r>
              <a:rPr lang="en-US" altLang="en-US" dirty="0"/>
              <a:t>Level 1 cache (8KB to 64KB) is situated on the processor itself.</a:t>
            </a:r>
          </a:p>
          <a:p>
            <a:pPr lvl="1"/>
            <a:r>
              <a:rPr lang="en-US" altLang="en-US" dirty="0"/>
              <a:t>Access time is typically about 4ns.</a:t>
            </a:r>
          </a:p>
          <a:p>
            <a:r>
              <a:rPr lang="en-US" altLang="en-US" dirty="0"/>
              <a:t>Level 2 cache (64KB to 2MB) may be on the motherboard, or on an expansion card.</a:t>
            </a:r>
          </a:p>
          <a:p>
            <a:pPr lvl="1"/>
            <a:r>
              <a:rPr lang="en-US" altLang="en-US" dirty="0"/>
              <a:t>Access time is usually around 15</a:t>
            </a:r>
            <a:r>
              <a:rPr lang="en-US" dirty="0"/>
              <a:t>–</a:t>
            </a:r>
            <a:r>
              <a:rPr lang="en-US" altLang="en-US" dirty="0"/>
              <a:t>20ns.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en-US" altLang="en-US" dirty="0"/>
          </a:p>
        </p:txBody>
      </p:sp>
      <p:sp>
        <p:nvSpPr>
          <p:cNvPr id="80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 systems that employ three levels of cache, the Level 2 cache is placed on the same die as the CPU (reducing access time to about 10ns).</a:t>
            </a:r>
          </a:p>
          <a:p>
            <a:r>
              <a:rPr lang="en-US" altLang="en-US" dirty="0"/>
              <a:t>Accordingly, the Level 3 cache (2MB to 256MB) refers to cache that is situated between the processor and main memory.</a:t>
            </a:r>
          </a:p>
          <a:p>
            <a:r>
              <a:rPr lang="en-US" altLang="en-US" dirty="0"/>
              <a:t>Once the number of cache levels is determined, the next thing to consider is whether data (or instructions) can exist in more than one cache level.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Conclusion</a:t>
            </a:r>
            <a:endParaRPr lang="en-US" altLang="en-US" dirty="0"/>
          </a:p>
        </p:txBody>
      </p:sp>
      <p:sp>
        <p:nvSpPr>
          <p:cNvPr id="6481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Computer memory is organized in a hierarchy, with the smallest, fastest memory at the top and the largest, slowest memory at the bottom.</a:t>
            </a:r>
          </a:p>
          <a:p>
            <a:r>
              <a:rPr lang="en-US" altLang="en-US" dirty="0"/>
              <a:t>Cache memory gives faster access to main memory, while virtual memory uses disk storage to give the illusion of having a large main memory.</a:t>
            </a:r>
          </a:p>
          <a:p>
            <a:r>
              <a:rPr lang="en-US" altLang="en-US" dirty="0"/>
              <a:t>Cache maps blocks of main memory to blocks of cache memory. Virtual memory maps page frames to virtual pages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41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</a:t>
            </a:r>
            <a:r>
              <a:rPr lang="en-US" altLang="en-US" dirty="0"/>
              <a:t>of Memory (2 of 2)</a:t>
            </a:r>
          </a:p>
        </p:txBody>
      </p:sp>
      <p:sp>
        <p:nvSpPr>
          <p:cNvPr id="70553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SRAM consists of circuits similar to the D flip-flop that we studied </a:t>
            </a:r>
            <a:r>
              <a:rPr lang="en-US" altLang="en-US" dirty="0" smtClean="0"/>
              <a:t>before.</a:t>
            </a:r>
            <a:endParaRPr lang="en-US" altLang="en-US" dirty="0"/>
          </a:p>
          <a:p>
            <a:r>
              <a:rPr lang="en-US" altLang="en-US" dirty="0"/>
              <a:t>SRAM is very fast memory and it doesn’t need to be refreshed like DRAM does. It is used to build cache memory, which we will discuss in detail later.</a:t>
            </a:r>
          </a:p>
          <a:p>
            <a:r>
              <a:rPr lang="en-US" altLang="en-US" dirty="0"/>
              <a:t>ROM also does not need to be refreshed, either. In fact, it needs very little charge to retain its memory.</a:t>
            </a:r>
          </a:p>
          <a:p>
            <a:r>
              <a:rPr lang="en-US" altLang="en-US" dirty="0"/>
              <a:t>ROM is used to store permanent, or semi-permanent data that persists even while the system is turned off.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Memory Hierarchy (1 of 6)</a:t>
            </a:r>
          </a:p>
        </p:txBody>
      </p:sp>
      <p:sp>
        <p:nvSpPr>
          <p:cNvPr id="70758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Generally speaking, faster memory is more expensive than slower memory.</a:t>
            </a:r>
          </a:p>
          <a:p>
            <a:r>
              <a:rPr lang="en-US" altLang="en-US" dirty="0"/>
              <a:t>To provide the best performance at the lowest cost, memory is organized in a hierarchical fashion.</a:t>
            </a:r>
          </a:p>
          <a:p>
            <a:r>
              <a:rPr lang="en-US" altLang="en-US" dirty="0"/>
              <a:t>Small, fast storage elements are kept in the CPU, larger, slower main memory is accessed through the data bus.</a:t>
            </a:r>
          </a:p>
          <a:p>
            <a:r>
              <a:rPr lang="en-US" altLang="en-US" dirty="0"/>
              <a:t>Larger, (almost) permanent storage in the form of disk and tape drives is still further from the CPU.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8" name="Rectangle 10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Memory Hierarchy (2 of 6)</a:t>
            </a:r>
          </a:p>
        </p:txBody>
      </p:sp>
      <p:sp>
        <p:nvSpPr>
          <p:cNvPr id="7096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storage organization can be thought of as a pyramid: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47E74F5-6934-8E46-ACBA-1EBE6784AA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200400"/>
            <a:ext cx="4514850" cy="276445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5" name="Rectangle 102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Memory Hierarchy (3 of 6)</a:t>
            </a:r>
          </a:p>
        </p:txBody>
      </p:sp>
      <p:sp>
        <p:nvSpPr>
          <p:cNvPr id="71168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We are most interested in the memory hierarchy that involves registers, cache, main memory, and virtual memory.</a:t>
            </a:r>
          </a:p>
          <a:p>
            <a:r>
              <a:rPr lang="en-US" altLang="en-US" dirty="0"/>
              <a:t>Registers are storage locations available on the processor itself.</a:t>
            </a:r>
          </a:p>
          <a:p>
            <a:r>
              <a:rPr lang="en-US" altLang="en-US" dirty="0"/>
              <a:t>Virtual memory is typically implemented using a hard drive; it extends the address space from RAM to the hard drive.</a:t>
            </a:r>
          </a:p>
          <a:p>
            <a:r>
              <a:rPr lang="en-US" altLang="en-US" dirty="0"/>
              <a:t>Virtual memory provides more space: Cache memory provides speed.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Memory Hierarchy (4 of 6)</a:t>
            </a:r>
          </a:p>
        </p:txBody>
      </p:sp>
      <p:sp>
        <p:nvSpPr>
          <p:cNvPr id="8140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access a particular piece of data, the CPU first sends a request to its nearest memory, usually cache.  </a:t>
            </a:r>
          </a:p>
          <a:p>
            <a:r>
              <a:rPr lang="en-US" altLang="en-US" dirty="0"/>
              <a:t>If the data is not in cache, then main memory is queried. If the data is not in main memory, then the request goes to disk.</a:t>
            </a:r>
          </a:p>
          <a:p>
            <a:r>
              <a:rPr lang="en-US" altLang="en-US" dirty="0"/>
              <a:t>Once the data is located, then the data and a number of its nearby data elements are fetched into cache memory.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Memory Hierarchy (5 of 6)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This leads us to some definitions.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i="1" dirty="0"/>
              <a:t>hit</a:t>
            </a:r>
            <a:r>
              <a:rPr lang="en-US" altLang="en-US" dirty="0"/>
              <a:t> is when data is found at a given memory level.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i="1" dirty="0"/>
              <a:t>miss</a:t>
            </a:r>
            <a:r>
              <a:rPr lang="en-US" altLang="en-US" dirty="0"/>
              <a:t> is when it is not found.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/>
              <a:t>hit rate </a:t>
            </a:r>
            <a:r>
              <a:rPr lang="en-US" altLang="en-US" dirty="0"/>
              <a:t>is the percentage of time data is found at a given memory level.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/>
              <a:t>miss rate </a:t>
            </a:r>
            <a:r>
              <a:rPr lang="en-US" altLang="en-US" dirty="0"/>
              <a:t>is the percentage of time it is not. </a:t>
            </a:r>
          </a:p>
          <a:p>
            <a:pPr lvl="1"/>
            <a:r>
              <a:rPr lang="en-US" altLang="en-US" dirty="0"/>
              <a:t>Miss rate = 1 </a:t>
            </a:r>
            <a:r>
              <a:rPr lang="en-US" dirty="0"/>
              <a:t>– </a:t>
            </a:r>
            <a:r>
              <a:rPr lang="en-US" altLang="en-US" dirty="0"/>
              <a:t>hit rate.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/>
              <a:t>hit time </a:t>
            </a:r>
            <a:r>
              <a:rPr lang="en-US" altLang="en-US" dirty="0"/>
              <a:t>is the time required to access data at a given memory level.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/>
              <a:t>miss penalty </a:t>
            </a:r>
            <a:r>
              <a:rPr lang="en-US" altLang="en-US" dirty="0"/>
              <a:t>is the time required to process a miss, including the time that it takes to replace a block of memory plus the time it takes to deliver the data to the processor.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COA_Mstr.pot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19702</TotalTime>
  <Words>2037</Words>
  <Application>Microsoft Office PowerPoint</Application>
  <PresentationFormat>On-screen Show (4:3)</PresentationFormat>
  <Paragraphs>178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ECOA_Mstr.pot</vt:lpstr>
      <vt:lpstr>Objectives</vt:lpstr>
      <vt:lpstr> Introduction</vt:lpstr>
      <vt:lpstr>Types of Memory (1 of 2)</vt:lpstr>
      <vt:lpstr>Types of Memory (2 of 2)</vt:lpstr>
      <vt:lpstr>The Memory Hierarchy (1 of 6)</vt:lpstr>
      <vt:lpstr>The Memory Hierarchy (2 of 6)</vt:lpstr>
      <vt:lpstr>The Memory Hierarchy (3 of 6)</vt:lpstr>
      <vt:lpstr>The Memory Hierarchy (4 of 6)</vt:lpstr>
      <vt:lpstr>The Memory Hierarchy (5 of 6)</vt:lpstr>
      <vt:lpstr>The Memory Hierarchy (6 of 6)</vt:lpstr>
      <vt:lpstr> Cache Memory</vt:lpstr>
      <vt:lpstr> Cache Memory</vt:lpstr>
      <vt:lpstr>Cache Memory</vt:lpstr>
      <vt:lpstr>Cache Memory</vt:lpstr>
      <vt:lpstr>Cache Memory</vt:lpstr>
      <vt:lpstr>Cache Memory</vt:lpstr>
      <vt:lpstr>Cache Memory</vt:lpstr>
      <vt:lpstr>Cache Memory</vt:lpstr>
      <vt:lpstr>Cache Memory</vt:lpstr>
      <vt:lpstr> Cache Memory</vt:lpstr>
      <vt:lpstr>Cache Memory</vt:lpstr>
      <vt:lpstr>Cache Memory</vt:lpstr>
      <vt:lpstr>Cache Memory</vt:lpstr>
      <vt:lpstr>Cache Memory</vt:lpstr>
      <vt:lpstr>Cache Memory</vt:lpstr>
      <vt:lpstr> Cache Memory</vt:lpstr>
      <vt:lpstr>Cache Memory</vt:lpstr>
      <vt:lpstr>Cache Memory</vt:lpstr>
      <vt:lpstr>Cache Memory</vt:lpstr>
      <vt:lpstr>Cache Memory</vt:lpstr>
      <vt:lpstr>Cache Memory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Null &amp; Lobur</dc:creator>
  <cp:lastModifiedBy>Mahmoud Abou-Nasr</cp:lastModifiedBy>
  <cp:revision>496</cp:revision>
  <dcterms:created xsi:type="dcterms:W3CDTF">2002-11-19T23:57:00Z</dcterms:created>
  <dcterms:modified xsi:type="dcterms:W3CDTF">2019-04-01T02:44:18Z</dcterms:modified>
</cp:coreProperties>
</file>