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8920-3045-4C66-AB84-1D4161C0BA20}" type="datetimeFigureOut">
              <a:rPr lang="en-US" smtClean="0"/>
              <a:t>3/24/2019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74F17-C529-4C4F-BFB2-7ECAE46C2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4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8E9440-CA81-40DE-8805-063CA2548F54}" type="slidenum">
              <a:rPr lang="en-US" altLang="en-US">
                <a:solidFill>
                  <a:srgbClr val="000000"/>
                </a:solidFill>
              </a:rPr>
              <a:pPr/>
              <a:t>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3997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C68690-2BAE-4932-B389-22976893CFD1}" type="slidenum">
              <a:rPr lang="en-US" altLang="en-US">
                <a:solidFill>
                  <a:srgbClr val="000000"/>
                </a:solidFill>
              </a:rPr>
              <a:pPr/>
              <a:t>10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4821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686F40-5497-4122-B242-D4C59CCAE84E}" type="slidenum">
              <a:rPr lang="en-US" altLang="en-US">
                <a:solidFill>
                  <a:srgbClr val="000000"/>
                </a:solidFill>
              </a:rPr>
              <a:pPr/>
              <a:t>11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17246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AFAB0-0699-45E7-86AA-AD8A5EFB5ADA}" type="slidenum">
              <a:rPr lang="en-US" altLang="en-US">
                <a:solidFill>
                  <a:srgbClr val="000000"/>
                </a:solidFill>
              </a:rPr>
              <a:pPr/>
              <a:t>12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5139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D23A6-389A-45D2-ABA3-0C34A5D42778}" type="slidenum">
              <a:rPr lang="en-US" altLang="en-US">
                <a:solidFill>
                  <a:srgbClr val="000000"/>
                </a:solidFill>
              </a:rPr>
              <a:pPr/>
              <a:t>13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027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0AD43-6C09-46F5-912A-E28A9DE716C4}" type="slidenum">
              <a:rPr lang="en-US" altLang="en-US">
                <a:solidFill>
                  <a:srgbClr val="000000"/>
                </a:solidFill>
              </a:rPr>
              <a:pPr/>
              <a:t>14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42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0635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FEEB0-719B-426E-8198-51A1E59864F5}" type="slidenum">
              <a:rPr lang="en-US" altLang="en-US">
                <a:solidFill>
                  <a:srgbClr val="000000"/>
                </a:solidFill>
              </a:rPr>
              <a:pPr/>
              <a:t>15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2533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D32D7C-9E9D-4099-8A0B-0CD97C707644}" type="slidenum">
              <a:rPr lang="en-US" altLang="en-US">
                <a:solidFill>
                  <a:srgbClr val="000000"/>
                </a:solidFill>
              </a:rPr>
              <a:pPr/>
              <a:t>16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96981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2A20B-1046-4DB6-8B83-242FE2859A1E}" type="slidenum">
              <a:rPr lang="en-US" altLang="en-US">
                <a:solidFill>
                  <a:srgbClr val="000000"/>
                </a:solidFill>
              </a:rPr>
              <a:pPr/>
              <a:t>17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34293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2EB43D-8201-4C9A-B5FF-875F6CCD5AED}" type="slidenum">
              <a:rPr lang="en-US" altLang="en-US">
                <a:solidFill>
                  <a:srgbClr val="000000"/>
                </a:solidFill>
              </a:rPr>
              <a:pPr/>
              <a:t>18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71366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7F7894-68E3-4A77-9F1A-4DB9D9599478}" type="slidenum">
              <a:rPr lang="en-US" altLang="en-US">
                <a:solidFill>
                  <a:srgbClr val="000000"/>
                </a:solidFill>
              </a:rPr>
              <a:pPr/>
              <a:t>19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39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5942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ACD538-ACB7-4257-AE5B-C0E50D50855B}" type="slidenum">
              <a:rPr lang="en-US" altLang="en-US">
                <a:solidFill>
                  <a:srgbClr val="000000"/>
                </a:solidFill>
              </a:rPr>
              <a:pPr/>
              <a:t>2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976722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E8329-DA6C-44D1-AD8C-B008C34FC5C2}" type="slidenum">
              <a:rPr lang="en-US" altLang="en-US">
                <a:solidFill>
                  <a:srgbClr val="000000"/>
                </a:solidFill>
              </a:rPr>
              <a:pPr/>
              <a:t>20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1186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23AB8-F087-462D-9FEE-53607A8CBBB5}" type="slidenum">
              <a:rPr lang="en-US" altLang="en-US">
                <a:solidFill>
                  <a:srgbClr val="000000"/>
                </a:solidFill>
              </a:rPr>
              <a:pPr/>
              <a:t>21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7721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39FCD-1B67-4673-AC6B-39D74E739181}" type="slidenum">
              <a:rPr lang="en-US" altLang="en-US">
                <a:solidFill>
                  <a:srgbClr val="000000"/>
                </a:solidFill>
              </a:rPr>
              <a:pPr/>
              <a:t>3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7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4393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27521-C89F-4D91-977D-17DEB2168463}" type="slidenum">
              <a:rPr lang="en-US" altLang="en-US">
                <a:solidFill>
                  <a:srgbClr val="000000"/>
                </a:solidFill>
              </a:rPr>
              <a:pPr/>
              <a:t>4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105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13950-CAD7-48B0-82A8-B15AE302DE1A}" type="slidenum">
              <a:rPr lang="en-US" altLang="en-US">
                <a:solidFill>
                  <a:srgbClr val="000000"/>
                </a:solidFill>
              </a:rPr>
              <a:pPr/>
              <a:t>5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2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733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14C900-C929-496E-A801-143AA507B989}" type="slidenum">
              <a:rPr lang="en-US" altLang="en-US">
                <a:solidFill>
                  <a:srgbClr val="000000"/>
                </a:solidFill>
              </a:rPr>
              <a:pPr/>
              <a:t>6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AEB3A-529F-43CC-AD62-B1DC633E4136}" type="slidenum">
              <a:rPr lang="en-US" altLang="en-US">
                <a:solidFill>
                  <a:srgbClr val="000000"/>
                </a:solidFill>
              </a:rPr>
              <a:pPr/>
              <a:t>7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078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393CD-5D62-4282-A57F-892EF4AA2170}" type="slidenum">
              <a:rPr lang="en-US" altLang="en-US">
                <a:solidFill>
                  <a:srgbClr val="000000"/>
                </a:solidFill>
              </a:rPr>
              <a:pPr/>
              <a:t>8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86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74659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5D4055-C252-43F4-9B51-8C0A2E301773}" type="slidenum">
              <a:rPr lang="en-US" altLang="en-US">
                <a:solidFill>
                  <a:srgbClr val="000000"/>
                </a:solidFill>
              </a:rPr>
              <a:pPr/>
              <a:t>9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90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932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72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53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304800"/>
            <a:ext cx="259080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304800"/>
            <a:ext cx="756920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079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5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68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42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209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66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88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34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28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r" eaLnBrk="0" fontAlgn="base" hangingPunct="0">
              <a:spcBef>
                <a:spcPct val="15000"/>
              </a:spcBef>
              <a:spcAft>
                <a:spcPct val="0"/>
              </a:spcAft>
            </a:pPr>
            <a:endParaRPr lang="en-US" altLang="en-US" sz="2000" b="1" baseline="30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52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649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>
          <a:solidFill>
            <a:schemeClr val="tx1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9.png"/><Relationship Id="rId4" Type="http://schemas.openxmlformats.org/officeDocument/2006/relationships/image" Target="../media/image8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1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 of 30)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Combinational logic circuits are perfect for situations when we require the immediate application of a Boolean function to a set of inputs. </a:t>
            </a:r>
          </a:p>
          <a:p>
            <a:r>
              <a:rPr lang="en-US" altLang="en-US" dirty="0"/>
              <a:t>There are other times, however, when we need a circuit to change its value with consideration to its current state as well as its inputs.</a:t>
            </a:r>
          </a:p>
          <a:p>
            <a:pPr lvl="1"/>
            <a:r>
              <a:rPr lang="en-US" altLang="en-US" dirty="0"/>
              <a:t>These circuits have to “remember” their current state.</a:t>
            </a:r>
          </a:p>
          <a:p>
            <a:r>
              <a:rPr lang="en-US" altLang="en-US" i="1" dirty="0"/>
              <a:t>Sequential logic circuits </a:t>
            </a:r>
            <a:r>
              <a:rPr lang="en-US" altLang="en-US" dirty="0"/>
              <a:t>provide this functionality for us. </a:t>
            </a:r>
          </a:p>
        </p:txBody>
      </p:sp>
    </p:spTree>
    <p:extLst>
      <p:ext uri="{BB962C8B-B14F-4D97-AF65-F5344CB8AC3E}">
        <p14:creationId xmlns:p14="http://schemas.microsoft.com/office/powerpoint/2010/main" val="987473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(10 of 30)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4038600" cy="4114800"/>
          </a:xfrm>
        </p:spPr>
        <p:txBody>
          <a:bodyPr/>
          <a:lstStyle/>
          <a:p>
            <a:r>
              <a:rPr lang="en-US" altLang="en-US" dirty="0"/>
              <a:t>At the right, we see how an SR flip-flop can be modified to create a JK flip-flop.</a:t>
            </a:r>
          </a:p>
          <a:p>
            <a:r>
              <a:rPr lang="en-US" altLang="en-US" dirty="0"/>
              <a:t>The characteristic table indicates that the flip-flop is stable for all inputs.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5F7CF2D-3193-0A42-8458-8AF3F53060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913" y="2036307"/>
            <a:ext cx="3245339" cy="16011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AF5B87B-791A-FA48-99A8-795A2B9D6D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4114800"/>
            <a:ext cx="3567723" cy="1676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 bwMode="auto">
          <a:xfrm>
            <a:off x="8733453" y="2565918"/>
            <a:ext cx="102637" cy="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630816" y="2565918"/>
            <a:ext cx="205274" cy="74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8579497" y="2481259"/>
            <a:ext cx="205274" cy="74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3000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9497" y="2698879"/>
            <a:ext cx="887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6802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2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(11 of 30)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41148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Another modification of the SR flip-flop is the D flip-flop, shown below with its characteristic table.</a:t>
            </a:r>
          </a:p>
          <a:p>
            <a:r>
              <a:rPr lang="en-US" altLang="en-US" dirty="0"/>
              <a:t>You will notice that the output of the flip-flop remains the same during subsequent clock pulses. The output changes only when the value of D changes.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2308FE-2CAD-5D49-8306-C40843E5C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286000"/>
            <a:ext cx="2692400" cy="977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014DCD-E240-084D-946A-B00393444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733800"/>
            <a:ext cx="20320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4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7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(12 of 30)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D flip-flop is the fundamental circuit of computer memory. </a:t>
            </a:r>
          </a:p>
          <a:p>
            <a:pPr lvl="1"/>
            <a:r>
              <a:rPr lang="en-US" altLang="en-US" dirty="0"/>
              <a:t>D flip-flops are usually illustrated using the block diagram shown below.</a:t>
            </a:r>
          </a:p>
          <a:p>
            <a:r>
              <a:rPr lang="en-US" altLang="en-US" dirty="0"/>
              <a:t>The characteristic table for the D flip-flop is shown at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C9CDA51-A797-2D48-AC95-BBF129E9E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5029201"/>
            <a:ext cx="1828800" cy="11146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F6393D4-0BAF-AB4E-BF30-4C0DB7495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29200"/>
            <a:ext cx="1676400" cy="12078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6684" y="5171985"/>
            <a:ext cx="2780017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26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(13 of 30)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The behavior of sequential circuits can be expressed using characteristic tables or finite state machines (FSMs).</a:t>
            </a:r>
          </a:p>
          <a:p>
            <a:pPr lvl="1"/>
            <a:r>
              <a:rPr lang="en-US" altLang="en-US" dirty="0"/>
              <a:t>FSMs consist of a set of nodes that hold the states of the machine and a set of arcs that connect the states.</a:t>
            </a:r>
          </a:p>
          <a:p>
            <a:r>
              <a:rPr lang="en-US" altLang="en-US" dirty="0"/>
              <a:t>Moore and Mealy machines are two types of FSMs that are equivalent.</a:t>
            </a:r>
          </a:p>
          <a:p>
            <a:pPr lvl="1"/>
            <a:r>
              <a:rPr lang="en-US" altLang="en-US" dirty="0"/>
              <a:t>They differ only in how they express the outputs of the machine.</a:t>
            </a:r>
          </a:p>
          <a:p>
            <a:r>
              <a:rPr lang="en-US" altLang="en-US" dirty="0"/>
              <a:t>Moore machines place outputs on each node, while Mealy machines present their outputs on the transitions. </a:t>
            </a:r>
          </a:p>
        </p:txBody>
      </p:sp>
    </p:spTree>
    <p:extLst>
      <p:ext uri="{BB962C8B-B14F-4D97-AF65-F5344CB8AC3E}">
        <p14:creationId xmlns:p14="http://schemas.microsoft.com/office/powerpoint/2010/main" val="6922900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707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3.7 Sequential Circuits </a:t>
            </a:r>
            <a:r>
              <a:rPr lang="en-US" altLang="en-US" sz="2400" dirty="0"/>
              <a:t>(14 of 30)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idx="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>
              <a:spcBef>
                <a:spcPct val="10000"/>
              </a:spcBef>
            </a:pPr>
            <a:r>
              <a:rPr lang="en-US" altLang="en-US" sz="2600" dirty="0">
                <a:latin typeface="Arial" charset="0"/>
              </a:rPr>
              <a:t>The behavior of a JK flop-flop is depicted below by a Moore machine (left) and a Mealy machine (right).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989A29-0493-EE4E-A922-9DA819FA2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05200"/>
            <a:ext cx="6400800" cy="23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656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47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(18 of 30)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63E8F0E-AE5C-FF4D-8F73-320394F67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81200"/>
            <a:ext cx="4258490" cy="343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36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9" name="Rectangle 10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(19 of 30)</a:t>
            </a:r>
          </a:p>
        </p:txBody>
      </p:sp>
      <p:sp>
        <p:nvSpPr>
          <p:cNvPr id="55603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is an ASM for a microwave oven.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291C420-9F53-274F-811A-D4B40D4C8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819401"/>
            <a:ext cx="4756150" cy="290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2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(20 of 30)</a:t>
            </a:r>
          </a:p>
        </p:txBody>
      </p:sp>
      <p:sp>
        <p:nvSpPr>
          <p:cNvPr id="56013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Sequential circuits are used anytime that we have a “stateful” application.</a:t>
            </a:r>
          </a:p>
          <a:p>
            <a:pPr lvl="1"/>
            <a:r>
              <a:rPr lang="en-US" altLang="en-US" dirty="0"/>
              <a:t>A stateful application is one where the next state of the machine depends on the current state of the machine and the input.</a:t>
            </a:r>
          </a:p>
          <a:p>
            <a:r>
              <a:rPr lang="en-US" altLang="en-US" dirty="0"/>
              <a:t>A stateful application requires both combinational and sequential logic.</a:t>
            </a:r>
          </a:p>
          <a:p>
            <a:r>
              <a:rPr lang="en-US" altLang="en-US" dirty="0"/>
              <a:t>The following </a:t>
            </a:r>
            <a:r>
              <a:rPr lang="en-US" altLang="en-US" dirty="0" smtClean="0"/>
              <a:t>slide </a:t>
            </a:r>
            <a:r>
              <a:rPr lang="en-US" altLang="en-US" dirty="0"/>
              <a:t>provide </a:t>
            </a:r>
            <a:r>
              <a:rPr lang="en-US" altLang="en-US" dirty="0" smtClean="0"/>
              <a:t>an</a:t>
            </a:r>
            <a:r>
              <a:rPr lang="en-US" altLang="en-US" dirty="0" smtClean="0"/>
              <a:t> example </a:t>
            </a:r>
            <a:r>
              <a:rPr lang="en-US" altLang="en-US" dirty="0"/>
              <a:t>of </a:t>
            </a:r>
            <a:r>
              <a:rPr lang="en-US" altLang="en-US" dirty="0" smtClean="0"/>
              <a:t>a circuit </a:t>
            </a:r>
            <a:r>
              <a:rPr lang="en-US" altLang="en-US" dirty="0"/>
              <a:t>that </a:t>
            </a:r>
            <a:r>
              <a:rPr lang="en-US" altLang="en-US" dirty="0" smtClean="0"/>
              <a:t>falls </a:t>
            </a:r>
            <a:r>
              <a:rPr lang="en-US" altLang="en-US" dirty="0"/>
              <a:t>into this category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89123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(21 of 30)</a:t>
            </a:r>
          </a:p>
        </p:txBody>
      </p:sp>
      <p:sp>
        <p:nvSpPr>
          <p:cNvPr id="50381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3962400" cy="3505200"/>
          </a:xfrm>
        </p:spPr>
        <p:txBody>
          <a:bodyPr>
            <a:normAutofit/>
          </a:bodyPr>
          <a:lstStyle/>
          <a:p>
            <a:r>
              <a:rPr lang="en-US" altLang="en-US" dirty="0"/>
              <a:t>This illustration shows a 4-bit register consisting of D flip-flops. You will usually see its block diagram </a:t>
            </a:r>
            <a:r>
              <a:rPr lang="en-US" altLang="en-US" dirty="0" smtClean="0"/>
              <a:t>(</a:t>
            </a:r>
            <a:r>
              <a:rPr lang="en-US" altLang="en-US" dirty="0" smtClean="0"/>
              <a:t>above</a:t>
            </a:r>
            <a:r>
              <a:rPr lang="en-US" altLang="en-US" dirty="0" smtClean="0"/>
              <a:t>) </a:t>
            </a:r>
            <a:r>
              <a:rPr lang="en-US" altLang="en-US" dirty="0"/>
              <a:t>instead.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3839525-F8E7-9B4D-A3A5-99D3C61597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524001"/>
            <a:ext cx="2626978" cy="119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2C3872A-0B99-1B41-BF2D-3D33A00E5B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2971801"/>
            <a:ext cx="1752600" cy="231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37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(1 of 3)</a:t>
            </a:r>
          </a:p>
        </p:txBody>
      </p:sp>
      <p:sp>
        <p:nvSpPr>
          <p:cNvPr id="3891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Computers are implementations of Boolean logic.</a:t>
            </a:r>
          </a:p>
          <a:p>
            <a:r>
              <a:rPr lang="en-US" altLang="en-US" dirty="0"/>
              <a:t>Boolean functions are completely described by truth tables.</a:t>
            </a:r>
          </a:p>
          <a:p>
            <a:r>
              <a:rPr lang="en-US" altLang="en-US" dirty="0"/>
              <a:t>Logic gates are small circuits that implement Boolean operators. </a:t>
            </a:r>
          </a:p>
          <a:p>
            <a:r>
              <a:rPr lang="en-US" altLang="en-US" dirty="0"/>
              <a:t>The basic gates are AND, OR, and NOT.</a:t>
            </a:r>
          </a:p>
          <a:p>
            <a:r>
              <a:rPr lang="en-US" altLang="en-US" dirty="0" smtClean="0"/>
              <a:t>The </a:t>
            </a:r>
            <a:r>
              <a:rPr lang="en-US" altLang="en-US" dirty="0"/>
              <a:t>“universal gates” are NOR, and NAND.</a:t>
            </a:r>
          </a:p>
        </p:txBody>
      </p:sp>
    </p:spTree>
    <p:extLst>
      <p:ext uri="{BB962C8B-B14F-4D97-AF65-F5344CB8AC3E}">
        <p14:creationId xmlns:p14="http://schemas.microsoft.com/office/powerpoint/2010/main" val="2388188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4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(2 of 30)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971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As the name implies, sequential logic circuits require a means by which events can be sequenced. </a:t>
            </a:r>
          </a:p>
          <a:p>
            <a:r>
              <a:rPr lang="en-US" altLang="en-US" dirty="0"/>
              <a:t>State changes are controlled by clocks.</a:t>
            </a:r>
          </a:p>
          <a:p>
            <a:pPr lvl="1"/>
            <a:r>
              <a:rPr lang="en-US" altLang="en-US" dirty="0"/>
              <a:t>A “clock” is a special circuit that sends electrical pulses through a circuit.</a:t>
            </a:r>
          </a:p>
          <a:p>
            <a:r>
              <a:rPr lang="en-US" altLang="en-US" dirty="0"/>
              <a:t>Clocks produce electrical waveforms such as the one shown below.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6B58AA0-8C08-E84C-B76F-E7738D37E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953000"/>
            <a:ext cx="3822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77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(2 of 3)</a:t>
            </a:r>
          </a:p>
        </p:txBody>
      </p:sp>
      <p:sp>
        <p:nvSpPr>
          <p:cNvPr id="51405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/>
              <a:t>Computer circuits consist of combinational logic circuits and sequential logic circuits.</a:t>
            </a:r>
          </a:p>
          <a:p>
            <a:r>
              <a:rPr lang="en-US" altLang="en-US" dirty="0"/>
              <a:t>Combinational circuits produce outputs (almost) immediately when their inputs change.</a:t>
            </a:r>
          </a:p>
          <a:p>
            <a:r>
              <a:rPr lang="en-US" altLang="en-US" dirty="0"/>
              <a:t>Sequential circuits require clocks to control their changes of state.</a:t>
            </a:r>
          </a:p>
          <a:p>
            <a:r>
              <a:rPr lang="en-US" altLang="en-US" dirty="0"/>
              <a:t>The basic sequential circuit unit is the flip-flop: The behaviors of the SR, JK, and D flip-flops are the most important to know.</a:t>
            </a:r>
          </a:p>
        </p:txBody>
      </p:sp>
    </p:spTree>
    <p:extLst>
      <p:ext uri="{BB962C8B-B14F-4D97-AF65-F5344CB8AC3E}">
        <p14:creationId xmlns:p14="http://schemas.microsoft.com/office/powerpoint/2010/main" val="2035542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Conclusion (3 of 3)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The behavior of sequential circuits can be expressed using characteristic tables or through various finite state machines.</a:t>
            </a:r>
          </a:p>
          <a:p>
            <a:r>
              <a:rPr lang="en-US" altLang="en-US" dirty="0"/>
              <a:t>Moore and Mealy machines are two finite state machines that model high-level circuit behavior.</a:t>
            </a:r>
          </a:p>
          <a:p>
            <a:r>
              <a:rPr lang="en-US" altLang="en-US" dirty="0"/>
              <a:t>Algorithmic state machines are </a:t>
            </a:r>
            <a:r>
              <a:rPr lang="en-US" altLang="en-US" dirty="0" err="1" smtClean="0"/>
              <a:t>are</a:t>
            </a:r>
            <a:r>
              <a:rPr lang="en-US" altLang="en-US" dirty="0" smtClean="0"/>
              <a:t> also used for </a:t>
            </a:r>
            <a:r>
              <a:rPr lang="en-US" altLang="en-US" dirty="0"/>
              <a:t>expressing timing and complex signal interactions.</a:t>
            </a:r>
          </a:p>
          <a:p>
            <a:r>
              <a:rPr lang="en-US" altLang="en-US" dirty="0" smtClean="0"/>
              <a:t>One example </a:t>
            </a:r>
            <a:r>
              <a:rPr lang="en-US" altLang="en-US" dirty="0"/>
              <a:t>of </a:t>
            </a:r>
            <a:r>
              <a:rPr lang="en-US" altLang="en-US" dirty="0" smtClean="0"/>
              <a:t> a sequential circuit is </a:t>
            </a:r>
            <a:r>
              <a:rPr lang="en-US" altLang="en-US" dirty="0" smtClean="0"/>
              <a:t>the register.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5825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(3 of 30)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State changes occur in sequential circuits only when the clock ticks. </a:t>
            </a:r>
          </a:p>
          <a:p>
            <a:r>
              <a:rPr lang="en-US" altLang="en-US" dirty="0"/>
              <a:t>Circuits can change state on the rising edge, falling edge, or when the clock pulse reaches its highest voltage.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3FEB594-BFFF-D242-9109-73E401609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648200"/>
            <a:ext cx="49149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8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(4 of 30)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Circuits that change state on the rising edge, or  falling edge of the clock pulse are called </a:t>
            </a:r>
            <a:r>
              <a:rPr lang="en-US" altLang="en-US" i="1" dirty="0"/>
              <a:t>edge-triggered</a:t>
            </a:r>
            <a:r>
              <a:rPr lang="en-US" altLang="en-US" dirty="0"/>
              <a:t>.</a:t>
            </a:r>
          </a:p>
          <a:p>
            <a:r>
              <a:rPr lang="en-US" altLang="en-US" i="1" dirty="0"/>
              <a:t>Level-triggered circuits </a:t>
            </a:r>
            <a:r>
              <a:rPr lang="en-US" altLang="en-US" dirty="0"/>
              <a:t>change state when the clock voltage reaches its highest or lowest level.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29179BD-6743-484E-B2B8-0E64BE147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495800"/>
            <a:ext cx="4953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458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(5 of 30)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6670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To retain their state values, sequential circuits rely on </a:t>
            </a:r>
            <a:r>
              <a:rPr lang="en-US" altLang="en-US" i="1" dirty="0"/>
              <a:t>feedback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Feedback in digital circuits occurs when an output is looped back to the input.</a:t>
            </a:r>
          </a:p>
          <a:p>
            <a:r>
              <a:rPr lang="en-US" altLang="en-US" dirty="0"/>
              <a:t>A simple example of this concept is shown below.</a:t>
            </a:r>
          </a:p>
          <a:p>
            <a:pPr lvl="1"/>
            <a:r>
              <a:rPr lang="en-US" altLang="en-US" dirty="0"/>
              <a:t>If Q is 0 it will always be 0, if it is 1, it will always be 1. Why?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BA5275-62D4-6E43-820A-D196D9F08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48200"/>
            <a:ext cx="42291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3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(6 of 30)</a:t>
            </a:r>
          </a:p>
        </p:txBody>
      </p:sp>
      <p:sp>
        <p:nvSpPr>
          <p:cNvPr id="483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You can see how feedback works by examining the most basic sequential logic components, the SR flip-flop.</a:t>
            </a:r>
          </a:p>
          <a:p>
            <a:pPr lvl="1"/>
            <a:r>
              <a:rPr lang="en-US" altLang="en-US" dirty="0"/>
              <a:t>The “SR” stands for set/reset.</a:t>
            </a:r>
          </a:p>
          <a:p>
            <a:r>
              <a:rPr lang="en-US" altLang="en-US" dirty="0"/>
              <a:t>The internals of an SR flip-flop are shown below, along with its block diagram.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DFA07A0-13A9-A64A-9C89-D612032C4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5105400"/>
            <a:ext cx="22987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0989407-E6D7-9B49-AFB1-475297FA8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181600"/>
            <a:ext cx="21463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778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(7 of 30)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behavior of an SR flip-flop is described by a characteristic table.</a:t>
            </a:r>
          </a:p>
          <a:p>
            <a:r>
              <a:rPr lang="en-US" altLang="en-US" dirty="0"/>
              <a:t>Q(t) means the value of the output at time t.  Q(t+1) is the value of Q after the next clock pulse.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D6A3603-2028-C041-B34C-D4574C88A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648200"/>
            <a:ext cx="2298700" cy="121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AEB936-8951-C240-B125-8BAE564F86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4724401"/>
            <a:ext cx="2425700" cy="12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02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(8 of 30)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4876800" cy="41148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The SR flip-flop actually has three inputs: S, R, and its current output, Q.</a:t>
            </a:r>
          </a:p>
          <a:p>
            <a:r>
              <a:rPr lang="en-US" altLang="en-US" dirty="0"/>
              <a:t>Thus, we can construct a truth table for this circuit, as shown at the right.</a:t>
            </a:r>
          </a:p>
          <a:p>
            <a:r>
              <a:rPr lang="en-US" altLang="en-US" dirty="0"/>
              <a:t>Notice the two undefined values. When both S and R are 1, the SR flip-flop is unstable.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BEBC713-CE18-284E-99D0-5C2CE9A4B7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059" y="2899317"/>
            <a:ext cx="2922521" cy="309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059" y="1803994"/>
            <a:ext cx="2780368" cy="8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30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3.7 Sequential Circuits (9 of 30)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5029200" cy="41148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If we can be sure that the inputs to an SR flip-flop will never both be 1, we will never have an unstable circuit. This may not always be the case.</a:t>
            </a:r>
          </a:p>
          <a:p>
            <a:r>
              <a:rPr lang="en-US" altLang="en-US" dirty="0"/>
              <a:t>The SR flip-flop can be modified to provide a stable state when both inputs are 1.</a:t>
            </a:r>
          </a:p>
          <a:p>
            <a:r>
              <a:rPr lang="en-US" altLang="en-US" dirty="0"/>
              <a:t>This modified flip-flop is called a JK flip-flop, shown at the right.</a:t>
            </a:r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1DB9943-2996-2E45-B4BD-791476900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200400"/>
            <a:ext cx="24003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291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ECOA_Mstr">
  <a:themeElements>
    <a:clrScheme name="ECOA_Mstr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COA_Mstr.pot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15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000" b="1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COA_Mstr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OA_Mstr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OA_Mstr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0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1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D9F1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E9F7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3463</TotalTime>
  <Words>1126</Words>
  <Application>Microsoft Office PowerPoint</Application>
  <PresentationFormat>Widescreen</PresentationFormat>
  <Paragraphs>102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ECOA_Mstr</vt:lpstr>
      <vt:lpstr>3.7 Sequential Circuits (1 of 30)</vt:lpstr>
      <vt:lpstr>3.7 Sequential Circuits (2 of 30)</vt:lpstr>
      <vt:lpstr>3.7 Sequential Circuits (3 of 30)</vt:lpstr>
      <vt:lpstr>3.7 Sequential Circuits (4 of 30)</vt:lpstr>
      <vt:lpstr>3.7 Sequential Circuits (5 of 30)</vt:lpstr>
      <vt:lpstr>3.7 Sequential Circuits (6 of 30)</vt:lpstr>
      <vt:lpstr>3.7 Sequential Circuits (7 of 30)</vt:lpstr>
      <vt:lpstr>3.7 Sequential Circuits (8 of 30)</vt:lpstr>
      <vt:lpstr>3.7 Sequential Circuits (9 of 30)</vt:lpstr>
      <vt:lpstr>3.7 Sequential Circuits (10 of 30)</vt:lpstr>
      <vt:lpstr>3.7 Sequential Circuits (11 of 30)</vt:lpstr>
      <vt:lpstr>3.7 Sequential Circuits (12 of 30)</vt:lpstr>
      <vt:lpstr>3.7 Sequential Circuits (13 of 30)</vt:lpstr>
      <vt:lpstr>3.7 Sequential Circuits (14 of 30)</vt:lpstr>
      <vt:lpstr>3.7 Sequential Circuits (18 of 30)</vt:lpstr>
      <vt:lpstr>3.7 Sequential Circuits (19 of 30)</vt:lpstr>
      <vt:lpstr>3.7 Sequential Circuits (20 of 30)</vt:lpstr>
      <vt:lpstr>3.7 Sequential Circuits (21 of 30)</vt:lpstr>
      <vt:lpstr>Conclusion (1 of 3)</vt:lpstr>
      <vt:lpstr>Conclusion (2 of 3)</vt:lpstr>
      <vt:lpstr>Conclusion (3 of 3)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3.7 Sequential Circuits (1 of 30)</dc:title>
  <dc:creator>Mahmoud Abou-Nasr</dc:creator>
  <cp:lastModifiedBy>Mahmoud Abou-Nasr</cp:lastModifiedBy>
  <cp:revision>5</cp:revision>
  <dcterms:created xsi:type="dcterms:W3CDTF">2018-09-27T18:01:16Z</dcterms:created>
  <dcterms:modified xsi:type="dcterms:W3CDTF">2019-03-27T03:11:26Z</dcterms:modified>
</cp:coreProperties>
</file>