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93" r:id="rId14"/>
    <p:sldId id="294" r:id="rId15"/>
    <p:sldId id="295" r:id="rId16"/>
    <p:sldId id="296" r:id="rId17"/>
    <p:sldId id="272" r:id="rId18"/>
    <p:sldId id="273" r:id="rId19"/>
    <p:sldId id="274" r:id="rId20"/>
    <p:sldId id="275" r:id="rId21"/>
    <p:sldId id="279" r:id="rId22"/>
    <p:sldId id="280" r:id="rId23"/>
    <p:sldId id="281" r:id="rId24"/>
    <p:sldId id="283" r:id="rId25"/>
    <p:sldId id="284" r:id="rId26"/>
    <p:sldId id="285" r:id="rId27"/>
    <p:sldId id="286" r:id="rId28"/>
    <p:sldId id="287" r:id="rId29"/>
    <p:sldId id="288" r:id="rId30"/>
    <p:sldId id="289" r:id="rId31"/>
    <p:sldId id="290" r:id="rId32"/>
    <p:sldId id="291"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3" d="100"/>
          <a:sy n="123" d="100"/>
        </p:scale>
        <p:origin x="246"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E2E349-919B-4E0D-B333-FFA8F3FD8688}" type="datetimeFigureOut">
              <a:rPr lang="en-US" smtClean="0"/>
              <a:t>7/13/2021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938B4E-EC6A-456F-BDA1-BEE34AF59C6E}" type="slidenum">
              <a:rPr lang="en-US" smtClean="0"/>
              <a:t>‹#›</a:t>
            </a:fld>
            <a:endParaRPr lang="en-US"/>
          </a:p>
        </p:txBody>
      </p:sp>
    </p:spTree>
    <p:extLst>
      <p:ext uri="{BB962C8B-B14F-4D97-AF65-F5344CB8AC3E}">
        <p14:creationId xmlns:p14="http://schemas.microsoft.com/office/powerpoint/2010/main" val="4110935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C4ECAC5-4A2A-48EE-BC57-90EC36221916}" type="datetime1">
              <a:rPr lang="en-US" smtClean="0"/>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E80A37-88F1-4D77-8779-FDED1ACB63E9}" type="slidenum">
              <a:rPr lang="en-US" smtClean="0"/>
              <a:t>‹#›</a:t>
            </a:fld>
            <a:endParaRPr lang="en-US"/>
          </a:p>
        </p:txBody>
      </p:sp>
    </p:spTree>
    <p:extLst>
      <p:ext uri="{BB962C8B-B14F-4D97-AF65-F5344CB8AC3E}">
        <p14:creationId xmlns:p14="http://schemas.microsoft.com/office/powerpoint/2010/main" val="2985890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CA95E7-D4D9-48D1-B255-BC370246310B}" type="datetime1">
              <a:rPr lang="en-US" smtClean="0"/>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E80A37-88F1-4D77-8779-FDED1ACB63E9}" type="slidenum">
              <a:rPr lang="en-US" smtClean="0"/>
              <a:t>‹#›</a:t>
            </a:fld>
            <a:endParaRPr lang="en-US"/>
          </a:p>
        </p:txBody>
      </p:sp>
    </p:spTree>
    <p:extLst>
      <p:ext uri="{BB962C8B-B14F-4D97-AF65-F5344CB8AC3E}">
        <p14:creationId xmlns:p14="http://schemas.microsoft.com/office/powerpoint/2010/main" val="2218158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B9774D-617D-4B87-89E9-70F92423E0CF}" type="datetime1">
              <a:rPr lang="en-US" smtClean="0"/>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E80A37-88F1-4D77-8779-FDED1ACB63E9}" type="slidenum">
              <a:rPr lang="en-US" smtClean="0"/>
              <a:t>‹#›</a:t>
            </a:fld>
            <a:endParaRPr lang="en-US"/>
          </a:p>
        </p:txBody>
      </p:sp>
    </p:spTree>
    <p:extLst>
      <p:ext uri="{BB962C8B-B14F-4D97-AF65-F5344CB8AC3E}">
        <p14:creationId xmlns:p14="http://schemas.microsoft.com/office/powerpoint/2010/main" val="2976635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0C7857C-8E8E-442C-B30B-784D04E4E7EF}" type="datetime1">
              <a:rPr lang="en-US" smtClean="0"/>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E80A37-88F1-4D77-8779-FDED1ACB63E9}" type="slidenum">
              <a:rPr lang="en-US" smtClean="0"/>
              <a:t>‹#›</a:t>
            </a:fld>
            <a:endParaRPr lang="en-US"/>
          </a:p>
        </p:txBody>
      </p:sp>
    </p:spTree>
    <p:extLst>
      <p:ext uri="{BB962C8B-B14F-4D97-AF65-F5344CB8AC3E}">
        <p14:creationId xmlns:p14="http://schemas.microsoft.com/office/powerpoint/2010/main" val="2681281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25AFA0-A059-438A-AEE5-5CCB827739AC}" type="datetime1">
              <a:rPr lang="en-US" smtClean="0"/>
              <a:t>7/13/2021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E80A37-88F1-4D77-8779-FDED1ACB63E9}" type="slidenum">
              <a:rPr lang="en-US" smtClean="0"/>
              <a:t>‹#›</a:t>
            </a:fld>
            <a:endParaRPr lang="en-US"/>
          </a:p>
        </p:txBody>
      </p:sp>
    </p:spTree>
    <p:extLst>
      <p:ext uri="{BB962C8B-B14F-4D97-AF65-F5344CB8AC3E}">
        <p14:creationId xmlns:p14="http://schemas.microsoft.com/office/powerpoint/2010/main" val="3336093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5ECCF47-E25F-4040-A256-638E7DAF8208}" type="datetime1">
              <a:rPr lang="en-US" smtClean="0"/>
              <a:t>7/13/2021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E80A37-88F1-4D77-8779-FDED1ACB63E9}" type="slidenum">
              <a:rPr lang="en-US" smtClean="0"/>
              <a:t>‹#›</a:t>
            </a:fld>
            <a:endParaRPr lang="en-US"/>
          </a:p>
        </p:txBody>
      </p:sp>
    </p:spTree>
    <p:extLst>
      <p:ext uri="{BB962C8B-B14F-4D97-AF65-F5344CB8AC3E}">
        <p14:creationId xmlns:p14="http://schemas.microsoft.com/office/powerpoint/2010/main" val="1649715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444753-2870-4A5D-A9DC-1D1C2EB5F349}" type="datetime1">
              <a:rPr lang="en-US" smtClean="0"/>
              <a:t>7/13/2021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E80A37-88F1-4D77-8779-FDED1ACB63E9}" type="slidenum">
              <a:rPr lang="en-US" smtClean="0"/>
              <a:t>‹#›</a:t>
            </a:fld>
            <a:endParaRPr lang="en-US"/>
          </a:p>
        </p:txBody>
      </p:sp>
    </p:spTree>
    <p:extLst>
      <p:ext uri="{BB962C8B-B14F-4D97-AF65-F5344CB8AC3E}">
        <p14:creationId xmlns:p14="http://schemas.microsoft.com/office/powerpoint/2010/main" val="3177040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172C494-DD69-4E28-B6B6-24B5B5CF5F16}" type="datetime1">
              <a:rPr lang="en-US" smtClean="0"/>
              <a:t>7/13/2021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E80A37-88F1-4D77-8779-FDED1ACB63E9}" type="slidenum">
              <a:rPr lang="en-US" smtClean="0"/>
              <a:t>‹#›</a:t>
            </a:fld>
            <a:endParaRPr lang="en-US"/>
          </a:p>
        </p:txBody>
      </p:sp>
    </p:spTree>
    <p:extLst>
      <p:ext uri="{BB962C8B-B14F-4D97-AF65-F5344CB8AC3E}">
        <p14:creationId xmlns:p14="http://schemas.microsoft.com/office/powerpoint/2010/main" val="3323234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EAB5B1-11C5-4B88-8911-52494871D41D}" type="datetime1">
              <a:rPr lang="en-US" smtClean="0"/>
              <a:t>7/13/2021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E80A37-88F1-4D77-8779-FDED1ACB63E9}" type="slidenum">
              <a:rPr lang="en-US" smtClean="0"/>
              <a:t>‹#›</a:t>
            </a:fld>
            <a:endParaRPr lang="en-US"/>
          </a:p>
        </p:txBody>
      </p:sp>
    </p:spTree>
    <p:extLst>
      <p:ext uri="{BB962C8B-B14F-4D97-AF65-F5344CB8AC3E}">
        <p14:creationId xmlns:p14="http://schemas.microsoft.com/office/powerpoint/2010/main" val="2073781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9FE002-5011-415A-9092-06DFA21F6803}" type="datetime1">
              <a:rPr lang="en-US" smtClean="0"/>
              <a:t>7/13/2021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E80A37-88F1-4D77-8779-FDED1ACB63E9}" type="slidenum">
              <a:rPr lang="en-US" smtClean="0"/>
              <a:t>‹#›</a:t>
            </a:fld>
            <a:endParaRPr lang="en-US"/>
          </a:p>
        </p:txBody>
      </p:sp>
    </p:spTree>
    <p:extLst>
      <p:ext uri="{BB962C8B-B14F-4D97-AF65-F5344CB8AC3E}">
        <p14:creationId xmlns:p14="http://schemas.microsoft.com/office/powerpoint/2010/main" val="3955456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ADADC5-BB28-4288-AE37-E26553526D96}" type="datetime1">
              <a:rPr lang="en-US" smtClean="0"/>
              <a:t>7/13/2021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E80A37-88F1-4D77-8779-FDED1ACB63E9}" type="slidenum">
              <a:rPr lang="en-US" smtClean="0"/>
              <a:t>‹#›</a:t>
            </a:fld>
            <a:endParaRPr lang="en-US"/>
          </a:p>
        </p:txBody>
      </p:sp>
    </p:spTree>
    <p:extLst>
      <p:ext uri="{BB962C8B-B14F-4D97-AF65-F5344CB8AC3E}">
        <p14:creationId xmlns:p14="http://schemas.microsoft.com/office/powerpoint/2010/main" val="2769359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AA3D8-E66E-4618-9251-165F14AEACCF}" type="datetime1">
              <a:rPr lang="en-US" smtClean="0"/>
              <a:t>7/13/2021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E80A37-88F1-4D77-8779-FDED1ACB63E9}" type="slidenum">
              <a:rPr lang="en-US" smtClean="0"/>
              <a:t>‹#›</a:t>
            </a:fld>
            <a:endParaRPr lang="en-US"/>
          </a:p>
        </p:txBody>
      </p:sp>
    </p:spTree>
    <p:extLst>
      <p:ext uri="{BB962C8B-B14F-4D97-AF65-F5344CB8AC3E}">
        <p14:creationId xmlns:p14="http://schemas.microsoft.com/office/powerpoint/2010/main" val="2696185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Priority Queues</a:t>
            </a:r>
            <a:endParaRPr lang="en-US" dirty="0"/>
          </a:p>
        </p:txBody>
      </p:sp>
      <p:sp>
        <p:nvSpPr>
          <p:cNvPr id="3" name="Subtitle 2"/>
          <p:cNvSpPr>
            <a:spLocks noGrp="1"/>
          </p:cNvSpPr>
          <p:nvPr>
            <p:ph type="subTitle" idx="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C6E80A37-88F1-4D77-8779-FDED1ACB63E9}" type="slidenum">
              <a:rPr lang="en-US" smtClean="0"/>
              <a:t>1</a:t>
            </a:fld>
            <a:endParaRPr lang="en-US"/>
          </a:p>
        </p:txBody>
      </p:sp>
    </p:spTree>
    <p:extLst>
      <p:ext uri="{BB962C8B-B14F-4D97-AF65-F5344CB8AC3E}">
        <p14:creationId xmlns:p14="http://schemas.microsoft.com/office/powerpoint/2010/main" val="1182982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Delete from a Max Heap</a:t>
            </a:r>
            <a:endParaRPr lang="en-US" dirty="0"/>
          </a:p>
        </p:txBody>
      </p:sp>
      <p:sp>
        <p:nvSpPr>
          <p:cNvPr id="3" name="Content Placeholder 2"/>
          <p:cNvSpPr>
            <a:spLocks noGrp="1"/>
          </p:cNvSpPr>
          <p:nvPr>
            <p:ph idx="1"/>
          </p:nvPr>
        </p:nvSpPr>
        <p:spPr/>
        <p:txBody>
          <a:bodyPr>
            <a:normAutofit fontScale="92500" lnSpcReduction="10000"/>
          </a:bodyPr>
          <a:lstStyle/>
          <a:p>
            <a:pPr>
              <a:lnSpc>
                <a:spcPct val="90000"/>
              </a:lnSpc>
            </a:pPr>
            <a:r>
              <a:rPr lang="en-US" altLang="en-US" dirty="0"/>
              <a:t>The max is always at the top so it is easy to find but again we need to maintain the complete binary tree and heap properties</a:t>
            </a:r>
          </a:p>
          <a:p>
            <a:pPr>
              <a:lnSpc>
                <a:spcPct val="90000"/>
              </a:lnSpc>
            </a:pPr>
            <a:r>
              <a:rPr lang="en-US" altLang="en-US" dirty="0"/>
              <a:t>Our method is copy the last element that was entered into the heap onto the root. Then delete the last element. This keeps the complete binary tree property. Now adjust elements in the tree so that the heap property is maintained.</a:t>
            </a:r>
          </a:p>
          <a:p>
            <a:r>
              <a:rPr lang="en-US" altLang="en-US" dirty="0"/>
              <a:t>The promotion of the max child continues until the heap property is restored. At most to the height of the tree O(</a:t>
            </a:r>
            <a:r>
              <a:rPr lang="en-US" altLang="en-US" dirty="0" err="1"/>
              <a:t>lg</a:t>
            </a:r>
            <a:r>
              <a:rPr lang="en-US" altLang="en-US" dirty="0"/>
              <a:t>(n))</a:t>
            </a:r>
          </a:p>
          <a:p>
            <a:endParaRPr lang="en-US" dirty="0"/>
          </a:p>
        </p:txBody>
      </p:sp>
      <p:sp>
        <p:nvSpPr>
          <p:cNvPr id="4" name="Slide Number Placeholder 3"/>
          <p:cNvSpPr>
            <a:spLocks noGrp="1"/>
          </p:cNvSpPr>
          <p:nvPr>
            <p:ph type="sldNum" sz="quarter" idx="12"/>
          </p:nvPr>
        </p:nvSpPr>
        <p:spPr/>
        <p:txBody>
          <a:bodyPr/>
          <a:lstStyle/>
          <a:p>
            <a:fld id="{C6E80A37-88F1-4D77-8779-FDED1ACB63E9}" type="slidenum">
              <a:rPr lang="en-US" smtClean="0"/>
              <a:t>10</a:t>
            </a:fld>
            <a:endParaRPr lang="en-US"/>
          </a:p>
        </p:txBody>
      </p:sp>
    </p:spTree>
    <p:extLst>
      <p:ext uri="{BB962C8B-B14F-4D97-AF65-F5344CB8AC3E}">
        <p14:creationId xmlns:p14="http://schemas.microsoft.com/office/powerpoint/2010/main" val="216436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Delete from a Max Heap</a:t>
            </a:r>
            <a:endParaRPr lang="en-US" dirty="0"/>
          </a:p>
        </p:txBody>
      </p:sp>
      <p:sp>
        <p:nvSpPr>
          <p:cNvPr id="3" name="Content Placeholder 2"/>
          <p:cNvSpPr>
            <a:spLocks noGrp="1"/>
          </p:cNvSpPr>
          <p:nvPr>
            <p:ph idx="1"/>
          </p:nvPr>
        </p:nvSpPr>
        <p:spPr/>
        <p:txBody>
          <a:bodyPr/>
          <a:lstStyle/>
          <a:p>
            <a:pPr marL="0" indent="0">
              <a:buNone/>
            </a:pPr>
            <a:r>
              <a:rPr lang="en-US" dirty="0"/>
              <a:t> </a:t>
            </a:r>
          </a:p>
        </p:txBody>
      </p:sp>
      <p:sp>
        <p:nvSpPr>
          <p:cNvPr id="4" name="Slide Number Placeholder 3"/>
          <p:cNvSpPr>
            <a:spLocks noGrp="1"/>
          </p:cNvSpPr>
          <p:nvPr>
            <p:ph type="sldNum" sz="quarter" idx="12"/>
          </p:nvPr>
        </p:nvSpPr>
        <p:spPr/>
        <p:txBody>
          <a:bodyPr/>
          <a:lstStyle/>
          <a:p>
            <a:fld id="{C6E80A37-88F1-4D77-8779-FDED1ACB63E9}" type="slidenum">
              <a:rPr lang="en-US" smtClean="0"/>
              <a:t>11</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717" y="2133600"/>
            <a:ext cx="7437437" cy="4505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32398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Another </a:t>
            </a:r>
            <a:r>
              <a:rPr lang="en-US" altLang="en-US" dirty="0" err="1"/>
              <a:t>DeleteMax</a:t>
            </a:r>
            <a:r>
              <a:rPr lang="en-US" altLang="en-US" dirty="0"/>
              <a:t> Example</a:t>
            </a:r>
            <a:endParaRPr lang="en-US" dirty="0"/>
          </a:p>
        </p:txBody>
      </p:sp>
      <p:sp>
        <p:nvSpPr>
          <p:cNvPr id="3" name="Content Placeholder 2"/>
          <p:cNvSpPr>
            <a:spLocks noGrp="1"/>
          </p:cNvSpPr>
          <p:nvPr>
            <p:ph idx="1"/>
          </p:nvPr>
        </p:nvSpPr>
        <p:spPr>
          <a:xfrm>
            <a:off x="457200" y="1600200"/>
            <a:ext cx="8229600" cy="5257800"/>
          </a:xfrm>
        </p:spPr>
        <p:txBody>
          <a:bodyPr>
            <a:normAutofit fontScale="85000" lnSpcReduction="20000"/>
          </a:bodyPr>
          <a:lstStyle/>
          <a:p>
            <a:pPr marL="0" indent="0">
              <a:buNone/>
            </a:pPr>
            <a:endParaRPr lang="en-US" altLang="en-US" dirty="0"/>
          </a:p>
          <a:p>
            <a:pPr marL="0" indent="0">
              <a:buNone/>
            </a:pPr>
            <a:endParaRPr lang="en-US" altLang="en-US" dirty="0"/>
          </a:p>
          <a:p>
            <a:pPr marL="0" indent="0">
              <a:buNone/>
            </a:pPr>
            <a:endParaRPr lang="en-US" altLang="en-US" dirty="0"/>
          </a:p>
          <a:p>
            <a:pPr marL="0" indent="0">
              <a:buNone/>
            </a:pPr>
            <a:endParaRPr lang="en-US" altLang="en-US" dirty="0"/>
          </a:p>
          <a:p>
            <a:pPr marL="0" indent="0">
              <a:buNone/>
            </a:pPr>
            <a:endParaRPr lang="en-US" altLang="en-US" dirty="0"/>
          </a:p>
          <a:p>
            <a:pPr marL="0" indent="0">
              <a:buNone/>
            </a:pPr>
            <a:endParaRPr lang="en-US" altLang="en-US" dirty="0"/>
          </a:p>
          <a:p>
            <a:pPr marL="0" indent="0">
              <a:buNone/>
            </a:pPr>
            <a:endParaRPr lang="en-US" altLang="en-US" dirty="0"/>
          </a:p>
          <a:p>
            <a:pPr marL="0" indent="0">
              <a:buNone/>
            </a:pPr>
            <a:endParaRPr lang="en-US" altLang="en-US" dirty="0"/>
          </a:p>
          <a:p>
            <a:pPr marL="0" indent="0">
              <a:buNone/>
            </a:pPr>
            <a:endParaRPr lang="en-US" altLang="en-US" dirty="0"/>
          </a:p>
          <a:p>
            <a:pPr marL="0" indent="0">
              <a:buNone/>
            </a:pPr>
            <a:endParaRPr lang="en-US" altLang="en-US" dirty="0"/>
          </a:p>
          <a:p>
            <a:pPr marL="0" indent="0">
              <a:buNone/>
            </a:pPr>
            <a:r>
              <a:rPr lang="en-US" altLang="en-US" dirty="0"/>
              <a:t>Again this takes the height of the tree time</a:t>
            </a:r>
          </a:p>
          <a:p>
            <a:pPr marL="0" indent="0">
              <a:buNone/>
            </a:pPr>
            <a:r>
              <a:rPr lang="en-US" altLang="en-US" dirty="0"/>
              <a:t>or O(</a:t>
            </a:r>
            <a:r>
              <a:rPr lang="en-US" altLang="en-US" dirty="0" err="1"/>
              <a:t>lg</a:t>
            </a:r>
            <a:r>
              <a:rPr lang="en-US" altLang="en-US" dirty="0"/>
              <a:t>(n))</a:t>
            </a:r>
          </a:p>
        </p:txBody>
      </p:sp>
      <p:sp>
        <p:nvSpPr>
          <p:cNvPr id="4" name="Slide Number Placeholder 3"/>
          <p:cNvSpPr>
            <a:spLocks noGrp="1"/>
          </p:cNvSpPr>
          <p:nvPr>
            <p:ph type="sldNum" sz="quarter" idx="12"/>
          </p:nvPr>
        </p:nvSpPr>
        <p:spPr/>
        <p:txBody>
          <a:bodyPr/>
          <a:lstStyle/>
          <a:p>
            <a:fld id="{C6E80A37-88F1-4D77-8779-FDED1ACB63E9}" type="slidenum">
              <a:rPr lang="en-US" smtClean="0"/>
              <a:t>12</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219200"/>
            <a:ext cx="6858000" cy="44661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92547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Example</a:t>
            </a:r>
            <a:endParaRPr lang="en-US" dirty="0"/>
          </a:p>
        </p:txBody>
      </p:sp>
      <p:sp>
        <p:nvSpPr>
          <p:cNvPr id="3" name="Content Placeholder 2"/>
          <p:cNvSpPr>
            <a:spLocks noGrp="1"/>
          </p:cNvSpPr>
          <p:nvPr>
            <p:ph idx="1"/>
          </p:nvPr>
        </p:nvSpPr>
        <p:spPr/>
        <p:txBody>
          <a:bodyPr/>
          <a:lstStyle/>
          <a:p>
            <a:r>
              <a:rPr lang="en-US" altLang="en-US" dirty="0"/>
              <a:t>Show the result of adding 27 to the following </a:t>
            </a:r>
            <a:r>
              <a:rPr lang="en-US" altLang="en-US" b="1" i="1" dirty="0"/>
              <a:t>max</a:t>
            </a:r>
            <a:r>
              <a:rPr lang="en-US" altLang="en-US" dirty="0"/>
              <a:t> priority queue.</a:t>
            </a:r>
          </a:p>
          <a:p>
            <a:r>
              <a:rPr lang="en-US" altLang="en-US" dirty="0"/>
              <a:t>       [40</a:t>
            </a:r>
            <a:r>
              <a:rPr lang="en-US" altLang="en-US" baseline="-25000" dirty="0"/>
              <a:t>    </a:t>
            </a:r>
            <a:r>
              <a:rPr lang="en-US" altLang="en-US" dirty="0"/>
              <a:t>20   30   10  15   11  5   8   4  3 ]</a:t>
            </a:r>
          </a:p>
          <a:p>
            <a:endParaRPr lang="en-US" dirty="0"/>
          </a:p>
        </p:txBody>
      </p:sp>
      <p:sp>
        <p:nvSpPr>
          <p:cNvPr id="4" name="Slide Number Placeholder 3"/>
          <p:cNvSpPr>
            <a:spLocks noGrp="1"/>
          </p:cNvSpPr>
          <p:nvPr>
            <p:ph type="sldNum" sz="quarter" idx="12"/>
          </p:nvPr>
        </p:nvSpPr>
        <p:spPr/>
        <p:txBody>
          <a:bodyPr/>
          <a:lstStyle/>
          <a:p>
            <a:fld id="{C6E80A37-88F1-4D77-8779-FDED1ACB63E9}" type="slidenum">
              <a:rPr lang="en-US" smtClean="0"/>
              <a:t>13</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152" y="3200400"/>
            <a:ext cx="4862521"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a:extLst>
              <a:ext uri="{FF2B5EF4-FFF2-40B4-BE49-F238E27FC236}">
                <a16:creationId xmlns:a16="http://schemas.microsoft.com/office/drawing/2014/main" id="{F606DEAB-6995-4786-B1BA-2674F683D2EA}"/>
              </a:ext>
            </a:extLst>
          </p:cNvPr>
          <p:cNvSpPr txBox="1"/>
          <p:nvPr/>
        </p:nvSpPr>
        <p:spPr>
          <a:xfrm>
            <a:off x="3962400" y="3986590"/>
            <a:ext cx="5081840" cy="1569660"/>
          </a:xfrm>
          <a:prstGeom prst="rect">
            <a:avLst/>
          </a:prstGeom>
          <a:noFill/>
        </p:spPr>
        <p:txBody>
          <a:bodyPr wrap="none" rtlCol="0">
            <a:spAutoFit/>
          </a:bodyPr>
          <a:lstStyle/>
          <a:p>
            <a:r>
              <a:rPr lang="en-US" altLang="en-US"/>
              <a:t> </a:t>
            </a:r>
            <a:r>
              <a:rPr lang="en-US" altLang="en-US" sz="2400"/>
              <a:t>[40</a:t>
            </a:r>
            <a:r>
              <a:rPr lang="en-US" altLang="en-US" sz="2400" baseline="-25000"/>
              <a:t>    </a:t>
            </a:r>
            <a:r>
              <a:rPr lang="en-US" altLang="en-US" sz="2400"/>
              <a:t>20   30   10  15   11  5   8   4  3 ]</a:t>
            </a:r>
          </a:p>
          <a:p>
            <a:r>
              <a:rPr lang="en-US" altLang="en-US" sz="2400"/>
              <a:t> [40</a:t>
            </a:r>
            <a:r>
              <a:rPr lang="en-US" altLang="en-US" sz="2400" baseline="-25000"/>
              <a:t>    </a:t>
            </a:r>
            <a:r>
              <a:rPr lang="en-US" altLang="en-US" sz="2400"/>
              <a:t>20   30   10  15   11  5   8   4  3  27 ]</a:t>
            </a:r>
          </a:p>
          <a:p>
            <a:r>
              <a:rPr lang="en-US" altLang="en-US" sz="2400"/>
              <a:t> [40</a:t>
            </a:r>
            <a:r>
              <a:rPr lang="en-US" altLang="en-US" sz="2400" baseline="-25000"/>
              <a:t>    </a:t>
            </a:r>
            <a:r>
              <a:rPr lang="en-US" altLang="en-US" sz="2400"/>
              <a:t>20   30   10  27   11  5   8   4  3  15 ]</a:t>
            </a:r>
          </a:p>
          <a:p>
            <a:r>
              <a:rPr lang="en-US" altLang="en-US" sz="2400"/>
              <a:t> [40</a:t>
            </a:r>
            <a:r>
              <a:rPr lang="en-US" altLang="en-US" sz="2400" baseline="-25000"/>
              <a:t>    </a:t>
            </a:r>
            <a:r>
              <a:rPr lang="en-US" altLang="en-US" sz="2400"/>
              <a:t>27   30   10  20   11  5   8   4  3  15 ]</a:t>
            </a:r>
            <a:endParaRPr lang="en-US" sz="2400"/>
          </a:p>
        </p:txBody>
      </p:sp>
    </p:spTree>
    <p:extLst>
      <p:ext uri="{BB962C8B-B14F-4D97-AF65-F5344CB8AC3E}">
        <p14:creationId xmlns:p14="http://schemas.microsoft.com/office/powerpoint/2010/main" val="3414164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a:t>Add of </a:t>
            </a:r>
            <a:r>
              <a:rPr lang="en-US" altLang="en-US" dirty="0"/>
              <a:t>47</a:t>
            </a:r>
            <a:br>
              <a:rPr lang="en-US" altLang="en-US" dirty="0"/>
            </a:br>
            <a:r>
              <a:rPr lang="en-US" altLang="en-US" dirty="0"/>
              <a:t> </a:t>
            </a:r>
            <a:r>
              <a:rPr lang="en-US" altLang="en-US" b="1" dirty="0"/>
              <a:t>[50 40 45 30 25 39 38 20 15 10 13]</a:t>
            </a:r>
            <a:endParaRPr lang="en-US" dirty="0"/>
          </a:p>
        </p:txBody>
      </p:sp>
      <p:sp>
        <p:nvSpPr>
          <p:cNvPr id="3" name="Content Placeholder 2"/>
          <p:cNvSpPr>
            <a:spLocks noGrp="1"/>
          </p:cNvSpPr>
          <p:nvPr>
            <p:ph idx="1"/>
          </p:nvPr>
        </p:nvSpPr>
        <p:spPr>
          <a:xfrm>
            <a:off x="457200" y="1580626"/>
            <a:ext cx="8229600" cy="4525963"/>
          </a:xfrm>
        </p:spPr>
        <p:txBody>
          <a:bodyPr/>
          <a:lstStyle/>
          <a:p>
            <a:pPr marL="0" indent="0">
              <a:buNone/>
            </a:pPr>
            <a:r>
              <a:rPr lang="en-US" dirty="0"/>
              <a:t>  </a:t>
            </a:r>
          </a:p>
        </p:txBody>
      </p:sp>
      <p:sp>
        <p:nvSpPr>
          <p:cNvPr id="4" name="Slide Number Placeholder 3"/>
          <p:cNvSpPr>
            <a:spLocks noGrp="1"/>
          </p:cNvSpPr>
          <p:nvPr>
            <p:ph type="sldNum" sz="quarter" idx="12"/>
          </p:nvPr>
        </p:nvSpPr>
        <p:spPr/>
        <p:txBody>
          <a:bodyPr/>
          <a:lstStyle/>
          <a:p>
            <a:fld id="{C6E80A37-88F1-4D77-8779-FDED1ACB63E9}" type="slidenum">
              <a:rPr lang="en-US" smtClean="0"/>
              <a:t>14</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969" y="1549617"/>
            <a:ext cx="6808788" cy="48191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a:extLst>
              <a:ext uri="{FF2B5EF4-FFF2-40B4-BE49-F238E27FC236}">
                <a16:creationId xmlns:a16="http://schemas.microsoft.com/office/drawing/2014/main" id="{84A5572D-528C-45F1-9579-C5495A6D2675}"/>
              </a:ext>
            </a:extLst>
          </p:cNvPr>
          <p:cNvSpPr txBox="1"/>
          <p:nvPr/>
        </p:nvSpPr>
        <p:spPr>
          <a:xfrm>
            <a:off x="4635134" y="3189809"/>
            <a:ext cx="4551246" cy="2062103"/>
          </a:xfrm>
          <a:prstGeom prst="rect">
            <a:avLst/>
          </a:prstGeom>
          <a:noFill/>
        </p:spPr>
        <p:txBody>
          <a:bodyPr wrap="none" rtlCol="0">
            <a:spAutoFit/>
          </a:bodyPr>
          <a:lstStyle/>
          <a:p>
            <a:r>
              <a:rPr lang="en-US" altLang="en-US" sz="2000" b="1"/>
              <a:t> </a:t>
            </a:r>
            <a:r>
              <a:rPr lang="en-US" altLang="en-US" sz="2000"/>
              <a:t>[</a:t>
            </a:r>
            <a:r>
              <a:rPr lang="en-US" altLang="en-US" sz="2200"/>
              <a:t>50 40 45 30 25 39 38 20 15 10 13]</a:t>
            </a:r>
          </a:p>
          <a:p>
            <a:r>
              <a:rPr lang="en-US" altLang="en-US" sz="2200"/>
              <a:t> [50 40 45 30 25 39 38 20 15 10 13 47]</a:t>
            </a:r>
          </a:p>
          <a:p>
            <a:r>
              <a:rPr lang="en-US" altLang="en-US" sz="2200"/>
              <a:t> [50 40 45 30 25 47 38 20 15 10 13 39]</a:t>
            </a:r>
          </a:p>
          <a:p>
            <a:r>
              <a:rPr lang="en-US" altLang="en-US" sz="2200"/>
              <a:t> [50 40 47 30 25 45 38 20 15 10 13 39]</a:t>
            </a:r>
            <a:endParaRPr lang="en-US" sz="2200"/>
          </a:p>
          <a:p>
            <a:endParaRPr lang="en-US" sz="2200"/>
          </a:p>
          <a:p>
            <a:endParaRPr lang="en-US"/>
          </a:p>
        </p:txBody>
      </p:sp>
    </p:spTree>
    <p:extLst>
      <p:ext uri="{BB962C8B-B14F-4D97-AF65-F5344CB8AC3E}">
        <p14:creationId xmlns:p14="http://schemas.microsoft.com/office/powerpoint/2010/main" val="786446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err="1"/>
              <a:t>DeleteMax</a:t>
            </a:r>
            <a:r>
              <a:rPr lang="en-US" altLang="en-US" dirty="0"/>
              <a:t> of </a:t>
            </a:r>
            <a:br>
              <a:rPr lang="en-US" altLang="en-US" dirty="0"/>
            </a:br>
            <a:r>
              <a:rPr lang="en-US" altLang="en-US" b="1" dirty="0"/>
              <a:t>[50 40 45 30 25 37 38 20 15 10 13]</a:t>
            </a:r>
            <a:r>
              <a:rPr lang="en-US" altLang="en-US" dirty="0"/>
              <a:t> </a:t>
            </a:r>
            <a:endParaRPr lang="en-US" dirty="0"/>
          </a:p>
        </p:txBody>
      </p:sp>
      <p:sp>
        <p:nvSpPr>
          <p:cNvPr id="3" name="Content Placeholder 2"/>
          <p:cNvSpPr>
            <a:spLocks noGrp="1"/>
          </p:cNvSpPr>
          <p:nvPr>
            <p:ph idx="1"/>
          </p:nvPr>
        </p:nvSpPr>
        <p:spPr/>
        <p:txBody>
          <a:bodyPr/>
          <a:lstStyle/>
          <a:p>
            <a:pPr marL="0" indent="0">
              <a:buNone/>
            </a:pPr>
            <a:r>
              <a:rPr lang="en-US" dirty="0"/>
              <a:t> </a:t>
            </a:r>
          </a:p>
        </p:txBody>
      </p:sp>
      <p:sp>
        <p:nvSpPr>
          <p:cNvPr id="4" name="Slide Number Placeholder 3"/>
          <p:cNvSpPr>
            <a:spLocks noGrp="1"/>
          </p:cNvSpPr>
          <p:nvPr>
            <p:ph type="sldNum" sz="quarter" idx="12"/>
          </p:nvPr>
        </p:nvSpPr>
        <p:spPr/>
        <p:txBody>
          <a:bodyPr/>
          <a:lstStyle/>
          <a:p>
            <a:fld id="{C6E80A37-88F1-4D77-8779-FDED1ACB63E9}" type="slidenum">
              <a:rPr lang="en-US" smtClean="0"/>
              <a:t>15</a:t>
            </a:fld>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600200"/>
            <a:ext cx="6448425" cy="50838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a:extLst>
              <a:ext uri="{FF2B5EF4-FFF2-40B4-BE49-F238E27FC236}">
                <a16:creationId xmlns:a16="http://schemas.microsoft.com/office/drawing/2014/main" id="{CD353DF1-FFC4-4D72-9A4C-FA30B18EDBCC}"/>
              </a:ext>
            </a:extLst>
          </p:cNvPr>
          <p:cNvSpPr txBox="1"/>
          <p:nvPr/>
        </p:nvSpPr>
        <p:spPr>
          <a:xfrm>
            <a:off x="5047263" y="1786640"/>
            <a:ext cx="4172937" cy="2369880"/>
          </a:xfrm>
          <a:prstGeom prst="rect">
            <a:avLst/>
          </a:prstGeom>
          <a:noFill/>
        </p:spPr>
        <p:txBody>
          <a:bodyPr wrap="none" rtlCol="0">
            <a:spAutoFit/>
          </a:bodyPr>
          <a:lstStyle/>
          <a:p>
            <a:r>
              <a:rPr lang="en-US" altLang="en-US" sz="2200"/>
              <a:t>[50 40 45 30 25 37 38 20 15 10 13]</a:t>
            </a:r>
          </a:p>
          <a:p>
            <a:r>
              <a:rPr lang="en-US" altLang="en-US" sz="2200"/>
              <a:t>[      40 45 30 25 37 38 20 15 10 13]</a:t>
            </a:r>
          </a:p>
          <a:p>
            <a:r>
              <a:rPr lang="en-US" altLang="en-US" sz="2200"/>
              <a:t> [13 40 45 30 25 37 38 20 15 10]</a:t>
            </a:r>
          </a:p>
          <a:p>
            <a:r>
              <a:rPr lang="en-US" altLang="en-US" sz="2200"/>
              <a:t> [45 40 13 30 25 37 38 20 15 10]</a:t>
            </a:r>
          </a:p>
          <a:p>
            <a:r>
              <a:rPr lang="en-US" altLang="en-US" sz="2200"/>
              <a:t> [45 40 38 30 25 37 13 20 15 10]</a:t>
            </a:r>
            <a:endParaRPr lang="en-US" sz="2200"/>
          </a:p>
          <a:p>
            <a:endParaRPr lang="en-US" sz="2000"/>
          </a:p>
          <a:p>
            <a:endParaRPr lang="en-US"/>
          </a:p>
        </p:txBody>
      </p:sp>
    </p:spTree>
    <p:extLst>
      <p:ext uri="{BB962C8B-B14F-4D97-AF65-F5344CB8AC3E}">
        <p14:creationId xmlns:p14="http://schemas.microsoft.com/office/powerpoint/2010/main" val="3801121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200" dirty="0"/>
              <a:t>Delete Max of [40 20 30 10 15 11  5  8  4  3 ]</a:t>
            </a:r>
            <a:endParaRPr lang="en-US" sz="3200" dirty="0"/>
          </a:p>
        </p:txBody>
      </p:sp>
      <p:sp>
        <p:nvSpPr>
          <p:cNvPr id="3" name="Content Placeholder 2"/>
          <p:cNvSpPr>
            <a:spLocks noGrp="1"/>
          </p:cNvSpPr>
          <p:nvPr>
            <p:ph idx="1"/>
          </p:nvPr>
        </p:nvSpPr>
        <p:spPr/>
        <p:txBody>
          <a:bodyPr/>
          <a:lstStyle/>
          <a:p>
            <a:pPr marL="0" indent="0">
              <a:buNone/>
            </a:pPr>
            <a:r>
              <a:rPr lang="en-US" dirty="0"/>
              <a:t>  </a:t>
            </a:r>
          </a:p>
        </p:txBody>
      </p:sp>
      <p:sp>
        <p:nvSpPr>
          <p:cNvPr id="4" name="Slide Number Placeholder 3"/>
          <p:cNvSpPr>
            <a:spLocks noGrp="1"/>
          </p:cNvSpPr>
          <p:nvPr>
            <p:ph type="sldNum" sz="quarter" idx="12"/>
          </p:nvPr>
        </p:nvSpPr>
        <p:spPr/>
        <p:txBody>
          <a:bodyPr/>
          <a:lstStyle/>
          <a:p>
            <a:fld id="{C6E80A37-88F1-4D77-8779-FDED1ACB63E9}" type="slidenum">
              <a:rPr lang="en-US" smtClean="0"/>
              <a:t>16</a:t>
            </a:fld>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89088"/>
            <a:ext cx="5844721" cy="4767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a:extLst>
              <a:ext uri="{FF2B5EF4-FFF2-40B4-BE49-F238E27FC236}">
                <a16:creationId xmlns:a16="http://schemas.microsoft.com/office/drawing/2014/main" id="{B70E24B4-DB86-46B4-806F-1A6B7A878BE5}"/>
              </a:ext>
            </a:extLst>
          </p:cNvPr>
          <p:cNvSpPr txBox="1"/>
          <p:nvPr/>
        </p:nvSpPr>
        <p:spPr>
          <a:xfrm>
            <a:off x="4953000" y="4237860"/>
            <a:ext cx="3733800" cy="2062103"/>
          </a:xfrm>
          <a:prstGeom prst="rect">
            <a:avLst/>
          </a:prstGeom>
          <a:noFill/>
        </p:spPr>
        <p:txBody>
          <a:bodyPr wrap="square" rtlCol="0">
            <a:spAutoFit/>
          </a:bodyPr>
          <a:lstStyle/>
          <a:p>
            <a:r>
              <a:rPr lang="en-US" altLang="en-US" sz="2000"/>
              <a:t>[</a:t>
            </a:r>
            <a:r>
              <a:rPr lang="en-US" altLang="en-US" sz="2200"/>
              <a:t>40 20 30 10 15 11  5  8  4  3 ]</a:t>
            </a:r>
          </a:p>
          <a:p>
            <a:r>
              <a:rPr lang="en-US" altLang="en-US" sz="2200"/>
              <a:t> [     20 30 10 15 11  5  8  4  3 ]</a:t>
            </a:r>
            <a:endParaRPr lang="en-US" sz="2200"/>
          </a:p>
          <a:p>
            <a:r>
              <a:rPr lang="en-US" altLang="en-US" sz="2200"/>
              <a:t> [  3 20 30 10 15 11  5  8  4 ]</a:t>
            </a:r>
            <a:endParaRPr lang="en-US" sz="2200"/>
          </a:p>
          <a:p>
            <a:r>
              <a:rPr lang="en-US" altLang="en-US" sz="2200"/>
              <a:t> [ 30 20  3 10 15 11  5  8  4 ]</a:t>
            </a:r>
            <a:endParaRPr lang="en-US" sz="2200"/>
          </a:p>
          <a:p>
            <a:r>
              <a:rPr lang="en-US" altLang="en-US" sz="2200"/>
              <a:t> [ 30 20 11 10 15  3  5  8  4 ]</a:t>
            </a:r>
            <a:endParaRPr lang="en-US" sz="2200"/>
          </a:p>
          <a:p>
            <a:endParaRPr lang="en-US"/>
          </a:p>
        </p:txBody>
      </p:sp>
    </p:spTree>
    <p:extLst>
      <p:ext uri="{BB962C8B-B14F-4D97-AF65-F5344CB8AC3E}">
        <p14:creationId xmlns:p14="http://schemas.microsoft.com/office/powerpoint/2010/main" val="6781739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Max Heap Initialization</a:t>
            </a:r>
            <a:endParaRPr lang="en-US" dirty="0"/>
          </a:p>
        </p:txBody>
      </p:sp>
      <p:sp>
        <p:nvSpPr>
          <p:cNvPr id="3" name="Content Placeholder 2"/>
          <p:cNvSpPr>
            <a:spLocks noGrp="1"/>
          </p:cNvSpPr>
          <p:nvPr>
            <p:ph idx="1"/>
          </p:nvPr>
        </p:nvSpPr>
        <p:spPr/>
        <p:txBody>
          <a:bodyPr>
            <a:normAutofit fontScale="92500" lnSpcReduction="10000"/>
          </a:bodyPr>
          <a:lstStyle/>
          <a:p>
            <a:pPr>
              <a:lnSpc>
                <a:spcPct val="90000"/>
              </a:lnSpc>
            </a:pPr>
            <a:r>
              <a:rPr lang="en-US" altLang="en-US" sz="2800" dirty="0"/>
              <a:t>It is sometimes the case that you begin with lots of elements to put in the heap.</a:t>
            </a:r>
          </a:p>
          <a:p>
            <a:pPr lvl="1">
              <a:lnSpc>
                <a:spcPct val="90000"/>
              </a:lnSpc>
            </a:pPr>
            <a:r>
              <a:rPr lang="en-US" altLang="en-US" sz="2400" dirty="0"/>
              <a:t>Ex Machine shop comprises </a:t>
            </a:r>
            <a:r>
              <a:rPr lang="en-US" altLang="en-US" sz="2400" i="1" dirty="0"/>
              <a:t>m</a:t>
            </a:r>
            <a:r>
              <a:rPr lang="en-US" altLang="en-US" sz="2400" dirty="0"/>
              <a:t> machines. Each job can be broken into tasks with a single machine working on 1 task at a time. Different machines perform different tasks. Once a machine starts a task it continues it finishes. The tasks are ordered.  If a machine is busy the next task must wait.</a:t>
            </a:r>
          </a:p>
          <a:p>
            <a:pPr lvl="1">
              <a:lnSpc>
                <a:spcPct val="90000"/>
              </a:lnSpc>
            </a:pPr>
            <a:r>
              <a:rPr lang="en-US" altLang="en-US" sz="2400" dirty="0"/>
              <a:t>Schedule the tasks for the greatest efficiency</a:t>
            </a:r>
          </a:p>
          <a:p>
            <a:pPr lvl="2">
              <a:lnSpc>
                <a:spcPct val="90000"/>
              </a:lnSpc>
            </a:pPr>
            <a:r>
              <a:rPr lang="en-US" altLang="en-US" sz="2000" dirty="0"/>
              <a:t>It is intuitively evident that if all the machines are working all of the time, you can’t do better.</a:t>
            </a:r>
          </a:p>
          <a:p>
            <a:pPr lvl="2">
              <a:lnSpc>
                <a:spcPct val="90000"/>
              </a:lnSpc>
            </a:pPr>
            <a:r>
              <a:rPr lang="en-US" altLang="en-US" sz="2000" dirty="0"/>
              <a:t>Find the machine with the earliest finish time and change the schedule to give it more work to do.</a:t>
            </a:r>
          </a:p>
          <a:p>
            <a:pPr lvl="2">
              <a:lnSpc>
                <a:spcPct val="90000"/>
              </a:lnSpc>
            </a:pPr>
            <a:r>
              <a:rPr lang="en-US" altLang="en-US" sz="2000" dirty="0"/>
              <a:t>If we do this we might have to add another operation to our ADT of changing a priority. (if we change it down we just do a bubble down of the insert)</a:t>
            </a:r>
          </a:p>
        </p:txBody>
      </p:sp>
      <p:sp>
        <p:nvSpPr>
          <p:cNvPr id="4" name="Slide Number Placeholder 3"/>
          <p:cNvSpPr>
            <a:spLocks noGrp="1"/>
          </p:cNvSpPr>
          <p:nvPr>
            <p:ph type="sldNum" sz="quarter" idx="12"/>
          </p:nvPr>
        </p:nvSpPr>
        <p:spPr/>
        <p:txBody>
          <a:bodyPr/>
          <a:lstStyle/>
          <a:p>
            <a:fld id="{C6E80A37-88F1-4D77-8779-FDED1ACB63E9}" type="slidenum">
              <a:rPr lang="en-US" smtClean="0"/>
              <a:t>17</a:t>
            </a:fld>
            <a:endParaRPr lang="en-US"/>
          </a:p>
        </p:txBody>
      </p:sp>
    </p:spTree>
    <p:extLst>
      <p:ext uri="{BB962C8B-B14F-4D97-AF65-F5344CB8AC3E}">
        <p14:creationId xmlns:p14="http://schemas.microsoft.com/office/powerpoint/2010/main" val="2677121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Max Heap Initialization</a:t>
            </a:r>
            <a:endParaRPr lang="en-US" dirty="0"/>
          </a:p>
        </p:txBody>
      </p:sp>
      <p:sp>
        <p:nvSpPr>
          <p:cNvPr id="3" name="Content Placeholder 2"/>
          <p:cNvSpPr>
            <a:spLocks noGrp="1"/>
          </p:cNvSpPr>
          <p:nvPr>
            <p:ph idx="1"/>
          </p:nvPr>
        </p:nvSpPr>
        <p:spPr/>
        <p:txBody>
          <a:bodyPr/>
          <a:lstStyle/>
          <a:p>
            <a:r>
              <a:rPr lang="en-US" altLang="en-US" sz="2800" dirty="0"/>
              <a:t>One way to initialize the heap with n elements is to perform n insertions. – O(</a:t>
            </a:r>
            <a:r>
              <a:rPr lang="en-US" altLang="en-US" sz="2800" dirty="0" err="1"/>
              <a:t>nlg</a:t>
            </a:r>
            <a:r>
              <a:rPr lang="en-US" altLang="en-US" sz="2800" dirty="0"/>
              <a:t>(n))</a:t>
            </a:r>
          </a:p>
          <a:p>
            <a:r>
              <a:rPr lang="en-US" altLang="en-US" sz="2800" dirty="0"/>
              <a:t>Below is an algorithm to do it in n time.	</a:t>
            </a:r>
          </a:p>
          <a:p>
            <a:pPr lvl="1"/>
            <a:r>
              <a:rPr lang="en-US" altLang="en-US" sz="2400" dirty="0"/>
              <a:t>Put all the elements into position regardless of value O(n)</a:t>
            </a:r>
          </a:p>
          <a:p>
            <a:pPr lvl="1"/>
            <a:r>
              <a:rPr lang="en-US" altLang="en-US" sz="2400" dirty="0"/>
              <a:t>Now for start at the first position that has a child i = (n/2)</a:t>
            </a:r>
          </a:p>
          <a:p>
            <a:pPr lvl="1"/>
            <a:r>
              <a:rPr lang="en-US" altLang="en-US" sz="2400" dirty="0"/>
              <a:t>Make the </a:t>
            </a:r>
            <a:r>
              <a:rPr lang="en-US" altLang="en-US" sz="2400" dirty="0" err="1"/>
              <a:t>subtree</a:t>
            </a:r>
            <a:r>
              <a:rPr lang="en-US" altLang="en-US" sz="2400" dirty="0"/>
              <a:t> of i a heap, i– and repeat until i==1</a:t>
            </a:r>
          </a:p>
        </p:txBody>
      </p:sp>
      <p:sp>
        <p:nvSpPr>
          <p:cNvPr id="4" name="Slide Number Placeholder 3"/>
          <p:cNvSpPr>
            <a:spLocks noGrp="1"/>
          </p:cNvSpPr>
          <p:nvPr>
            <p:ph type="sldNum" sz="quarter" idx="12"/>
          </p:nvPr>
        </p:nvSpPr>
        <p:spPr/>
        <p:txBody>
          <a:bodyPr/>
          <a:lstStyle/>
          <a:p>
            <a:fld id="{C6E80A37-88F1-4D77-8779-FDED1ACB63E9}" type="slidenum">
              <a:rPr lang="en-US" smtClean="0"/>
              <a:t>18</a:t>
            </a:fld>
            <a:endParaRPr lang="en-US"/>
          </a:p>
        </p:txBody>
      </p:sp>
    </p:spTree>
    <p:extLst>
      <p:ext uri="{BB962C8B-B14F-4D97-AF65-F5344CB8AC3E}">
        <p14:creationId xmlns:p14="http://schemas.microsoft.com/office/powerpoint/2010/main" val="37593189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Initialization Example</a:t>
            </a:r>
            <a:endParaRPr lang="en-US" dirty="0"/>
          </a:p>
        </p:txBody>
      </p:sp>
      <p:sp>
        <p:nvSpPr>
          <p:cNvPr id="3" name="Content Placeholder 2"/>
          <p:cNvSpPr>
            <a:spLocks noGrp="1"/>
          </p:cNvSpPr>
          <p:nvPr>
            <p:ph idx="1"/>
          </p:nvPr>
        </p:nvSpPr>
        <p:spPr/>
        <p:txBody>
          <a:bodyPr/>
          <a:lstStyle/>
          <a:p>
            <a:pPr marL="0" indent="0">
              <a:buNone/>
            </a:pPr>
            <a:r>
              <a:rPr lang="en-US" dirty="0"/>
              <a:t> </a:t>
            </a:r>
          </a:p>
        </p:txBody>
      </p:sp>
      <p:sp>
        <p:nvSpPr>
          <p:cNvPr id="4" name="Slide Number Placeholder 3"/>
          <p:cNvSpPr>
            <a:spLocks noGrp="1"/>
          </p:cNvSpPr>
          <p:nvPr>
            <p:ph type="sldNum" sz="quarter" idx="12"/>
          </p:nvPr>
        </p:nvSpPr>
        <p:spPr/>
        <p:txBody>
          <a:bodyPr/>
          <a:lstStyle/>
          <a:p>
            <a:fld id="{C6E80A37-88F1-4D77-8779-FDED1ACB63E9}" type="slidenum">
              <a:rPr lang="en-US" smtClean="0"/>
              <a:t>19</a:t>
            </a:fld>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295400"/>
            <a:ext cx="6429375" cy="52102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8210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Priority Queues</a:t>
            </a:r>
          </a:p>
        </p:txBody>
      </p:sp>
      <p:sp>
        <p:nvSpPr>
          <p:cNvPr id="3" name="Content Placeholder 2"/>
          <p:cNvSpPr>
            <a:spLocks noGrp="1"/>
          </p:cNvSpPr>
          <p:nvPr>
            <p:ph idx="1"/>
          </p:nvPr>
        </p:nvSpPr>
        <p:spPr/>
        <p:txBody>
          <a:bodyPr>
            <a:normAutofit lnSpcReduction="10000"/>
          </a:bodyPr>
          <a:lstStyle/>
          <a:p>
            <a:r>
              <a:rPr lang="en-US" altLang="en-US" dirty="0"/>
              <a:t>Priority queues</a:t>
            </a:r>
          </a:p>
          <a:p>
            <a:pPr lvl="1"/>
            <a:r>
              <a:rPr lang="en-US" altLang="en-US" dirty="0"/>
              <a:t>Support the operations</a:t>
            </a:r>
          </a:p>
          <a:p>
            <a:pPr lvl="1"/>
            <a:r>
              <a:rPr lang="en-US" altLang="en-US" dirty="0"/>
              <a:t>Insert,</a:t>
            </a:r>
          </a:p>
          <a:p>
            <a:pPr lvl="1"/>
            <a:r>
              <a:rPr lang="en-US" altLang="en-US" dirty="0" err="1"/>
              <a:t>deleteMax</a:t>
            </a:r>
            <a:r>
              <a:rPr lang="en-US" altLang="en-US" dirty="0"/>
              <a:t>(</a:t>
            </a:r>
            <a:r>
              <a:rPr lang="en-US" altLang="en-US" dirty="0" err="1"/>
              <a:t>deleteMin</a:t>
            </a:r>
            <a:r>
              <a:rPr lang="en-US" altLang="en-US" dirty="0"/>
              <a:t>)</a:t>
            </a:r>
          </a:p>
          <a:p>
            <a:pPr lvl="1"/>
            <a:r>
              <a:rPr lang="en-US" altLang="en-US" dirty="0"/>
              <a:t>Using an array implementation</a:t>
            </a:r>
          </a:p>
          <a:p>
            <a:pPr lvl="1"/>
            <a:r>
              <a:rPr lang="en-US" altLang="en-US" dirty="0"/>
              <a:t>Max will be at the root (index 1)</a:t>
            </a:r>
          </a:p>
          <a:p>
            <a:pPr lvl="1"/>
            <a:r>
              <a:rPr lang="en-US" altLang="en-US" dirty="0"/>
              <a:t>Children will be less than their parent</a:t>
            </a:r>
          </a:p>
          <a:p>
            <a:pPr lvl="1"/>
            <a:r>
              <a:rPr lang="en-US" altLang="en-US" i="1" dirty="0"/>
              <a:t>i has children 2i and 2i+1</a:t>
            </a:r>
          </a:p>
          <a:p>
            <a:pPr lvl="1"/>
            <a:r>
              <a:rPr lang="en-US" altLang="en-US" i="1" dirty="0"/>
              <a:t>i has parent i/2</a:t>
            </a:r>
          </a:p>
          <a:p>
            <a:endParaRPr lang="en-US" dirty="0"/>
          </a:p>
        </p:txBody>
      </p:sp>
      <p:sp>
        <p:nvSpPr>
          <p:cNvPr id="4" name="Slide Number Placeholder 3"/>
          <p:cNvSpPr>
            <a:spLocks noGrp="1"/>
          </p:cNvSpPr>
          <p:nvPr>
            <p:ph type="sldNum" sz="quarter" idx="12"/>
          </p:nvPr>
        </p:nvSpPr>
        <p:spPr/>
        <p:txBody>
          <a:bodyPr/>
          <a:lstStyle/>
          <a:p>
            <a:fld id="{C6E80A37-88F1-4D77-8779-FDED1ACB63E9}" type="slidenum">
              <a:rPr lang="en-US" smtClean="0"/>
              <a:t>2</a:t>
            </a:fld>
            <a:endParaRPr lang="en-US"/>
          </a:p>
        </p:txBody>
      </p:sp>
    </p:spTree>
    <p:extLst>
      <p:ext uri="{BB962C8B-B14F-4D97-AF65-F5344CB8AC3E}">
        <p14:creationId xmlns:p14="http://schemas.microsoft.com/office/powerpoint/2010/main" val="2539253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Initialization Example</a:t>
            </a:r>
            <a:endParaRPr lang="en-US" dirty="0"/>
          </a:p>
        </p:txBody>
      </p:sp>
      <p:sp>
        <p:nvSpPr>
          <p:cNvPr id="3" name="Content Placeholder 2"/>
          <p:cNvSpPr>
            <a:spLocks noGrp="1"/>
          </p:cNvSpPr>
          <p:nvPr>
            <p:ph idx="1"/>
          </p:nvPr>
        </p:nvSpPr>
        <p:spPr/>
        <p:txBody>
          <a:bodyPr/>
          <a:lstStyle/>
          <a:p>
            <a:pPr marL="0" indent="0">
              <a:buNone/>
            </a:pPr>
            <a:r>
              <a:rPr lang="en-US" dirty="0"/>
              <a:t> </a:t>
            </a:r>
          </a:p>
        </p:txBody>
      </p:sp>
      <p:sp>
        <p:nvSpPr>
          <p:cNvPr id="4" name="Slide Number Placeholder 3"/>
          <p:cNvSpPr>
            <a:spLocks noGrp="1"/>
          </p:cNvSpPr>
          <p:nvPr>
            <p:ph type="sldNum" sz="quarter" idx="12"/>
          </p:nvPr>
        </p:nvSpPr>
        <p:spPr/>
        <p:txBody>
          <a:bodyPr/>
          <a:lstStyle/>
          <a:p>
            <a:fld id="{C6E80A37-88F1-4D77-8779-FDED1ACB63E9}" type="slidenum">
              <a:rPr lang="en-US" smtClean="0"/>
              <a:t>20</a:t>
            </a:fld>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812" y="1066800"/>
            <a:ext cx="7664107" cy="5676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22311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Initialize Implementation</a:t>
            </a:r>
            <a:endParaRPr lang="en-US" dirty="0"/>
          </a:p>
        </p:txBody>
      </p:sp>
      <p:sp>
        <p:nvSpPr>
          <p:cNvPr id="3" name="Content Placeholder 2"/>
          <p:cNvSpPr>
            <a:spLocks noGrp="1"/>
          </p:cNvSpPr>
          <p:nvPr>
            <p:ph idx="1"/>
          </p:nvPr>
        </p:nvSpPr>
        <p:spPr/>
        <p:txBody>
          <a:bodyPr>
            <a:noAutofit/>
          </a:bodyPr>
          <a:lstStyle/>
          <a:p>
            <a:pPr marL="0" indent="0">
              <a:buNone/>
            </a:pPr>
            <a:r>
              <a:rPr lang="en-US" altLang="en-US" sz="1200" dirty="0"/>
              <a:t>template&lt;class T&gt;</a:t>
            </a:r>
          </a:p>
          <a:p>
            <a:pPr marL="0" indent="0">
              <a:buNone/>
            </a:pPr>
            <a:r>
              <a:rPr lang="en-US" altLang="en-US" sz="1200" dirty="0" err="1"/>
              <a:t>MaxHeap</a:t>
            </a:r>
            <a:r>
              <a:rPr lang="en-US" altLang="en-US" sz="1200" dirty="0"/>
              <a:t>&lt;T&gt;&amp; </a:t>
            </a:r>
            <a:r>
              <a:rPr lang="en-US" altLang="en-US" sz="1200" dirty="0" err="1"/>
              <a:t>MaxHeap</a:t>
            </a:r>
            <a:r>
              <a:rPr lang="en-US" altLang="en-US" sz="1200" dirty="0"/>
              <a:t>&lt;T&gt;::</a:t>
            </a:r>
            <a:r>
              <a:rPr lang="en-US" altLang="en-US" sz="1200" dirty="0" err="1"/>
              <a:t>Init</a:t>
            </a:r>
            <a:r>
              <a:rPr lang="en-US" altLang="en-US" sz="1200" dirty="0"/>
              <a:t>(T  a[], </a:t>
            </a:r>
            <a:r>
              <a:rPr lang="en-US" altLang="en-US" sz="1200" dirty="0" err="1"/>
              <a:t>int</a:t>
            </a:r>
            <a:r>
              <a:rPr lang="en-US" altLang="en-US" sz="1200" dirty="0"/>
              <a:t> </a:t>
            </a:r>
            <a:r>
              <a:rPr lang="en-US" altLang="en-US" sz="1200" dirty="0" err="1"/>
              <a:t>startSize</a:t>
            </a:r>
            <a:r>
              <a:rPr lang="en-US" altLang="en-US" sz="1200" dirty="0"/>
              <a:t> , </a:t>
            </a:r>
            <a:r>
              <a:rPr lang="en-US" altLang="en-US" sz="1200" dirty="0" err="1"/>
              <a:t>int</a:t>
            </a:r>
            <a:r>
              <a:rPr lang="en-US" altLang="en-US" sz="1200" dirty="0"/>
              <a:t> </a:t>
            </a:r>
            <a:r>
              <a:rPr lang="en-US" altLang="en-US" sz="1200" dirty="0" err="1"/>
              <a:t>arraySize</a:t>
            </a:r>
            <a:r>
              <a:rPr lang="en-US" altLang="en-US" sz="1200" dirty="0"/>
              <a:t>)</a:t>
            </a:r>
          </a:p>
          <a:p>
            <a:pPr marL="0" indent="0">
              <a:buNone/>
            </a:pPr>
            <a:r>
              <a:rPr lang="en-US" altLang="en-US" sz="1200" dirty="0"/>
              <a:t>{// </a:t>
            </a:r>
            <a:r>
              <a:rPr lang="en-US" altLang="en-US" sz="1200" dirty="0" err="1"/>
              <a:t>Initalize</a:t>
            </a:r>
            <a:r>
              <a:rPr lang="en-US" altLang="en-US" sz="1200" dirty="0"/>
              <a:t> the </a:t>
            </a:r>
            <a:r>
              <a:rPr lang="en-US" altLang="en-US" sz="1200" dirty="0" err="1"/>
              <a:t>maxHeap</a:t>
            </a:r>
            <a:r>
              <a:rPr lang="en-US" altLang="en-US" sz="1200" dirty="0"/>
              <a:t> to  array a</a:t>
            </a:r>
          </a:p>
          <a:p>
            <a:pPr marL="0" indent="0">
              <a:buNone/>
            </a:pPr>
            <a:r>
              <a:rPr lang="en-US" altLang="en-US" sz="1200" dirty="0"/>
              <a:t>   delete [] heap;</a:t>
            </a:r>
          </a:p>
          <a:p>
            <a:pPr marL="0" indent="0">
              <a:buNone/>
            </a:pPr>
            <a:r>
              <a:rPr lang="en-US" altLang="en-US" sz="1200" dirty="0"/>
              <a:t>   heap = a;</a:t>
            </a:r>
          </a:p>
          <a:p>
            <a:pPr marL="0" indent="0">
              <a:buNone/>
            </a:pPr>
            <a:r>
              <a:rPr lang="en-US" altLang="en-US" sz="1200" dirty="0"/>
              <a:t>   size = </a:t>
            </a:r>
            <a:r>
              <a:rPr lang="en-US" altLang="en-US" sz="1200" dirty="0" err="1"/>
              <a:t>startSize</a:t>
            </a:r>
            <a:r>
              <a:rPr lang="en-US" altLang="en-US" sz="1200" dirty="0"/>
              <a:t>;</a:t>
            </a:r>
          </a:p>
          <a:p>
            <a:pPr marL="0" indent="0">
              <a:buNone/>
            </a:pPr>
            <a:r>
              <a:rPr lang="en-US" altLang="en-US" sz="1200" dirty="0"/>
              <a:t>   </a:t>
            </a:r>
            <a:r>
              <a:rPr lang="en-US" altLang="en-US" sz="1200" dirty="0" err="1"/>
              <a:t>maxSize</a:t>
            </a:r>
            <a:r>
              <a:rPr lang="en-US" altLang="en-US" sz="1200" dirty="0"/>
              <a:t> = </a:t>
            </a:r>
            <a:r>
              <a:rPr lang="en-US" altLang="en-US" sz="1200" dirty="0" err="1"/>
              <a:t>arraySize</a:t>
            </a:r>
            <a:r>
              <a:rPr lang="en-US" altLang="en-US" sz="1200" dirty="0"/>
              <a:t>;</a:t>
            </a:r>
          </a:p>
          <a:p>
            <a:pPr marL="0" indent="0">
              <a:buNone/>
            </a:pPr>
            <a:r>
              <a:rPr lang="en-US" altLang="en-US" sz="1200" dirty="0"/>
              <a:t>   for (</a:t>
            </a:r>
            <a:r>
              <a:rPr lang="en-US" altLang="en-US" sz="1200" dirty="0" err="1"/>
              <a:t>int</a:t>
            </a:r>
            <a:r>
              <a:rPr lang="en-US" altLang="en-US" sz="1200" dirty="0"/>
              <a:t> i = size/2; i&gt;=1; i--)</a:t>
            </a:r>
          </a:p>
          <a:p>
            <a:pPr marL="0" indent="0">
              <a:buNone/>
            </a:pPr>
            <a:r>
              <a:rPr lang="en-US" altLang="en-US" sz="1200" dirty="0"/>
              <a:t>     {</a:t>
            </a:r>
          </a:p>
          <a:p>
            <a:pPr marL="0" indent="0">
              <a:buNone/>
            </a:pPr>
            <a:r>
              <a:rPr lang="en-US" altLang="en-US" sz="1200" dirty="0"/>
              <a:t>       T y = heap[i];  // root of </a:t>
            </a:r>
            <a:r>
              <a:rPr lang="en-US" altLang="en-US" sz="1200" dirty="0" err="1"/>
              <a:t>subtree</a:t>
            </a:r>
            <a:r>
              <a:rPr lang="en-US" altLang="en-US" sz="1200" dirty="0"/>
              <a:t> to </a:t>
            </a:r>
            <a:r>
              <a:rPr lang="en-US" altLang="en-US" sz="1200" dirty="0" err="1"/>
              <a:t>heapify</a:t>
            </a:r>
            <a:endParaRPr lang="en-US" altLang="en-US" sz="1200" dirty="0"/>
          </a:p>
          <a:p>
            <a:pPr marL="0" indent="0">
              <a:buNone/>
            </a:pPr>
            <a:r>
              <a:rPr lang="en-US" altLang="en-US" sz="1200" dirty="0"/>
              <a:t>       </a:t>
            </a:r>
            <a:r>
              <a:rPr lang="en-US" altLang="en-US" sz="1200" dirty="0" err="1"/>
              <a:t>int</a:t>
            </a:r>
            <a:r>
              <a:rPr lang="en-US" altLang="en-US" sz="1200" dirty="0"/>
              <a:t>  c = 2*i;     // c is 1</a:t>
            </a:r>
            <a:r>
              <a:rPr lang="en-US" altLang="en-US" sz="1200" baseline="30000" dirty="0"/>
              <a:t>st</a:t>
            </a:r>
            <a:r>
              <a:rPr lang="en-US" altLang="en-US" sz="1200" dirty="0"/>
              <a:t> child of i</a:t>
            </a:r>
          </a:p>
          <a:p>
            <a:pPr marL="0" indent="0">
              <a:buNone/>
            </a:pPr>
            <a:r>
              <a:rPr lang="en-US" altLang="en-US" sz="1200" dirty="0"/>
              <a:t>       while( c&lt; size)</a:t>
            </a:r>
          </a:p>
          <a:p>
            <a:pPr marL="0" indent="0">
              <a:buNone/>
            </a:pPr>
            <a:r>
              <a:rPr lang="en-US" altLang="en-US" sz="1200" dirty="0"/>
              <a:t>         {</a:t>
            </a:r>
          </a:p>
          <a:p>
            <a:pPr marL="0" indent="0">
              <a:buNone/>
            </a:pPr>
            <a:r>
              <a:rPr lang="en-US" altLang="en-US" sz="1200" dirty="0"/>
              <a:t>            if (c &lt; size &amp;&amp; heap[c] &lt; heap[c+1]) </a:t>
            </a:r>
            <a:r>
              <a:rPr lang="en-US" altLang="en-US" sz="1200" dirty="0" err="1"/>
              <a:t>c++</a:t>
            </a:r>
            <a:r>
              <a:rPr lang="en-US" altLang="en-US" sz="1200" dirty="0"/>
              <a:t>; // c is the larger child</a:t>
            </a:r>
          </a:p>
          <a:p>
            <a:pPr marL="0" indent="0">
              <a:buNone/>
            </a:pPr>
            <a:r>
              <a:rPr lang="en-US" altLang="en-US" sz="1200" dirty="0"/>
              <a:t>            if (y &gt; =heap[c]) break;</a:t>
            </a:r>
          </a:p>
          <a:p>
            <a:pPr marL="0" indent="0">
              <a:buNone/>
            </a:pPr>
            <a:r>
              <a:rPr lang="en-US" altLang="en-US" sz="1200" dirty="0"/>
              <a:t>               {</a:t>
            </a:r>
          </a:p>
          <a:p>
            <a:pPr marL="0" indent="0">
              <a:buNone/>
            </a:pPr>
            <a:r>
              <a:rPr lang="en-US" altLang="en-US" sz="1200" dirty="0"/>
              <a:t>                 heap[c/2] = heap[c]; // move child up</a:t>
            </a:r>
          </a:p>
          <a:p>
            <a:pPr marL="0" indent="0">
              <a:buNone/>
            </a:pPr>
            <a:r>
              <a:rPr lang="en-US" altLang="en-US" sz="1200" dirty="0"/>
              <a:t>                c*= 2;                        // move down a level</a:t>
            </a:r>
          </a:p>
          <a:p>
            <a:pPr marL="0" indent="0">
              <a:buNone/>
            </a:pPr>
            <a:r>
              <a:rPr lang="en-US" altLang="en-US" sz="1200" dirty="0"/>
              <a:t>              }</a:t>
            </a:r>
          </a:p>
          <a:p>
            <a:pPr marL="0" indent="0">
              <a:buNone/>
            </a:pPr>
            <a:r>
              <a:rPr lang="en-US" altLang="en-US" sz="1200" dirty="0"/>
              <a:t>         }</a:t>
            </a:r>
          </a:p>
          <a:p>
            <a:pPr marL="0" indent="0">
              <a:buNone/>
            </a:pPr>
            <a:r>
              <a:rPr lang="en-US" altLang="en-US" sz="1200" dirty="0"/>
              <a:t>       heap[c/2] = y;</a:t>
            </a:r>
          </a:p>
          <a:p>
            <a:pPr marL="0" indent="0">
              <a:buNone/>
            </a:pPr>
            <a:r>
              <a:rPr lang="en-US" altLang="en-US" sz="1200" dirty="0"/>
              <a:t>     }</a:t>
            </a:r>
          </a:p>
          <a:p>
            <a:pPr marL="0" indent="0">
              <a:buNone/>
            </a:pPr>
            <a:r>
              <a:rPr lang="en-US" altLang="en-US" sz="1200" dirty="0"/>
              <a:t>}</a:t>
            </a:r>
          </a:p>
        </p:txBody>
      </p:sp>
      <p:sp>
        <p:nvSpPr>
          <p:cNvPr id="4" name="Slide Number Placeholder 3"/>
          <p:cNvSpPr>
            <a:spLocks noGrp="1"/>
          </p:cNvSpPr>
          <p:nvPr>
            <p:ph type="sldNum" sz="quarter" idx="12"/>
          </p:nvPr>
        </p:nvSpPr>
        <p:spPr/>
        <p:txBody>
          <a:bodyPr/>
          <a:lstStyle/>
          <a:p>
            <a:fld id="{C6E80A37-88F1-4D77-8779-FDED1ACB63E9}" type="slidenum">
              <a:rPr lang="en-US" smtClean="0"/>
              <a:t>21</a:t>
            </a:fld>
            <a:endParaRPr lang="en-US"/>
          </a:p>
        </p:txBody>
      </p:sp>
    </p:spTree>
    <p:extLst>
      <p:ext uri="{BB962C8B-B14F-4D97-AF65-F5344CB8AC3E}">
        <p14:creationId xmlns:p14="http://schemas.microsoft.com/office/powerpoint/2010/main" val="38322259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Analysis of Initialize</a:t>
            </a:r>
            <a:endParaRPr lang="en-US" dirty="0"/>
          </a:p>
        </p:txBody>
      </p:sp>
      <p:sp>
        <p:nvSpPr>
          <p:cNvPr id="3" name="Content Placeholder 2"/>
          <p:cNvSpPr>
            <a:spLocks noGrp="1"/>
          </p:cNvSpPr>
          <p:nvPr>
            <p:ph idx="1"/>
          </p:nvPr>
        </p:nvSpPr>
        <p:spPr/>
        <p:txBody>
          <a:bodyPr>
            <a:normAutofit fontScale="77500" lnSpcReduction="20000"/>
          </a:bodyPr>
          <a:lstStyle/>
          <a:p>
            <a:r>
              <a:rPr lang="en-US" altLang="en-US" dirty="0"/>
              <a:t>In the worst case traverse all </a:t>
            </a:r>
            <a:r>
              <a:rPr lang="en-US" altLang="en-US" dirty="0" err="1"/>
              <a:t>subtrees</a:t>
            </a:r>
            <a:r>
              <a:rPr lang="en-US" altLang="en-US" dirty="0"/>
              <a:t> of height 1 or more. </a:t>
            </a:r>
          </a:p>
          <a:p>
            <a:r>
              <a:rPr lang="en-US" altLang="en-US" dirty="0"/>
              <a:t>If at node i, then we must do O(h</a:t>
            </a:r>
            <a:r>
              <a:rPr lang="en-US" altLang="en-US" baseline="-25000" dirty="0"/>
              <a:t>i</a:t>
            </a:r>
            <a:r>
              <a:rPr lang="en-US" altLang="en-US" dirty="0"/>
              <a:t>) work, where h</a:t>
            </a:r>
            <a:r>
              <a:rPr lang="en-US" altLang="en-US" baseline="-25000" dirty="0"/>
              <a:t>i</a:t>
            </a:r>
            <a:r>
              <a:rPr lang="en-US" altLang="en-US" dirty="0"/>
              <a:t> is the height of tree with the root i. </a:t>
            </a:r>
          </a:p>
          <a:p>
            <a:r>
              <a:rPr lang="en-US" altLang="en-US" dirty="0"/>
              <a:t>Further if are level j, there are at most 2</a:t>
            </a:r>
            <a:r>
              <a:rPr lang="en-US" altLang="en-US" baseline="30000" dirty="0"/>
              <a:t>j-1</a:t>
            </a:r>
            <a:r>
              <a:rPr lang="en-US" altLang="en-US" dirty="0"/>
              <a:t> nodes at level j. Now </a:t>
            </a:r>
            <a:r>
              <a:rPr lang="en-US" altLang="en-US" dirty="0" err="1"/>
              <a:t>h</a:t>
            </a:r>
            <a:r>
              <a:rPr lang="en-US" altLang="en-US" baseline="-25000" dirty="0" err="1"/>
              <a:t>j</a:t>
            </a:r>
            <a:r>
              <a:rPr lang="en-US" altLang="en-US" dirty="0"/>
              <a:t> = h – j + 1. Thus the time to initialize the max heap is (# of nodes at each level)*(height of </a:t>
            </a:r>
            <a:r>
              <a:rPr lang="en-US" altLang="en-US" dirty="0" err="1"/>
              <a:t>subtree</a:t>
            </a:r>
            <a:r>
              <a:rPr lang="en-US" altLang="en-US" dirty="0"/>
              <a:t> at each node)</a:t>
            </a:r>
          </a:p>
          <a:p>
            <a:r>
              <a:rPr lang="en-US" altLang="en-US" dirty="0"/>
              <a:t>O(</a:t>
            </a:r>
            <a:r>
              <a:rPr lang="en-US" altLang="en-US" dirty="0" err="1">
                <a:latin typeface="Symbol" pitchFamily="18" charset="2"/>
              </a:rPr>
              <a:t>S</a:t>
            </a:r>
            <a:r>
              <a:rPr lang="en-US" altLang="en-US" baseline="-25000" dirty="0" err="1"/>
              <a:t>j</a:t>
            </a:r>
            <a:r>
              <a:rPr lang="en-US" altLang="en-US" baseline="-25000" dirty="0"/>
              <a:t>=1</a:t>
            </a:r>
            <a:r>
              <a:rPr lang="en-US" altLang="en-US" baseline="30000" dirty="0"/>
              <a:t>h-1</a:t>
            </a:r>
            <a:r>
              <a:rPr lang="en-US" altLang="en-US" dirty="0"/>
              <a:t>2</a:t>
            </a:r>
            <a:r>
              <a:rPr lang="en-US" altLang="en-US" baseline="30000" dirty="0"/>
              <a:t>j-1</a:t>
            </a:r>
            <a:r>
              <a:rPr lang="en-US" altLang="en-US" dirty="0"/>
              <a:t>(h-j+1)) //(let k = h-j+1)</a:t>
            </a:r>
          </a:p>
          <a:p>
            <a:pPr marL="400050" lvl="1" indent="0">
              <a:buNone/>
            </a:pPr>
            <a:r>
              <a:rPr lang="en-US" altLang="en-US" dirty="0"/>
              <a:t>=O(</a:t>
            </a:r>
            <a:r>
              <a:rPr lang="en-US" altLang="en-US" dirty="0" err="1">
                <a:latin typeface="Symbol" pitchFamily="18" charset="2"/>
              </a:rPr>
              <a:t>S</a:t>
            </a:r>
            <a:r>
              <a:rPr lang="en-US" altLang="en-US" baseline="-25000" dirty="0" err="1"/>
              <a:t>k</a:t>
            </a:r>
            <a:r>
              <a:rPr lang="en-US" altLang="en-US" baseline="-25000" dirty="0"/>
              <a:t>=2</a:t>
            </a:r>
            <a:r>
              <a:rPr lang="en-US" altLang="en-US" baseline="30000" dirty="0"/>
              <a:t>h</a:t>
            </a:r>
            <a:r>
              <a:rPr lang="en-US" altLang="en-US" dirty="0"/>
              <a:t>k 2</a:t>
            </a:r>
            <a:r>
              <a:rPr lang="en-US" altLang="en-US" baseline="30000" dirty="0"/>
              <a:t>h-k</a:t>
            </a:r>
            <a:r>
              <a:rPr lang="en-US" altLang="en-US" dirty="0"/>
              <a:t>) // pull the 2</a:t>
            </a:r>
            <a:r>
              <a:rPr lang="en-US" altLang="en-US" baseline="30000" dirty="0"/>
              <a:t>h</a:t>
            </a:r>
            <a:r>
              <a:rPr lang="en-US" altLang="en-US" dirty="0"/>
              <a:t> out of the summation</a:t>
            </a:r>
          </a:p>
          <a:p>
            <a:pPr marL="400050" lvl="1" indent="0">
              <a:buNone/>
            </a:pPr>
            <a:r>
              <a:rPr lang="en-US" altLang="en-US" dirty="0"/>
              <a:t>= O(2</a:t>
            </a:r>
            <a:r>
              <a:rPr lang="en-US" altLang="en-US" baseline="30000" dirty="0"/>
              <a:t>h</a:t>
            </a:r>
            <a:r>
              <a:rPr lang="en-US" altLang="en-US" dirty="0"/>
              <a:t> </a:t>
            </a:r>
            <a:r>
              <a:rPr lang="en-US" altLang="en-US" dirty="0" err="1">
                <a:latin typeface="Symbol" pitchFamily="18" charset="2"/>
              </a:rPr>
              <a:t>S</a:t>
            </a:r>
            <a:r>
              <a:rPr lang="en-US" altLang="en-US" baseline="-25000" dirty="0" err="1"/>
              <a:t>k</a:t>
            </a:r>
            <a:r>
              <a:rPr lang="en-US" altLang="en-US" baseline="-25000" dirty="0"/>
              <a:t>=2</a:t>
            </a:r>
            <a:r>
              <a:rPr lang="en-US" altLang="en-US" baseline="30000" dirty="0"/>
              <a:t>h</a:t>
            </a:r>
            <a:r>
              <a:rPr lang="en-US" altLang="en-US" dirty="0"/>
              <a:t> k/2</a:t>
            </a:r>
            <a:r>
              <a:rPr lang="en-US" altLang="en-US" baseline="30000" dirty="0"/>
              <a:t>k</a:t>
            </a:r>
            <a:r>
              <a:rPr lang="en-US" altLang="en-US" dirty="0"/>
              <a:t>) // recall the ½+2/4+3/8 + … = 2</a:t>
            </a:r>
          </a:p>
          <a:p>
            <a:pPr marL="400050" lvl="1" indent="0">
              <a:buNone/>
            </a:pPr>
            <a:r>
              <a:rPr lang="en-US" altLang="en-US" dirty="0"/>
              <a:t>= O(2</a:t>
            </a:r>
            <a:r>
              <a:rPr lang="en-US" altLang="en-US" baseline="30000" dirty="0"/>
              <a:t>h</a:t>
            </a:r>
            <a:r>
              <a:rPr lang="en-US" altLang="en-US" dirty="0"/>
              <a:t>) // recall h = log</a:t>
            </a:r>
            <a:r>
              <a:rPr lang="en-US" altLang="en-US" baseline="-25000" dirty="0"/>
              <a:t>2</a:t>
            </a:r>
            <a:r>
              <a:rPr lang="en-US" altLang="en-US" dirty="0"/>
              <a:t>(n+1) </a:t>
            </a:r>
          </a:p>
          <a:p>
            <a:pPr marL="400050" lvl="1" indent="0">
              <a:buNone/>
            </a:pPr>
            <a:r>
              <a:rPr lang="en-US" altLang="en-US" dirty="0"/>
              <a:t>= O(n) </a:t>
            </a:r>
          </a:p>
        </p:txBody>
      </p:sp>
      <p:sp>
        <p:nvSpPr>
          <p:cNvPr id="4" name="Slide Number Placeholder 3"/>
          <p:cNvSpPr>
            <a:spLocks noGrp="1"/>
          </p:cNvSpPr>
          <p:nvPr>
            <p:ph type="sldNum" sz="quarter" idx="12"/>
          </p:nvPr>
        </p:nvSpPr>
        <p:spPr/>
        <p:txBody>
          <a:bodyPr/>
          <a:lstStyle/>
          <a:p>
            <a:fld id="{C6E80A37-88F1-4D77-8779-FDED1ACB63E9}" type="slidenum">
              <a:rPr lang="en-US" smtClean="0"/>
              <a:t>22</a:t>
            </a:fld>
            <a:endParaRPr lang="en-US"/>
          </a:p>
        </p:txBody>
      </p:sp>
    </p:spTree>
    <p:extLst>
      <p:ext uri="{BB962C8B-B14F-4D97-AF65-F5344CB8AC3E}">
        <p14:creationId xmlns:p14="http://schemas.microsoft.com/office/powerpoint/2010/main" val="12820299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Heap Sort</a:t>
            </a:r>
            <a:endParaRPr lang="en-US" dirty="0"/>
          </a:p>
        </p:txBody>
      </p:sp>
      <p:sp>
        <p:nvSpPr>
          <p:cNvPr id="3" name="Content Placeholder 2"/>
          <p:cNvSpPr>
            <a:spLocks noGrp="1"/>
          </p:cNvSpPr>
          <p:nvPr>
            <p:ph idx="1"/>
          </p:nvPr>
        </p:nvSpPr>
        <p:spPr/>
        <p:txBody>
          <a:bodyPr/>
          <a:lstStyle/>
          <a:p>
            <a:pPr>
              <a:lnSpc>
                <a:spcPct val="90000"/>
              </a:lnSpc>
            </a:pPr>
            <a:r>
              <a:rPr lang="en-US" altLang="en-US" dirty="0"/>
              <a:t>One way to sort is to put all the elements into a heap (by Initialize O(n))</a:t>
            </a:r>
          </a:p>
          <a:p>
            <a:pPr>
              <a:lnSpc>
                <a:spcPct val="90000"/>
              </a:lnSpc>
            </a:pPr>
            <a:r>
              <a:rPr lang="en-US" altLang="en-US" dirty="0"/>
              <a:t>Then do </a:t>
            </a:r>
            <a:r>
              <a:rPr lang="en-US" altLang="en-US" dirty="0" err="1"/>
              <a:t>DeleteMin</a:t>
            </a:r>
            <a:r>
              <a:rPr lang="en-US" altLang="en-US" dirty="0"/>
              <a:t> (O(</a:t>
            </a:r>
            <a:r>
              <a:rPr lang="en-US" altLang="en-US" dirty="0" err="1"/>
              <a:t>lg</a:t>
            </a:r>
            <a:r>
              <a:rPr lang="en-US" altLang="en-US" dirty="0"/>
              <a:t>(n)) n times (but elements at the back.</a:t>
            </a:r>
          </a:p>
          <a:p>
            <a:pPr>
              <a:lnSpc>
                <a:spcPct val="90000"/>
              </a:lnSpc>
            </a:pPr>
            <a:r>
              <a:rPr lang="en-US" altLang="en-US" dirty="0"/>
              <a:t>Time for a heap sort is O(</a:t>
            </a:r>
            <a:r>
              <a:rPr lang="en-US" altLang="en-US" dirty="0" err="1"/>
              <a:t>nlg</a:t>
            </a:r>
            <a:r>
              <a:rPr lang="en-US" altLang="en-US" dirty="0"/>
              <a:t>(n)) </a:t>
            </a:r>
          </a:p>
          <a:p>
            <a:pPr>
              <a:lnSpc>
                <a:spcPct val="90000"/>
              </a:lnSpc>
            </a:pPr>
            <a:r>
              <a:rPr lang="en-US" altLang="en-US" dirty="0"/>
              <a:t>The previous sort methods were O(n</a:t>
            </a:r>
            <a:r>
              <a:rPr lang="en-US" altLang="en-US" baseline="30000" dirty="0"/>
              <a:t>2</a:t>
            </a:r>
            <a:r>
              <a:rPr lang="en-US" altLang="en-US" dirty="0"/>
              <a:t>)</a:t>
            </a:r>
          </a:p>
        </p:txBody>
      </p:sp>
      <p:sp>
        <p:nvSpPr>
          <p:cNvPr id="4" name="Slide Number Placeholder 3"/>
          <p:cNvSpPr>
            <a:spLocks noGrp="1"/>
          </p:cNvSpPr>
          <p:nvPr>
            <p:ph type="sldNum" sz="quarter" idx="12"/>
          </p:nvPr>
        </p:nvSpPr>
        <p:spPr/>
        <p:txBody>
          <a:bodyPr/>
          <a:lstStyle/>
          <a:p>
            <a:fld id="{C6E80A37-88F1-4D77-8779-FDED1ACB63E9}" type="slidenum">
              <a:rPr lang="en-US" smtClean="0"/>
              <a:t>23</a:t>
            </a:fld>
            <a:endParaRPr lang="en-US"/>
          </a:p>
        </p:txBody>
      </p:sp>
    </p:spTree>
    <p:extLst>
      <p:ext uri="{BB962C8B-B14F-4D97-AF65-F5344CB8AC3E}">
        <p14:creationId xmlns:p14="http://schemas.microsoft.com/office/powerpoint/2010/main" val="27598763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Heap Sort Example</a:t>
            </a:r>
            <a:endParaRPr lang="en-US" dirty="0"/>
          </a:p>
        </p:txBody>
      </p:sp>
      <p:sp>
        <p:nvSpPr>
          <p:cNvPr id="3" name="Content Placeholder 2"/>
          <p:cNvSpPr>
            <a:spLocks noGrp="1"/>
          </p:cNvSpPr>
          <p:nvPr>
            <p:ph idx="1"/>
          </p:nvPr>
        </p:nvSpPr>
        <p:spPr/>
        <p:txBody>
          <a:bodyPr/>
          <a:lstStyle/>
          <a:p>
            <a:pPr marL="0" indent="0">
              <a:buNone/>
            </a:pPr>
            <a:r>
              <a:rPr lang="en-US" dirty="0"/>
              <a:t> </a:t>
            </a:r>
          </a:p>
        </p:txBody>
      </p:sp>
      <p:sp>
        <p:nvSpPr>
          <p:cNvPr id="4" name="Slide Number Placeholder 3"/>
          <p:cNvSpPr>
            <a:spLocks noGrp="1"/>
          </p:cNvSpPr>
          <p:nvPr>
            <p:ph type="sldNum" sz="quarter" idx="12"/>
          </p:nvPr>
        </p:nvSpPr>
        <p:spPr/>
        <p:txBody>
          <a:bodyPr/>
          <a:lstStyle/>
          <a:p>
            <a:fld id="{C6E80A37-88F1-4D77-8779-FDED1ACB63E9}" type="slidenum">
              <a:rPr lang="en-US" smtClean="0"/>
              <a:t>24</a:t>
            </a:fld>
            <a:endParaRPr 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962" y="1430271"/>
            <a:ext cx="6853237" cy="54277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629726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Heap Sort Example</a:t>
            </a:r>
            <a:endParaRPr lang="en-US" dirty="0"/>
          </a:p>
        </p:txBody>
      </p:sp>
      <p:sp>
        <p:nvSpPr>
          <p:cNvPr id="3" name="Content Placeholder 2"/>
          <p:cNvSpPr>
            <a:spLocks noGrp="1"/>
          </p:cNvSpPr>
          <p:nvPr>
            <p:ph idx="1"/>
          </p:nvPr>
        </p:nvSpPr>
        <p:spPr/>
        <p:txBody>
          <a:bodyPr/>
          <a:lstStyle/>
          <a:p>
            <a:pPr marL="0" indent="0">
              <a:buNone/>
            </a:pPr>
            <a:r>
              <a:rPr lang="en-US" dirty="0"/>
              <a:t> </a:t>
            </a:r>
          </a:p>
        </p:txBody>
      </p:sp>
      <p:sp>
        <p:nvSpPr>
          <p:cNvPr id="4" name="Slide Number Placeholder 3"/>
          <p:cNvSpPr>
            <a:spLocks noGrp="1"/>
          </p:cNvSpPr>
          <p:nvPr>
            <p:ph type="sldNum" sz="quarter" idx="12"/>
          </p:nvPr>
        </p:nvSpPr>
        <p:spPr/>
        <p:txBody>
          <a:bodyPr/>
          <a:lstStyle/>
          <a:p>
            <a:fld id="{C6E80A37-88F1-4D77-8779-FDED1ACB63E9}" type="slidenum">
              <a:rPr lang="en-US" smtClean="0"/>
              <a:t>25</a:t>
            </a:fld>
            <a:endParaRPr lang="en-US"/>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438" y="1524000"/>
            <a:ext cx="6634161" cy="53169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839685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a:t>HeapSort</a:t>
            </a:r>
            <a:r>
              <a:rPr lang="en-US" altLang="en-US" dirty="0"/>
              <a:t> Discussion</a:t>
            </a:r>
            <a:endParaRPr lang="en-US" dirty="0"/>
          </a:p>
        </p:txBody>
      </p:sp>
      <p:sp>
        <p:nvSpPr>
          <p:cNvPr id="3" name="Content Placeholder 2"/>
          <p:cNvSpPr>
            <a:spLocks noGrp="1"/>
          </p:cNvSpPr>
          <p:nvPr>
            <p:ph idx="1"/>
          </p:nvPr>
        </p:nvSpPr>
        <p:spPr/>
        <p:txBody>
          <a:bodyPr/>
          <a:lstStyle/>
          <a:p>
            <a:r>
              <a:rPr lang="en-US" altLang="en-US" dirty="0" err="1"/>
              <a:t>Heapsort</a:t>
            </a:r>
            <a:r>
              <a:rPr lang="en-US" altLang="en-US" dirty="0"/>
              <a:t> is actually used </a:t>
            </a:r>
          </a:p>
          <a:p>
            <a:pPr lvl="1"/>
            <a:r>
              <a:rPr lang="en-US" altLang="en-US" dirty="0"/>
              <a:t>Has optimal worst case performance (is outperformed by some other sorts in average case)</a:t>
            </a:r>
          </a:p>
          <a:p>
            <a:pPr lvl="1"/>
            <a:r>
              <a:rPr lang="en-US" altLang="en-US" dirty="0" err="1"/>
              <a:t>Heapsort</a:t>
            </a:r>
            <a:r>
              <a:rPr lang="en-US" altLang="en-US" dirty="0"/>
              <a:t> is best when time to copy the data is significant. (does not require any extra space unlike other sorts)</a:t>
            </a:r>
          </a:p>
        </p:txBody>
      </p:sp>
      <p:sp>
        <p:nvSpPr>
          <p:cNvPr id="4" name="Slide Number Placeholder 3"/>
          <p:cNvSpPr>
            <a:spLocks noGrp="1"/>
          </p:cNvSpPr>
          <p:nvPr>
            <p:ph type="sldNum" sz="quarter" idx="12"/>
          </p:nvPr>
        </p:nvSpPr>
        <p:spPr/>
        <p:txBody>
          <a:bodyPr/>
          <a:lstStyle/>
          <a:p>
            <a:fld id="{C6E80A37-88F1-4D77-8779-FDED1ACB63E9}" type="slidenum">
              <a:rPr lang="en-US" smtClean="0"/>
              <a:t>26</a:t>
            </a:fld>
            <a:endParaRPr lang="en-US"/>
          </a:p>
        </p:txBody>
      </p:sp>
    </p:spTree>
    <p:extLst>
      <p:ext uri="{BB962C8B-B14F-4D97-AF65-F5344CB8AC3E}">
        <p14:creationId xmlns:p14="http://schemas.microsoft.com/office/powerpoint/2010/main" val="4323531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Review of Heaps</a:t>
            </a:r>
            <a:endParaRPr lang="en-US" dirty="0"/>
          </a:p>
        </p:txBody>
      </p:sp>
      <p:sp>
        <p:nvSpPr>
          <p:cNvPr id="3" name="Content Placeholder 2"/>
          <p:cNvSpPr>
            <a:spLocks noGrp="1"/>
          </p:cNvSpPr>
          <p:nvPr>
            <p:ph idx="1"/>
          </p:nvPr>
        </p:nvSpPr>
        <p:spPr/>
        <p:txBody>
          <a:bodyPr/>
          <a:lstStyle/>
          <a:p>
            <a:pPr>
              <a:lnSpc>
                <a:spcPct val="90000"/>
              </a:lnSpc>
            </a:pPr>
            <a:r>
              <a:rPr lang="en-US" altLang="en-US" sz="2800" dirty="0"/>
              <a:t>The max(min) heap performs the following operations </a:t>
            </a:r>
          </a:p>
          <a:p>
            <a:pPr lvl="1">
              <a:lnSpc>
                <a:spcPct val="90000"/>
              </a:lnSpc>
            </a:pPr>
            <a:r>
              <a:rPr lang="en-US" altLang="en-US" sz="2400" dirty="0"/>
              <a:t>Insert </a:t>
            </a:r>
            <a:r>
              <a:rPr lang="en-US" altLang="en-US" sz="2400" dirty="0">
                <a:latin typeface="Symbol" pitchFamily="18" charset="2"/>
              </a:rPr>
              <a:t>Q</a:t>
            </a:r>
            <a:r>
              <a:rPr lang="en-US" altLang="en-US" sz="2400" dirty="0"/>
              <a:t>(</a:t>
            </a:r>
            <a:r>
              <a:rPr lang="en-US" altLang="en-US" sz="2400" dirty="0" err="1"/>
              <a:t>lg</a:t>
            </a:r>
            <a:r>
              <a:rPr lang="en-US" altLang="en-US" sz="2400" dirty="0"/>
              <a:t>(n)) </a:t>
            </a:r>
          </a:p>
          <a:p>
            <a:pPr lvl="2">
              <a:lnSpc>
                <a:spcPct val="90000"/>
              </a:lnSpc>
            </a:pPr>
            <a:r>
              <a:rPr lang="en-US" altLang="en-US" sz="2000" dirty="0"/>
              <a:t>[ put in next array position and bubble up]</a:t>
            </a:r>
          </a:p>
          <a:p>
            <a:pPr lvl="1">
              <a:lnSpc>
                <a:spcPct val="90000"/>
              </a:lnSpc>
            </a:pPr>
            <a:r>
              <a:rPr lang="en-US" altLang="en-US" sz="2400" dirty="0" err="1"/>
              <a:t>DeleteMax</a:t>
            </a:r>
            <a:r>
              <a:rPr lang="en-US" altLang="en-US" sz="2400" dirty="0"/>
              <a:t>(Min) </a:t>
            </a:r>
            <a:r>
              <a:rPr lang="en-US" altLang="en-US" sz="2400" dirty="0">
                <a:latin typeface="Symbol" pitchFamily="18" charset="2"/>
              </a:rPr>
              <a:t>Q</a:t>
            </a:r>
            <a:r>
              <a:rPr lang="en-US" altLang="en-US" sz="2400" dirty="0"/>
              <a:t>(</a:t>
            </a:r>
            <a:r>
              <a:rPr lang="en-US" altLang="en-US" sz="2400" dirty="0" err="1"/>
              <a:t>lg</a:t>
            </a:r>
            <a:r>
              <a:rPr lang="en-US" altLang="en-US" sz="2400" dirty="0"/>
              <a:t>(n))</a:t>
            </a:r>
          </a:p>
          <a:p>
            <a:pPr lvl="2">
              <a:lnSpc>
                <a:spcPct val="90000"/>
              </a:lnSpc>
            </a:pPr>
            <a:r>
              <a:rPr lang="en-US" altLang="en-US" sz="2000" dirty="0"/>
              <a:t>[copy the last element into root, then delete last element, and bubble down]</a:t>
            </a:r>
          </a:p>
          <a:p>
            <a:pPr lvl="1">
              <a:lnSpc>
                <a:spcPct val="90000"/>
              </a:lnSpc>
            </a:pPr>
            <a:r>
              <a:rPr lang="en-US" altLang="en-US" sz="2400" dirty="0"/>
              <a:t>Initialize </a:t>
            </a:r>
            <a:r>
              <a:rPr lang="en-US" altLang="en-US" sz="2400" dirty="0">
                <a:latin typeface="Symbol" pitchFamily="18" charset="2"/>
              </a:rPr>
              <a:t>Q</a:t>
            </a:r>
            <a:r>
              <a:rPr lang="en-US" altLang="en-US" sz="2400" dirty="0"/>
              <a:t>(n)</a:t>
            </a:r>
          </a:p>
          <a:p>
            <a:pPr lvl="2">
              <a:lnSpc>
                <a:spcPct val="90000"/>
              </a:lnSpc>
            </a:pPr>
            <a:r>
              <a:rPr lang="en-US" altLang="en-US" sz="2000" dirty="0"/>
              <a:t>Put all elements into the array (ignoring values)</a:t>
            </a:r>
          </a:p>
          <a:p>
            <a:pPr lvl="2">
              <a:lnSpc>
                <a:spcPct val="90000"/>
              </a:lnSpc>
            </a:pPr>
            <a:r>
              <a:rPr lang="en-US" altLang="en-US" sz="2000" dirty="0"/>
              <a:t>Then for each </a:t>
            </a:r>
            <a:r>
              <a:rPr lang="en-US" altLang="en-US" sz="2000" dirty="0" err="1"/>
              <a:t>subtree</a:t>
            </a:r>
            <a:r>
              <a:rPr lang="en-US" altLang="en-US" sz="2000" dirty="0"/>
              <a:t> of height &gt;0 bubble the root down</a:t>
            </a:r>
          </a:p>
          <a:p>
            <a:pPr lvl="3">
              <a:lnSpc>
                <a:spcPct val="90000"/>
              </a:lnSpc>
            </a:pPr>
            <a:r>
              <a:rPr lang="en-US" altLang="en-US" sz="1800" dirty="0"/>
              <a:t>(starting at the bottom of the tree)</a:t>
            </a:r>
          </a:p>
          <a:p>
            <a:pPr lvl="3">
              <a:lnSpc>
                <a:spcPct val="90000"/>
              </a:lnSpc>
            </a:pPr>
            <a:r>
              <a:rPr lang="en-US" altLang="en-US" sz="1800" dirty="0"/>
              <a:t>In this way the upper portions of the tree are almost heaps already</a:t>
            </a:r>
          </a:p>
        </p:txBody>
      </p:sp>
      <p:sp>
        <p:nvSpPr>
          <p:cNvPr id="4" name="Slide Number Placeholder 3"/>
          <p:cNvSpPr>
            <a:spLocks noGrp="1"/>
          </p:cNvSpPr>
          <p:nvPr>
            <p:ph type="sldNum" sz="quarter" idx="12"/>
          </p:nvPr>
        </p:nvSpPr>
        <p:spPr/>
        <p:txBody>
          <a:bodyPr/>
          <a:lstStyle/>
          <a:p>
            <a:fld id="{C6E80A37-88F1-4D77-8779-FDED1ACB63E9}" type="slidenum">
              <a:rPr lang="en-US" smtClean="0"/>
              <a:t>27</a:t>
            </a:fld>
            <a:endParaRPr lang="en-US"/>
          </a:p>
        </p:txBody>
      </p:sp>
    </p:spTree>
    <p:extLst>
      <p:ext uri="{BB962C8B-B14F-4D97-AF65-F5344CB8AC3E}">
        <p14:creationId xmlns:p14="http://schemas.microsoft.com/office/powerpoint/2010/main" val="19470231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Machine Scheduling</a:t>
            </a:r>
            <a:endParaRPr lang="en-US" dirty="0"/>
          </a:p>
        </p:txBody>
      </p:sp>
      <p:sp>
        <p:nvSpPr>
          <p:cNvPr id="3" name="Content Placeholder 2"/>
          <p:cNvSpPr>
            <a:spLocks noGrp="1"/>
          </p:cNvSpPr>
          <p:nvPr>
            <p:ph idx="1"/>
          </p:nvPr>
        </p:nvSpPr>
        <p:spPr/>
        <p:txBody>
          <a:bodyPr/>
          <a:lstStyle/>
          <a:p>
            <a:pPr>
              <a:lnSpc>
                <a:spcPct val="90000"/>
              </a:lnSpc>
            </a:pPr>
            <a:r>
              <a:rPr lang="en-US" altLang="en-US" sz="2800" dirty="0"/>
              <a:t>Consider a machine shop with </a:t>
            </a:r>
            <a:r>
              <a:rPr lang="en-US" altLang="en-US" sz="2800" i="1" dirty="0"/>
              <a:t>m</a:t>
            </a:r>
            <a:r>
              <a:rPr lang="en-US" altLang="en-US" sz="2800" dirty="0"/>
              <a:t> identical machines. We have </a:t>
            </a:r>
            <a:r>
              <a:rPr lang="en-US" altLang="en-US" sz="2800" i="1" dirty="0"/>
              <a:t>n</a:t>
            </a:r>
            <a:r>
              <a:rPr lang="en-US" altLang="en-US" sz="2800" dirty="0"/>
              <a:t> jobs to process. The time required by job i is </a:t>
            </a:r>
            <a:r>
              <a:rPr lang="en-US" altLang="en-US" sz="2800" i="1" dirty="0"/>
              <a:t>t</a:t>
            </a:r>
            <a:r>
              <a:rPr lang="en-US" altLang="en-US" sz="2800" i="1" baseline="-25000" dirty="0"/>
              <a:t>i</a:t>
            </a:r>
            <a:r>
              <a:rPr lang="en-US" altLang="en-US" sz="2800" i="1" dirty="0"/>
              <a:t>.</a:t>
            </a:r>
          </a:p>
          <a:p>
            <a:pPr>
              <a:lnSpc>
                <a:spcPct val="90000"/>
              </a:lnSpc>
            </a:pPr>
            <a:r>
              <a:rPr lang="en-US" altLang="en-US" sz="2800" dirty="0"/>
              <a:t>A </a:t>
            </a:r>
            <a:r>
              <a:rPr lang="en-US" altLang="en-US" sz="2800" b="1" dirty="0"/>
              <a:t>schedule </a:t>
            </a:r>
            <a:r>
              <a:rPr lang="en-US" altLang="en-US" sz="2800" dirty="0"/>
              <a:t>is an assignment of jobs to time intervals on machines</a:t>
            </a:r>
            <a:r>
              <a:rPr lang="en-US" altLang="en-US" sz="2800" b="1" dirty="0"/>
              <a:t> </a:t>
            </a:r>
            <a:r>
              <a:rPr lang="en-US" altLang="en-US" sz="2800" dirty="0"/>
              <a:t>such that </a:t>
            </a:r>
          </a:p>
          <a:p>
            <a:pPr lvl="1">
              <a:lnSpc>
                <a:spcPct val="90000"/>
              </a:lnSpc>
            </a:pPr>
            <a:r>
              <a:rPr lang="en-US" altLang="en-US" sz="2400" dirty="0"/>
              <a:t> No machine processes more than one job at a time</a:t>
            </a:r>
          </a:p>
          <a:p>
            <a:pPr lvl="1">
              <a:lnSpc>
                <a:spcPct val="90000"/>
              </a:lnSpc>
            </a:pPr>
            <a:r>
              <a:rPr lang="en-US" altLang="en-US" sz="2400" dirty="0"/>
              <a:t>No job is process on more than one machine at a time</a:t>
            </a:r>
          </a:p>
          <a:p>
            <a:pPr lvl="1">
              <a:lnSpc>
                <a:spcPct val="90000"/>
              </a:lnSpc>
            </a:pPr>
            <a:r>
              <a:rPr lang="en-US" altLang="en-US" sz="2400" dirty="0"/>
              <a:t>Each job i is assigned for a total of t</a:t>
            </a:r>
            <a:r>
              <a:rPr lang="en-US" altLang="en-US" sz="2400" baseline="-25000" dirty="0"/>
              <a:t>i</a:t>
            </a:r>
            <a:r>
              <a:rPr lang="en-US" altLang="en-US" sz="2400" dirty="0"/>
              <a:t> units of processing. </a:t>
            </a:r>
          </a:p>
          <a:p>
            <a:pPr>
              <a:lnSpc>
                <a:spcPct val="90000"/>
              </a:lnSpc>
            </a:pPr>
            <a:r>
              <a:rPr lang="en-US" altLang="en-US" sz="2800" dirty="0"/>
              <a:t>The </a:t>
            </a:r>
            <a:r>
              <a:rPr lang="en-US" altLang="en-US" sz="2800" b="1" dirty="0"/>
              <a:t>length</a:t>
            </a:r>
            <a:r>
              <a:rPr lang="en-US" altLang="en-US" sz="2800" dirty="0"/>
              <a:t> of the schedule is the time for all jobs to complete.</a:t>
            </a:r>
          </a:p>
        </p:txBody>
      </p:sp>
      <p:sp>
        <p:nvSpPr>
          <p:cNvPr id="4" name="Slide Number Placeholder 3"/>
          <p:cNvSpPr>
            <a:spLocks noGrp="1"/>
          </p:cNvSpPr>
          <p:nvPr>
            <p:ph type="sldNum" sz="quarter" idx="12"/>
          </p:nvPr>
        </p:nvSpPr>
        <p:spPr/>
        <p:txBody>
          <a:bodyPr/>
          <a:lstStyle/>
          <a:p>
            <a:fld id="{C6E80A37-88F1-4D77-8779-FDED1ACB63E9}" type="slidenum">
              <a:rPr lang="en-US" smtClean="0"/>
              <a:t>28</a:t>
            </a:fld>
            <a:endParaRPr lang="en-US"/>
          </a:p>
        </p:txBody>
      </p:sp>
    </p:spTree>
    <p:extLst>
      <p:ext uri="{BB962C8B-B14F-4D97-AF65-F5344CB8AC3E}">
        <p14:creationId xmlns:p14="http://schemas.microsoft.com/office/powerpoint/2010/main" val="38014939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Machine Scheduling</a:t>
            </a:r>
            <a:endParaRPr lang="en-US" dirty="0"/>
          </a:p>
        </p:txBody>
      </p:sp>
      <p:sp>
        <p:nvSpPr>
          <p:cNvPr id="3" name="Content Placeholder 2"/>
          <p:cNvSpPr>
            <a:spLocks noGrp="1"/>
          </p:cNvSpPr>
          <p:nvPr>
            <p:ph idx="1"/>
          </p:nvPr>
        </p:nvSpPr>
        <p:spPr/>
        <p:txBody>
          <a:bodyPr>
            <a:normAutofit fontScale="77500" lnSpcReduction="20000"/>
          </a:bodyPr>
          <a:lstStyle/>
          <a:p>
            <a:r>
              <a:rPr lang="en-US" altLang="en-US" dirty="0"/>
              <a:t>Consider a 3 machine schedule for 7 jobs with processing requirements (2, 14, 4, 16, 6, 5, 3). The machines are labeled M1, M2 and M3. </a:t>
            </a:r>
          </a:p>
          <a:p>
            <a:endParaRPr lang="en-US" dirty="0"/>
          </a:p>
          <a:p>
            <a:endParaRPr lang="en-US" dirty="0"/>
          </a:p>
          <a:p>
            <a:endParaRPr lang="en-US" dirty="0"/>
          </a:p>
          <a:p>
            <a:endParaRPr lang="en-US" altLang="en-US" dirty="0">
              <a:solidFill>
                <a:srgbClr val="CC00CC"/>
              </a:solidFill>
            </a:endParaRPr>
          </a:p>
          <a:p>
            <a:endParaRPr lang="en-US" altLang="en-US" dirty="0">
              <a:solidFill>
                <a:srgbClr val="CC00CC"/>
              </a:solidFill>
            </a:endParaRPr>
          </a:p>
          <a:p>
            <a:pPr marL="0" indent="0">
              <a:buNone/>
            </a:pPr>
            <a:r>
              <a:rPr lang="en-US" altLang="en-US" dirty="0"/>
              <a:t>A possible schedule:</a:t>
            </a:r>
          </a:p>
          <a:p>
            <a:pPr marL="0" indent="0">
              <a:buNone/>
            </a:pPr>
            <a:r>
              <a:rPr lang="en-US" altLang="en-US" dirty="0"/>
              <a:t>M1 only does job 4 for 16 time units</a:t>
            </a:r>
          </a:p>
          <a:p>
            <a:pPr marL="0" indent="0">
              <a:buNone/>
            </a:pPr>
            <a:r>
              <a:rPr lang="en-US" altLang="en-US" dirty="0"/>
              <a:t>M2 does jobs 2 and 7 for 17 time units</a:t>
            </a:r>
          </a:p>
          <a:p>
            <a:pPr marL="0" indent="0">
              <a:buNone/>
            </a:pPr>
            <a:r>
              <a:rPr lang="en-US" altLang="en-US" dirty="0"/>
              <a:t>M3 does jobs 5,6,3,1 for 17 time units</a:t>
            </a:r>
          </a:p>
          <a:p>
            <a:endParaRPr lang="en-US" dirty="0"/>
          </a:p>
        </p:txBody>
      </p:sp>
      <p:sp>
        <p:nvSpPr>
          <p:cNvPr id="4" name="Slide Number Placeholder 3"/>
          <p:cNvSpPr>
            <a:spLocks noGrp="1"/>
          </p:cNvSpPr>
          <p:nvPr>
            <p:ph type="sldNum" sz="quarter" idx="12"/>
          </p:nvPr>
        </p:nvSpPr>
        <p:spPr/>
        <p:txBody>
          <a:bodyPr/>
          <a:lstStyle/>
          <a:p>
            <a:fld id="{C6E80A37-88F1-4D77-8779-FDED1ACB63E9}" type="slidenum">
              <a:rPr lang="en-US" smtClean="0"/>
              <a:t>29</a:t>
            </a:fld>
            <a:endParaRPr lang="en-US"/>
          </a:p>
        </p:txBody>
      </p:sp>
      <p:grpSp>
        <p:nvGrpSpPr>
          <p:cNvPr id="5" name="Group 4"/>
          <p:cNvGrpSpPr>
            <a:grpSpLocks/>
          </p:cNvGrpSpPr>
          <p:nvPr/>
        </p:nvGrpSpPr>
        <p:grpSpPr bwMode="auto">
          <a:xfrm>
            <a:off x="854075" y="2781300"/>
            <a:ext cx="6584950" cy="1905000"/>
            <a:chOff x="528" y="2256"/>
            <a:chExt cx="4148" cy="1200"/>
          </a:xfrm>
        </p:grpSpPr>
        <p:sp>
          <p:nvSpPr>
            <p:cNvPr id="6" name="Rectangle 5" descr="Light horizontal"/>
            <p:cNvSpPr>
              <a:spLocks noChangeArrowheads="1"/>
            </p:cNvSpPr>
            <p:nvPr/>
          </p:nvSpPr>
          <p:spPr bwMode="auto">
            <a:xfrm>
              <a:off x="960" y="2256"/>
              <a:ext cx="3120" cy="288"/>
            </a:xfrm>
            <a:prstGeom prst="rect">
              <a:avLst/>
            </a:prstGeom>
            <a:pattFill prst="ltHorz">
              <a:fgClr>
                <a:schemeClr val="accent1"/>
              </a:fgClr>
              <a:bgClr>
                <a:schemeClr val="bg1"/>
              </a:bgClr>
            </a:patt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7" name="Rectangle 6" descr="Light vertical"/>
            <p:cNvSpPr>
              <a:spLocks noChangeArrowheads="1"/>
            </p:cNvSpPr>
            <p:nvPr/>
          </p:nvSpPr>
          <p:spPr bwMode="auto">
            <a:xfrm>
              <a:off x="960" y="2544"/>
              <a:ext cx="2736" cy="288"/>
            </a:xfrm>
            <a:prstGeom prst="rect">
              <a:avLst/>
            </a:prstGeom>
            <a:pattFill prst="ltVert">
              <a:fgClr>
                <a:schemeClr val="accent1"/>
              </a:fgClr>
              <a:bgClr>
                <a:schemeClr val="bg1"/>
              </a:bgClr>
            </a:patt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8" name="Rectangle 7" descr="Wide downward diagonal"/>
            <p:cNvSpPr>
              <a:spLocks noChangeArrowheads="1"/>
            </p:cNvSpPr>
            <p:nvPr/>
          </p:nvSpPr>
          <p:spPr bwMode="auto">
            <a:xfrm>
              <a:off x="960" y="2832"/>
              <a:ext cx="1248" cy="288"/>
            </a:xfrm>
            <a:prstGeom prst="rect">
              <a:avLst/>
            </a:prstGeom>
            <a:pattFill prst="wdDnDiag">
              <a:fgClr>
                <a:schemeClr val="accent1"/>
              </a:fgClr>
              <a:bgClr>
                <a:schemeClr val="bg1"/>
              </a:bgClr>
            </a:patt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9" name="Rectangle 8" descr="Wide upward diagonal"/>
            <p:cNvSpPr>
              <a:spLocks noChangeArrowheads="1"/>
            </p:cNvSpPr>
            <p:nvPr/>
          </p:nvSpPr>
          <p:spPr bwMode="auto">
            <a:xfrm>
              <a:off x="3696" y="2544"/>
              <a:ext cx="816" cy="288"/>
            </a:xfrm>
            <a:prstGeom prst="rect">
              <a:avLst/>
            </a:prstGeom>
            <a:pattFill prst="wdUpDiag">
              <a:fgClr>
                <a:schemeClr val="accent1"/>
              </a:fgClr>
              <a:bgClr>
                <a:schemeClr val="bg1"/>
              </a:bgClr>
            </a:patt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0" name="Rectangle 9" descr="Large grid"/>
            <p:cNvSpPr>
              <a:spLocks noChangeArrowheads="1"/>
            </p:cNvSpPr>
            <p:nvPr/>
          </p:nvSpPr>
          <p:spPr bwMode="auto">
            <a:xfrm>
              <a:off x="2208" y="2832"/>
              <a:ext cx="840" cy="288"/>
            </a:xfrm>
            <a:prstGeom prst="rect">
              <a:avLst/>
            </a:prstGeom>
            <a:pattFill prst="lgGrid">
              <a:fgClr>
                <a:schemeClr val="accent1"/>
              </a:fgClr>
              <a:bgClr>
                <a:schemeClr val="bg1"/>
              </a:bgClr>
            </a:patt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1" name="Rectangle 10" descr="Small grid"/>
            <p:cNvSpPr>
              <a:spLocks noChangeArrowheads="1"/>
            </p:cNvSpPr>
            <p:nvPr/>
          </p:nvSpPr>
          <p:spPr bwMode="auto">
            <a:xfrm>
              <a:off x="3024" y="2832"/>
              <a:ext cx="888" cy="288"/>
            </a:xfrm>
            <a:prstGeom prst="rect">
              <a:avLst/>
            </a:prstGeom>
            <a:pattFill prst="smGrid">
              <a:fgClr>
                <a:schemeClr val="accent1"/>
              </a:fgClr>
              <a:bgClr>
                <a:schemeClr val="bg1"/>
              </a:bgClr>
            </a:patt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2" name="Rectangle 11" descr="Light horizontal"/>
            <p:cNvSpPr>
              <a:spLocks noChangeArrowheads="1"/>
            </p:cNvSpPr>
            <p:nvPr/>
          </p:nvSpPr>
          <p:spPr bwMode="auto">
            <a:xfrm>
              <a:off x="3888" y="2832"/>
              <a:ext cx="624" cy="288"/>
            </a:xfrm>
            <a:prstGeom prst="rect">
              <a:avLst/>
            </a:prstGeom>
            <a:pattFill prst="ltHorz">
              <a:fgClr>
                <a:schemeClr val="accent1"/>
              </a:fgClr>
              <a:bgClr>
                <a:schemeClr val="bg1"/>
              </a:bgClr>
            </a:patt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13" name="Text Box 12"/>
            <p:cNvSpPr txBox="1">
              <a:spLocks noChangeArrowheads="1"/>
            </p:cNvSpPr>
            <p:nvPr/>
          </p:nvSpPr>
          <p:spPr bwMode="auto">
            <a:xfrm>
              <a:off x="2428" y="225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a:t>4</a:t>
              </a:r>
            </a:p>
          </p:txBody>
        </p:sp>
        <p:sp>
          <p:nvSpPr>
            <p:cNvPr id="14" name="Text Box 13"/>
            <p:cNvSpPr txBox="1">
              <a:spLocks noChangeArrowheads="1"/>
            </p:cNvSpPr>
            <p:nvPr/>
          </p:nvSpPr>
          <p:spPr bwMode="auto">
            <a:xfrm>
              <a:off x="2256" y="254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a:t>2</a:t>
              </a:r>
            </a:p>
          </p:txBody>
        </p:sp>
        <p:sp>
          <p:nvSpPr>
            <p:cNvPr id="15" name="Text Box 14"/>
            <p:cNvSpPr txBox="1">
              <a:spLocks noChangeArrowheads="1"/>
            </p:cNvSpPr>
            <p:nvPr/>
          </p:nvSpPr>
          <p:spPr bwMode="auto">
            <a:xfrm>
              <a:off x="3984" y="254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a:t>7</a:t>
              </a:r>
            </a:p>
          </p:txBody>
        </p:sp>
        <p:sp>
          <p:nvSpPr>
            <p:cNvPr id="16" name="Text Box 15"/>
            <p:cNvSpPr txBox="1">
              <a:spLocks noChangeArrowheads="1"/>
            </p:cNvSpPr>
            <p:nvPr/>
          </p:nvSpPr>
          <p:spPr bwMode="auto">
            <a:xfrm>
              <a:off x="2534" y="283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a:t>6</a:t>
              </a:r>
            </a:p>
          </p:txBody>
        </p:sp>
        <p:sp>
          <p:nvSpPr>
            <p:cNvPr id="17" name="Text Box 16"/>
            <p:cNvSpPr txBox="1">
              <a:spLocks noChangeArrowheads="1"/>
            </p:cNvSpPr>
            <p:nvPr/>
          </p:nvSpPr>
          <p:spPr bwMode="auto">
            <a:xfrm>
              <a:off x="1440" y="283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a:t>5</a:t>
              </a:r>
            </a:p>
          </p:txBody>
        </p:sp>
        <p:sp>
          <p:nvSpPr>
            <p:cNvPr id="18" name="Text Box 17"/>
            <p:cNvSpPr txBox="1">
              <a:spLocks noChangeArrowheads="1"/>
            </p:cNvSpPr>
            <p:nvPr/>
          </p:nvSpPr>
          <p:spPr bwMode="auto">
            <a:xfrm>
              <a:off x="3312" y="283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a:t>3</a:t>
              </a:r>
            </a:p>
          </p:txBody>
        </p:sp>
        <p:sp>
          <p:nvSpPr>
            <p:cNvPr id="19" name="Text Box 18"/>
            <p:cNvSpPr txBox="1">
              <a:spLocks noChangeArrowheads="1"/>
            </p:cNvSpPr>
            <p:nvPr/>
          </p:nvSpPr>
          <p:spPr bwMode="auto">
            <a:xfrm>
              <a:off x="4080" y="283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a:t>1</a:t>
              </a:r>
            </a:p>
          </p:txBody>
        </p:sp>
        <p:sp>
          <p:nvSpPr>
            <p:cNvPr id="20" name="Text Box 19"/>
            <p:cNvSpPr txBox="1">
              <a:spLocks noChangeArrowheads="1"/>
            </p:cNvSpPr>
            <p:nvPr/>
          </p:nvSpPr>
          <p:spPr bwMode="auto">
            <a:xfrm>
              <a:off x="2112" y="316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a:t>6</a:t>
              </a:r>
            </a:p>
          </p:txBody>
        </p:sp>
        <p:sp>
          <p:nvSpPr>
            <p:cNvPr id="21" name="Text Box 20"/>
            <p:cNvSpPr txBox="1">
              <a:spLocks noChangeArrowheads="1"/>
            </p:cNvSpPr>
            <p:nvPr/>
          </p:nvSpPr>
          <p:spPr bwMode="auto">
            <a:xfrm>
              <a:off x="2880" y="316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a:t>11</a:t>
              </a:r>
            </a:p>
          </p:txBody>
        </p:sp>
        <p:sp>
          <p:nvSpPr>
            <p:cNvPr id="22" name="Text Box 21"/>
            <p:cNvSpPr txBox="1">
              <a:spLocks noChangeArrowheads="1"/>
            </p:cNvSpPr>
            <p:nvPr/>
          </p:nvSpPr>
          <p:spPr bwMode="auto">
            <a:xfrm>
              <a:off x="3744" y="3120"/>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a:t>15</a:t>
              </a:r>
            </a:p>
          </p:txBody>
        </p:sp>
        <p:sp>
          <p:nvSpPr>
            <p:cNvPr id="23" name="Text Box 22"/>
            <p:cNvSpPr txBox="1">
              <a:spLocks noChangeArrowheads="1"/>
            </p:cNvSpPr>
            <p:nvPr/>
          </p:nvSpPr>
          <p:spPr bwMode="auto">
            <a:xfrm>
              <a:off x="4368" y="3120"/>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a:t>17</a:t>
              </a:r>
            </a:p>
          </p:txBody>
        </p:sp>
        <p:sp>
          <p:nvSpPr>
            <p:cNvPr id="24" name="Text Box 23"/>
            <p:cNvSpPr txBox="1">
              <a:spLocks noChangeArrowheads="1"/>
            </p:cNvSpPr>
            <p:nvPr/>
          </p:nvSpPr>
          <p:spPr bwMode="auto">
            <a:xfrm>
              <a:off x="528" y="2256"/>
              <a:ext cx="3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a:t>M1</a:t>
              </a:r>
            </a:p>
          </p:txBody>
        </p:sp>
        <p:sp>
          <p:nvSpPr>
            <p:cNvPr id="25" name="Text Box 24"/>
            <p:cNvSpPr txBox="1">
              <a:spLocks noChangeArrowheads="1"/>
            </p:cNvSpPr>
            <p:nvPr/>
          </p:nvSpPr>
          <p:spPr bwMode="auto">
            <a:xfrm>
              <a:off x="576" y="2544"/>
              <a:ext cx="3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a:t>M2</a:t>
              </a:r>
            </a:p>
          </p:txBody>
        </p:sp>
        <p:sp>
          <p:nvSpPr>
            <p:cNvPr id="26" name="Text Box 25"/>
            <p:cNvSpPr txBox="1">
              <a:spLocks noChangeArrowheads="1"/>
            </p:cNvSpPr>
            <p:nvPr/>
          </p:nvSpPr>
          <p:spPr bwMode="auto">
            <a:xfrm>
              <a:off x="576" y="2832"/>
              <a:ext cx="3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a:t>M3</a:t>
              </a:r>
            </a:p>
          </p:txBody>
        </p:sp>
      </p:grpSp>
    </p:spTree>
    <p:extLst>
      <p:ext uri="{BB962C8B-B14F-4D97-AF65-F5344CB8AC3E}">
        <p14:creationId xmlns:p14="http://schemas.microsoft.com/office/powerpoint/2010/main" val="2678499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657"/>
            <a:ext cx="8229600" cy="729343"/>
          </a:xfrm>
        </p:spPr>
        <p:txBody>
          <a:bodyPr>
            <a:normAutofit fontScale="90000"/>
          </a:bodyPr>
          <a:lstStyle/>
          <a:p>
            <a:r>
              <a:rPr lang="en-US" altLang="en-US" dirty="0"/>
              <a:t>Priority Queues</a:t>
            </a:r>
            <a:endParaRPr lang="en-US" dirty="0"/>
          </a:p>
        </p:txBody>
      </p:sp>
      <p:sp>
        <p:nvSpPr>
          <p:cNvPr id="3" name="Content Placeholder 2"/>
          <p:cNvSpPr>
            <a:spLocks noGrp="1"/>
          </p:cNvSpPr>
          <p:nvPr>
            <p:ph idx="1"/>
          </p:nvPr>
        </p:nvSpPr>
        <p:spPr>
          <a:xfrm>
            <a:off x="457200" y="685800"/>
            <a:ext cx="8534400" cy="6172200"/>
          </a:xfrm>
        </p:spPr>
        <p:txBody>
          <a:bodyPr>
            <a:normAutofit fontScale="77500" lnSpcReduction="20000"/>
          </a:bodyPr>
          <a:lstStyle/>
          <a:p>
            <a:pPr>
              <a:lnSpc>
                <a:spcPct val="90000"/>
              </a:lnSpc>
            </a:pPr>
            <a:r>
              <a:rPr lang="en-US" altLang="en-US" sz="3600" dirty="0"/>
              <a:t>A </a:t>
            </a:r>
            <a:r>
              <a:rPr lang="en-US" altLang="en-US" sz="3600" b="1" dirty="0"/>
              <a:t>priority queue</a:t>
            </a:r>
            <a:r>
              <a:rPr lang="en-US" altLang="en-US" sz="3600" dirty="0"/>
              <a:t> is a collection of 0 or more elements with each element having a priority or a value.</a:t>
            </a:r>
          </a:p>
          <a:p>
            <a:pPr lvl="1">
              <a:lnSpc>
                <a:spcPct val="90000"/>
              </a:lnSpc>
            </a:pPr>
            <a:r>
              <a:rPr lang="en-US" altLang="en-US" sz="3600" dirty="0"/>
              <a:t>Example Jobs to be submitted to a </a:t>
            </a:r>
            <a:r>
              <a:rPr lang="en-US" altLang="en-US" sz="3600" dirty="0" err="1"/>
              <a:t>cpu</a:t>
            </a:r>
            <a:endParaRPr lang="en-US" altLang="en-US" sz="3600" dirty="0"/>
          </a:p>
          <a:p>
            <a:pPr lvl="1">
              <a:lnSpc>
                <a:spcPct val="90000"/>
              </a:lnSpc>
            </a:pPr>
            <a:r>
              <a:rPr lang="en-US" altLang="en-US" sz="3600" dirty="0"/>
              <a:t>2 types </a:t>
            </a:r>
            <a:r>
              <a:rPr lang="en-US" altLang="en-US" sz="3600" b="1" dirty="0"/>
              <a:t>min  or max (which one needs attention 1</a:t>
            </a:r>
            <a:r>
              <a:rPr lang="en-US" altLang="en-US" sz="3600" b="1" baseline="30000" dirty="0"/>
              <a:t>st</a:t>
            </a:r>
            <a:r>
              <a:rPr lang="en-US" altLang="en-US" sz="3600" b="1" dirty="0"/>
              <a:t>)</a:t>
            </a:r>
          </a:p>
          <a:p>
            <a:pPr marL="457200" lvl="1" indent="0">
              <a:lnSpc>
                <a:spcPct val="90000"/>
              </a:lnSpc>
              <a:buNone/>
            </a:pPr>
            <a:endParaRPr lang="en-US" altLang="en-US" sz="2400" b="1" dirty="0"/>
          </a:p>
          <a:p>
            <a:pPr marL="0" indent="0">
              <a:buNone/>
            </a:pPr>
            <a:r>
              <a:rPr lang="en-US" altLang="en-US" b="1" dirty="0" err="1"/>
              <a:t>AbstractDataType</a:t>
            </a:r>
            <a:endParaRPr lang="en-US" altLang="en-US" b="1" dirty="0"/>
          </a:p>
          <a:p>
            <a:pPr marL="0" indent="0">
              <a:buNone/>
            </a:pPr>
            <a:r>
              <a:rPr lang="en-US" altLang="en-US" b="1" dirty="0"/>
              <a:t>{</a:t>
            </a:r>
          </a:p>
          <a:p>
            <a:pPr marL="0" indent="0">
              <a:buNone/>
            </a:pPr>
            <a:r>
              <a:rPr lang="en-US" altLang="en-US" b="1" dirty="0"/>
              <a:t>  instances</a:t>
            </a:r>
            <a:r>
              <a:rPr lang="en-US" altLang="en-US" dirty="0"/>
              <a:t>  finite collection of elements, each has a priority</a:t>
            </a:r>
          </a:p>
          <a:p>
            <a:pPr marL="0" indent="0">
              <a:buNone/>
            </a:pPr>
            <a:r>
              <a:rPr lang="en-US" altLang="en-US" dirty="0"/>
              <a:t>  </a:t>
            </a:r>
            <a:r>
              <a:rPr lang="en-US" altLang="en-US" b="1" dirty="0"/>
              <a:t>operations</a:t>
            </a:r>
            <a:endParaRPr lang="en-US" altLang="en-US" dirty="0"/>
          </a:p>
          <a:p>
            <a:pPr marL="0" indent="0">
              <a:buNone/>
            </a:pPr>
            <a:r>
              <a:rPr lang="en-US" altLang="en-US" dirty="0"/>
              <a:t>     Create(): create an empty priority queue</a:t>
            </a:r>
          </a:p>
          <a:p>
            <a:pPr marL="0" indent="0">
              <a:buNone/>
            </a:pPr>
            <a:r>
              <a:rPr lang="en-US" altLang="en-US" dirty="0"/>
              <a:t>     Size (): return the number of elements in the queue</a:t>
            </a:r>
          </a:p>
          <a:p>
            <a:pPr marL="0" indent="0">
              <a:buNone/>
            </a:pPr>
            <a:r>
              <a:rPr lang="en-US" altLang="en-US" dirty="0"/>
              <a:t>     Max(): return the element with max priority</a:t>
            </a:r>
          </a:p>
          <a:p>
            <a:pPr marL="0" indent="0">
              <a:buNone/>
            </a:pPr>
            <a:r>
              <a:rPr lang="en-US" altLang="en-US" dirty="0"/>
              <a:t>     Insert(x): insert x into the queue</a:t>
            </a:r>
          </a:p>
          <a:p>
            <a:pPr marL="0" indent="0">
              <a:buNone/>
            </a:pPr>
            <a:r>
              <a:rPr lang="en-US" altLang="en-US" dirty="0"/>
              <a:t>     </a:t>
            </a:r>
            <a:r>
              <a:rPr lang="en-US" altLang="en-US" dirty="0" err="1"/>
              <a:t>DeleteMax</a:t>
            </a:r>
            <a:r>
              <a:rPr lang="en-US" altLang="en-US" dirty="0"/>
              <a:t>(x) delete the element with the max priority</a:t>
            </a:r>
          </a:p>
          <a:p>
            <a:pPr marL="0" indent="0">
              <a:buNone/>
            </a:pPr>
            <a:r>
              <a:rPr lang="en-US" altLang="en-US" dirty="0"/>
              <a:t>}  </a:t>
            </a:r>
            <a:endParaRPr lang="en-US" altLang="en-US" b="1" dirty="0"/>
          </a:p>
          <a:p>
            <a:pPr marL="457200" lvl="1" indent="0">
              <a:lnSpc>
                <a:spcPct val="90000"/>
              </a:lnSpc>
              <a:buNone/>
            </a:pPr>
            <a:endParaRPr lang="en-US" altLang="en-US" sz="2400" dirty="0"/>
          </a:p>
        </p:txBody>
      </p:sp>
      <p:sp>
        <p:nvSpPr>
          <p:cNvPr id="4" name="Slide Number Placeholder 3"/>
          <p:cNvSpPr>
            <a:spLocks noGrp="1"/>
          </p:cNvSpPr>
          <p:nvPr>
            <p:ph type="sldNum" sz="quarter" idx="12"/>
          </p:nvPr>
        </p:nvSpPr>
        <p:spPr/>
        <p:txBody>
          <a:bodyPr/>
          <a:lstStyle/>
          <a:p>
            <a:fld id="{C6E80A37-88F1-4D77-8779-FDED1ACB63E9}" type="slidenum">
              <a:rPr lang="en-US" smtClean="0"/>
              <a:t>3</a:t>
            </a:fld>
            <a:endParaRPr lang="en-US"/>
          </a:p>
        </p:txBody>
      </p:sp>
    </p:spTree>
    <p:extLst>
      <p:ext uri="{BB962C8B-B14F-4D97-AF65-F5344CB8AC3E}">
        <p14:creationId xmlns:p14="http://schemas.microsoft.com/office/powerpoint/2010/main" val="140029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Discussion of the Problem</a:t>
            </a:r>
            <a:endParaRPr lang="en-US" dirty="0"/>
          </a:p>
        </p:txBody>
      </p:sp>
      <p:sp>
        <p:nvSpPr>
          <p:cNvPr id="3" name="Content Placeholder 2"/>
          <p:cNvSpPr>
            <a:spLocks noGrp="1"/>
          </p:cNvSpPr>
          <p:nvPr>
            <p:ph idx="1"/>
          </p:nvPr>
        </p:nvSpPr>
        <p:spPr/>
        <p:txBody>
          <a:bodyPr>
            <a:normAutofit/>
          </a:bodyPr>
          <a:lstStyle/>
          <a:p>
            <a:r>
              <a:rPr lang="en-US" altLang="en-US" sz="2800" dirty="0"/>
              <a:t>No one has come up with a  polynomial solution i.e. no solution is O(</a:t>
            </a:r>
            <a:r>
              <a:rPr lang="en-US" altLang="en-US" sz="2800" dirty="0" err="1"/>
              <a:t>n</a:t>
            </a:r>
            <a:r>
              <a:rPr lang="en-US" altLang="en-US" sz="2800" baseline="30000" dirty="0" err="1"/>
              <a:t>k</a:t>
            </a:r>
            <a:r>
              <a:rPr lang="en-US" altLang="en-US" sz="2800" dirty="0" err="1"/>
              <a:t>m</a:t>
            </a:r>
            <a:r>
              <a:rPr lang="en-US" altLang="en-US" sz="2800" baseline="30000" dirty="0" err="1"/>
              <a:t>l</a:t>
            </a:r>
            <a:r>
              <a:rPr lang="en-US" altLang="en-US" sz="2800" dirty="0"/>
              <a:t>) for any k and l.</a:t>
            </a:r>
          </a:p>
          <a:p>
            <a:r>
              <a:rPr lang="en-US" altLang="en-US" sz="2800" dirty="0"/>
              <a:t>Must settle for an approximation algorithm (works in reasonable time and comes close to the optimal solution)</a:t>
            </a:r>
          </a:p>
          <a:p>
            <a:r>
              <a:rPr lang="en-US" altLang="en-US" sz="2800" dirty="0"/>
              <a:t>This solution uses longest processing time first (LPT)</a:t>
            </a:r>
          </a:p>
          <a:p>
            <a:pPr lvl="1"/>
            <a:r>
              <a:rPr lang="en-US" altLang="en-US" sz="2400" dirty="0"/>
              <a:t>Sort the jobs in terms of requirements assign the longest job to M1, 2</a:t>
            </a:r>
            <a:r>
              <a:rPr lang="en-US" altLang="en-US" sz="2400" baseline="30000" dirty="0"/>
              <a:t>nd</a:t>
            </a:r>
            <a:r>
              <a:rPr lang="en-US" altLang="en-US" sz="2400" dirty="0"/>
              <a:t> longest to M2, etc. The first Machine schedule to finish gets the next job. </a:t>
            </a:r>
          </a:p>
        </p:txBody>
      </p:sp>
      <p:sp>
        <p:nvSpPr>
          <p:cNvPr id="4" name="Slide Number Placeholder 3"/>
          <p:cNvSpPr>
            <a:spLocks noGrp="1"/>
          </p:cNvSpPr>
          <p:nvPr>
            <p:ph type="sldNum" sz="quarter" idx="12"/>
          </p:nvPr>
        </p:nvSpPr>
        <p:spPr/>
        <p:txBody>
          <a:bodyPr/>
          <a:lstStyle/>
          <a:p>
            <a:fld id="{C6E80A37-88F1-4D77-8779-FDED1ACB63E9}" type="slidenum">
              <a:rPr lang="en-US" smtClean="0"/>
              <a:t>30</a:t>
            </a:fld>
            <a:endParaRPr lang="en-US"/>
          </a:p>
        </p:txBody>
      </p:sp>
    </p:spTree>
    <p:extLst>
      <p:ext uri="{BB962C8B-B14F-4D97-AF65-F5344CB8AC3E}">
        <p14:creationId xmlns:p14="http://schemas.microsoft.com/office/powerpoint/2010/main" val="33310935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LPT Example</a:t>
            </a:r>
            <a:endParaRPr lang="en-US" dirty="0"/>
          </a:p>
        </p:txBody>
      </p:sp>
      <p:sp>
        <p:nvSpPr>
          <p:cNvPr id="3" name="Content Placeholder 2"/>
          <p:cNvSpPr>
            <a:spLocks noGrp="1"/>
          </p:cNvSpPr>
          <p:nvPr>
            <p:ph idx="1"/>
          </p:nvPr>
        </p:nvSpPr>
        <p:spPr/>
        <p:txBody>
          <a:bodyPr>
            <a:normAutofit fontScale="92500" lnSpcReduction="10000"/>
          </a:bodyPr>
          <a:lstStyle/>
          <a:p>
            <a:pPr>
              <a:buSzPct val="80000"/>
            </a:pPr>
            <a:r>
              <a:rPr lang="en-US" altLang="en-US" dirty="0"/>
              <a:t>7 jobs are (2, 14, 4, 16, 6, 5, 3). </a:t>
            </a:r>
          </a:p>
          <a:p>
            <a:pPr>
              <a:buSzPct val="80000"/>
            </a:pPr>
            <a:r>
              <a:rPr lang="en-US" altLang="en-US" dirty="0"/>
              <a:t>The machines are labeled M1, M2 and M3. </a:t>
            </a:r>
          </a:p>
          <a:p>
            <a:pPr lvl="1">
              <a:buSzPct val="80000"/>
            </a:pPr>
            <a:r>
              <a:rPr lang="en-US" altLang="en-US" dirty="0"/>
              <a:t>Sort the jobs (j-</a:t>
            </a:r>
            <a:r>
              <a:rPr lang="en-US" altLang="en-US" dirty="0" err="1"/>
              <a:t>t</a:t>
            </a:r>
            <a:r>
              <a:rPr lang="en-US" altLang="en-US" baseline="-25000" dirty="0" err="1"/>
              <a:t>j</a:t>
            </a:r>
            <a:r>
              <a:rPr lang="en-US" altLang="en-US" dirty="0"/>
              <a:t>)      (4-16, 2-14, 5-6, 6-5, 3-4,7-3,1-2)</a:t>
            </a:r>
          </a:p>
          <a:p>
            <a:pPr lvl="1">
              <a:buSzPct val="80000"/>
            </a:pPr>
            <a:r>
              <a:rPr lang="en-US" altLang="en-US" dirty="0"/>
              <a:t>M1 gets job 4 expects to finish at 16</a:t>
            </a:r>
          </a:p>
          <a:p>
            <a:pPr lvl="1">
              <a:buSzPct val="80000"/>
            </a:pPr>
            <a:r>
              <a:rPr lang="en-US" altLang="en-US" dirty="0"/>
              <a:t>M2 gets job 2 expects to finish at 14</a:t>
            </a:r>
          </a:p>
          <a:p>
            <a:pPr lvl="1">
              <a:buSzPct val="80000"/>
            </a:pPr>
            <a:r>
              <a:rPr lang="en-US" altLang="en-US" dirty="0"/>
              <a:t>M3 gets job 5 expects to finish at 6</a:t>
            </a:r>
          </a:p>
          <a:p>
            <a:pPr lvl="1">
              <a:buSzPct val="80000"/>
            </a:pPr>
            <a:r>
              <a:rPr lang="en-US" altLang="en-US" dirty="0"/>
              <a:t>M3 gets job 6 next expects to finish at 11</a:t>
            </a:r>
          </a:p>
          <a:p>
            <a:pPr lvl="1">
              <a:buSzPct val="80000"/>
            </a:pPr>
            <a:r>
              <a:rPr lang="en-US" altLang="en-US" dirty="0"/>
              <a:t>M3 gets job 3 next expects to finish at 15</a:t>
            </a:r>
          </a:p>
          <a:p>
            <a:pPr lvl="1">
              <a:buSzPct val="80000"/>
            </a:pPr>
            <a:r>
              <a:rPr lang="en-US" altLang="en-US" dirty="0"/>
              <a:t>M2 gets job 7 next expects to finish at 17</a:t>
            </a:r>
          </a:p>
          <a:p>
            <a:pPr lvl="1">
              <a:buSzPct val="80000"/>
            </a:pPr>
            <a:r>
              <a:rPr lang="en-US" altLang="en-US" dirty="0"/>
              <a:t>M3 gets job 1 next expects to finish at 17</a:t>
            </a:r>
          </a:p>
        </p:txBody>
      </p:sp>
      <p:sp>
        <p:nvSpPr>
          <p:cNvPr id="4" name="Slide Number Placeholder 3"/>
          <p:cNvSpPr>
            <a:spLocks noGrp="1"/>
          </p:cNvSpPr>
          <p:nvPr>
            <p:ph type="sldNum" sz="quarter" idx="12"/>
          </p:nvPr>
        </p:nvSpPr>
        <p:spPr/>
        <p:txBody>
          <a:bodyPr/>
          <a:lstStyle/>
          <a:p>
            <a:fld id="{C6E80A37-88F1-4D77-8779-FDED1ACB63E9}" type="slidenum">
              <a:rPr lang="en-US" smtClean="0"/>
              <a:t>31</a:t>
            </a:fld>
            <a:endParaRPr lang="en-US"/>
          </a:p>
        </p:txBody>
      </p:sp>
    </p:spTree>
    <p:extLst>
      <p:ext uri="{BB962C8B-B14F-4D97-AF65-F5344CB8AC3E}">
        <p14:creationId xmlns:p14="http://schemas.microsoft.com/office/powerpoint/2010/main" val="32247028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LPT Discussion</a:t>
            </a:r>
            <a:endParaRPr lang="en-US" dirty="0"/>
          </a:p>
        </p:txBody>
      </p:sp>
      <p:sp>
        <p:nvSpPr>
          <p:cNvPr id="3" name="Content Placeholder 2"/>
          <p:cNvSpPr>
            <a:spLocks noGrp="1"/>
          </p:cNvSpPr>
          <p:nvPr>
            <p:ph idx="1"/>
          </p:nvPr>
        </p:nvSpPr>
        <p:spPr/>
        <p:txBody>
          <a:bodyPr/>
          <a:lstStyle/>
          <a:p>
            <a:pPr>
              <a:lnSpc>
                <a:spcPct val="90000"/>
              </a:lnSpc>
            </a:pPr>
            <a:r>
              <a:rPr lang="en-US" altLang="en-US" dirty="0"/>
              <a:t>In practice LPT is very close to optimal</a:t>
            </a:r>
          </a:p>
          <a:p>
            <a:pPr>
              <a:lnSpc>
                <a:spcPct val="90000"/>
              </a:lnSpc>
            </a:pPr>
            <a:r>
              <a:rPr lang="en-US" altLang="en-US" dirty="0"/>
              <a:t>Can be constructed in O(</a:t>
            </a:r>
            <a:r>
              <a:rPr lang="en-US" altLang="en-US" dirty="0" err="1"/>
              <a:t>nlg</a:t>
            </a:r>
            <a:r>
              <a:rPr lang="en-US" altLang="en-US" dirty="0"/>
              <a:t>(n)) time</a:t>
            </a:r>
          </a:p>
          <a:p>
            <a:pPr lvl="1">
              <a:lnSpc>
                <a:spcPct val="90000"/>
              </a:lnSpc>
            </a:pPr>
            <a:r>
              <a:rPr lang="en-US" altLang="en-US" dirty="0"/>
              <a:t> Sort using </a:t>
            </a:r>
            <a:r>
              <a:rPr lang="en-US" altLang="en-US" dirty="0" err="1"/>
              <a:t>HeapSort</a:t>
            </a:r>
            <a:r>
              <a:rPr lang="en-US" altLang="en-US" dirty="0"/>
              <a:t> O(</a:t>
            </a:r>
            <a:r>
              <a:rPr lang="en-US" altLang="en-US" dirty="0" err="1"/>
              <a:t>nlg</a:t>
            </a:r>
            <a:r>
              <a:rPr lang="en-US" altLang="en-US" dirty="0"/>
              <a:t>(n))</a:t>
            </a:r>
          </a:p>
          <a:p>
            <a:pPr lvl="1">
              <a:lnSpc>
                <a:spcPct val="90000"/>
              </a:lnSpc>
            </a:pPr>
            <a:r>
              <a:rPr lang="en-US" altLang="en-US" dirty="0"/>
              <a:t>Then go through the  jobs and assign them to the machines in a heap. For each job assign them </a:t>
            </a:r>
            <a:r>
              <a:rPr lang="en-US" altLang="en-US" dirty="0" err="1"/>
              <a:t>reheapify</a:t>
            </a:r>
            <a:r>
              <a:rPr lang="en-US" altLang="en-US" dirty="0"/>
              <a:t> by time expected to finish. n jobs  each </a:t>
            </a:r>
            <a:r>
              <a:rPr lang="en-US" altLang="en-US" dirty="0" err="1"/>
              <a:t>heapify</a:t>
            </a:r>
            <a:r>
              <a:rPr lang="en-US" altLang="en-US" dirty="0"/>
              <a:t> takes </a:t>
            </a:r>
            <a:r>
              <a:rPr lang="en-US" altLang="en-US" dirty="0" err="1"/>
              <a:t>lg</a:t>
            </a:r>
            <a:r>
              <a:rPr lang="en-US" altLang="en-US" dirty="0"/>
              <a:t>(m) for a total of O(</a:t>
            </a:r>
            <a:r>
              <a:rPr lang="en-US" altLang="en-US" dirty="0" err="1"/>
              <a:t>nlg</a:t>
            </a:r>
            <a:r>
              <a:rPr lang="en-US" altLang="en-US" dirty="0"/>
              <a:t>(m)) </a:t>
            </a:r>
          </a:p>
          <a:p>
            <a:pPr lvl="1">
              <a:lnSpc>
                <a:spcPct val="90000"/>
              </a:lnSpc>
            </a:pPr>
            <a:r>
              <a:rPr lang="en-US" altLang="en-US" dirty="0"/>
              <a:t>Total is O(</a:t>
            </a:r>
            <a:r>
              <a:rPr lang="en-US" altLang="en-US" dirty="0" err="1"/>
              <a:t>nlg</a:t>
            </a:r>
            <a:r>
              <a:rPr lang="en-US" altLang="en-US" dirty="0"/>
              <a:t>(n)+</a:t>
            </a:r>
            <a:r>
              <a:rPr lang="en-US" altLang="en-US" dirty="0" err="1"/>
              <a:t>nlg</a:t>
            </a:r>
            <a:r>
              <a:rPr lang="en-US" altLang="en-US" dirty="0"/>
              <a:t>(m)) = O(</a:t>
            </a:r>
            <a:r>
              <a:rPr lang="en-US" altLang="en-US" dirty="0" err="1"/>
              <a:t>nlg</a:t>
            </a:r>
            <a:r>
              <a:rPr lang="en-US" altLang="en-US" dirty="0"/>
              <a:t>(n)) if n&gt;m</a:t>
            </a:r>
          </a:p>
        </p:txBody>
      </p:sp>
      <p:sp>
        <p:nvSpPr>
          <p:cNvPr id="4" name="Slide Number Placeholder 3"/>
          <p:cNvSpPr>
            <a:spLocks noGrp="1"/>
          </p:cNvSpPr>
          <p:nvPr>
            <p:ph type="sldNum" sz="quarter" idx="12"/>
          </p:nvPr>
        </p:nvSpPr>
        <p:spPr/>
        <p:txBody>
          <a:bodyPr/>
          <a:lstStyle/>
          <a:p>
            <a:fld id="{C6E80A37-88F1-4D77-8779-FDED1ACB63E9}" type="slidenum">
              <a:rPr lang="en-US" smtClean="0"/>
              <a:t>32</a:t>
            </a:fld>
            <a:endParaRPr lang="en-US"/>
          </a:p>
        </p:txBody>
      </p:sp>
    </p:spTree>
    <p:extLst>
      <p:ext uri="{BB962C8B-B14F-4D97-AF65-F5344CB8AC3E}">
        <p14:creationId xmlns:p14="http://schemas.microsoft.com/office/powerpoint/2010/main" val="3306144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Implementation Linear List</a:t>
            </a:r>
            <a:endParaRPr lang="en-US" dirty="0"/>
          </a:p>
        </p:txBody>
      </p:sp>
      <p:sp>
        <p:nvSpPr>
          <p:cNvPr id="3" name="Content Placeholder 2"/>
          <p:cNvSpPr>
            <a:spLocks noGrp="1"/>
          </p:cNvSpPr>
          <p:nvPr>
            <p:ph idx="1"/>
          </p:nvPr>
        </p:nvSpPr>
        <p:spPr/>
        <p:txBody>
          <a:bodyPr/>
          <a:lstStyle/>
          <a:p>
            <a:pPr>
              <a:lnSpc>
                <a:spcPct val="90000"/>
              </a:lnSpc>
            </a:pPr>
            <a:r>
              <a:rPr lang="en-US" altLang="en-US" sz="2800" dirty="0" err="1"/>
              <a:t>Simpliest</a:t>
            </a:r>
            <a:r>
              <a:rPr lang="en-US" altLang="en-US" sz="2800" dirty="0"/>
              <a:t> method is to use an unordered list</a:t>
            </a:r>
          </a:p>
          <a:p>
            <a:pPr lvl="1">
              <a:lnSpc>
                <a:spcPct val="90000"/>
              </a:lnSpc>
            </a:pPr>
            <a:r>
              <a:rPr lang="en-US" altLang="en-US" sz="1800" dirty="0">
                <a:latin typeface="Times New Roman" pitchFamily="18" charset="0"/>
              </a:rPr>
              <a:t>Create():  </a:t>
            </a:r>
            <a:r>
              <a:rPr lang="en-US" altLang="en-US" sz="1800" dirty="0">
                <a:latin typeface="Symbol" pitchFamily="18" charset="2"/>
              </a:rPr>
              <a:t>Q</a:t>
            </a:r>
            <a:r>
              <a:rPr lang="en-US" altLang="en-US" sz="1800" dirty="0">
                <a:latin typeface="Times New Roman" pitchFamily="18" charset="0"/>
              </a:rPr>
              <a:t>(1)</a:t>
            </a:r>
          </a:p>
          <a:p>
            <a:pPr lvl="1">
              <a:lnSpc>
                <a:spcPct val="90000"/>
              </a:lnSpc>
            </a:pPr>
            <a:r>
              <a:rPr lang="en-US" altLang="en-US" sz="1800" dirty="0">
                <a:latin typeface="Times New Roman" pitchFamily="18" charset="0"/>
              </a:rPr>
              <a:t>Size (): </a:t>
            </a:r>
            <a:r>
              <a:rPr lang="en-US" altLang="en-US" sz="1800" dirty="0">
                <a:latin typeface="Symbol" pitchFamily="18" charset="2"/>
              </a:rPr>
              <a:t>Q</a:t>
            </a:r>
            <a:r>
              <a:rPr lang="en-US" altLang="en-US" sz="1800" dirty="0">
                <a:latin typeface="Times New Roman" pitchFamily="18" charset="0"/>
              </a:rPr>
              <a:t>(n)</a:t>
            </a:r>
          </a:p>
          <a:p>
            <a:pPr lvl="1">
              <a:lnSpc>
                <a:spcPct val="90000"/>
              </a:lnSpc>
            </a:pPr>
            <a:r>
              <a:rPr lang="en-US" altLang="en-US" sz="1800" dirty="0">
                <a:latin typeface="Times New Roman" pitchFamily="18" charset="0"/>
              </a:rPr>
              <a:t>Max(): </a:t>
            </a:r>
            <a:r>
              <a:rPr lang="en-US" altLang="en-US" sz="1800" dirty="0">
                <a:latin typeface="Symbol" pitchFamily="18" charset="2"/>
              </a:rPr>
              <a:t>Q</a:t>
            </a:r>
            <a:r>
              <a:rPr lang="en-US" altLang="en-US" sz="1800" dirty="0">
                <a:latin typeface="Times New Roman" pitchFamily="18" charset="0"/>
              </a:rPr>
              <a:t>(n)</a:t>
            </a:r>
          </a:p>
          <a:p>
            <a:pPr lvl="1">
              <a:lnSpc>
                <a:spcPct val="90000"/>
              </a:lnSpc>
            </a:pPr>
            <a:r>
              <a:rPr lang="en-US" altLang="en-US" sz="1800" dirty="0">
                <a:latin typeface="Times New Roman" pitchFamily="18" charset="0"/>
              </a:rPr>
              <a:t>Insert(x): </a:t>
            </a:r>
            <a:r>
              <a:rPr lang="en-US" altLang="en-US" sz="1800" dirty="0">
                <a:latin typeface="Symbol" pitchFamily="18" charset="2"/>
              </a:rPr>
              <a:t>Q</a:t>
            </a:r>
            <a:r>
              <a:rPr lang="en-US" altLang="en-US" sz="1800" dirty="0">
                <a:latin typeface="Times New Roman" pitchFamily="18" charset="0"/>
              </a:rPr>
              <a:t>(1)</a:t>
            </a:r>
          </a:p>
          <a:p>
            <a:pPr lvl="1">
              <a:lnSpc>
                <a:spcPct val="90000"/>
              </a:lnSpc>
            </a:pPr>
            <a:r>
              <a:rPr lang="en-US" altLang="en-US" sz="1800" dirty="0" err="1">
                <a:latin typeface="Times New Roman" pitchFamily="18" charset="0"/>
              </a:rPr>
              <a:t>DeleteMax</a:t>
            </a:r>
            <a:r>
              <a:rPr lang="en-US" altLang="en-US" sz="1800" dirty="0">
                <a:latin typeface="Times New Roman" pitchFamily="18" charset="0"/>
              </a:rPr>
              <a:t>(x) </a:t>
            </a:r>
            <a:r>
              <a:rPr lang="en-US" altLang="en-US" sz="1800" dirty="0">
                <a:latin typeface="Symbol" pitchFamily="18" charset="2"/>
              </a:rPr>
              <a:t>Q</a:t>
            </a:r>
            <a:r>
              <a:rPr lang="en-US" altLang="en-US" sz="1800" dirty="0">
                <a:latin typeface="Times New Roman" pitchFamily="18" charset="0"/>
              </a:rPr>
              <a:t>(n)</a:t>
            </a:r>
          </a:p>
          <a:p>
            <a:pPr>
              <a:lnSpc>
                <a:spcPct val="90000"/>
              </a:lnSpc>
            </a:pPr>
            <a:r>
              <a:rPr lang="en-US" altLang="en-US" sz="2800" dirty="0"/>
              <a:t>Or use an ordered list with max element 1</a:t>
            </a:r>
            <a:r>
              <a:rPr lang="en-US" altLang="en-US" sz="2800" baseline="30000" dirty="0"/>
              <a:t>st</a:t>
            </a:r>
            <a:r>
              <a:rPr lang="en-US" altLang="en-US" sz="2800" dirty="0"/>
              <a:t> </a:t>
            </a:r>
          </a:p>
          <a:p>
            <a:pPr lvl="1">
              <a:lnSpc>
                <a:spcPct val="90000"/>
              </a:lnSpc>
            </a:pPr>
            <a:r>
              <a:rPr lang="en-US" altLang="en-US" sz="1800" dirty="0">
                <a:latin typeface="Times New Roman" pitchFamily="18" charset="0"/>
              </a:rPr>
              <a:t>Create():  </a:t>
            </a:r>
            <a:r>
              <a:rPr lang="en-US" altLang="en-US" sz="1800" dirty="0">
                <a:latin typeface="Symbol" pitchFamily="18" charset="2"/>
              </a:rPr>
              <a:t>Q</a:t>
            </a:r>
            <a:r>
              <a:rPr lang="en-US" altLang="en-US" sz="1800" dirty="0">
                <a:latin typeface="Times New Roman" pitchFamily="18" charset="0"/>
              </a:rPr>
              <a:t>(1)</a:t>
            </a:r>
          </a:p>
          <a:p>
            <a:pPr lvl="1">
              <a:lnSpc>
                <a:spcPct val="90000"/>
              </a:lnSpc>
            </a:pPr>
            <a:r>
              <a:rPr lang="en-US" altLang="en-US" sz="1800" dirty="0">
                <a:latin typeface="Times New Roman" pitchFamily="18" charset="0"/>
              </a:rPr>
              <a:t>Size (): </a:t>
            </a:r>
            <a:r>
              <a:rPr lang="en-US" altLang="en-US" sz="1800" dirty="0">
                <a:latin typeface="Symbol" pitchFamily="18" charset="2"/>
              </a:rPr>
              <a:t>Q</a:t>
            </a:r>
            <a:r>
              <a:rPr lang="en-US" altLang="en-US" sz="1800" dirty="0">
                <a:latin typeface="Times New Roman" pitchFamily="18" charset="0"/>
              </a:rPr>
              <a:t>(n)</a:t>
            </a:r>
          </a:p>
          <a:p>
            <a:pPr lvl="1">
              <a:lnSpc>
                <a:spcPct val="90000"/>
              </a:lnSpc>
            </a:pPr>
            <a:r>
              <a:rPr lang="en-US" altLang="en-US" sz="1800" dirty="0">
                <a:latin typeface="Times New Roman" pitchFamily="18" charset="0"/>
              </a:rPr>
              <a:t>Max(): </a:t>
            </a:r>
            <a:r>
              <a:rPr lang="en-US" altLang="en-US" sz="1800" dirty="0">
                <a:latin typeface="Symbol" pitchFamily="18" charset="2"/>
              </a:rPr>
              <a:t>Q</a:t>
            </a:r>
            <a:r>
              <a:rPr lang="en-US" altLang="en-US" sz="1800" dirty="0">
                <a:latin typeface="Times New Roman" pitchFamily="18" charset="0"/>
              </a:rPr>
              <a:t>(1)</a:t>
            </a:r>
          </a:p>
          <a:p>
            <a:pPr lvl="1">
              <a:lnSpc>
                <a:spcPct val="90000"/>
              </a:lnSpc>
            </a:pPr>
            <a:r>
              <a:rPr lang="en-US" altLang="en-US" sz="1800" dirty="0">
                <a:latin typeface="Times New Roman" pitchFamily="18" charset="0"/>
              </a:rPr>
              <a:t>Insert(x): </a:t>
            </a:r>
            <a:r>
              <a:rPr lang="en-US" altLang="en-US" sz="1800" dirty="0">
                <a:latin typeface="Symbol" pitchFamily="18" charset="2"/>
              </a:rPr>
              <a:t>Q</a:t>
            </a:r>
            <a:r>
              <a:rPr lang="en-US" altLang="en-US" sz="1800" dirty="0">
                <a:latin typeface="Times New Roman" pitchFamily="18" charset="0"/>
              </a:rPr>
              <a:t>(n)</a:t>
            </a:r>
          </a:p>
          <a:p>
            <a:pPr lvl="1">
              <a:lnSpc>
                <a:spcPct val="90000"/>
              </a:lnSpc>
            </a:pPr>
            <a:r>
              <a:rPr lang="en-US" altLang="en-US" sz="1800" dirty="0" err="1">
                <a:latin typeface="Times New Roman" pitchFamily="18" charset="0"/>
              </a:rPr>
              <a:t>DeleteMax</a:t>
            </a:r>
            <a:r>
              <a:rPr lang="en-US" altLang="en-US" sz="1800" dirty="0">
                <a:latin typeface="Times New Roman" pitchFamily="18" charset="0"/>
              </a:rPr>
              <a:t>(x) </a:t>
            </a:r>
            <a:r>
              <a:rPr lang="en-US" altLang="en-US" sz="1800" dirty="0">
                <a:latin typeface="Symbol" pitchFamily="18" charset="2"/>
              </a:rPr>
              <a:t>Q</a:t>
            </a:r>
            <a:r>
              <a:rPr lang="en-US" altLang="en-US" sz="1800" dirty="0">
                <a:latin typeface="Times New Roman" pitchFamily="18" charset="0"/>
              </a:rPr>
              <a:t>(1)</a:t>
            </a:r>
          </a:p>
        </p:txBody>
      </p:sp>
      <p:sp>
        <p:nvSpPr>
          <p:cNvPr id="4" name="Slide Number Placeholder 3"/>
          <p:cNvSpPr>
            <a:spLocks noGrp="1"/>
          </p:cNvSpPr>
          <p:nvPr>
            <p:ph type="sldNum" sz="quarter" idx="12"/>
          </p:nvPr>
        </p:nvSpPr>
        <p:spPr/>
        <p:txBody>
          <a:bodyPr/>
          <a:lstStyle/>
          <a:p>
            <a:fld id="{C6E80A37-88F1-4D77-8779-FDED1ACB63E9}" type="slidenum">
              <a:rPr lang="en-US" smtClean="0"/>
              <a:t>4</a:t>
            </a:fld>
            <a:endParaRPr lang="en-US"/>
          </a:p>
        </p:txBody>
      </p:sp>
    </p:spTree>
    <p:extLst>
      <p:ext uri="{BB962C8B-B14F-4D97-AF65-F5344CB8AC3E}">
        <p14:creationId xmlns:p14="http://schemas.microsoft.com/office/powerpoint/2010/main" val="2771733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p:txBody>
          <a:bodyPr>
            <a:normAutofit/>
          </a:bodyPr>
          <a:lstStyle/>
          <a:p>
            <a:pPr marL="0" indent="0" algn="ctr">
              <a:buNone/>
            </a:pPr>
            <a:r>
              <a:rPr lang="en-US" altLang="en-US" sz="9600" dirty="0"/>
              <a:t>Heaps</a:t>
            </a:r>
            <a:endParaRPr lang="en-US" sz="9600" dirty="0"/>
          </a:p>
        </p:txBody>
      </p:sp>
      <p:sp>
        <p:nvSpPr>
          <p:cNvPr id="4" name="Slide Number Placeholder 3"/>
          <p:cNvSpPr>
            <a:spLocks noGrp="1"/>
          </p:cNvSpPr>
          <p:nvPr>
            <p:ph type="sldNum" sz="quarter" idx="12"/>
          </p:nvPr>
        </p:nvSpPr>
        <p:spPr/>
        <p:txBody>
          <a:bodyPr/>
          <a:lstStyle/>
          <a:p>
            <a:fld id="{C6E80A37-88F1-4D77-8779-FDED1ACB63E9}" type="slidenum">
              <a:rPr lang="en-US" smtClean="0"/>
              <a:t>5</a:t>
            </a:fld>
            <a:endParaRPr lang="en-US"/>
          </a:p>
        </p:txBody>
      </p:sp>
    </p:spTree>
    <p:extLst>
      <p:ext uri="{BB962C8B-B14F-4D97-AF65-F5344CB8AC3E}">
        <p14:creationId xmlns:p14="http://schemas.microsoft.com/office/powerpoint/2010/main" val="3788335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Implementation Heap</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en-US" altLang="en-US" dirty="0" err="1"/>
              <a:t>Defintion</a:t>
            </a:r>
            <a:r>
              <a:rPr lang="en-US" altLang="en-US" dirty="0"/>
              <a:t> A </a:t>
            </a:r>
            <a:r>
              <a:rPr lang="en-US" altLang="en-US" b="1" dirty="0"/>
              <a:t>max tree (min tree) </a:t>
            </a:r>
            <a:r>
              <a:rPr lang="en-US" altLang="en-US" dirty="0"/>
              <a:t>is a tree in which the value in each node is greater (less) than or equal to those in its children (if any)</a:t>
            </a:r>
          </a:p>
          <a:p>
            <a:endParaRPr lang="en-US" altLang="en-US" dirty="0">
              <a:latin typeface="Arial" pitchFamily="34" charset="0"/>
            </a:endParaRPr>
          </a:p>
          <a:p>
            <a:endParaRPr lang="en-US" altLang="en-US" dirty="0">
              <a:latin typeface="Arial" pitchFamily="34" charset="0"/>
            </a:endParaRPr>
          </a:p>
          <a:p>
            <a:endParaRPr lang="en-US" altLang="en-US" dirty="0">
              <a:latin typeface="Arial" pitchFamily="34" charset="0"/>
            </a:endParaRPr>
          </a:p>
          <a:p>
            <a:r>
              <a:rPr lang="en-US" altLang="en-US" dirty="0">
                <a:latin typeface="Arial" pitchFamily="34" charset="0"/>
              </a:rPr>
              <a:t>Definition A </a:t>
            </a:r>
            <a:r>
              <a:rPr lang="en-US" altLang="en-US" b="1" dirty="0">
                <a:latin typeface="Arial" pitchFamily="34" charset="0"/>
              </a:rPr>
              <a:t>max heap(min heap) </a:t>
            </a:r>
            <a:r>
              <a:rPr lang="en-US" altLang="en-US" dirty="0">
                <a:latin typeface="Arial" pitchFamily="34" charset="0"/>
              </a:rPr>
              <a:t>is a max (min) tree in that is also a complete binary tree. (filled from left to right then down)</a:t>
            </a:r>
          </a:p>
          <a:p>
            <a:endParaRPr lang="en-US"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124200"/>
            <a:ext cx="5715000" cy="18870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C6E80A37-88F1-4D77-8779-FDED1ACB63E9}" type="slidenum">
              <a:rPr lang="en-US" smtClean="0"/>
              <a:t>6</a:t>
            </a:fld>
            <a:endParaRPr lang="en-US"/>
          </a:p>
        </p:txBody>
      </p:sp>
    </p:spTree>
    <p:extLst>
      <p:ext uri="{BB962C8B-B14F-4D97-AF65-F5344CB8AC3E}">
        <p14:creationId xmlns:p14="http://schemas.microsoft.com/office/powerpoint/2010/main" val="1212207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More on Heaps</a:t>
            </a:r>
            <a:endParaRPr lang="en-US" dirty="0"/>
          </a:p>
        </p:txBody>
      </p:sp>
      <p:sp>
        <p:nvSpPr>
          <p:cNvPr id="3" name="Content Placeholder 2"/>
          <p:cNvSpPr>
            <a:spLocks noGrp="1"/>
          </p:cNvSpPr>
          <p:nvPr>
            <p:ph idx="1"/>
          </p:nvPr>
        </p:nvSpPr>
        <p:spPr/>
        <p:txBody>
          <a:bodyPr/>
          <a:lstStyle/>
          <a:p>
            <a:r>
              <a:rPr lang="en-US" altLang="en-US" dirty="0">
                <a:latin typeface="Times New Roman" pitchFamily="18" charset="0"/>
              </a:rPr>
              <a:t>As a consequence of the complete binary tree structure of a heap</a:t>
            </a:r>
          </a:p>
          <a:p>
            <a:pPr lvl="1"/>
            <a:r>
              <a:rPr lang="en-US" altLang="en-US" dirty="0">
                <a:latin typeface="Times New Roman" pitchFamily="18" charset="0"/>
              </a:rPr>
              <a:t>Can be efficiently represented by an array</a:t>
            </a:r>
          </a:p>
          <a:p>
            <a:pPr lvl="1"/>
            <a:r>
              <a:rPr lang="en-US" altLang="en-US" dirty="0">
                <a:latin typeface="Times New Roman" pitchFamily="18" charset="0"/>
              </a:rPr>
              <a:t>The height is </a:t>
            </a:r>
            <a:r>
              <a:rPr lang="en-US" altLang="en-US" dirty="0" err="1">
                <a:latin typeface="Times New Roman" pitchFamily="18" charset="0"/>
              </a:rPr>
              <a:t>lg</a:t>
            </a:r>
            <a:r>
              <a:rPr lang="en-US" altLang="en-US" dirty="0">
                <a:latin typeface="Times New Roman" pitchFamily="18" charset="0"/>
              </a:rPr>
              <a:t>(n+1) so if can insert and delete in O(height) then all operations will be O(</a:t>
            </a:r>
            <a:r>
              <a:rPr lang="en-US" altLang="en-US" dirty="0" err="1">
                <a:latin typeface="Times New Roman" pitchFamily="18" charset="0"/>
              </a:rPr>
              <a:t>lg</a:t>
            </a:r>
            <a:r>
              <a:rPr lang="en-US" altLang="en-US" dirty="0">
                <a:latin typeface="Times New Roman" pitchFamily="18" charset="0"/>
              </a:rPr>
              <a:t>(n))</a:t>
            </a:r>
          </a:p>
          <a:p>
            <a:pPr lvl="1"/>
            <a:r>
              <a:rPr lang="en-US" altLang="en-US" dirty="0">
                <a:latin typeface="Times New Roman" pitchFamily="18" charset="0"/>
              </a:rPr>
              <a:t>Compare with the other implementation where the worst operation takes O(n) to accomplish.</a:t>
            </a:r>
          </a:p>
        </p:txBody>
      </p:sp>
      <p:sp>
        <p:nvSpPr>
          <p:cNvPr id="4" name="Slide Number Placeholder 3"/>
          <p:cNvSpPr>
            <a:spLocks noGrp="1"/>
          </p:cNvSpPr>
          <p:nvPr>
            <p:ph type="sldNum" sz="quarter" idx="12"/>
          </p:nvPr>
        </p:nvSpPr>
        <p:spPr/>
        <p:txBody>
          <a:bodyPr/>
          <a:lstStyle/>
          <a:p>
            <a:fld id="{C6E80A37-88F1-4D77-8779-FDED1ACB63E9}" type="slidenum">
              <a:rPr lang="en-US" smtClean="0"/>
              <a:t>7</a:t>
            </a:fld>
            <a:endParaRPr lang="en-US"/>
          </a:p>
        </p:txBody>
      </p:sp>
    </p:spTree>
    <p:extLst>
      <p:ext uri="{BB962C8B-B14F-4D97-AF65-F5344CB8AC3E}">
        <p14:creationId xmlns:p14="http://schemas.microsoft.com/office/powerpoint/2010/main" val="635905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Insertion into a Heap</a:t>
            </a:r>
            <a:endParaRPr lang="en-US" dirty="0"/>
          </a:p>
        </p:txBody>
      </p:sp>
      <p:sp>
        <p:nvSpPr>
          <p:cNvPr id="3" name="Content Placeholder 2"/>
          <p:cNvSpPr>
            <a:spLocks noGrp="1"/>
          </p:cNvSpPr>
          <p:nvPr>
            <p:ph idx="1"/>
          </p:nvPr>
        </p:nvSpPr>
        <p:spPr/>
        <p:txBody>
          <a:bodyPr/>
          <a:lstStyle/>
          <a:p>
            <a:pPr>
              <a:lnSpc>
                <a:spcPct val="90000"/>
              </a:lnSpc>
            </a:pPr>
            <a:r>
              <a:rPr lang="en-US" altLang="en-US" sz="2000" dirty="0"/>
              <a:t>To insert into a heap we must</a:t>
            </a:r>
          </a:p>
          <a:p>
            <a:pPr lvl="1">
              <a:lnSpc>
                <a:spcPct val="90000"/>
              </a:lnSpc>
            </a:pPr>
            <a:r>
              <a:rPr lang="en-US" altLang="en-US" sz="2000" dirty="0"/>
              <a:t>Keep the tree complete</a:t>
            </a:r>
          </a:p>
          <a:p>
            <a:pPr lvl="1">
              <a:lnSpc>
                <a:spcPct val="90000"/>
              </a:lnSpc>
            </a:pPr>
            <a:r>
              <a:rPr lang="en-US" altLang="en-US" sz="2000" dirty="0"/>
              <a:t>Must keep the “heap” property</a:t>
            </a:r>
          </a:p>
          <a:p>
            <a:r>
              <a:rPr lang="en-US" altLang="en-US" sz="2000" b="1" dirty="0"/>
              <a:t>Method</a:t>
            </a:r>
            <a:r>
              <a:rPr lang="en-US" altLang="en-US" sz="2000" dirty="0"/>
              <a:t>: walk </a:t>
            </a:r>
          </a:p>
          <a:p>
            <a:r>
              <a:rPr lang="en-US" altLang="en-US" sz="2000" dirty="0"/>
              <a:t>up from the insertion point to find where the insertion place is moving down elements like in insertion sort. </a:t>
            </a:r>
            <a:r>
              <a:rPr lang="en-US" altLang="en-US" sz="2000" dirty="0">
                <a:latin typeface="Symbol" pitchFamily="18" charset="2"/>
              </a:rPr>
              <a:t>Q</a:t>
            </a:r>
            <a:r>
              <a:rPr lang="en-US" altLang="en-US" sz="2000" dirty="0"/>
              <a:t>(</a:t>
            </a:r>
            <a:r>
              <a:rPr lang="en-US" altLang="en-US" sz="2000" dirty="0" err="1"/>
              <a:t>lg</a:t>
            </a:r>
            <a:r>
              <a:rPr lang="en-US" altLang="en-US" sz="2000" dirty="0"/>
              <a:t>(n))</a:t>
            </a:r>
          </a:p>
          <a:p>
            <a:pPr lvl="1">
              <a:lnSpc>
                <a:spcPct val="90000"/>
              </a:lnSpc>
            </a:pPr>
            <a:endParaRPr lang="en-US" altLang="en-US" sz="2000" dirty="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9700" y="3657601"/>
            <a:ext cx="3695700"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C6E80A37-88F1-4D77-8779-FDED1ACB63E9}" type="slidenum">
              <a:rPr lang="en-US" smtClean="0"/>
              <a:t>8</a:t>
            </a:fld>
            <a:endParaRPr lang="en-US"/>
          </a:p>
        </p:txBody>
      </p:sp>
    </p:spTree>
    <p:extLst>
      <p:ext uri="{BB962C8B-B14F-4D97-AF65-F5344CB8AC3E}">
        <p14:creationId xmlns:p14="http://schemas.microsoft.com/office/powerpoint/2010/main" val="3989693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Another Insert into Heap Example</a:t>
            </a:r>
            <a:endParaRPr lang="en-US" dirty="0"/>
          </a:p>
        </p:txBody>
      </p:sp>
      <p:sp>
        <p:nvSpPr>
          <p:cNvPr id="3" name="Content Placeholder 2"/>
          <p:cNvSpPr>
            <a:spLocks noGrp="1"/>
          </p:cNvSpPr>
          <p:nvPr>
            <p:ph idx="1"/>
          </p:nvPr>
        </p:nvSpPr>
        <p:spPr/>
        <p:txBody>
          <a:bodyPr/>
          <a:lstStyle/>
          <a:p>
            <a:endParaRPr lang="en-US" altLang="en-US" sz="2000" dirty="0"/>
          </a:p>
          <a:p>
            <a:endParaRPr lang="en-US" altLang="en-US" sz="2000" dirty="0"/>
          </a:p>
          <a:p>
            <a:endParaRPr lang="en-US" altLang="en-US" sz="2000" dirty="0"/>
          </a:p>
          <a:p>
            <a:endParaRPr lang="en-US" altLang="en-US" sz="2000" dirty="0"/>
          </a:p>
          <a:p>
            <a:endParaRPr lang="en-US" altLang="en-US" sz="2000" dirty="0"/>
          </a:p>
          <a:p>
            <a:endParaRPr lang="en-US" altLang="en-US" sz="2000" dirty="0"/>
          </a:p>
          <a:p>
            <a:endParaRPr lang="en-US" altLang="en-US" sz="2000" dirty="0"/>
          </a:p>
          <a:p>
            <a:endParaRPr lang="en-US" altLang="en-US" sz="2000" dirty="0"/>
          </a:p>
          <a:p>
            <a:endParaRPr lang="en-US" altLang="en-US" sz="2000" dirty="0"/>
          </a:p>
          <a:p>
            <a:endParaRPr lang="en-US" altLang="en-US" sz="2000" dirty="0"/>
          </a:p>
          <a:p>
            <a:pPr marL="0" indent="0">
              <a:buNone/>
            </a:pPr>
            <a:r>
              <a:rPr lang="en-US" altLang="en-US" sz="2000" dirty="0"/>
              <a:t>Note this insertion requires pointers from the children to their parent. With arrays no problem. With pointers another 2 bytes for the pointer.</a:t>
            </a:r>
          </a:p>
          <a:p>
            <a:pPr marL="0" indent="0">
              <a:buNone/>
            </a:pPr>
            <a:endParaRPr lang="en-US" dirty="0"/>
          </a:p>
        </p:txBody>
      </p:sp>
      <p:sp>
        <p:nvSpPr>
          <p:cNvPr id="4" name="Slide Number Placeholder 3"/>
          <p:cNvSpPr>
            <a:spLocks noGrp="1"/>
          </p:cNvSpPr>
          <p:nvPr>
            <p:ph type="sldNum" sz="quarter" idx="12"/>
          </p:nvPr>
        </p:nvSpPr>
        <p:spPr/>
        <p:txBody>
          <a:bodyPr/>
          <a:lstStyle/>
          <a:p>
            <a:fld id="{C6E80A37-88F1-4D77-8779-FDED1ACB63E9}" type="slidenum">
              <a:rPr lang="en-US" smtClean="0"/>
              <a:t>9</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295400"/>
            <a:ext cx="6215061" cy="40066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03581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3105</TotalTime>
  <Words>2261</Words>
  <Application>Microsoft Office PowerPoint</Application>
  <PresentationFormat>On-screen Show (4:3)</PresentationFormat>
  <Paragraphs>277</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Symbol</vt:lpstr>
      <vt:lpstr>Times New Roman</vt:lpstr>
      <vt:lpstr>Office Theme</vt:lpstr>
      <vt:lpstr>Priority Queues</vt:lpstr>
      <vt:lpstr>Priority Queues</vt:lpstr>
      <vt:lpstr>Priority Queues</vt:lpstr>
      <vt:lpstr>Implementation Linear List</vt:lpstr>
      <vt:lpstr> </vt:lpstr>
      <vt:lpstr>Implementation Heap</vt:lpstr>
      <vt:lpstr>More on Heaps</vt:lpstr>
      <vt:lpstr>Insertion into a Heap</vt:lpstr>
      <vt:lpstr>Another Insert into Heap Example</vt:lpstr>
      <vt:lpstr>Delete from a Max Heap</vt:lpstr>
      <vt:lpstr>Delete from a Max Heap</vt:lpstr>
      <vt:lpstr>Another DeleteMax Example</vt:lpstr>
      <vt:lpstr>Example</vt:lpstr>
      <vt:lpstr>Add of 47  [50 40 45 30 25 39 38 20 15 10 13]</vt:lpstr>
      <vt:lpstr>DeleteMax of  [50 40 45 30 25 37 38 20 15 10 13] </vt:lpstr>
      <vt:lpstr>Delete Max of [40 20 30 10 15 11  5  8  4  3 ]</vt:lpstr>
      <vt:lpstr>Max Heap Initialization</vt:lpstr>
      <vt:lpstr>Max Heap Initialization</vt:lpstr>
      <vt:lpstr>Initialization Example</vt:lpstr>
      <vt:lpstr>Initialization Example</vt:lpstr>
      <vt:lpstr>Initialize Implementation</vt:lpstr>
      <vt:lpstr>Analysis of Initialize</vt:lpstr>
      <vt:lpstr>Heap Sort</vt:lpstr>
      <vt:lpstr>Heap Sort Example</vt:lpstr>
      <vt:lpstr>Heap Sort Example</vt:lpstr>
      <vt:lpstr>HeapSort Discussion</vt:lpstr>
      <vt:lpstr>Review of Heaps</vt:lpstr>
      <vt:lpstr>Machine Scheduling</vt:lpstr>
      <vt:lpstr>Machine Scheduling</vt:lpstr>
      <vt:lpstr>Discussion of the Problem</vt:lpstr>
      <vt:lpstr>LPT Example</vt:lpstr>
      <vt:lpstr>LPT Discussion</vt:lpstr>
    </vt:vector>
  </TitlesOfParts>
  <Company>Ford Motor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Priority Queues</dc:title>
  <dc:creator>Steiner, Tom (T.G.)</dc:creator>
  <cp:lastModifiedBy>Steiner, Tom (T.G.)</cp:lastModifiedBy>
  <cp:revision>11</cp:revision>
  <dcterms:created xsi:type="dcterms:W3CDTF">2014-10-22T17:07:50Z</dcterms:created>
  <dcterms:modified xsi:type="dcterms:W3CDTF">2021-07-13T15:52:57Z</dcterms:modified>
</cp:coreProperties>
</file>