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6" r:id="rId4"/>
    <p:sldId id="257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C9041-75A3-45DE-BD13-A30D9E85BE3E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4D2EF-BA7A-4241-AC79-0B88E6B59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6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1A2DB-94CB-4069-8E95-ADE90C9CED78}" type="datetime1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A48-1AE9-49D4-BABD-3A5B0CB30CD8}" type="datetime1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0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3A57-51AF-4A87-B27F-813D882A4885}" type="datetime1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F6A7-EF56-48E0-9ABC-A08A2892C90A}" type="datetime1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9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903-4CA3-4D16-AB7B-B0E270277936}" type="datetime1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6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EF67-535B-4F79-9D9A-3704D766BFCB}" type="datetime1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6C91-E35B-4D11-B628-05EC8CFBF913}" type="datetime1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F2CF-AA83-4903-9046-37F7C3B90B6B}" type="datetime1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A214-6B41-4062-AE53-764A1219EA81}" type="datetime1">
              <a:rPr lang="en-US" smtClean="0"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2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17B5-DF1C-4E3C-AEDF-AA806D290A08}" type="datetime1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4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D046-2096-48E5-943C-6E86C3B5ECA6}" type="datetime1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63C5-F747-4580-BA55-1CF7EE21E2C9}" type="datetime1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6B432-A48F-42C7-8D51-2906E14DD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8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Tree Searches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Depth-First Search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Directed 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dfs</a:t>
            </a:r>
            <a:r>
              <a:rPr lang="en-US" dirty="0" smtClean="0"/>
              <a:t>(E)   </a:t>
            </a:r>
            <a:r>
              <a:rPr lang="en-US" dirty="0" smtClean="0">
                <a:solidFill>
                  <a:srgbClr val="0070C0"/>
                </a:solidFill>
              </a:rPr>
              <a:t>E-C</a:t>
            </a:r>
            <a:r>
              <a:rPr lang="en-US" dirty="0" smtClean="0"/>
              <a:t> E-D E-G – visit 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 call stack: </a:t>
            </a:r>
            <a:r>
              <a:rPr lang="en-US" dirty="0" err="1" smtClean="0"/>
              <a:t>dfs</a:t>
            </a:r>
            <a:r>
              <a:rPr lang="en-US" dirty="0" smtClean="0"/>
              <a:t>(A) </a:t>
            </a:r>
            <a:r>
              <a:rPr lang="en-US" dirty="0" err="1" smtClean="0"/>
              <a:t>dfs</a:t>
            </a:r>
            <a:r>
              <a:rPr lang="en-US" dirty="0" smtClean="0"/>
              <a:t>(F) </a:t>
            </a:r>
            <a:r>
              <a:rPr lang="en-US" dirty="0" err="1" smtClean="0"/>
              <a:t>dfs</a:t>
            </a:r>
            <a:r>
              <a:rPr lang="en-US" dirty="0" smtClean="0"/>
              <a:t>(E)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2286000"/>
            <a:ext cx="4738688" cy="368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642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Directed 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dfs</a:t>
            </a:r>
            <a:r>
              <a:rPr lang="en-US" dirty="0" smtClean="0"/>
              <a:t>(C)  </a:t>
            </a:r>
            <a:r>
              <a:rPr lang="en-US" dirty="0" smtClean="0">
                <a:solidFill>
                  <a:srgbClr val="0070C0"/>
                </a:solidFill>
              </a:rPr>
              <a:t>C-A</a:t>
            </a:r>
            <a:r>
              <a:rPr lang="en-US" dirty="0" smtClean="0"/>
              <a:t> C-D – A already visited</a:t>
            </a:r>
          </a:p>
          <a:p>
            <a:r>
              <a:rPr lang="en-US" dirty="0"/>
              <a:t> </a:t>
            </a:r>
            <a:r>
              <a:rPr lang="en-US" dirty="0" smtClean="0"/>
              <a:t>           C-A </a:t>
            </a:r>
            <a:r>
              <a:rPr lang="en-US" dirty="0" smtClean="0">
                <a:solidFill>
                  <a:srgbClr val="0070C0"/>
                </a:solidFill>
              </a:rPr>
              <a:t>C-D</a:t>
            </a:r>
            <a:r>
              <a:rPr lang="en-US" dirty="0" smtClean="0"/>
              <a:t> – visit 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Function call stack: </a:t>
            </a:r>
            <a:r>
              <a:rPr lang="en-US" dirty="0" err="1" smtClean="0"/>
              <a:t>dfs</a:t>
            </a:r>
            <a:r>
              <a:rPr lang="en-US" dirty="0" smtClean="0"/>
              <a:t>(A) </a:t>
            </a:r>
            <a:r>
              <a:rPr lang="en-US" dirty="0" err="1" smtClean="0"/>
              <a:t>dfs</a:t>
            </a:r>
            <a:r>
              <a:rPr lang="en-US" dirty="0" smtClean="0"/>
              <a:t>(F) </a:t>
            </a:r>
            <a:r>
              <a:rPr lang="en-US" dirty="0" err="1" smtClean="0"/>
              <a:t>dfs</a:t>
            </a:r>
            <a:r>
              <a:rPr lang="en-US" dirty="0" smtClean="0"/>
              <a:t>(E) </a:t>
            </a:r>
            <a:r>
              <a:rPr lang="en-US" dirty="0" err="1" smtClean="0"/>
              <a:t>dfs</a:t>
            </a:r>
            <a:r>
              <a:rPr lang="en-US" dirty="0" smtClean="0"/>
              <a:t>(C)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15" y="2667000"/>
            <a:ext cx="34414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2687139"/>
            <a:ext cx="3505200" cy="280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3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Directed 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dfs</a:t>
            </a:r>
            <a:r>
              <a:rPr lang="en-US" dirty="0" smtClean="0"/>
              <a:t>(D)   </a:t>
            </a:r>
            <a:r>
              <a:rPr lang="en-US" dirty="0" smtClean="0">
                <a:solidFill>
                  <a:srgbClr val="0070C0"/>
                </a:solidFill>
              </a:rPr>
              <a:t>D-C</a:t>
            </a:r>
            <a:r>
              <a:rPr lang="en-US" dirty="0" smtClean="0"/>
              <a:t> D-F – C already visited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D-C </a:t>
            </a:r>
            <a:r>
              <a:rPr lang="en-US" dirty="0" smtClean="0">
                <a:solidFill>
                  <a:srgbClr val="0070C0"/>
                </a:solidFill>
              </a:rPr>
              <a:t>D-F</a:t>
            </a:r>
            <a:r>
              <a:rPr lang="en-US" dirty="0" smtClean="0"/>
              <a:t> – F already visited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no more paths, backtrack to C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call stack: </a:t>
            </a:r>
            <a:r>
              <a:rPr lang="en-US" dirty="0" err="1" smtClean="0"/>
              <a:t>dfs</a:t>
            </a:r>
            <a:r>
              <a:rPr lang="en-US" dirty="0" smtClean="0"/>
              <a:t>(A) </a:t>
            </a:r>
            <a:r>
              <a:rPr lang="en-US" dirty="0" err="1" smtClean="0"/>
              <a:t>dfs</a:t>
            </a:r>
            <a:r>
              <a:rPr lang="en-US" dirty="0" smtClean="0"/>
              <a:t>(F) </a:t>
            </a:r>
            <a:r>
              <a:rPr lang="en-US" dirty="0" err="1" smtClean="0"/>
              <a:t>dfs</a:t>
            </a:r>
            <a:r>
              <a:rPr lang="en-US" dirty="0" smtClean="0"/>
              <a:t>(E) </a:t>
            </a:r>
            <a:r>
              <a:rPr lang="en-US" dirty="0" err="1" smtClean="0"/>
              <a:t>dfs</a:t>
            </a:r>
            <a:r>
              <a:rPr lang="en-US" dirty="0" smtClean="0"/>
              <a:t>(C) </a:t>
            </a:r>
            <a:r>
              <a:rPr lang="en-US" dirty="0" err="1" smtClean="0"/>
              <a:t>dfs</a:t>
            </a:r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9886"/>
            <a:ext cx="258600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0"/>
            <a:ext cx="2699139" cy="200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3308496"/>
            <a:ext cx="2669783" cy="219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86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Directed 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dfs</a:t>
            </a:r>
            <a:r>
              <a:rPr lang="en-US" dirty="0" smtClean="0"/>
              <a:t>(C)  </a:t>
            </a:r>
            <a:r>
              <a:rPr lang="en-US" dirty="0" smtClean="0">
                <a:solidFill>
                  <a:srgbClr val="0070C0"/>
                </a:solidFill>
              </a:rPr>
              <a:t>C-A</a:t>
            </a:r>
            <a:r>
              <a:rPr lang="en-US" dirty="0" smtClean="0"/>
              <a:t> C-D – A already visited previously</a:t>
            </a:r>
          </a:p>
          <a:p>
            <a:r>
              <a:rPr lang="en-US" dirty="0" smtClean="0"/>
              <a:t>            C-A </a:t>
            </a:r>
            <a:r>
              <a:rPr lang="en-US" dirty="0" smtClean="0">
                <a:solidFill>
                  <a:srgbClr val="0070C0"/>
                </a:solidFill>
              </a:rPr>
              <a:t>C-D</a:t>
            </a:r>
            <a:r>
              <a:rPr lang="en-US" dirty="0" smtClean="0"/>
              <a:t> – D already visited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no more paths, backtrack to 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 call stack: </a:t>
            </a:r>
            <a:r>
              <a:rPr lang="en-US" dirty="0" err="1" smtClean="0"/>
              <a:t>dfs</a:t>
            </a:r>
            <a:r>
              <a:rPr lang="en-US" dirty="0" smtClean="0"/>
              <a:t>(A) </a:t>
            </a:r>
            <a:r>
              <a:rPr lang="en-US" dirty="0" err="1" smtClean="0"/>
              <a:t>dfs</a:t>
            </a:r>
            <a:r>
              <a:rPr lang="en-US" dirty="0" smtClean="0"/>
              <a:t>(F) </a:t>
            </a:r>
            <a:r>
              <a:rPr lang="en-US" dirty="0" err="1" smtClean="0"/>
              <a:t>dfs</a:t>
            </a:r>
            <a:r>
              <a:rPr lang="en-US" dirty="0" smtClean="0"/>
              <a:t>(E) </a:t>
            </a:r>
            <a:r>
              <a:rPr lang="en-US" dirty="0" err="1" smtClean="0"/>
              <a:t>dfs</a:t>
            </a:r>
            <a:r>
              <a:rPr lang="en-US" dirty="0" smtClean="0"/>
              <a:t>(C)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13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3200400"/>
            <a:ext cx="320002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28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Directed 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dfs</a:t>
            </a:r>
            <a:r>
              <a:rPr lang="en-US" dirty="0" smtClean="0"/>
              <a:t>(E)   </a:t>
            </a:r>
            <a:r>
              <a:rPr lang="en-US" dirty="0" smtClean="0">
                <a:solidFill>
                  <a:srgbClr val="0070C0"/>
                </a:solidFill>
              </a:rPr>
              <a:t>E-C</a:t>
            </a:r>
            <a:r>
              <a:rPr lang="en-US" dirty="0" smtClean="0"/>
              <a:t> E-D E-G – C already visited previously</a:t>
            </a:r>
          </a:p>
          <a:p>
            <a:r>
              <a:rPr lang="en-US" dirty="0"/>
              <a:t> </a:t>
            </a:r>
            <a:r>
              <a:rPr lang="en-US" dirty="0" smtClean="0"/>
              <a:t>            E-C </a:t>
            </a:r>
            <a:r>
              <a:rPr lang="en-US" dirty="0" smtClean="0">
                <a:solidFill>
                  <a:srgbClr val="0070C0"/>
                </a:solidFill>
              </a:rPr>
              <a:t>E-D</a:t>
            </a:r>
            <a:r>
              <a:rPr lang="en-US" dirty="0" smtClean="0"/>
              <a:t> E-G – D already visited</a:t>
            </a:r>
          </a:p>
          <a:p>
            <a:r>
              <a:rPr lang="en-US" dirty="0" smtClean="0"/>
              <a:t>             E-C E-D </a:t>
            </a:r>
            <a:r>
              <a:rPr lang="en-US" dirty="0" smtClean="0">
                <a:solidFill>
                  <a:srgbClr val="0070C0"/>
                </a:solidFill>
              </a:rPr>
              <a:t>E-G</a:t>
            </a:r>
            <a:r>
              <a:rPr lang="en-US" dirty="0" smtClean="0"/>
              <a:t> – visit 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Function call stack: </a:t>
            </a:r>
            <a:r>
              <a:rPr lang="en-US" dirty="0" err="1" smtClean="0"/>
              <a:t>dfs</a:t>
            </a:r>
            <a:r>
              <a:rPr lang="en-US" dirty="0" smtClean="0"/>
              <a:t>(A) </a:t>
            </a:r>
            <a:r>
              <a:rPr lang="en-US" dirty="0" err="1" smtClean="0"/>
              <a:t>dfs</a:t>
            </a:r>
            <a:r>
              <a:rPr lang="en-US" dirty="0" smtClean="0"/>
              <a:t>(F) </a:t>
            </a:r>
            <a:r>
              <a:rPr lang="en-US" dirty="0" err="1" smtClean="0"/>
              <a:t>dfs</a:t>
            </a:r>
            <a:r>
              <a:rPr lang="en-US" dirty="0" smtClean="0"/>
              <a:t>(E)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14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3486150" cy="294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95051"/>
            <a:ext cx="3581400" cy="27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50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Directed 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dfs</a:t>
            </a:r>
            <a:r>
              <a:rPr lang="en-US" dirty="0" smtClean="0"/>
              <a:t>(G)   no paths from G</a:t>
            </a:r>
          </a:p>
          <a:p>
            <a:r>
              <a:rPr lang="en-US" dirty="0" smtClean="0"/>
              <a:t>Backtrack to 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call stack: </a:t>
            </a:r>
            <a:r>
              <a:rPr lang="en-US" dirty="0" err="1" smtClean="0"/>
              <a:t>dfs</a:t>
            </a:r>
            <a:r>
              <a:rPr lang="en-US" dirty="0" smtClean="0"/>
              <a:t>(A) </a:t>
            </a:r>
            <a:r>
              <a:rPr lang="en-US" dirty="0" err="1" smtClean="0"/>
              <a:t>dfs</a:t>
            </a:r>
            <a:r>
              <a:rPr lang="en-US" dirty="0" smtClean="0"/>
              <a:t>(F) </a:t>
            </a:r>
            <a:r>
              <a:rPr lang="en-US" dirty="0" err="1" smtClean="0"/>
              <a:t>dfs</a:t>
            </a:r>
            <a:r>
              <a:rPr lang="en-US" dirty="0" smtClean="0"/>
              <a:t>(E) </a:t>
            </a:r>
            <a:r>
              <a:rPr lang="en-US" dirty="0" err="1" smtClean="0"/>
              <a:t>dfs</a:t>
            </a:r>
            <a:r>
              <a:rPr lang="en-US" dirty="0" smtClean="0"/>
              <a:t>(G)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15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6182"/>
            <a:ext cx="3782762" cy="308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112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Directed 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paths from G</a:t>
            </a:r>
          </a:p>
          <a:p>
            <a:r>
              <a:rPr lang="en-US" dirty="0" smtClean="0"/>
              <a:t>Backtrack to 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 call stack: </a:t>
            </a:r>
            <a:r>
              <a:rPr lang="en-US" dirty="0" err="1" smtClean="0"/>
              <a:t>dfs</a:t>
            </a:r>
            <a:r>
              <a:rPr lang="en-US" dirty="0" smtClean="0"/>
              <a:t>(A) </a:t>
            </a:r>
            <a:r>
              <a:rPr lang="en-US" dirty="0" err="1" smtClean="0"/>
              <a:t>dfs</a:t>
            </a:r>
            <a:r>
              <a:rPr lang="en-US" dirty="0" smtClean="0"/>
              <a:t>(F) </a:t>
            </a:r>
            <a:r>
              <a:rPr lang="en-US" dirty="0" err="1" smtClean="0"/>
              <a:t>dfs</a:t>
            </a:r>
            <a:r>
              <a:rPr lang="en-US" dirty="0" smtClean="0"/>
              <a:t>(E)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16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0"/>
            <a:ext cx="3767137" cy="3010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23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Directed 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dfs</a:t>
            </a:r>
            <a:r>
              <a:rPr lang="en-US" dirty="0" smtClean="0"/>
              <a:t>(E)   </a:t>
            </a:r>
            <a:r>
              <a:rPr lang="en-US" dirty="0" smtClean="0">
                <a:solidFill>
                  <a:srgbClr val="0070C0"/>
                </a:solidFill>
              </a:rPr>
              <a:t>E-C</a:t>
            </a:r>
            <a:r>
              <a:rPr lang="en-US" dirty="0" smtClean="0"/>
              <a:t> E-D E-G – C already visited previously</a:t>
            </a:r>
          </a:p>
          <a:p>
            <a:r>
              <a:rPr lang="en-US" dirty="0" smtClean="0"/>
              <a:t>             E-C </a:t>
            </a:r>
            <a:r>
              <a:rPr lang="en-US" dirty="0" smtClean="0">
                <a:solidFill>
                  <a:srgbClr val="0070C0"/>
                </a:solidFill>
              </a:rPr>
              <a:t>E-D</a:t>
            </a:r>
            <a:r>
              <a:rPr lang="en-US" dirty="0" smtClean="0"/>
              <a:t> E-G – D already visited</a:t>
            </a:r>
          </a:p>
          <a:p>
            <a:r>
              <a:rPr lang="en-US" dirty="0" smtClean="0"/>
              <a:t>             E-C E-D </a:t>
            </a:r>
            <a:r>
              <a:rPr lang="en-US" dirty="0" smtClean="0">
                <a:solidFill>
                  <a:srgbClr val="0070C0"/>
                </a:solidFill>
              </a:rPr>
              <a:t>E-G</a:t>
            </a:r>
            <a:r>
              <a:rPr lang="en-US" dirty="0" smtClean="0"/>
              <a:t> – G already visited</a:t>
            </a:r>
          </a:p>
          <a:p>
            <a:r>
              <a:rPr lang="en-US" dirty="0" smtClean="0"/>
              <a:t>Backtrack to F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 call stack: </a:t>
            </a:r>
            <a:r>
              <a:rPr lang="en-US" dirty="0" err="1" smtClean="0"/>
              <a:t>dfs</a:t>
            </a:r>
            <a:r>
              <a:rPr lang="en-US" dirty="0" smtClean="0"/>
              <a:t>(A) </a:t>
            </a:r>
            <a:r>
              <a:rPr lang="en-US" dirty="0" err="1" smtClean="0"/>
              <a:t>dfs</a:t>
            </a:r>
            <a:r>
              <a:rPr lang="en-US" dirty="0" smtClean="0"/>
              <a:t>(F)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17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349565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00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Directed 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 more paths from F</a:t>
            </a:r>
          </a:p>
          <a:p>
            <a:r>
              <a:rPr lang="en-US" dirty="0" smtClean="0"/>
              <a:t>Backtrack to A</a:t>
            </a:r>
          </a:p>
          <a:p>
            <a:r>
              <a:rPr lang="en-US" dirty="0" err="1" smtClean="0"/>
              <a:t>dfs</a:t>
            </a:r>
            <a:r>
              <a:rPr lang="en-US" dirty="0" smtClean="0"/>
              <a:t>(A)    </a:t>
            </a:r>
            <a:r>
              <a:rPr lang="en-US" dirty="0" smtClean="0">
                <a:solidFill>
                  <a:srgbClr val="0070C0"/>
                </a:solidFill>
              </a:rPr>
              <a:t>A-F</a:t>
            </a:r>
            <a:r>
              <a:rPr lang="en-US" dirty="0" smtClean="0"/>
              <a:t> A-G – F visited</a:t>
            </a:r>
          </a:p>
          <a:p>
            <a:r>
              <a:rPr lang="en-US" dirty="0" smtClean="0"/>
              <a:t>               A-F </a:t>
            </a:r>
            <a:r>
              <a:rPr lang="en-US" dirty="0" smtClean="0">
                <a:solidFill>
                  <a:srgbClr val="0070C0"/>
                </a:solidFill>
              </a:rPr>
              <a:t>A-G</a:t>
            </a:r>
            <a:r>
              <a:rPr lang="en-US" dirty="0" smtClean="0"/>
              <a:t> – G visited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no more paths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call stack: </a:t>
            </a:r>
            <a:r>
              <a:rPr lang="en-US" dirty="0" err="1" smtClean="0"/>
              <a:t>dfs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18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2278761" cy="17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97" y="4038600"/>
            <a:ext cx="2425604" cy="189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326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Directed 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more </a:t>
            </a:r>
            <a:r>
              <a:rPr lang="en-US" dirty="0" err="1" smtClean="0"/>
              <a:t>bactracking</a:t>
            </a:r>
            <a:endParaRPr lang="en-US" dirty="0" smtClean="0"/>
          </a:p>
          <a:p>
            <a:r>
              <a:rPr lang="en-US" smtClean="0"/>
              <a:t>DFS from A – </a:t>
            </a:r>
            <a:r>
              <a:rPr lang="en-US" dirty="0" smtClean="0"/>
              <a:t>A, F, E, C, D, G </a:t>
            </a:r>
          </a:p>
          <a:p>
            <a:r>
              <a:rPr lang="en-US" dirty="0" smtClean="0"/>
              <a:t>Cannot reach B, I, H from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Tree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 tree search starts at the root and explores nodes from there, looking for a goal node (a node that satisfies certain conditions, depending on the problem)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Tree 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For some problems, any goal node is acceptable (</a:t>
            </a:r>
            <a:r>
              <a:rPr lang="en-US" altLang="en-US" sz="2400" dirty="0" smtClean="0">
                <a:latin typeface="Verdana" pitchFamily="34" charset="0"/>
              </a:rPr>
              <a:t>N</a:t>
            </a:r>
            <a:r>
              <a:rPr lang="en-US" altLang="en-US" sz="2400" dirty="0" smtClean="0"/>
              <a:t> or </a:t>
            </a:r>
            <a:r>
              <a:rPr lang="en-US" altLang="en-US" sz="2400" dirty="0" smtClean="0">
                <a:latin typeface="Verdana" pitchFamily="34" charset="0"/>
              </a:rPr>
              <a:t>J</a:t>
            </a:r>
            <a:r>
              <a:rPr lang="en-US" altLang="en-US" sz="2400" dirty="0" smtClean="0"/>
              <a:t>); for other problems, you want a minimum-depth goal node, that is, a goal node nearest the root (only </a:t>
            </a:r>
            <a:r>
              <a:rPr lang="en-US" altLang="en-US" sz="2400" dirty="0" smtClean="0">
                <a:latin typeface="Verdana" pitchFamily="34" charset="0"/>
              </a:rPr>
              <a:t>J</a:t>
            </a:r>
            <a:r>
              <a:rPr lang="en-US" altLang="en-US" sz="240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18" y="2743200"/>
            <a:ext cx="4133970" cy="412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67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Depth First Search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Starting at some vertex, we process the current vertex and then recursively traverse the first vertices adjacent to it.(backtrack if necessary)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If this is done on a tree O(|E|)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If this is done on a graph with cycles we need to avoid going in the cycle forever.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Depth-First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A depth-first search (DFS) explores a path all the way to a leaf before backtracking and exploring another path</a:t>
            </a:r>
          </a:p>
          <a:p>
            <a:r>
              <a:rPr lang="en-US" altLang="en-US" sz="2400" dirty="0" smtClean="0"/>
              <a:t>For example, after searching </a:t>
            </a:r>
            <a:r>
              <a:rPr lang="en-US" altLang="en-US" sz="2400" dirty="0" smtClean="0">
                <a:latin typeface="Verdana" pitchFamily="34" charset="0"/>
              </a:rPr>
              <a:t>A</a:t>
            </a:r>
            <a:r>
              <a:rPr lang="en-US" altLang="en-US" sz="2400" dirty="0" smtClean="0"/>
              <a:t>, then </a:t>
            </a:r>
            <a:r>
              <a:rPr lang="en-US" altLang="en-US" sz="2400" dirty="0" smtClean="0">
                <a:latin typeface="Verdana" pitchFamily="34" charset="0"/>
              </a:rPr>
              <a:t>B</a:t>
            </a:r>
            <a:r>
              <a:rPr lang="en-US" altLang="en-US" sz="2400" dirty="0" smtClean="0"/>
              <a:t>, then </a:t>
            </a:r>
            <a:r>
              <a:rPr lang="en-US" altLang="en-US" sz="2400" dirty="0" smtClean="0">
                <a:latin typeface="Verdana" pitchFamily="34" charset="0"/>
              </a:rPr>
              <a:t>D</a:t>
            </a:r>
            <a:r>
              <a:rPr lang="en-US" altLang="en-US" sz="2400" dirty="0" smtClean="0"/>
              <a:t>, the search backtracks and tries another path from </a:t>
            </a:r>
            <a:r>
              <a:rPr lang="en-US" altLang="en-US" sz="2400" dirty="0" smtClean="0">
                <a:latin typeface="Verdana" pitchFamily="34" charset="0"/>
              </a:rPr>
              <a:t>B</a:t>
            </a:r>
            <a:endParaRPr lang="en-US" altLang="en-US" sz="2400" dirty="0" smtClean="0"/>
          </a:p>
          <a:p>
            <a:r>
              <a:rPr lang="en-US" altLang="en-US" sz="2400" dirty="0" smtClean="0"/>
              <a:t>Node are explored in the order </a:t>
            </a:r>
            <a:r>
              <a:rPr lang="en-US" altLang="en-US" sz="2400" dirty="0" smtClean="0">
                <a:latin typeface="Verdana" pitchFamily="34" charset="0"/>
              </a:rPr>
              <a:t>A B D E H L M N I O P C F G J K Q</a:t>
            </a:r>
            <a:endParaRPr lang="en-US" altLang="en-US" sz="2400" dirty="0" smtClean="0"/>
          </a:p>
          <a:p>
            <a:r>
              <a:rPr lang="en-US" altLang="en-US" sz="2400" dirty="0" smtClean="0">
                <a:latin typeface="Verdana" pitchFamily="34" charset="0"/>
              </a:rPr>
              <a:t>N</a:t>
            </a:r>
            <a:r>
              <a:rPr lang="en-US" altLang="en-US" sz="2400" dirty="0" smtClean="0"/>
              <a:t> will be found before </a:t>
            </a:r>
            <a:r>
              <a:rPr lang="en-US" altLang="en-US" sz="2400" dirty="0" smtClean="0">
                <a:latin typeface="Verdana" pitchFamily="34" charset="0"/>
              </a:rPr>
              <a:t>J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11804"/>
            <a:ext cx="2743200" cy="314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Code and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void Graph::</a:t>
            </a:r>
            <a:r>
              <a:rPr lang="en-US" dirty="0" err="1" smtClean="0"/>
              <a:t>dfs</a:t>
            </a:r>
            <a:r>
              <a:rPr lang="en-US" dirty="0" smtClean="0"/>
              <a:t>(Vertex v)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v.visited</a:t>
            </a:r>
            <a:r>
              <a:rPr lang="en-US" dirty="0" smtClean="0"/>
              <a:t> = true;</a:t>
            </a:r>
          </a:p>
          <a:p>
            <a:pPr marL="0" indent="0">
              <a:buNone/>
            </a:pPr>
            <a:r>
              <a:rPr lang="en-US" dirty="0" smtClean="0"/>
              <a:t>  for each w adjacent to v</a:t>
            </a:r>
          </a:p>
          <a:p>
            <a:pPr marL="0" indent="0">
              <a:buNone/>
            </a:pPr>
            <a:r>
              <a:rPr lang="en-US" dirty="0" smtClean="0"/>
              <a:t>     if (!</a:t>
            </a:r>
            <a:r>
              <a:rPr lang="en-US" dirty="0" err="1" smtClean="0"/>
              <a:t>w.visited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dfs</a:t>
            </a:r>
            <a:r>
              <a:rPr lang="en-US" dirty="0" smtClean="0"/>
              <a:t>(w);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>
                <a:latin typeface="Times New Roman" pitchFamily="18" charset="0"/>
              </a:rPr>
              <a:t>Each vertex initialized visited to false</a:t>
            </a:r>
          </a:p>
          <a:p>
            <a:pPr lvl="1"/>
            <a:r>
              <a:rPr lang="en-US" dirty="0" smtClean="0">
                <a:latin typeface="Times New Roman" pitchFamily="18" charset="0"/>
              </a:rPr>
              <a:t>As visit it, change visited to true</a:t>
            </a:r>
          </a:p>
          <a:p>
            <a:r>
              <a:rPr lang="en-US" dirty="0" smtClean="0">
                <a:latin typeface="Times New Roman" pitchFamily="18" charset="0"/>
              </a:rPr>
              <a:t>Visit each vertex once, and possibly try every edge O(|E| + |V|)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Directed 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290638"/>
            <a:ext cx="7989887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85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Directed 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dfs</a:t>
            </a:r>
            <a:r>
              <a:rPr lang="en-US" dirty="0" smtClean="0"/>
              <a:t>(A)    </a:t>
            </a:r>
            <a:r>
              <a:rPr lang="en-US" dirty="0" smtClean="0">
                <a:solidFill>
                  <a:srgbClr val="0070C0"/>
                </a:solidFill>
              </a:rPr>
              <a:t>A-F</a:t>
            </a:r>
            <a:r>
              <a:rPr lang="en-US" dirty="0" smtClean="0"/>
              <a:t> A-G (use alphabet order for ties)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 call stack: </a:t>
            </a:r>
            <a:r>
              <a:rPr lang="en-US" dirty="0" err="1" smtClean="0"/>
              <a:t>dfs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2286000"/>
            <a:ext cx="4267201" cy="365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Directed Depth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dfs</a:t>
            </a:r>
            <a:r>
              <a:rPr lang="en-US" dirty="0" smtClean="0"/>
              <a:t>(F)   </a:t>
            </a:r>
            <a:r>
              <a:rPr lang="en-US" dirty="0" smtClean="0">
                <a:solidFill>
                  <a:srgbClr val="0070C0"/>
                </a:solidFill>
              </a:rPr>
              <a:t>F-E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 call stack: </a:t>
            </a:r>
            <a:r>
              <a:rPr lang="en-US" dirty="0" err="1" smtClean="0"/>
              <a:t>dfs</a:t>
            </a:r>
            <a:r>
              <a:rPr lang="en-US" dirty="0" smtClean="0"/>
              <a:t>(A) </a:t>
            </a:r>
            <a:r>
              <a:rPr lang="en-US" dirty="0" err="1" smtClean="0"/>
              <a:t>dfs</a:t>
            </a:r>
            <a:r>
              <a:rPr lang="en-US" dirty="0" smtClean="0"/>
              <a:t>(F)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B432-A48F-42C7-8D51-2906E14DD9E6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0"/>
            <a:ext cx="47339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04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662</Words>
  <Application>Microsoft Office PowerPoint</Application>
  <PresentationFormat>On-screen Show (4:3)</PresentationFormat>
  <Paragraphs>178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Tree Searches</vt:lpstr>
      <vt:lpstr>Tree Searches</vt:lpstr>
      <vt:lpstr>Tree Searches</vt:lpstr>
      <vt:lpstr>Depth-First Search</vt:lpstr>
      <vt:lpstr>Depth-First Searching</vt:lpstr>
      <vt:lpstr>DFS Code and Discussion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  <vt:lpstr>Directed Depth First Search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Depth-First Search</dc:title>
  <dc:creator>Steiner, Tom (T.G.)</dc:creator>
  <cp:lastModifiedBy>Steiner, Tom (T.G.)</cp:lastModifiedBy>
  <cp:revision>10</cp:revision>
  <dcterms:created xsi:type="dcterms:W3CDTF">2014-10-27T15:41:49Z</dcterms:created>
  <dcterms:modified xsi:type="dcterms:W3CDTF">2014-11-05T02:07:41Z</dcterms:modified>
</cp:coreProperties>
</file>