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260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4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1EB3B-E28E-49F6-BF5A-DE35AB83121E}" type="datetimeFigureOut">
              <a:rPr lang="en-US" smtClean="0"/>
              <a:t>11/5/2014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4FA0E4-3FA5-4383-8DC2-41D989426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08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662882-E446-4621-AEDC-65C3525C4649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5122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9CD3B5-A6ED-4B91-9DF2-542E47B84386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23554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C14692-9B26-4710-B78A-BB2341784954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25602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170764-0FD9-4A74-9DDC-CCE2746B0181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27650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2190A9-BBC7-470E-B200-448920741F2A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29698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39593E-865A-4194-9D7F-28F3079FFA66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31746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0EE556-8C1F-4BB7-A4F8-9364F5292118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33794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CCA896-D398-4E9F-B094-48948A2829F1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35842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96400E-FBE8-4322-BC07-4409D96EB679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37890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070929-24CE-4CE5-A6CD-A733FCF50315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39938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A0597E-816B-4DD7-9C4B-20334ACD5F89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41986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7EB0E4-A328-47CA-A9A4-DF875124E5BB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7170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2114F9-5A0F-4E45-AFD3-3C78F9FB7AC6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44034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BF5BAA-288D-4988-908B-0EEC2407312F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46082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CBFC9E-BEA6-46E0-838A-ACFF4CDCD0E0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48130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ED52A6-5D3D-4AEE-A9B2-F59FF92181D5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50178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18B5A3-FF1D-4A2E-8A31-6E8CFB07DAD6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52226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7EC9CB-D310-4190-B84C-7987DE5D704E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54274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4E5838-DF2E-4C7E-9710-4C60E54CCA02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56322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1FF41D-0EC4-4583-B139-18104162D168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58370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57402F-C9BB-473F-A8F4-FEDDE07AC309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60418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7CBE91-5EEC-40B9-A5E2-025322CB43E2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62466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4320B2-9380-4F19-80A8-DF68CD5B0BE2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9218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FE120C-C425-4DF8-966D-239C32B1CC48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64514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51F793-BEE0-43B5-BF5D-ABDFC7B8F75D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66562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3220FE-8189-429C-97E6-532514711C79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68610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7A504D-574F-467C-A7EB-A1CB52A4F22E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70658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DDBFA6-4A47-4232-A18A-A723C2864B45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72706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692738-0178-44CB-BED2-E7535AEDE9A2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74754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D367A7-1EA9-4B44-9F72-1AE918EB353F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76802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850903-66AA-432D-8ADD-7381D6AADD1D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78850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D4B3EA-1C4D-4A03-8C50-16F3CB0DD413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80898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F01B8E-F970-4F30-BEF9-9B6F0F7EEDC3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82946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49243C-C1DA-4EF8-96C5-6EEF084079FC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1266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17CB17-847A-4D2F-84FD-E072E778BFF5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84994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41F697-F67D-4643-8671-73E6FEA38A84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87042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2AA352-CD10-44AA-9AE8-0B067080DEA4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89090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4D1CDB-0EA7-44F8-9FB4-B42B073E9E74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91138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2F6A70-F9A8-4168-9F93-2DDFE4849036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93186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DFD833-354F-4C88-8D41-7EBC5BA9FFFB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95234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DC2422-B382-4E84-921A-4288CA9F0C77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97282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03CA50-BFB0-442F-8795-E927E2F7F539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99330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551987-646A-46B4-AB9D-E861137970A9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101378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834471-771C-43DF-9362-8AAB6FC79676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103426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7332C3-54D3-49B4-8FFB-2386B19705D4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3314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57E0BA-4AF8-41AC-BF23-31EB0D5A8AFD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105474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00545C-5289-41D6-B816-C08980AB0571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5362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AE8EDA-C4F4-4534-B1AF-0F86715853F1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7410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B8EAC3-AE35-429A-899E-7730AA999ECC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9458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0C4008-D82B-4624-8AD7-006703FA9C83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1506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A09E-940E-448F-AF55-31C994A6B534}" type="datetime1">
              <a:rPr lang="en-US" smtClean="0"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74FD-1A82-4196-BCF4-035C52C89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02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CF8F9-5B0D-4146-9EAE-8E1E669896DB}" type="datetime1">
              <a:rPr lang="en-US" smtClean="0"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74FD-1A82-4196-BCF4-035C52C89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937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B5AE8-F394-42D8-BEF2-DC63AA33172C}" type="datetime1">
              <a:rPr lang="en-US" smtClean="0"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74FD-1A82-4196-BCF4-035C52C89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2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E3E3-2537-476D-9AEE-017F72DE269C}" type="datetime1">
              <a:rPr lang="en-US" smtClean="0"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74FD-1A82-4196-BCF4-035C52C89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0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99468-26EB-4EBE-A4DD-B90CD6E3A989}" type="datetime1">
              <a:rPr lang="en-US" smtClean="0"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74FD-1A82-4196-BCF4-035C52C89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1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544F-93EC-4BE2-9CE6-A2F835E67F5B}" type="datetime1">
              <a:rPr lang="en-US" smtClean="0"/>
              <a:t>11/5/2014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74FD-1A82-4196-BCF4-035C52C89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21033-84D4-496B-A706-3DEF9706FB88}" type="datetime1">
              <a:rPr lang="en-US" smtClean="0"/>
              <a:t>11/5/2014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74FD-1A82-4196-BCF4-035C52C89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7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8BA4D-A38B-4390-AAB1-17284214C7F0}" type="datetime1">
              <a:rPr lang="en-US" smtClean="0"/>
              <a:t>11/5/2014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74FD-1A82-4196-BCF4-035C52C89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455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D6D02-7EE9-4CF5-BBBD-DF315EF75393}" type="datetime1">
              <a:rPr lang="en-US" smtClean="0"/>
              <a:t>11/5/2014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74FD-1A82-4196-BCF4-035C52C89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56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BB78-DC88-46E4-A9D8-7BF74FE13B7B}" type="datetime1">
              <a:rPr lang="en-US" smtClean="0"/>
              <a:t>11/5/2014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74FD-1A82-4196-BCF4-035C52C89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06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1A81D-61EB-49B9-B7A4-7461EE6DF882}" type="datetime1">
              <a:rPr lang="en-US" smtClean="0"/>
              <a:t>11/5/2014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74FD-1A82-4196-BCF4-035C52C89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0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2A6CE-3EEB-4077-93A3-7D80FC5CAF64}" type="datetime1">
              <a:rPr lang="en-US" smtClean="0"/>
              <a:t>11/5/2014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674FD-1A82-4196-BCF4-035C52C89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075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Tree Searches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 smtClean="0"/>
              <a:t>Breadth-First Search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74FD-1A82-4196-BCF4-035C52C893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17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Breadth First Search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4025900" y="5372100"/>
            <a:ext cx="3860800" cy="4445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/>
          <a:lstStyle/>
          <a:p>
            <a:pPr>
              <a:spcBef>
                <a:spcPct val="50000"/>
              </a:spcBef>
            </a:pPr>
            <a:r>
              <a:rPr kumimoji="1" lang="en-US" altLang="en-US" sz="2000" b="1">
                <a:latin typeface="Courier New" pitchFamily="49" charset="0"/>
              </a:rPr>
              <a:t> B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3287713" y="5454650"/>
            <a:ext cx="746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en-US" sz="1400"/>
              <a:t>front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292100" y="5372100"/>
            <a:ext cx="2260600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/>
          <a:lstStyle/>
          <a:p>
            <a:pPr algn="ctr">
              <a:spcBef>
                <a:spcPct val="50000"/>
              </a:spcBef>
            </a:pPr>
            <a:r>
              <a:rPr kumimoji="1" lang="en-US" altLang="en-US" sz="1600" dirty="0"/>
              <a:t>B discovered</a:t>
            </a:r>
          </a:p>
        </p:txBody>
      </p:sp>
      <p:sp>
        <p:nvSpPr>
          <p:cNvPr id="14342" name="Oval 6"/>
          <p:cNvSpPr>
            <a:spLocks noChangeArrowheads="1"/>
          </p:cNvSpPr>
          <p:nvPr/>
        </p:nvSpPr>
        <p:spPr bwMode="auto">
          <a:xfrm>
            <a:off x="1511300" y="1520825"/>
            <a:ext cx="274638" cy="2746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4343" name="Oval 7"/>
          <p:cNvSpPr>
            <a:spLocks noChangeArrowheads="1"/>
          </p:cNvSpPr>
          <p:nvPr/>
        </p:nvSpPr>
        <p:spPr bwMode="auto">
          <a:xfrm>
            <a:off x="4321175" y="1520825"/>
            <a:ext cx="274638" cy="2746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4344" name="Oval 8"/>
          <p:cNvSpPr>
            <a:spLocks noChangeArrowheads="1"/>
          </p:cNvSpPr>
          <p:nvPr/>
        </p:nvSpPr>
        <p:spPr bwMode="auto">
          <a:xfrm>
            <a:off x="432117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F</a:t>
            </a:r>
          </a:p>
        </p:txBody>
      </p:sp>
      <p:sp>
        <p:nvSpPr>
          <p:cNvPr id="14345" name="Oval 9"/>
          <p:cNvSpPr>
            <a:spLocks noChangeArrowheads="1"/>
          </p:cNvSpPr>
          <p:nvPr/>
        </p:nvSpPr>
        <p:spPr bwMode="auto">
          <a:xfrm>
            <a:off x="1512888" y="40386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I</a:t>
            </a:r>
          </a:p>
        </p:txBody>
      </p:sp>
      <p:sp>
        <p:nvSpPr>
          <p:cNvPr id="14346" name="Oval 10"/>
          <p:cNvSpPr>
            <a:spLocks noChangeArrowheads="1"/>
          </p:cNvSpPr>
          <p:nvPr/>
        </p:nvSpPr>
        <p:spPr bwMode="auto">
          <a:xfrm>
            <a:off x="2795588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E</a:t>
            </a:r>
          </a:p>
        </p:txBody>
      </p:sp>
      <p:cxnSp>
        <p:nvCxnSpPr>
          <p:cNvPr id="14347" name="AutoShape 11"/>
          <p:cNvCxnSpPr>
            <a:cxnSpLocks noChangeShapeType="1"/>
            <a:stCxn id="14342" idx="4"/>
            <a:endCxn id="14345" idx="0"/>
          </p:cNvCxnSpPr>
          <p:nvPr/>
        </p:nvCxnSpPr>
        <p:spPr bwMode="auto">
          <a:xfrm>
            <a:off x="1649413" y="1803400"/>
            <a:ext cx="1587" cy="2227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48" name="AutoShape 12"/>
          <p:cNvCxnSpPr>
            <a:cxnSpLocks noChangeShapeType="1"/>
            <a:stCxn id="14344" idx="0"/>
            <a:endCxn id="14343" idx="4"/>
          </p:cNvCxnSpPr>
          <p:nvPr/>
        </p:nvCxnSpPr>
        <p:spPr bwMode="auto">
          <a:xfrm flipV="1">
            <a:off x="4459288" y="1803400"/>
            <a:ext cx="0" cy="1109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49" name="AutoShape 13"/>
          <p:cNvCxnSpPr>
            <a:cxnSpLocks noChangeShapeType="1"/>
            <a:stCxn id="14346" idx="6"/>
            <a:endCxn id="14344" idx="2"/>
          </p:cNvCxnSpPr>
          <p:nvPr/>
        </p:nvCxnSpPr>
        <p:spPr bwMode="auto">
          <a:xfrm>
            <a:off x="3078163" y="3059113"/>
            <a:ext cx="12350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50" name="AutoShape 14"/>
          <p:cNvCxnSpPr>
            <a:cxnSpLocks noChangeShapeType="1"/>
            <a:stCxn id="14345" idx="7"/>
            <a:endCxn id="14346" idx="3"/>
          </p:cNvCxnSpPr>
          <p:nvPr/>
        </p:nvCxnSpPr>
        <p:spPr bwMode="auto">
          <a:xfrm flipV="1">
            <a:off x="1747838" y="3163888"/>
            <a:ext cx="1087437" cy="906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51" name="AutoShape 15"/>
          <p:cNvCxnSpPr>
            <a:cxnSpLocks noChangeShapeType="1"/>
            <a:stCxn id="14342" idx="6"/>
            <a:endCxn id="14343" idx="2"/>
          </p:cNvCxnSpPr>
          <p:nvPr/>
        </p:nvCxnSpPr>
        <p:spPr bwMode="auto">
          <a:xfrm>
            <a:off x="1793875" y="1658938"/>
            <a:ext cx="25193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52" name="AutoShape 16"/>
          <p:cNvCxnSpPr>
            <a:cxnSpLocks noChangeShapeType="1"/>
            <a:stCxn id="14345" idx="5"/>
            <a:endCxn id="14344" idx="3"/>
          </p:cNvCxnSpPr>
          <p:nvPr/>
        </p:nvCxnSpPr>
        <p:spPr bwMode="auto">
          <a:xfrm flipV="1">
            <a:off x="1747838" y="3163888"/>
            <a:ext cx="2613025" cy="1117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353" name="Oval 17"/>
          <p:cNvSpPr>
            <a:spLocks noChangeArrowheads="1"/>
          </p:cNvSpPr>
          <p:nvPr/>
        </p:nvSpPr>
        <p:spPr bwMode="auto">
          <a:xfrm>
            <a:off x="7700963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H</a:t>
            </a:r>
          </a:p>
        </p:txBody>
      </p:sp>
      <p:sp>
        <p:nvSpPr>
          <p:cNvPr id="14354" name="Oval 18"/>
          <p:cNvSpPr>
            <a:spLocks noChangeArrowheads="1"/>
          </p:cNvSpPr>
          <p:nvPr/>
        </p:nvSpPr>
        <p:spPr bwMode="auto">
          <a:xfrm>
            <a:off x="7707313" y="1509713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D</a:t>
            </a:r>
          </a:p>
        </p:txBody>
      </p:sp>
      <p:sp>
        <p:nvSpPr>
          <p:cNvPr id="14355" name="Oval 19"/>
          <p:cNvSpPr>
            <a:spLocks noChangeArrowheads="1"/>
          </p:cNvSpPr>
          <p:nvPr/>
        </p:nvSpPr>
        <p:spPr bwMode="auto">
          <a:xfrm>
            <a:off x="6018213" y="1509713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C</a:t>
            </a:r>
          </a:p>
        </p:txBody>
      </p:sp>
      <p:sp>
        <p:nvSpPr>
          <p:cNvPr id="14356" name="Oval 20"/>
          <p:cNvSpPr>
            <a:spLocks noChangeArrowheads="1"/>
          </p:cNvSpPr>
          <p:nvPr/>
        </p:nvSpPr>
        <p:spPr bwMode="auto">
          <a:xfrm>
            <a:off x="601662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G</a:t>
            </a:r>
          </a:p>
        </p:txBody>
      </p:sp>
      <p:cxnSp>
        <p:nvCxnSpPr>
          <p:cNvPr id="14357" name="AutoShape 21"/>
          <p:cNvCxnSpPr>
            <a:cxnSpLocks noChangeShapeType="1"/>
            <a:stCxn id="14355" idx="5"/>
            <a:endCxn id="14353" idx="1"/>
          </p:cNvCxnSpPr>
          <p:nvPr/>
        </p:nvCxnSpPr>
        <p:spPr bwMode="auto">
          <a:xfrm>
            <a:off x="6253163" y="1752600"/>
            <a:ext cx="1487487" cy="1200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58" name="AutoShape 22"/>
          <p:cNvCxnSpPr>
            <a:cxnSpLocks noChangeShapeType="1"/>
            <a:stCxn id="14356" idx="6"/>
            <a:endCxn id="14353" idx="2"/>
          </p:cNvCxnSpPr>
          <p:nvPr/>
        </p:nvCxnSpPr>
        <p:spPr bwMode="auto">
          <a:xfrm>
            <a:off x="6299200" y="3059113"/>
            <a:ext cx="13938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59" name="AutoShape 23"/>
          <p:cNvCxnSpPr>
            <a:cxnSpLocks noChangeShapeType="1"/>
            <a:stCxn id="14355" idx="4"/>
            <a:endCxn id="14356" idx="0"/>
          </p:cNvCxnSpPr>
          <p:nvPr/>
        </p:nvCxnSpPr>
        <p:spPr bwMode="auto">
          <a:xfrm flipH="1">
            <a:off x="6154738" y="1792288"/>
            <a:ext cx="1587" cy="1120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60" name="AutoShape 24"/>
          <p:cNvCxnSpPr>
            <a:cxnSpLocks noChangeShapeType="1"/>
            <a:stCxn id="14355" idx="6"/>
            <a:endCxn id="14354" idx="2"/>
          </p:cNvCxnSpPr>
          <p:nvPr/>
        </p:nvCxnSpPr>
        <p:spPr bwMode="auto">
          <a:xfrm>
            <a:off x="6300788" y="1647825"/>
            <a:ext cx="13985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61" name="AutoShape 25"/>
          <p:cNvCxnSpPr>
            <a:cxnSpLocks noChangeShapeType="1"/>
            <a:stCxn id="14344" idx="6"/>
            <a:endCxn id="14356" idx="2"/>
          </p:cNvCxnSpPr>
          <p:nvPr/>
        </p:nvCxnSpPr>
        <p:spPr bwMode="auto">
          <a:xfrm>
            <a:off x="4603750" y="3059113"/>
            <a:ext cx="140493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362" name="Text Box 26"/>
          <p:cNvSpPr txBox="1">
            <a:spLocks noChangeArrowheads="1"/>
          </p:cNvSpPr>
          <p:nvPr/>
        </p:nvSpPr>
        <p:spPr bwMode="auto">
          <a:xfrm>
            <a:off x="1484313" y="106045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-</a:t>
            </a:r>
          </a:p>
        </p:txBody>
      </p:sp>
      <p:sp>
        <p:nvSpPr>
          <p:cNvPr id="14363" name="Text Box 27"/>
          <p:cNvSpPr txBox="1">
            <a:spLocks noChangeArrowheads="1"/>
          </p:cNvSpPr>
          <p:nvPr/>
        </p:nvSpPr>
        <p:spPr bwMode="auto">
          <a:xfrm>
            <a:off x="4310063" y="1057275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A</a:t>
            </a:r>
          </a:p>
        </p:txBody>
      </p:sp>
      <p:cxnSp>
        <p:nvCxnSpPr>
          <p:cNvPr id="14364" name="AutoShape 28"/>
          <p:cNvCxnSpPr>
            <a:cxnSpLocks noChangeShapeType="1"/>
            <a:stCxn id="14342" idx="6"/>
            <a:endCxn id="14343" idx="2"/>
          </p:cNvCxnSpPr>
          <p:nvPr/>
        </p:nvCxnSpPr>
        <p:spPr bwMode="auto">
          <a:xfrm>
            <a:off x="1793875" y="1658938"/>
            <a:ext cx="2519363" cy="0"/>
          </a:xfrm>
          <a:prstGeom prst="straightConnector1">
            <a:avLst/>
          </a:prstGeom>
          <a:noFill/>
          <a:ln w="762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4024313" y="5886450"/>
            <a:ext cx="3819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en-US" sz="1600"/>
              <a:t>FIFO Queue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05200" y="64008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Sequence   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Breadth First Search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4025900" y="5372100"/>
            <a:ext cx="3860800" cy="4445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/>
          <a:lstStyle/>
          <a:p>
            <a:pPr>
              <a:spcBef>
                <a:spcPct val="50000"/>
              </a:spcBef>
            </a:pPr>
            <a:r>
              <a:rPr kumimoji="1" lang="en-US" altLang="en-US" sz="2000" b="1">
                <a:latin typeface="Courier New" pitchFamily="49" charset="0"/>
              </a:rPr>
              <a:t> B 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3287713" y="5454650"/>
            <a:ext cx="746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en-US" sz="1400"/>
              <a:t>front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292100" y="5372100"/>
            <a:ext cx="2260600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/>
          <a:lstStyle/>
          <a:p>
            <a:pPr algn="ctr">
              <a:spcBef>
                <a:spcPct val="50000"/>
              </a:spcBef>
            </a:pPr>
            <a:r>
              <a:rPr kumimoji="1" lang="en-US" altLang="en-US" sz="1600" dirty="0"/>
              <a:t>visit neighbors of A</a:t>
            </a:r>
          </a:p>
        </p:txBody>
      </p:sp>
      <p:sp>
        <p:nvSpPr>
          <p:cNvPr id="16390" name="Oval 6"/>
          <p:cNvSpPr>
            <a:spLocks noChangeArrowheads="1"/>
          </p:cNvSpPr>
          <p:nvPr/>
        </p:nvSpPr>
        <p:spPr bwMode="auto">
          <a:xfrm>
            <a:off x="1511300" y="1520825"/>
            <a:ext cx="274638" cy="2746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6391" name="Oval 7"/>
          <p:cNvSpPr>
            <a:spLocks noChangeArrowheads="1"/>
          </p:cNvSpPr>
          <p:nvPr/>
        </p:nvSpPr>
        <p:spPr bwMode="auto">
          <a:xfrm>
            <a:off x="432117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F</a:t>
            </a:r>
          </a:p>
        </p:txBody>
      </p:sp>
      <p:sp>
        <p:nvSpPr>
          <p:cNvPr id="16392" name="Oval 8"/>
          <p:cNvSpPr>
            <a:spLocks noChangeArrowheads="1"/>
          </p:cNvSpPr>
          <p:nvPr/>
        </p:nvSpPr>
        <p:spPr bwMode="auto">
          <a:xfrm>
            <a:off x="1512888" y="40386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I</a:t>
            </a:r>
          </a:p>
        </p:txBody>
      </p:sp>
      <p:sp>
        <p:nvSpPr>
          <p:cNvPr id="16393" name="Oval 9"/>
          <p:cNvSpPr>
            <a:spLocks noChangeArrowheads="1"/>
          </p:cNvSpPr>
          <p:nvPr/>
        </p:nvSpPr>
        <p:spPr bwMode="auto">
          <a:xfrm>
            <a:off x="2795588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E</a:t>
            </a:r>
          </a:p>
        </p:txBody>
      </p:sp>
      <p:cxnSp>
        <p:nvCxnSpPr>
          <p:cNvPr id="16394" name="AutoShape 10"/>
          <p:cNvCxnSpPr>
            <a:cxnSpLocks noChangeShapeType="1"/>
            <a:stCxn id="16390" idx="4"/>
            <a:endCxn id="16392" idx="0"/>
          </p:cNvCxnSpPr>
          <p:nvPr/>
        </p:nvCxnSpPr>
        <p:spPr bwMode="auto">
          <a:xfrm>
            <a:off x="1649413" y="1803400"/>
            <a:ext cx="1587" cy="2227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95" name="AutoShape 11"/>
          <p:cNvCxnSpPr>
            <a:cxnSpLocks noChangeShapeType="1"/>
            <a:stCxn id="16391" idx="0"/>
          </p:cNvCxnSpPr>
          <p:nvPr/>
        </p:nvCxnSpPr>
        <p:spPr bwMode="auto">
          <a:xfrm flipV="1">
            <a:off x="4459288" y="1803400"/>
            <a:ext cx="0" cy="1109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96" name="AutoShape 12"/>
          <p:cNvCxnSpPr>
            <a:cxnSpLocks noChangeShapeType="1"/>
            <a:stCxn id="16393" idx="6"/>
            <a:endCxn id="16391" idx="2"/>
          </p:cNvCxnSpPr>
          <p:nvPr/>
        </p:nvCxnSpPr>
        <p:spPr bwMode="auto">
          <a:xfrm>
            <a:off x="3078163" y="3059113"/>
            <a:ext cx="12350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97" name="AutoShape 13"/>
          <p:cNvCxnSpPr>
            <a:cxnSpLocks noChangeShapeType="1"/>
            <a:stCxn id="16392" idx="7"/>
            <a:endCxn id="16393" idx="3"/>
          </p:cNvCxnSpPr>
          <p:nvPr/>
        </p:nvCxnSpPr>
        <p:spPr bwMode="auto">
          <a:xfrm flipV="1">
            <a:off x="1747838" y="3163888"/>
            <a:ext cx="1087437" cy="906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98" name="AutoShape 14"/>
          <p:cNvCxnSpPr>
            <a:cxnSpLocks noChangeShapeType="1"/>
            <a:stCxn id="16390" idx="6"/>
          </p:cNvCxnSpPr>
          <p:nvPr/>
        </p:nvCxnSpPr>
        <p:spPr bwMode="auto">
          <a:xfrm>
            <a:off x="1793875" y="1658938"/>
            <a:ext cx="25193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99" name="AutoShape 15"/>
          <p:cNvCxnSpPr>
            <a:cxnSpLocks noChangeShapeType="1"/>
            <a:stCxn id="16392" idx="5"/>
            <a:endCxn id="16391" idx="3"/>
          </p:cNvCxnSpPr>
          <p:nvPr/>
        </p:nvCxnSpPr>
        <p:spPr bwMode="auto">
          <a:xfrm flipV="1">
            <a:off x="1747838" y="3163888"/>
            <a:ext cx="2613025" cy="1117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400" name="Oval 16"/>
          <p:cNvSpPr>
            <a:spLocks noChangeArrowheads="1"/>
          </p:cNvSpPr>
          <p:nvPr/>
        </p:nvSpPr>
        <p:spPr bwMode="auto">
          <a:xfrm>
            <a:off x="7700963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H</a:t>
            </a:r>
          </a:p>
        </p:txBody>
      </p:sp>
      <p:sp>
        <p:nvSpPr>
          <p:cNvPr id="16401" name="Oval 17"/>
          <p:cNvSpPr>
            <a:spLocks noChangeArrowheads="1"/>
          </p:cNvSpPr>
          <p:nvPr/>
        </p:nvSpPr>
        <p:spPr bwMode="auto">
          <a:xfrm>
            <a:off x="7707313" y="1509713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D</a:t>
            </a:r>
          </a:p>
        </p:txBody>
      </p:sp>
      <p:sp>
        <p:nvSpPr>
          <p:cNvPr id="16402" name="Oval 18"/>
          <p:cNvSpPr>
            <a:spLocks noChangeArrowheads="1"/>
          </p:cNvSpPr>
          <p:nvPr/>
        </p:nvSpPr>
        <p:spPr bwMode="auto">
          <a:xfrm>
            <a:off x="6018213" y="1509713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C</a:t>
            </a:r>
          </a:p>
        </p:txBody>
      </p:sp>
      <p:sp>
        <p:nvSpPr>
          <p:cNvPr id="16403" name="Oval 19"/>
          <p:cNvSpPr>
            <a:spLocks noChangeArrowheads="1"/>
          </p:cNvSpPr>
          <p:nvPr/>
        </p:nvSpPr>
        <p:spPr bwMode="auto">
          <a:xfrm>
            <a:off x="601662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G</a:t>
            </a:r>
          </a:p>
        </p:txBody>
      </p:sp>
      <p:cxnSp>
        <p:nvCxnSpPr>
          <p:cNvPr id="16404" name="AutoShape 20"/>
          <p:cNvCxnSpPr>
            <a:cxnSpLocks noChangeShapeType="1"/>
            <a:stCxn id="16402" idx="5"/>
            <a:endCxn id="16400" idx="1"/>
          </p:cNvCxnSpPr>
          <p:nvPr/>
        </p:nvCxnSpPr>
        <p:spPr bwMode="auto">
          <a:xfrm>
            <a:off x="6253163" y="1752600"/>
            <a:ext cx="1487487" cy="1200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05" name="AutoShape 21"/>
          <p:cNvCxnSpPr>
            <a:cxnSpLocks noChangeShapeType="1"/>
            <a:stCxn id="16403" idx="6"/>
            <a:endCxn id="16400" idx="2"/>
          </p:cNvCxnSpPr>
          <p:nvPr/>
        </p:nvCxnSpPr>
        <p:spPr bwMode="auto">
          <a:xfrm>
            <a:off x="6299200" y="3059113"/>
            <a:ext cx="13938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06" name="AutoShape 22"/>
          <p:cNvCxnSpPr>
            <a:cxnSpLocks noChangeShapeType="1"/>
            <a:stCxn id="16402" idx="4"/>
            <a:endCxn id="16403" idx="0"/>
          </p:cNvCxnSpPr>
          <p:nvPr/>
        </p:nvCxnSpPr>
        <p:spPr bwMode="auto">
          <a:xfrm flipH="1">
            <a:off x="6154738" y="1792288"/>
            <a:ext cx="1587" cy="1120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07" name="AutoShape 23"/>
          <p:cNvCxnSpPr>
            <a:cxnSpLocks noChangeShapeType="1"/>
            <a:stCxn id="16402" idx="6"/>
            <a:endCxn id="16401" idx="2"/>
          </p:cNvCxnSpPr>
          <p:nvPr/>
        </p:nvCxnSpPr>
        <p:spPr bwMode="auto">
          <a:xfrm>
            <a:off x="6300788" y="1647825"/>
            <a:ext cx="13985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08" name="AutoShape 24"/>
          <p:cNvCxnSpPr>
            <a:cxnSpLocks noChangeShapeType="1"/>
            <a:stCxn id="16391" idx="6"/>
            <a:endCxn id="16403" idx="2"/>
          </p:cNvCxnSpPr>
          <p:nvPr/>
        </p:nvCxnSpPr>
        <p:spPr bwMode="auto">
          <a:xfrm>
            <a:off x="4603750" y="3059113"/>
            <a:ext cx="140493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09" name="AutoShape 25"/>
          <p:cNvCxnSpPr>
            <a:cxnSpLocks noChangeShapeType="1"/>
            <a:stCxn id="16390" idx="4"/>
            <a:endCxn id="16392" idx="0"/>
          </p:cNvCxnSpPr>
          <p:nvPr/>
        </p:nvCxnSpPr>
        <p:spPr bwMode="auto">
          <a:xfrm>
            <a:off x="1649413" y="1803400"/>
            <a:ext cx="1587" cy="2227263"/>
          </a:xfrm>
          <a:prstGeom prst="straightConnector1">
            <a:avLst/>
          </a:prstGeom>
          <a:noFill/>
          <a:ln w="762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1484313" y="106045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-</a:t>
            </a:r>
          </a:p>
        </p:txBody>
      </p:sp>
      <p:sp>
        <p:nvSpPr>
          <p:cNvPr id="16411" name="Oval 27"/>
          <p:cNvSpPr>
            <a:spLocks noChangeArrowheads="1"/>
          </p:cNvSpPr>
          <p:nvPr/>
        </p:nvSpPr>
        <p:spPr bwMode="auto">
          <a:xfrm>
            <a:off x="4321175" y="1520825"/>
            <a:ext cx="274638" cy="2746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6412" name="Text Box 28"/>
          <p:cNvSpPr txBox="1">
            <a:spLocks noChangeArrowheads="1"/>
          </p:cNvSpPr>
          <p:nvPr/>
        </p:nvSpPr>
        <p:spPr bwMode="auto">
          <a:xfrm>
            <a:off x="4310063" y="1057275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A</a:t>
            </a:r>
          </a:p>
        </p:txBody>
      </p:sp>
      <p:cxnSp>
        <p:nvCxnSpPr>
          <p:cNvPr id="16413" name="AutoShape 29"/>
          <p:cNvCxnSpPr>
            <a:cxnSpLocks noChangeShapeType="1"/>
            <a:stCxn id="16390" idx="6"/>
            <a:endCxn id="16411" idx="2"/>
          </p:cNvCxnSpPr>
          <p:nvPr/>
        </p:nvCxnSpPr>
        <p:spPr bwMode="auto">
          <a:xfrm>
            <a:off x="1793875" y="1658938"/>
            <a:ext cx="2519363" cy="0"/>
          </a:xfrm>
          <a:prstGeom prst="straightConnector1">
            <a:avLst/>
          </a:prstGeom>
          <a:noFill/>
          <a:ln w="762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414" name="Text Box 30"/>
          <p:cNvSpPr txBox="1">
            <a:spLocks noChangeArrowheads="1"/>
          </p:cNvSpPr>
          <p:nvPr/>
        </p:nvSpPr>
        <p:spPr bwMode="auto">
          <a:xfrm>
            <a:off x="4024313" y="5886450"/>
            <a:ext cx="3819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en-US" sz="1600"/>
              <a:t>FIFO Queue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81400" y="64008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Sequence   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Breadth First Search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4025900" y="5372100"/>
            <a:ext cx="3860800" cy="4445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/>
          <a:lstStyle/>
          <a:p>
            <a:pPr>
              <a:spcBef>
                <a:spcPct val="50000"/>
              </a:spcBef>
            </a:pPr>
            <a:r>
              <a:rPr kumimoji="1" lang="en-US" altLang="en-US" sz="2000" b="1">
                <a:latin typeface="Courier New" pitchFamily="49" charset="0"/>
              </a:rPr>
              <a:t> B I 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3287713" y="5454650"/>
            <a:ext cx="746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en-US" sz="1400"/>
              <a:t>front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292100" y="5372100"/>
            <a:ext cx="2260600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/>
          <a:lstStyle/>
          <a:p>
            <a:pPr algn="ctr">
              <a:spcBef>
                <a:spcPct val="50000"/>
              </a:spcBef>
            </a:pPr>
            <a:r>
              <a:rPr kumimoji="1" lang="en-US" altLang="en-US" sz="1600" dirty="0"/>
              <a:t>I discovered </a:t>
            </a:r>
          </a:p>
        </p:txBody>
      </p:sp>
      <p:sp>
        <p:nvSpPr>
          <p:cNvPr id="18438" name="Oval 6"/>
          <p:cNvSpPr>
            <a:spLocks noChangeArrowheads="1"/>
          </p:cNvSpPr>
          <p:nvPr/>
        </p:nvSpPr>
        <p:spPr bwMode="auto">
          <a:xfrm>
            <a:off x="1511300" y="1520825"/>
            <a:ext cx="274638" cy="2746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8439" name="Oval 7"/>
          <p:cNvSpPr>
            <a:spLocks noChangeArrowheads="1"/>
          </p:cNvSpPr>
          <p:nvPr/>
        </p:nvSpPr>
        <p:spPr bwMode="auto">
          <a:xfrm>
            <a:off x="432117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F</a:t>
            </a:r>
          </a:p>
        </p:txBody>
      </p:sp>
      <p:sp>
        <p:nvSpPr>
          <p:cNvPr id="18440" name="Oval 8"/>
          <p:cNvSpPr>
            <a:spLocks noChangeArrowheads="1"/>
          </p:cNvSpPr>
          <p:nvPr/>
        </p:nvSpPr>
        <p:spPr bwMode="auto">
          <a:xfrm>
            <a:off x="1512888" y="4038600"/>
            <a:ext cx="274637" cy="2746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18441" name="Oval 9"/>
          <p:cNvSpPr>
            <a:spLocks noChangeArrowheads="1"/>
          </p:cNvSpPr>
          <p:nvPr/>
        </p:nvSpPr>
        <p:spPr bwMode="auto">
          <a:xfrm>
            <a:off x="2795588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E</a:t>
            </a:r>
          </a:p>
        </p:txBody>
      </p:sp>
      <p:cxnSp>
        <p:nvCxnSpPr>
          <p:cNvPr id="18442" name="AutoShape 10"/>
          <p:cNvCxnSpPr>
            <a:cxnSpLocks noChangeShapeType="1"/>
            <a:stCxn id="18438" idx="4"/>
            <a:endCxn id="18440" idx="0"/>
          </p:cNvCxnSpPr>
          <p:nvPr/>
        </p:nvCxnSpPr>
        <p:spPr bwMode="auto">
          <a:xfrm>
            <a:off x="1649413" y="1803400"/>
            <a:ext cx="1587" cy="2227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43" name="AutoShape 11"/>
          <p:cNvCxnSpPr>
            <a:cxnSpLocks noChangeShapeType="1"/>
            <a:stCxn id="18439" idx="0"/>
          </p:cNvCxnSpPr>
          <p:nvPr/>
        </p:nvCxnSpPr>
        <p:spPr bwMode="auto">
          <a:xfrm flipV="1">
            <a:off x="4459288" y="1803400"/>
            <a:ext cx="0" cy="1109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44" name="AutoShape 12"/>
          <p:cNvCxnSpPr>
            <a:cxnSpLocks noChangeShapeType="1"/>
            <a:stCxn id="18441" idx="6"/>
            <a:endCxn id="18439" idx="2"/>
          </p:cNvCxnSpPr>
          <p:nvPr/>
        </p:nvCxnSpPr>
        <p:spPr bwMode="auto">
          <a:xfrm>
            <a:off x="3078163" y="3059113"/>
            <a:ext cx="12350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45" name="AutoShape 13"/>
          <p:cNvCxnSpPr>
            <a:cxnSpLocks noChangeShapeType="1"/>
            <a:stCxn id="18440" idx="7"/>
            <a:endCxn id="18441" idx="3"/>
          </p:cNvCxnSpPr>
          <p:nvPr/>
        </p:nvCxnSpPr>
        <p:spPr bwMode="auto">
          <a:xfrm flipV="1">
            <a:off x="1747838" y="3163888"/>
            <a:ext cx="1087437" cy="906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46" name="AutoShape 14"/>
          <p:cNvCxnSpPr>
            <a:cxnSpLocks noChangeShapeType="1"/>
            <a:stCxn id="18438" idx="6"/>
          </p:cNvCxnSpPr>
          <p:nvPr/>
        </p:nvCxnSpPr>
        <p:spPr bwMode="auto">
          <a:xfrm>
            <a:off x="1793875" y="1658938"/>
            <a:ext cx="25193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47" name="AutoShape 15"/>
          <p:cNvCxnSpPr>
            <a:cxnSpLocks noChangeShapeType="1"/>
            <a:stCxn id="18440" idx="5"/>
            <a:endCxn id="18439" idx="3"/>
          </p:cNvCxnSpPr>
          <p:nvPr/>
        </p:nvCxnSpPr>
        <p:spPr bwMode="auto">
          <a:xfrm flipV="1">
            <a:off x="1747838" y="3163888"/>
            <a:ext cx="2613025" cy="1117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448" name="Oval 16"/>
          <p:cNvSpPr>
            <a:spLocks noChangeArrowheads="1"/>
          </p:cNvSpPr>
          <p:nvPr/>
        </p:nvSpPr>
        <p:spPr bwMode="auto">
          <a:xfrm>
            <a:off x="7700963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H</a:t>
            </a:r>
          </a:p>
        </p:txBody>
      </p:sp>
      <p:sp>
        <p:nvSpPr>
          <p:cNvPr id="18449" name="Oval 17"/>
          <p:cNvSpPr>
            <a:spLocks noChangeArrowheads="1"/>
          </p:cNvSpPr>
          <p:nvPr/>
        </p:nvSpPr>
        <p:spPr bwMode="auto">
          <a:xfrm>
            <a:off x="7707313" y="1509713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D</a:t>
            </a:r>
          </a:p>
        </p:txBody>
      </p:sp>
      <p:sp>
        <p:nvSpPr>
          <p:cNvPr id="18450" name="Oval 18"/>
          <p:cNvSpPr>
            <a:spLocks noChangeArrowheads="1"/>
          </p:cNvSpPr>
          <p:nvPr/>
        </p:nvSpPr>
        <p:spPr bwMode="auto">
          <a:xfrm>
            <a:off x="6018213" y="1509713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C</a:t>
            </a:r>
          </a:p>
        </p:txBody>
      </p:sp>
      <p:sp>
        <p:nvSpPr>
          <p:cNvPr id="18451" name="Oval 19"/>
          <p:cNvSpPr>
            <a:spLocks noChangeArrowheads="1"/>
          </p:cNvSpPr>
          <p:nvPr/>
        </p:nvSpPr>
        <p:spPr bwMode="auto">
          <a:xfrm>
            <a:off x="601662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G</a:t>
            </a:r>
          </a:p>
        </p:txBody>
      </p:sp>
      <p:cxnSp>
        <p:nvCxnSpPr>
          <p:cNvPr id="18452" name="AutoShape 20"/>
          <p:cNvCxnSpPr>
            <a:cxnSpLocks noChangeShapeType="1"/>
            <a:stCxn id="18450" idx="5"/>
            <a:endCxn id="18448" idx="1"/>
          </p:cNvCxnSpPr>
          <p:nvPr/>
        </p:nvCxnSpPr>
        <p:spPr bwMode="auto">
          <a:xfrm>
            <a:off x="6253163" y="1752600"/>
            <a:ext cx="1487487" cy="1200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53" name="AutoShape 21"/>
          <p:cNvCxnSpPr>
            <a:cxnSpLocks noChangeShapeType="1"/>
            <a:stCxn id="18451" idx="6"/>
            <a:endCxn id="18448" idx="2"/>
          </p:cNvCxnSpPr>
          <p:nvPr/>
        </p:nvCxnSpPr>
        <p:spPr bwMode="auto">
          <a:xfrm>
            <a:off x="6299200" y="3059113"/>
            <a:ext cx="13938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54" name="AutoShape 22"/>
          <p:cNvCxnSpPr>
            <a:cxnSpLocks noChangeShapeType="1"/>
            <a:stCxn id="18450" idx="4"/>
            <a:endCxn id="18451" idx="0"/>
          </p:cNvCxnSpPr>
          <p:nvPr/>
        </p:nvCxnSpPr>
        <p:spPr bwMode="auto">
          <a:xfrm flipH="1">
            <a:off x="6154738" y="1792288"/>
            <a:ext cx="1587" cy="1120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55" name="AutoShape 23"/>
          <p:cNvCxnSpPr>
            <a:cxnSpLocks noChangeShapeType="1"/>
            <a:stCxn id="18450" idx="6"/>
            <a:endCxn id="18449" idx="2"/>
          </p:cNvCxnSpPr>
          <p:nvPr/>
        </p:nvCxnSpPr>
        <p:spPr bwMode="auto">
          <a:xfrm>
            <a:off x="6300788" y="1647825"/>
            <a:ext cx="13985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56" name="AutoShape 24"/>
          <p:cNvCxnSpPr>
            <a:cxnSpLocks noChangeShapeType="1"/>
            <a:stCxn id="18439" idx="6"/>
            <a:endCxn id="18451" idx="2"/>
          </p:cNvCxnSpPr>
          <p:nvPr/>
        </p:nvCxnSpPr>
        <p:spPr bwMode="auto">
          <a:xfrm>
            <a:off x="4603750" y="3059113"/>
            <a:ext cx="140493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457" name="Text Box 25"/>
          <p:cNvSpPr txBox="1">
            <a:spLocks noChangeArrowheads="1"/>
          </p:cNvSpPr>
          <p:nvPr/>
        </p:nvSpPr>
        <p:spPr bwMode="auto">
          <a:xfrm>
            <a:off x="1484313" y="106045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-</a:t>
            </a:r>
          </a:p>
        </p:txBody>
      </p:sp>
      <p:sp>
        <p:nvSpPr>
          <p:cNvPr id="18458" name="Oval 26"/>
          <p:cNvSpPr>
            <a:spLocks noChangeArrowheads="1"/>
          </p:cNvSpPr>
          <p:nvPr/>
        </p:nvSpPr>
        <p:spPr bwMode="auto">
          <a:xfrm>
            <a:off x="4321175" y="1520825"/>
            <a:ext cx="274638" cy="2746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8459" name="Text Box 27"/>
          <p:cNvSpPr txBox="1">
            <a:spLocks noChangeArrowheads="1"/>
          </p:cNvSpPr>
          <p:nvPr/>
        </p:nvSpPr>
        <p:spPr bwMode="auto">
          <a:xfrm>
            <a:off x="4310063" y="1057275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A</a:t>
            </a:r>
          </a:p>
        </p:txBody>
      </p:sp>
      <p:sp>
        <p:nvSpPr>
          <p:cNvPr id="18460" name="Text Box 28"/>
          <p:cNvSpPr txBox="1">
            <a:spLocks noChangeArrowheads="1"/>
          </p:cNvSpPr>
          <p:nvPr/>
        </p:nvSpPr>
        <p:spPr bwMode="auto">
          <a:xfrm>
            <a:off x="1498600" y="438150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A</a:t>
            </a:r>
          </a:p>
        </p:txBody>
      </p:sp>
      <p:cxnSp>
        <p:nvCxnSpPr>
          <p:cNvPr id="18461" name="AutoShape 29"/>
          <p:cNvCxnSpPr>
            <a:cxnSpLocks noChangeShapeType="1"/>
            <a:stCxn id="18438" idx="6"/>
            <a:endCxn id="18458" idx="2"/>
          </p:cNvCxnSpPr>
          <p:nvPr/>
        </p:nvCxnSpPr>
        <p:spPr bwMode="auto">
          <a:xfrm>
            <a:off x="1793875" y="1658938"/>
            <a:ext cx="2519363" cy="0"/>
          </a:xfrm>
          <a:prstGeom prst="straightConnector1">
            <a:avLst/>
          </a:prstGeom>
          <a:noFill/>
          <a:ln w="762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62" name="AutoShape 30"/>
          <p:cNvCxnSpPr>
            <a:cxnSpLocks noChangeShapeType="1"/>
            <a:stCxn id="18438" idx="4"/>
            <a:endCxn id="18440" idx="0"/>
          </p:cNvCxnSpPr>
          <p:nvPr/>
        </p:nvCxnSpPr>
        <p:spPr bwMode="auto">
          <a:xfrm>
            <a:off x="1649413" y="1803400"/>
            <a:ext cx="1587" cy="2227263"/>
          </a:xfrm>
          <a:prstGeom prst="straightConnector1">
            <a:avLst/>
          </a:prstGeom>
          <a:noFill/>
          <a:ln w="762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463" name="Text Box 31"/>
          <p:cNvSpPr txBox="1">
            <a:spLocks noChangeArrowheads="1"/>
          </p:cNvSpPr>
          <p:nvPr/>
        </p:nvSpPr>
        <p:spPr bwMode="auto">
          <a:xfrm>
            <a:off x="4024313" y="5886450"/>
            <a:ext cx="3819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en-US" sz="1600"/>
              <a:t>FIFO Queue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01219" y="6295798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Sequence   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Breadth First Search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4025900" y="5372100"/>
            <a:ext cx="3860800" cy="4445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/>
          <a:lstStyle/>
          <a:p>
            <a:pPr>
              <a:spcBef>
                <a:spcPct val="50000"/>
              </a:spcBef>
            </a:pPr>
            <a:r>
              <a:rPr kumimoji="1" lang="en-US" altLang="en-US" sz="2000" b="1">
                <a:latin typeface="Courier New" pitchFamily="49" charset="0"/>
              </a:rPr>
              <a:t> B I 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3287713" y="5454650"/>
            <a:ext cx="746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en-US" sz="1400"/>
              <a:t>front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292100" y="5372100"/>
            <a:ext cx="2260600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/>
          <a:lstStyle/>
          <a:p>
            <a:pPr algn="ctr">
              <a:spcBef>
                <a:spcPct val="50000"/>
              </a:spcBef>
            </a:pPr>
            <a:r>
              <a:rPr kumimoji="1" lang="en-US" altLang="en-US" sz="1600" dirty="0"/>
              <a:t>finished with A</a:t>
            </a:r>
          </a:p>
        </p:txBody>
      </p:sp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1511300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432117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F</a:t>
            </a:r>
          </a:p>
        </p:txBody>
      </p:sp>
      <p:sp>
        <p:nvSpPr>
          <p:cNvPr id="20488" name="Oval 8"/>
          <p:cNvSpPr>
            <a:spLocks noChangeArrowheads="1"/>
          </p:cNvSpPr>
          <p:nvPr/>
        </p:nvSpPr>
        <p:spPr bwMode="auto">
          <a:xfrm>
            <a:off x="1512888" y="4038600"/>
            <a:ext cx="274637" cy="2746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0489" name="Oval 9"/>
          <p:cNvSpPr>
            <a:spLocks noChangeArrowheads="1"/>
          </p:cNvSpPr>
          <p:nvPr/>
        </p:nvSpPr>
        <p:spPr bwMode="auto">
          <a:xfrm>
            <a:off x="2795588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E</a:t>
            </a:r>
          </a:p>
        </p:txBody>
      </p:sp>
      <p:cxnSp>
        <p:nvCxnSpPr>
          <p:cNvPr id="20490" name="AutoShape 10"/>
          <p:cNvCxnSpPr>
            <a:cxnSpLocks noChangeShapeType="1"/>
            <a:stCxn id="20486" idx="4"/>
            <a:endCxn id="20488" idx="0"/>
          </p:cNvCxnSpPr>
          <p:nvPr/>
        </p:nvCxnSpPr>
        <p:spPr bwMode="auto">
          <a:xfrm>
            <a:off x="1649413" y="1803400"/>
            <a:ext cx="1587" cy="2227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491" name="AutoShape 11"/>
          <p:cNvCxnSpPr>
            <a:cxnSpLocks noChangeShapeType="1"/>
            <a:stCxn id="20487" idx="0"/>
          </p:cNvCxnSpPr>
          <p:nvPr/>
        </p:nvCxnSpPr>
        <p:spPr bwMode="auto">
          <a:xfrm flipV="1">
            <a:off x="4459288" y="1803400"/>
            <a:ext cx="0" cy="1109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492" name="AutoShape 12"/>
          <p:cNvCxnSpPr>
            <a:cxnSpLocks noChangeShapeType="1"/>
            <a:stCxn id="20489" idx="6"/>
            <a:endCxn id="20487" idx="2"/>
          </p:cNvCxnSpPr>
          <p:nvPr/>
        </p:nvCxnSpPr>
        <p:spPr bwMode="auto">
          <a:xfrm>
            <a:off x="3078163" y="3059113"/>
            <a:ext cx="12350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493" name="AutoShape 13"/>
          <p:cNvCxnSpPr>
            <a:cxnSpLocks noChangeShapeType="1"/>
            <a:stCxn id="20488" idx="7"/>
            <a:endCxn id="20489" idx="3"/>
          </p:cNvCxnSpPr>
          <p:nvPr/>
        </p:nvCxnSpPr>
        <p:spPr bwMode="auto">
          <a:xfrm flipV="1">
            <a:off x="1747838" y="3163888"/>
            <a:ext cx="1087437" cy="906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494" name="AutoShape 14"/>
          <p:cNvCxnSpPr>
            <a:cxnSpLocks noChangeShapeType="1"/>
            <a:stCxn id="20486" idx="6"/>
          </p:cNvCxnSpPr>
          <p:nvPr/>
        </p:nvCxnSpPr>
        <p:spPr bwMode="auto">
          <a:xfrm>
            <a:off x="1793875" y="1658938"/>
            <a:ext cx="25193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495" name="AutoShape 15"/>
          <p:cNvCxnSpPr>
            <a:cxnSpLocks noChangeShapeType="1"/>
            <a:stCxn id="20488" idx="5"/>
            <a:endCxn id="20487" idx="3"/>
          </p:cNvCxnSpPr>
          <p:nvPr/>
        </p:nvCxnSpPr>
        <p:spPr bwMode="auto">
          <a:xfrm flipV="1">
            <a:off x="1747838" y="3163888"/>
            <a:ext cx="2613025" cy="1117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0496" name="Oval 16"/>
          <p:cNvSpPr>
            <a:spLocks noChangeArrowheads="1"/>
          </p:cNvSpPr>
          <p:nvPr/>
        </p:nvSpPr>
        <p:spPr bwMode="auto">
          <a:xfrm>
            <a:off x="7700963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H</a:t>
            </a:r>
          </a:p>
        </p:txBody>
      </p:sp>
      <p:sp>
        <p:nvSpPr>
          <p:cNvPr id="20497" name="Oval 17"/>
          <p:cNvSpPr>
            <a:spLocks noChangeArrowheads="1"/>
          </p:cNvSpPr>
          <p:nvPr/>
        </p:nvSpPr>
        <p:spPr bwMode="auto">
          <a:xfrm>
            <a:off x="7707313" y="1509713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D</a:t>
            </a:r>
          </a:p>
        </p:txBody>
      </p:sp>
      <p:sp>
        <p:nvSpPr>
          <p:cNvPr id="20498" name="Oval 18"/>
          <p:cNvSpPr>
            <a:spLocks noChangeArrowheads="1"/>
          </p:cNvSpPr>
          <p:nvPr/>
        </p:nvSpPr>
        <p:spPr bwMode="auto">
          <a:xfrm>
            <a:off x="6018213" y="1509713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C</a:t>
            </a:r>
          </a:p>
        </p:txBody>
      </p:sp>
      <p:sp>
        <p:nvSpPr>
          <p:cNvPr id="20499" name="Oval 19"/>
          <p:cNvSpPr>
            <a:spLocks noChangeArrowheads="1"/>
          </p:cNvSpPr>
          <p:nvPr/>
        </p:nvSpPr>
        <p:spPr bwMode="auto">
          <a:xfrm>
            <a:off x="601662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G</a:t>
            </a:r>
          </a:p>
        </p:txBody>
      </p:sp>
      <p:cxnSp>
        <p:nvCxnSpPr>
          <p:cNvPr id="20500" name="AutoShape 20"/>
          <p:cNvCxnSpPr>
            <a:cxnSpLocks noChangeShapeType="1"/>
            <a:stCxn id="20498" idx="5"/>
            <a:endCxn id="20496" idx="1"/>
          </p:cNvCxnSpPr>
          <p:nvPr/>
        </p:nvCxnSpPr>
        <p:spPr bwMode="auto">
          <a:xfrm>
            <a:off x="6253163" y="1752600"/>
            <a:ext cx="1487487" cy="1200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501" name="AutoShape 21"/>
          <p:cNvCxnSpPr>
            <a:cxnSpLocks noChangeShapeType="1"/>
            <a:stCxn id="20499" idx="6"/>
            <a:endCxn id="20496" idx="2"/>
          </p:cNvCxnSpPr>
          <p:nvPr/>
        </p:nvCxnSpPr>
        <p:spPr bwMode="auto">
          <a:xfrm>
            <a:off x="6299200" y="3059113"/>
            <a:ext cx="13938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502" name="AutoShape 22"/>
          <p:cNvCxnSpPr>
            <a:cxnSpLocks noChangeShapeType="1"/>
            <a:stCxn id="20498" idx="4"/>
            <a:endCxn id="20499" idx="0"/>
          </p:cNvCxnSpPr>
          <p:nvPr/>
        </p:nvCxnSpPr>
        <p:spPr bwMode="auto">
          <a:xfrm flipH="1">
            <a:off x="6154738" y="1792288"/>
            <a:ext cx="1587" cy="1120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503" name="AutoShape 23"/>
          <p:cNvCxnSpPr>
            <a:cxnSpLocks noChangeShapeType="1"/>
            <a:stCxn id="20498" idx="6"/>
            <a:endCxn id="20497" idx="2"/>
          </p:cNvCxnSpPr>
          <p:nvPr/>
        </p:nvCxnSpPr>
        <p:spPr bwMode="auto">
          <a:xfrm>
            <a:off x="6300788" y="1647825"/>
            <a:ext cx="13985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504" name="AutoShape 24"/>
          <p:cNvCxnSpPr>
            <a:cxnSpLocks noChangeShapeType="1"/>
            <a:stCxn id="20487" idx="6"/>
            <a:endCxn id="20499" idx="2"/>
          </p:cNvCxnSpPr>
          <p:nvPr/>
        </p:nvCxnSpPr>
        <p:spPr bwMode="auto">
          <a:xfrm>
            <a:off x="4603750" y="3059113"/>
            <a:ext cx="140493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0505" name="Text Box 25"/>
          <p:cNvSpPr txBox="1">
            <a:spLocks noChangeArrowheads="1"/>
          </p:cNvSpPr>
          <p:nvPr/>
        </p:nvSpPr>
        <p:spPr bwMode="auto">
          <a:xfrm>
            <a:off x="1484313" y="106045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-</a:t>
            </a:r>
          </a:p>
        </p:txBody>
      </p:sp>
      <p:sp>
        <p:nvSpPr>
          <p:cNvPr id="20506" name="Oval 26"/>
          <p:cNvSpPr>
            <a:spLocks noChangeArrowheads="1"/>
          </p:cNvSpPr>
          <p:nvPr/>
        </p:nvSpPr>
        <p:spPr bwMode="auto">
          <a:xfrm>
            <a:off x="4321175" y="1520825"/>
            <a:ext cx="274638" cy="2746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0507" name="Text Box 27"/>
          <p:cNvSpPr txBox="1">
            <a:spLocks noChangeArrowheads="1"/>
          </p:cNvSpPr>
          <p:nvPr/>
        </p:nvSpPr>
        <p:spPr bwMode="auto">
          <a:xfrm>
            <a:off x="4310063" y="1057275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A</a:t>
            </a:r>
          </a:p>
        </p:txBody>
      </p:sp>
      <p:sp>
        <p:nvSpPr>
          <p:cNvPr id="20508" name="Text Box 28"/>
          <p:cNvSpPr txBox="1">
            <a:spLocks noChangeArrowheads="1"/>
          </p:cNvSpPr>
          <p:nvPr/>
        </p:nvSpPr>
        <p:spPr bwMode="auto">
          <a:xfrm>
            <a:off x="1498600" y="438150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A</a:t>
            </a:r>
          </a:p>
        </p:txBody>
      </p:sp>
      <p:sp>
        <p:nvSpPr>
          <p:cNvPr id="20509" name="Text Box 29"/>
          <p:cNvSpPr txBox="1">
            <a:spLocks noChangeArrowheads="1"/>
          </p:cNvSpPr>
          <p:nvPr/>
        </p:nvSpPr>
        <p:spPr bwMode="auto">
          <a:xfrm>
            <a:off x="4024313" y="5886450"/>
            <a:ext cx="3819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en-US" sz="1600"/>
              <a:t>FIFO Queue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05200" y="64008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Sequence   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Breadth First Search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4025900" y="5372100"/>
            <a:ext cx="3860800" cy="4445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/>
          <a:lstStyle/>
          <a:p>
            <a:pPr>
              <a:spcBef>
                <a:spcPct val="50000"/>
              </a:spcBef>
            </a:pPr>
            <a:r>
              <a:rPr kumimoji="1" lang="en-US" altLang="en-US" sz="2000" b="1">
                <a:latin typeface="Courier New" pitchFamily="49" charset="0"/>
              </a:rPr>
              <a:t> B I 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3287713" y="5454650"/>
            <a:ext cx="746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en-US" sz="1400"/>
              <a:t>front</a:t>
            </a:r>
          </a:p>
        </p:txBody>
      </p:sp>
      <p:sp>
        <p:nvSpPr>
          <p:cNvPr id="22534" name="Oval 6"/>
          <p:cNvSpPr>
            <a:spLocks noChangeArrowheads="1"/>
          </p:cNvSpPr>
          <p:nvPr/>
        </p:nvSpPr>
        <p:spPr bwMode="auto">
          <a:xfrm>
            <a:off x="432117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F</a:t>
            </a:r>
          </a:p>
        </p:txBody>
      </p:sp>
      <p:sp>
        <p:nvSpPr>
          <p:cNvPr id="22535" name="Oval 7"/>
          <p:cNvSpPr>
            <a:spLocks noChangeArrowheads="1"/>
          </p:cNvSpPr>
          <p:nvPr/>
        </p:nvSpPr>
        <p:spPr bwMode="auto">
          <a:xfrm>
            <a:off x="1512888" y="4038600"/>
            <a:ext cx="274637" cy="2746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2536" name="Oval 8"/>
          <p:cNvSpPr>
            <a:spLocks noChangeArrowheads="1"/>
          </p:cNvSpPr>
          <p:nvPr/>
        </p:nvSpPr>
        <p:spPr bwMode="auto">
          <a:xfrm>
            <a:off x="2795588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E</a:t>
            </a:r>
          </a:p>
        </p:txBody>
      </p:sp>
      <p:cxnSp>
        <p:nvCxnSpPr>
          <p:cNvPr id="22537" name="AutoShape 9"/>
          <p:cNvCxnSpPr>
            <a:cxnSpLocks noChangeShapeType="1"/>
            <a:endCxn id="22535" idx="0"/>
          </p:cNvCxnSpPr>
          <p:nvPr/>
        </p:nvCxnSpPr>
        <p:spPr bwMode="auto">
          <a:xfrm>
            <a:off x="1649413" y="1803400"/>
            <a:ext cx="1587" cy="2227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538" name="AutoShape 10"/>
          <p:cNvCxnSpPr>
            <a:cxnSpLocks noChangeShapeType="1"/>
            <a:stCxn id="22534" idx="0"/>
          </p:cNvCxnSpPr>
          <p:nvPr/>
        </p:nvCxnSpPr>
        <p:spPr bwMode="auto">
          <a:xfrm flipV="1">
            <a:off x="4459288" y="1803400"/>
            <a:ext cx="0" cy="1109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539" name="AutoShape 11"/>
          <p:cNvCxnSpPr>
            <a:cxnSpLocks noChangeShapeType="1"/>
            <a:stCxn id="22536" idx="6"/>
            <a:endCxn id="22534" idx="2"/>
          </p:cNvCxnSpPr>
          <p:nvPr/>
        </p:nvCxnSpPr>
        <p:spPr bwMode="auto">
          <a:xfrm>
            <a:off x="3078163" y="3059113"/>
            <a:ext cx="12350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540" name="AutoShape 12"/>
          <p:cNvCxnSpPr>
            <a:cxnSpLocks noChangeShapeType="1"/>
            <a:stCxn id="22535" idx="7"/>
            <a:endCxn id="22536" idx="3"/>
          </p:cNvCxnSpPr>
          <p:nvPr/>
        </p:nvCxnSpPr>
        <p:spPr bwMode="auto">
          <a:xfrm flipV="1">
            <a:off x="1747838" y="3163888"/>
            <a:ext cx="1087437" cy="906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541" name="AutoShape 13"/>
          <p:cNvCxnSpPr>
            <a:cxnSpLocks noChangeShapeType="1"/>
          </p:cNvCxnSpPr>
          <p:nvPr/>
        </p:nvCxnSpPr>
        <p:spPr bwMode="auto">
          <a:xfrm>
            <a:off x="1793875" y="1658938"/>
            <a:ext cx="25193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542" name="AutoShape 14"/>
          <p:cNvCxnSpPr>
            <a:cxnSpLocks noChangeShapeType="1"/>
            <a:stCxn id="22535" idx="5"/>
            <a:endCxn id="22534" idx="3"/>
          </p:cNvCxnSpPr>
          <p:nvPr/>
        </p:nvCxnSpPr>
        <p:spPr bwMode="auto">
          <a:xfrm flipV="1">
            <a:off x="1747838" y="3163888"/>
            <a:ext cx="2613025" cy="1117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543" name="Oval 15"/>
          <p:cNvSpPr>
            <a:spLocks noChangeArrowheads="1"/>
          </p:cNvSpPr>
          <p:nvPr/>
        </p:nvSpPr>
        <p:spPr bwMode="auto">
          <a:xfrm>
            <a:off x="7700963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H</a:t>
            </a:r>
          </a:p>
        </p:txBody>
      </p:sp>
      <p:sp>
        <p:nvSpPr>
          <p:cNvPr id="22544" name="Oval 16"/>
          <p:cNvSpPr>
            <a:spLocks noChangeArrowheads="1"/>
          </p:cNvSpPr>
          <p:nvPr/>
        </p:nvSpPr>
        <p:spPr bwMode="auto">
          <a:xfrm>
            <a:off x="7707313" y="1509713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D</a:t>
            </a:r>
          </a:p>
        </p:txBody>
      </p:sp>
      <p:sp>
        <p:nvSpPr>
          <p:cNvPr id="22545" name="Oval 17"/>
          <p:cNvSpPr>
            <a:spLocks noChangeArrowheads="1"/>
          </p:cNvSpPr>
          <p:nvPr/>
        </p:nvSpPr>
        <p:spPr bwMode="auto">
          <a:xfrm>
            <a:off x="6018213" y="1509713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C</a:t>
            </a:r>
          </a:p>
        </p:txBody>
      </p:sp>
      <p:sp>
        <p:nvSpPr>
          <p:cNvPr id="22546" name="Oval 18"/>
          <p:cNvSpPr>
            <a:spLocks noChangeArrowheads="1"/>
          </p:cNvSpPr>
          <p:nvPr/>
        </p:nvSpPr>
        <p:spPr bwMode="auto">
          <a:xfrm>
            <a:off x="601662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G</a:t>
            </a:r>
          </a:p>
        </p:txBody>
      </p:sp>
      <p:cxnSp>
        <p:nvCxnSpPr>
          <p:cNvPr id="22547" name="AutoShape 19"/>
          <p:cNvCxnSpPr>
            <a:cxnSpLocks noChangeShapeType="1"/>
            <a:stCxn id="22545" idx="5"/>
            <a:endCxn id="22543" idx="1"/>
          </p:cNvCxnSpPr>
          <p:nvPr/>
        </p:nvCxnSpPr>
        <p:spPr bwMode="auto">
          <a:xfrm>
            <a:off x="6253163" y="1752600"/>
            <a:ext cx="1487487" cy="1200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548" name="AutoShape 20"/>
          <p:cNvCxnSpPr>
            <a:cxnSpLocks noChangeShapeType="1"/>
            <a:stCxn id="22546" idx="6"/>
            <a:endCxn id="22543" idx="2"/>
          </p:cNvCxnSpPr>
          <p:nvPr/>
        </p:nvCxnSpPr>
        <p:spPr bwMode="auto">
          <a:xfrm>
            <a:off x="6299200" y="3059113"/>
            <a:ext cx="13938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549" name="AutoShape 21"/>
          <p:cNvCxnSpPr>
            <a:cxnSpLocks noChangeShapeType="1"/>
            <a:stCxn id="22545" idx="4"/>
            <a:endCxn id="22546" idx="0"/>
          </p:cNvCxnSpPr>
          <p:nvPr/>
        </p:nvCxnSpPr>
        <p:spPr bwMode="auto">
          <a:xfrm flipH="1">
            <a:off x="6154738" y="1792288"/>
            <a:ext cx="1587" cy="1120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550" name="AutoShape 22"/>
          <p:cNvCxnSpPr>
            <a:cxnSpLocks noChangeShapeType="1"/>
            <a:stCxn id="22545" idx="6"/>
            <a:endCxn id="22544" idx="2"/>
          </p:cNvCxnSpPr>
          <p:nvPr/>
        </p:nvCxnSpPr>
        <p:spPr bwMode="auto">
          <a:xfrm>
            <a:off x="6300788" y="1647825"/>
            <a:ext cx="13985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551" name="AutoShape 23"/>
          <p:cNvCxnSpPr>
            <a:cxnSpLocks noChangeShapeType="1"/>
            <a:stCxn id="22534" idx="6"/>
            <a:endCxn id="22546" idx="2"/>
          </p:cNvCxnSpPr>
          <p:nvPr/>
        </p:nvCxnSpPr>
        <p:spPr bwMode="auto">
          <a:xfrm>
            <a:off x="4603750" y="3059113"/>
            <a:ext cx="140493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552" name="Text Box 24"/>
          <p:cNvSpPr txBox="1">
            <a:spLocks noChangeArrowheads="1"/>
          </p:cNvSpPr>
          <p:nvPr/>
        </p:nvSpPr>
        <p:spPr bwMode="auto">
          <a:xfrm>
            <a:off x="1484313" y="106045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-</a:t>
            </a:r>
          </a:p>
        </p:txBody>
      </p:sp>
      <p:sp>
        <p:nvSpPr>
          <p:cNvPr id="22553" name="Oval 25"/>
          <p:cNvSpPr>
            <a:spLocks noChangeArrowheads="1"/>
          </p:cNvSpPr>
          <p:nvPr/>
        </p:nvSpPr>
        <p:spPr bwMode="auto">
          <a:xfrm>
            <a:off x="4321175" y="1520825"/>
            <a:ext cx="274638" cy="2746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2554" name="Text Box 26"/>
          <p:cNvSpPr txBox="1">
            <a:spLocks noChangeArrowheads="1"/>
          </p:cNvSpPr>
          <p:nvPr/>
        </p:nvSpPr>
        <p:spPr bwMode="auto">
          <a:xfrm>
            <a:off x="4310063" y="1057275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A</a:t>
            </a:r>
          </a:p>
        </p:txBody>
      </p:sp>
      <p:sp>
        <p:nvSpPr>
          <p:cNvPr id="22555" name="Text Box 27"/>
          <p:cNvSpPr txBox="1">
            <a:spLocks noChangeArrowheads="1"/>
          </p:cNvSpPr>
          <p:nvPr/>
        </p:nvSpPr>
        <p:spPr bwMode="auto">
          <a:xfrm>
            <a:off x="1498600" y="438150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A</a:t>
            </a:r>
          </a:p>
        </p:txBody>
      </p:sp>
      <p:sp>
        <p:nvSpPr>
          <p:cNvPr id="22556" name="Text Box 28"/>
          <p:cNvSpPr txBox="1">
            <a:spLocks noChangeArrowheads="1"/>
          </p:cNvSpPr>
          <p:nvPr/>
        </p:nvSpPr>
        <p:spPr bwMode="auto">
          <a:xfrm>
            <a:off x="292100" y="5372100"/>
            <a:ext cx="2260600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/>
          <a:lstStyle/>
          <a:p>
            <a:pPr algn="ctr">
              <a:spcBef>
                <a:spcPct val="50000"/>
              </a:spcBef>
            </a:pPr>
            <a:r>
              <a:rPr kumimoji="1" lang="en-US" altLang="en-US" sz="1600" dirty="0" err="1"/>
              <a:t>dequeue</a:t>
            </a:r>
            <a:r>
              <a:rPr kumimoji="1" lang="en-US" altLang="en-US" sz="1600" dirty="0"/>
              <a:t> next vertex</a:t>
            </a:r>
          </a:p>
        </p:txBody>
      </p:sp>
      <p:sp>
        <p:nvSpPr>
          <p:cNvPr id="22557" name="Text Box 29"/>
          <p:cNvSpPr txBox="1">
            <a:spLocks noChangeArrowheads="1"/>
          </p:cNvSpPr>
          <p:nvPr/>
        </p:nvSpPr>
        <p:spPr bwMode="auto">
          <a:xfrm>
            <a:off x="4024313" y="5886450"/>
            <a:ext cx="3819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en-US" sz="1600"/>
              <a:t>FIFO Queue</a:t>
            </a:r>
          </a:p>
        </p:txBody>
      </p:sp>
      <p:sp>
        <p:nvSpPr>
          <p:cNvPr id="22558" name="Oval 30"/>
          <p:cNvSpPr>
            <a:spLocks noChangeArrowheads="1"/>
          </p:cNvSpPr>
          <p:nvPr/>
        </p:nvSpPr>
        <p:spPr bwMode="auto">
          <a:xfrm>
            <a:off x="1511300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29000" y="6295798"/>
            <a:ext cx="2871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Sequence   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Breadth First Search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4025900" y="5372100"/>
            <a:ext cx="3860800" cy="4445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/>
          <a:lstStyle/>
          <a:p>
            <a:pPr>
              <a:spcBef>
                <a:spcPct val="50000"/>
              </a:spcBef>
            </a:pPr>
            <a:r>
              <a:rPr kumimoji="1" lang="en-US" altLang="en-US" sz="2000" b="1">
                <a:latin typeface="Courier New" pitchFamily="49" charset="0"/>
              </a:rPr>
              <a:t> I 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3287713" y="5454650"/>
            <a:ext cx="746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en-US" sz="1400"/>
              <a:t>front</a:t>
            </a:r>
          </a:p>
        </p:txBody>
      </p:sp>
      <p:sp>
        <p:nvSpPr>
          <p:cNvPr id="24582" name="Oval 6"/>
          <p:cNvSpPr>
            <a:spLocks noChangeArrowheads="1"/>
          </p:cNvSpPr>
          <p:nvPr/>
        </p:nvSpPr>
        <p:spPr bwMode="auto">
          <a:xfrm>
            <a:off x="432117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F</a:t>
            </a:r>
          </a:p>
        </p:txBody>
      </p:sp>
      <p:sp>
        <p:nvSpPr>
          <p:cNvPr id="24583" name="Oval 7"/>
          <p:cNvSpPr>
            <a:spLocks noChangeArrowheads="1"/>
          </p:cNvSpPr>
          <p:nvPr/>
        </p:nvSpPr>
        <p:spPr bwMode="auto">
          <a:xfrm>
            <a:off x="1512888" y="4038600"/>
            <a:ext cx="274637" cy="2746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4584" name="Oval 8"/>
          <p:cNvSpPr>
            <a:spLocks noChangeArrowheads="1"/>
          </p:cNvSpPr>
          <p:nvPr/>
        </p:nvSpPr>
        <p:spPr bwMode="auto">
          <a:xfrm>
            <a:off x="2795588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E</a:t>
            </a:r>
          </a:p>
        </p:txBody>
      </p:sp>
      <p:cxnSp>
        <p:nvCxnSpPr>
          <p:cNvPr id="24585" name="AutoShape 9"/>
          <p:cNvCxnSpPr>
            <a:cxnSpLocks noChangeShapeType="1"/>
            <a:endCxn id="24583" idx="0"/>
          </p:cNvCxnSpPr>
          <p:nvPr/>
        </p:nvCxnSpPr>
        <p:spPr bwMode="auto">
          <a:xfrm>
            <a:off x="1649413" y="1803400"/>
            <a:ext cx="1587" cy="2227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586" name="AutoShape 10"/>
          <p:cNvCxnSpPr>
            <a:cxnSpLocks noChangeShapeType="1"/>
            <a:stCxn id="24582" idx="0"/>
          </p:cNvCxnSpPr>
          <p:nvPr/>
        </p:nvCxnSpPr>
        <p:spPr bwMode="auto">
          <a:xfrm flipV="1">
            <a:off x="4459288" y="1803400"/>
            <a:ext cx="0" cy="1109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587" name="AutoShape 11"/>
          <p:cNvCxnSpPr>
            <a:cxnSpLocks noChangeShapeType="1"/>
            <a:stCxn id="24584" idx="6"/>
            <a:endCxn id="24582" idx="2"/>
          </p:cNvCxnSpPr>
          <p:nvPr/>
        </p:nvCxnSpPr>
        <p:spPr bwMode="auto">
          <a:xfrm>
            <a:off x="3078163" y="3059113"/>
            <a:ext cx="12350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588" name="AutoShape 12"/>
          <p:cNvCxnSpPr>
            <a:cxnSpLocks noChangeShapeType="1"/>
            <a:stCxn id="24583" idx="7"/>
            <a:endCxn id="24584" idx="3"/>
          </p:cNvCxnSpPr>
          <p:nvPr/>
        </p:nvCxnSpPr>
        <p:spPr bwMode="auto">
          <a:xfrm flipV="1">
            <a:off x="1747838" y="3163888"/>
            <a:ext cx="1087437" cy="906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589" name="AutoShape 13"/>
          <p:cNvCxnSpPr>
            <a:cxnSpLocks noChangeShapeType="1"/>
          </p:cNvCxnSpPr>
          <p:nvPr/>
        </p:nvCxnSpPr>
        <p:spPr bwMode="auto">
          <a:xfrm>
            <a:off x="1793875" y="1658938"/>
            <a:ext cx="25193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590" name="AutoShape 14"/>
          <p:cNvCxnSpPr>
            <a:cxnSpLocks noChangeShapeType="1"/>
            <a:stCxn id="24583" idx="5"/>
            <a:endCxn id="24582" idx="3"/>
          </p:cNvCxnSpPr>
          <p:nvPr/>
        </p:nvCxnSpPr>
        <p:spPr bwMode="auto">
          <a:xfrm flipV="1">
            <a:off x="1747838" y="3163888"/>
            <a:ext cx="2613025" cy="1117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591" name="Oval 15"/>
          <p:cNvSpPr>
            <a:spLocks noChangeArrowheads="1"/>
          </p:cNvSpPr>
          <p:nvPr/>
        </p:nvSpPr>
        <p:spPr bwMode="auto">
          <a:xfrm>
            <a:off x="7700963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H</a:t>
            </a:r>
          </a:p>
        </p:txBody>
      </p:sp>
      <p:sp>
        <p:nvSpPr>
          <p:cNvPr id="24592" name="Oval 16"/>
          <p:cNvSpPr>
            <a:spLocks noChangeArrowheads="1"/>
          </p:cNvSpPr>
          <p:nvPr/>
        </p:nvSpPr>
        <p:spPr bwMode="auto">
          <a:xfrm>
            <a:off x="7707313" y="1509713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D</a:t>
            </a:r>
          </a:p>
        </p:txBody>
      </p:sp>
      <p:sp>
        <p:nvSpPr>
          <p:cNvPr id="24593" name="Oval 17"/>
          <p:cNvSpPr>
            <a:spLocks noChangeArrowheads="1"/>
          </p:cNvSpPr>
          <p:nvPr/>
        </p:nvSpPr>
        <p:spPr bwMode="auto">
          <a:xfrm>
            <a:off x="6018213" y="1509713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C</a:t>
            </a:r>
          </a:p>
        </p:txBody>
      </p:sp>
      <p:sp>
        <p:nvSpPr>
          <p:cNvPr id="24594" name="Oval 18"/>
          <p:cNvSpPr>
            <a:spLocks noChangeArrowheads="1"/>
          </p:cNvSpPr>
          <p:nvPr/>
        </p:nvSpPr>
        <p:spPr bwMode="auto">
          <a:xfrm>
            <a:off x="601662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G</a:t>
            </a:r>
          </a:p>
        </p:txBody>
      </p:sp>
      <p:cxnSp>
        <p:nvCxnSpPr>
          <p:cNvPr id="24595" name="AutoShape 19"/>
          <p:cNvCxnSpPr>
            <a:cxnSpLocks noChangeShapeType="1"/>
            <a:stCxn id="24593" idx="5"/>
            <a:endCxn id="24591" idx="1"/>
          </p:cNvCxnSpPr>
          <p:nvPr/>
        </p:nvCxnSpPr>
        <p:spPr bwMode="auto">
          <a:xfrm>
            <a:off x="6253163" y="1752600"/>
            <a:ext cx="1487487" cy="1200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596" name="AutoShape 20"/>
          <p:cNvCxnSpPr>
            <a:cxnSpLocks noChangeShapeType="1"/>
            <a:stCxn id="24594" idx="6"/>
            <a:endCxn id="24591" idx="2"/>
          </p:cNvCxnSpPr>
          <p:nvPr/>
        </p:nvCxnSpPr>
        <p:spPr bwMode="auto">
          <a:xfrm>
            <a:off x="6299200" y="3059113"/>
            <a:ext cx="13938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597" name="AutoShape 21"/>
          <p:cNvCxnSpPr>
            <a:cxnSpLocks noChangeShapeType="1"/>
            <a:stCxn id="24593" idx="4"/>
            <a:endCxn id="24594" idx="0"/>
          </p:cNvCxnSpPr>
          <p:nvPr/>
        </p:nvCxnSpPr>
        <p:spPr bwMode="auto">
          <a:xfrm flipH="1">
            <a:off x="6154738" y="1792288"/>
            <a:ext cx="1587" cy="1120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598" name="AutoShape 22"/>
          <p:cNvCxnSpPr>
            <a:cxnSpLocks noChangeShapeType="1"/>
            <a:stCxn id="24593" idx="6"/>
            <a:endCxn id="24592" idx="2"/>
          </p:cNvCxnSpPr>
          <p:nvPr/>
        </p:nvCxnSpPr>
        <p:spPr bwMode="auto">
          <a:xfrm>
            <a:off x="6300788" y="1647825"/>
            <a:ext cx="13985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599" name="AutoShape 23"/>
          <p:cNvCxnSpPr>
            <a:cxnSpLocks noChangeShapeType="1"/>
            <a:stCxn id="24582" idx="6"/>
            <a:endCxn id="24594" idx="2"/>
          </p:cNvCxnSpPr>
          <p:nvPr/>
        </p:nvCxnSpPr>
        <p:spPr bwMode="auto">
          <a:xfrm>
            <a:off x="4603750" y="3059113"/>
            <a:ext cx="140493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600" name="Text Box 24"/>
          <p:cNvSpPr txBox="1">
            <a:spLocks noChangeArrowheads="1"/>
          </p:cNvSpPr>
          <p:nvPr/>
        </p:nvSpPr>
        <p:spPr bwMode="auto">
          <a:xfrm>
            <a:off x="1484313" y="106045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-</a:t>
            </a:r>
          </a:p>
        </p:txBody>
      </p:sp>
      <p:sp>
        <p:nvSpPr>
          <p:cNvPr id="24601" name="Oval 25"/>
          <p:cNvSpPr>
            <a:spLocks noChangeArrowheads="1"/>
          </p:cNvSpPr>
          <p:nvPr/>
        </p:nvSpPr>
        <p:spPr bwMode="auto">
          <a:xfrm>
            <a:off x="4321175" y="1520825"/>
            <a:ext cx="274638" cy="2746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4602" name="Text Box 26"/>
          <p:cNvSpPr txBox="1">
            <a:spLocks noChangeArrowheads="1"/>
          </p:cNvSpPr>
          <p:nvPr/>
        </p:nvSpPr>
        <p:spPr bwMode="auto">
          <a:xfrm>
            <a:off x="4310063" y="1057275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A</a:t>
            </a:r>
          </a:p>
        </p:txBody>
      </p:sp>
      <p:sp>
        <p:nvSpPr>
          <p:cNvPr id="24603" name="Text Box 27"/>
          <p:cNvSpPr txBox="1">
            <a:spLocks noChangeArrowheads="1"/>
          </p:cNvSpPr>
          <p:nvPr/>
        </p:nvSpPr>
        <p:spPr bwMode="auto">
          <a:xfrm>
            <a:off x="1498600" y="438150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A</a:t>
            </a:r>
          </a:p>
        </p:txBody>
      </p:sp>
      <p:sp>
        <p:nvSpPr>
          <p:cNvPr id="24604" name="Text Box 28"/>
          <p:cNvSpPr txBox="1">
            <a:spLocks noChangeArrowheads="1"/>
          </p:cNvSpPr>
          <p:nvPr/>
        </p:nvSpPr>
        <p:spPr bwMode="auto">
          <a:xfrm>
            <a:off x="292100" y="5372100"/>
            <a:ext cx="2260600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/>
          <a:lstStyle/>
          <a:p>
            <a:pPr algn="ctr">
              <a:spcBef>
                <a:spcPct val="50000"/>
              </a:spcBef>
            </a:pPr>
            <a:r>
              <a:rPr kumimoji="1" lang="en-US" altLang="en-US" sz="1600" dirty="0"/>
              <a:t>visit neighbors of B</a:t>
            </a:r>
          </a:p>
        </p:txBody>
      </p:sp>
      <p:sp>
        <p:nvSpPr>
          <p:cNvPr id="24605" name="Text Box 29"/>
          <p:cNvSpPr txBox="1">
            <a:spLocks noChangeArrowheads="1"/>
          </p:cNvSpPr>
          <p:nvPr/>
        </p:nvSpPr>
        <p:spPr bwMode="auto">
          <a:xfrm>
            <a:off x="4024313" y="5886450"/>
            <a:ext cx="3819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en-US" sz="1600"/>
              <a:t>FIFO Queue</a:t>
            </a:r>
          </a:p>
        </p:txBody>
      </p:sp>
      <p:sp>
        <p:nvSpPr>
          <p:cNvPr id="24606" name="Oval 30"/>
          <p:cNvSpPr>
            <a:spLocks noChangeArrowheads="1"/>
          </p:cNvSpPr>
          <p:nvPr/>
        </p:nvSpPr>
        <p:spPr bwMode="auto">
          <a:xfrm>
            <a:off x="1511300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24455" y="6306189"/>
            <a:ext cx="264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Sequence   A 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Breadth First Search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4025900" y="5372100"/>
            <a:ext cx="3860800" cy="4445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/>
          <a:lstStyle/>
          <a:p>
            <a:pPr>
              <a:spcBef>
                <a:spcPct val="50000"/>
              </a:spcBef>
            </a:pPr>
            <a:r>
              <a:rPr kumimoji="1" lang="en-US" altLang="en-US" sz="2000" b="1">
                <a:latin typeface="Courier New" pitchFamily="49" charset="0"/>
              </a:rPr>
              <a:t> I 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3287713" y="5454650"/>
            <a:ext cx="746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en-US" sz="1400"/>
              <a:t>front</a:t>
            </a:r>
          </a:p>
        </p:txBody>
      </p:sp>
      <p:sp>
        <p:nvSpPr>
          <p:cNvPr id="26630" name="Oval 6"/>
          <p:cNvSpPr>
            <a:spLocks noChangeArrowheads="1"/>
          </p:cNvSpPr>
          <p:nvPr/>
        </p:nvSpPr>
        <p:spPr bwMode="auto">
          <a:xfrm>
            <a:off x="432117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F</a:t>
            </a:r>
          </a:p>
        </p:txBody>
      </p:sp>
      <p:sp>
        <p:nvSpPr>
          <p:cNvPr id="26631" name="Oval 7"/>
          <p:cNvSpPr>
            <a:spLocks noChangeArrowheads="1"/>
          </p:cNvSpPr>
          <p:nvPr/>
        </p:nvSpPr>
        <p:spPr bwMode="auto">
          <a:xfrm>
            <a:off x="1512888" y="4038600"/>
            <a:ext cx="274637" cy="2746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6632" name="Oval 8"/>
          <p:cNvSpPr>
            <a:spLocks noChangeArrowheads="1"/>
          </p:cNvSpPr>
          <p:nvPr/>
        </p:nvSpPr>
        <p:spPr bwMode="auto">
          <a:xfrm>
            <a:off x="2795588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E</a:t>
            </a:r>
          </a:p>
        </p:txBody>
      </p:sp>
      <p:cxnSp>
        <p:nvCxnSpPr>
          <p:cNvPr id="26633" name="AutoShape 9"/>
          <p:cNvCxnSpPr>
            <a:cxnSpLocks noChangeShapeType="1"/>
            <a:endCxn id="26631" idx="0"/>
          </p:cNvCxnSpPr>
          <p:nvPr/>
        </p:nvCxnSpPr>
        <p:spPr bwMode="auto">
          <a:xfrm>
            <a:off x="1649413" y="1803400"/>
            <a:ext cx="1587" cy="2227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6634" name="AutoShape 10"/>
          <p:cNvCxnSpPr>
            <a:cxnSpLocks noChangeShapeType="1"/>
            <a:stCxn id="26630" idx="0"/>
          </p:cNvCxnSpPr>
          <p:nvPr/>
        </p:nvCxnSpPr>
        <p:spPr bwMode="auto">
          <a:xfrm flipV="1">
            <a:off x="4459288" y="1803400"/>
            <a:ext cx="0" cy="1109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6635" name="AutoShape 11"/>
          <p:cNvCxnSpPr>
            <a:cxnSpLocks noChangeShapeType="1"/>
            <a:stCxn id="26632" idx="6"/>
            <a:endCxn id="26630" idx="2"/>
          </p:cNvCxnSpPr>
          <p:nvPr/>
        </p:nvCxnSpPr>
        <p:spPr bwMode="auto">
          <a:xfrm>
            <a:off x="3078163" y="3059113"/>
            <a:ext cx="12350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6636" name="AutoShape 12"/>
          <p:cNvCxnSpPr>
            <a:cxnSpLocks noChangeShapeType="1"/>
            <a:stCxn id="26631" idx="7"/>
            <a:endCxn id="26632" idx="3"/>
          </p:cNvCxnSpPr>
          <p:nvPr/>
        </p:nvCxnSpPr>
        <p:spPr bwMode="auto">
          <a:xfrm flipV="1">
            <a:off x="1747838" y="3163888"/>
            <a:ext cx="1087437" cy="906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6637" name="AutoShape 13"/>
          <p:cNvCxnSpPr>
            <a:cxnSpLocks noChangeShapeType="1"/>
          </p:cNvCxnSpPr>
          <p:nvPr/>
        </p:nvCxnSpPr>
        <p:spPr bwMode="auto">
          <a:xfrm>
            <a:off x="1793875" y="1658938"/>
            <a:ext cx="25193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6638" name="AutoShape 14"/>
          <p:cNvCxnSpPr>
            <a:cxnSpLocks noChangeShapeType="1"/>
            <a:stCxn id="26631" idx="5"/>
            <a:endCxn id="26630" idx="3"/>
          </p:cNvCxnSpPr>
          <p:nvPr/>
        </p:nvCxnSpPr>
        <p:spPr bwMode="auto">
          <a:xfrm flipV="1">
            <a:off x="1747838" y="3163888"/>
            <a:ext cx="2613025" cy="1117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6639" name="Oval 15"/>
          <p:cNvSpPr>
            <a:spLocks noChangeArrowheads="1"/>
          </p:cNvSpPr>
          <p:nvPr/>
        </p:nvSpPr>
        <p:spPr bwMode="auto">
          <a:xfrm>
            <a:off x="7700963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H</a:t>
            </a:r>
          </a:p>
        </p:txBody>
      </p:sp>
      <p:sp>
        <p:nvSpPr>
          <p:cNvPr id="26640" name="Oval 16"/>
          <p:cNvSpPr>
            <a:spLocks noChangeArrowheads="1"/>
          </p:cNvSpPr>
          <p:nvPr/>
        </p:nvSpPr>
        <p:spPr bwMode="auto">
          <a:xfrm>
            <a:off x="7707313" y="1509713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D</a:t>
            </a:r>
          </a:p>
        </p:txBody>
      </p:sp>
      <p:sp>
        <p:nvSpPr>
          <p:cNvPr id="26641" name="Oval 17"/>
          <p:cNvSpPr>
            <a:spLocks noChangeArrowheads="1"/>
          </p:cNvSpPr>
          <p:nvPr/>
        </p:nvSpPr>
        <p:spPr bwMode="auto">
          <a:xfrm>
            <a:off x="6018213" y="1509713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C</a:t>
            </a:r>
          </a:p>
        </p:txBody>
      </p:sp>
      <p:sp>
        <p:nvSpPr>
          <p:cNvPr id="26642" name="Oval 18"/>
          <p:cNvSpPr>
            <a:spLocks noChangeArrowheads="1"/>
          </p:cNvSpPr>
          <p:nvPr/>
        </p:nvSpPr>
        <p:spPr bwMode="auto">
          <a:xfrm>
            <a:off x="601662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G</a:t>
            </a:r>
          </a:p>
        </p:txBody>
      </p:sp>
      <p:cxnSp>
        <p:nvCxnSpPr>
          <p:cNvPr id="26643" name="AutoShape 19"/>
          <p:cNvCxnSpPr>
            <a:cxnSpLocks noChangeShapeType="1"/>
            <a:stCxn id="26641" idx="5"/>
            <a:endCxn id="26639" idx="1"/>
          </p:cNvCxnSpPr>
          <p:nvPr/>
        </p:nvCxnSpPr>
        <p:spPr bwMode="auto">
          <a:xfrm>
            <a:off x="6253163" y="1752600"/>
            <a:ext cx="1487487" cy="1200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6644" name="AutoShape 20"/>
          <p:cNvCxnSpPr>
            <a:cxnSpLocks noChangeShapeType="1"/>
            <a:stCxn id="26642" idx="6"/>
            <a:endCxn id="26639" idx="2"/>
          </p:cNvCxnSpPr>
          <p:nvPr/>
        </p:nvCxnSpPr>
        <p:spPr bwMode="auto">
          <a:xfrm>
            <a:off x="6299200" y="3059113"/>
            <a:ext cx="13938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6645" name="AutoShape 21"/>
          <p:cNvCxnSpPr>
            <a:cxnSpLocks noChangeShapeType="1"/>
            <a:stCxn id="26641" idx="4"/>
            <a:endCxn id="26642" idx="0"/>
          </p:cNvCxnSpPr>
          <p:nvPr/>
        </p:nvCxnSpPr>
        <p:spPr bwMode="auto">
          <a:xfrm flipH="1">
            <a:off x="6154738" y="1792288"/>
            <a:ext cx="1587" cy="1120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6646" name="AutoShape 22"/>
          <p:cNvCxnSpPr>
            <a:cxnSpLocks noChangeShapeType="1"/>
            <a:stCxn id="26641" idx="6"/>
            <a:endCxn id="26640" idx="2"/>
          </p:cNvCxnSpPr>
          <p:nvPr/>
        </p:nvCxnSpPr>
        <p:spPr bwMode="auto">
          <a:xfrm>
            <a:off x="6300788" y="1647825"/>
            <a:ext cx="13985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6647" name="AutoShape 23"/>
          <p:cNvCxnSpPr>
            <a:cxnSpLocks noChangeShapeType="1"/>
            <a:stCxn id="26630" idx="6"/>
            <a:endCxn id="26642" idx="2"/>
          </p:cNvCxnSpPr>
          <p:nvPr/>
        </p:nvCxnSpPr>
        <p:spPr bwMode="auto">
          <a:xfrm>
            <a:off x="4603750" y="3059113"/>
            <a:ext cx="140493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6648" name="Text Box 24"/>
          <p:cNvSpPr txBox="1">
            <a:spLocks noChangeArrowheads="1"/>
          </p:cNvSpPr>
          <p:nvPr/>
        </p:nvSpPr>
        <p:spPr bwMode="auto">
          <a:xfrm>
            <a:off x="1484313" y="106045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-</a:t>
            </a:r>
          </a:p>
        </p:txBody>
      </p:sp>
      <p:sp>
        <p:nvSpPr>
          <p:cNvPr id="26649" name="Oval 25"/>
          <p:cNvSpPr>
            <a:spLocks noChangeArrowheads="1"/>
          </p:cNvSpPr>
          <p:nvPr/>
        </p:nvSpPr>
        <p:spPr bwMode="auto">
          <a:xfrm>
            <a:off x="4321175" y="1520825"/>
            <a:ext cx="274638" cy="2746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6650" name="Text Box 26"/>
          <p:cNvSpPr txBox="1">
            <a:spLocks noChangeArrowheads="1"/>
          </p:cNvSpPr>
          <p:nvPr/>
        </p:nvSpPr>
        <p:spPr bwMode="auto">
          <a:xfrm>
            <a:off x="4310063" y="1057275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A</a:t>
            </a:r>
          </a:p>
        </p:txBody>
      </p:sp>
      <p:sp>
        <p:nvSpPr>
          <p:cNvPr id="26651" name="Text Box 27"/>
          <p:cNvSpPr txBox="1">
            <a:spLocks noChangeArrowheads="1"/>
          </p:cNvSpPr>
          <p:nvPr/>
        </p:nvSpPr>
        <p:spPr bwMode="auto">
          <a:xfrm>
            <a:off x="1498600" y="438150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A</a:t>
            </a:r>
          </a:p>
        </p:txBody>
      </p:sp>
      <p:sp>
        <p:nvSpPr>
          <p:cNvPr id="26652" name="Text Box 28"/>
          <p:cNvSpPr txBox="1">
            <a:spLocks noChangeArrowheads="1"/>
          </p:cNvSpPr>
          <p:nvPr/>
        </p:nvSpPr>
        <p:spPr bwMode="auto">
          <a:xfrm>
            <a:off x="292100" y="5372100"/>
            <a:ext cx="2260600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/>
          <a:lstStyle/>
          <a:p>
            <a:pPr algn="ctr">
              <a:spcBef>
                <a:spcPct val="50000"/>
              </a:spcBef>
            </a:pPr>
            <a:r>
              <a:rPr kumimoji="1" lang="en-US" altLang="en-US" sz="1600" dirty="0"/>
              <a:t>visit neighbors of B</a:t>
            </a:r>
          </a:p>
        </p:txBody>
      </p:sp>
      <p:cxnSp>
        <p:nvCxnSpPr>
          <p:cNvPr id="26653" name="AutoShape 29"/>
          <p:cNvCxnSpPr>
            <a:cxnSpLocks noChangeShapeType="1"/>
            <a:stCxn id="26649" idx="4"/>
            <a:endCxn id="26630" idx="0"/>
          </p:cNvCxnSpPr>
          <p:nvPr/>
        </p:nvCxnSpPr>
        <p:spPr bwMode="auto">
          <a:xfrm>
            <a:off x="4459288" y="1803400"/>
            <a:ext cx="0" cy="1109663"/>
          </a:xfrm>
          <a:prstGeom prst="straightConnector1">
            <a:avLst/>
          </a:prstGeom>
          <a:noFill/>
          <a:ln w="762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6654" name="Text Box 30"/>
          <p:cNvSpPr txBox="1">
            <a:spLocks noChangeArrowheads="1"/>
          </p:cNvSpPr>
          <p:nvPr/>
        </p:nvSpPr>
        <p:spPr bwMode="auto">
          <a:xfrm>
            <a:off x="4024313" y="5886450"/>
            <a:ext cx="3819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en-US" sz="1600"/>
              <a:t>FIFO Queue</a:t>
            </a:r>
          </a:p>
        </p:txBody>
      </p:sp>
      <p:sp>
        <p:nvSpPr>
          <p:cNvPr id="26655" name="Oval 31"/>
          <p:cNvSpPr>
            <a:spLocks noChangeArrowheads="1"/>
          </p:cNvSpPr>
          <p:nvPr/>
        </p:nvSpPr>
        <p:spPr bwMode="auto">
          <a:xfrm>
            <a:off x="1511300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70058" y="6295798"/>
            <a:ext cx="438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Sequence   A 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Breadth First Search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4025900" y="5372100"/>
            <a:ext cx="3860800" cy="4445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/>
          <a:lstStyle/>
          <a:p>
            <a:pPr>
              <a:spcBef>
                <a:spcPct val="50000"/>
              </a:spcBef>
            </a:pPr>
            <a:r>
              <a:rPr kumimoji="1" lang="en-US" altLang="en-US" sz="2000" b="1">
                <a:latin typeface="Courier New" pitchFamily="49" charset="0"/>
              </a:rPr>
              <a:t> I F 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3287713" y="5454650"/>
            <a:ext cx="746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en-US" sz="1400"/>
              <a:t>front</a:t>
            </a:r>
          </a:p>
        </p:txBody>
      </p:sp>
      <p:sp>
        <p:nvSpPr>
          <p:cNvPr id="28678" name="Oval 6"/>
          <p:cNvSpPr>
            <a:spLocks noChangeArrowheads="1"/>
          </p:cNvSpPr>
          <p:nvPr/>
        </p:nvSpPr>
        <p:spPr bwMode="auto">
          <a:xfrm>
            <a:off x="4321175" y="2921000"/>
            <a:ext cx="274638" cy="2746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8679" name="Oval 7"/>
          <p:cNvSpPr>
            <a:spLocks noChangeArrowheads="1"/>
          </p:cNvSpPr>
          <p:nvPr/>
        </p:nvSpPr>
        <p:spPr bwMode="auto">
          <a:xfrm>
            <a:off x="1512888" y="4038600"/>
            <a:ext cx="274637" cy="2746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8680" name="Oval 8"/>
          <p:cNvSpPr>
            <a:spLocks noChangeArrowheads="1"/>
          </p:cNvSpPr>
          <p:nvPr/>
        </p:nvSpPr>
        <p:spPr bwMode="auto">
          <a:xfrm>
            <a:off x="2795588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E</a:t>
            </a:r>
          </a:p>
        </p:txBody>
      </p:sp>
      <p:cxnSp>
        <p:nvCxnSpPr>
          <p:cNvPr id="28681" name="AutoShape 9"/>
          <p:cNvCxnSpPr>
            <a:cxnSpLocks noChangeShapeType="1"/>
            <a:endCxn id="28679" idx="0"/>
          </p:cNvCxnSpPr>
          <p:nvPr/>
        </p:nvCxnSpPr>
        <p:spPr bwMode="auto">
          <a:xfrm>
            <a:off x="1649413" y="1803400"/>
            <a:ext cx="1587" cy="2227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8682" name="AutoShape 10"/>
          <p:cNvCxnSpPr>
            <a:cxnSpLocks noChangeShapeType="1"/>
            <a:stCxn id="28678" idx="0"/>
          </p:cNvCxnSpPr>
          <p:nvPr/>
        </p:nvCxnSpPr>
        <p:spPr bwMode="auto">
          <a:xfrm flipV="1">
            <a:off x="4459288" y="1803400"/>
            <a:ext cx="0" cy="1109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8683" name="AutoShape 11"/>
          <p:cNvCxnSpPr>
            <a:cxnSpLocks noChangeShapeType="1"/>
            <a:stCxn id="28680" idx="6"/>
            <a:endCxn id="28678" idx="2"/>
          </p:cNvCxnSpPr>
          <p:nvPr/>
        </p:nvCxnSpPr>
        <p:spPr bwMode="auto">
          <a:xfrm>
            <a:off x="3078163" y="3059113"/>
            <a:ext cx="12350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8684" name="AutoShape 12"/>
          <p:cNvCxnSpPr>
            <a:cxnSpLocks noChangeShapeType="1"/>
            <a:stCxn id="28679" idx="7"/>
            <a:endCxn id="28680" idx="3"/>
          </p:cNvCxnSpPr>
          <p:nvPr/>
        </p:nvCxnSpPr>
        <p:spPr bwMode="auto">
          <a:xfrm flipV="1">
            <a:off x="1747838" y="3163888"/>
            <a:ext cx="1087437" cy="906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8685" name="AutoShape 13"/>
          <p:cNvCxnSpPr>
            <a:cxnSpLocks noChangeShapeType="1"/>
          </p:cNvCxnSpPr>
          <p:nvPr/>
        </p:nvCxnSpPr>
        <p:spPr bwMode="auto">
          <a:xfrm>
            <a:off x="1793875" y="1658938"/>
            <a:ext cx="25193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8686" name="AutoShape 14"/>
          <p:cNvCxnSpPr>
            <a:cxnSpLocks noChangeShapeType="1"/>
            <a:stCxn id="28679" idx="5"/>
            <a:endCxn id="28678" idx="3"/>
          </p:cNvCxnSpPr>
          <p:nvPr/>
        </p:nvCxnSpPr>
        <p:spPr bwMode="auto">
          <a:xfrm flipV="1">
            <a:off x="1747838" y="3163888"/>
            <a:ext cx="2613025" cy="1117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8687" name="Oval 15"/>
          <p:cNvSpPr>
            <a:spLocks noChangeArrowheads="1"/>
          </p:cNvSpPr>
          <p:nvPr/>
        </p:nvSpPr>
        <p:spPr bwMode="auto">
          <a:xfrm>
            <a:off x="7700963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H</a:t>
            </a:r>
          </a:p>
        </p:txBody>
      </p:sp>
      <p:sp>
        <p:nvSpPr>
          <p:cNvPr id="28688" name="Oval 16"/>
          <p:cNvSpPr>
            <a:spLocks noChangeArrowheads="1"/>
          </p:cNvSpPr>
          <p:nvPr/>
        </p:nvSpPr>
        <p:spPr bwMode="auto">
          <a:xfrm>
            <a:off x="7707313" y="1509713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D</a:t>
            </a:r>
          </a:p>
        </p:txBody>
      </p:sp>
      <p:sp>
        <p:nvSpPr>
          <p:cNvPr id="28689" name="Oval 17"/>
          <p:cNvSpPr>
            <a:spLocks noChangeArrowheads="1"/>
          </p:cNvSpPr>
          <p:nvPr/>
        </p:nvSpPr>
        <p:spPr bwMode="auto">
          <a:xfrm>
            <a:off x="6018213" y="1509713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C</a:t>
            </a:r>
          </a:p>
        </p:txBody>
      </p:sp>
      <p:sp>
        <p:nvSpPr>
          <p:cNvPr id="28690" name="Oval 18"/>
          <p:cNvSpPr>
            <a:spLocks noChangeArrowheads="1"/>
          </p:cNvSpPr>
          <p:nvPr/>
        </p:nvSpPr>
        <p:spPr bwMode="auto">
          <a:xfrm>
            <a:off x="601662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G</a:t>
            </a:r>
          </a:p>
        </p:txBody>
      </p:sp>
      <p:cxnSp>
        <p:nvCxnSpPr>
          <p:cNvPr id="28691" name="AutoShape 19"/>
          <p:cNvCxnSpPr>
            <a:cxnSpLocks noChangeShapeType="1"/>
            <a:stCxn id="28689" idx="5"/>
            <a:endCxn id="28687" idx="1"/>
          </p:cNvCxnSpPr>
          <p:nvPr/>
        </p:nvCxnSpPr>
        <p:spPr bwMode="auto">
          <a:xfrm>
            <a:off x="6253163" y="1752600"/>
            <a:ext cx="1487487" cy="1200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8692" name="AutoShape 20"/>
          <p:cNvCxnSpPr>
            <a:cxnSpLocks noChangeShapeType="1"/>
            <a:stCxn id="28690" idx="6"/>
            <a:endCxn id="28687" idx="2"/>
          </p:cNvCxnSpPr>
          <p:nvPr/>
        </p:nvCxnSpPr>
        <p:spPr bwMode="auto">
          <a:xfrm>
            <a:off x="6299200" y="3059113"/>
            <a:ext cx="13938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8693" name="AutoShape 21"/>
          <p:cNvCxnSpPr>
            <a:cxnSpLocks noChangeShapeType="1"/>
            <a:stCxn id="28689" idx="4"/>
            <a:endCxn id="28690" idx="0"/>
          </p:cNvCxnSpPr>
          <p:nvPr/>
        </p:nvCxnSpPr>
        <p:spPr bwMode="auto">
          <a:xfrm flipH="1">
            <a:off x="6154738" y="1792288"/>
            <a:ext cx="1587" cy="1120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8694" name="AutoShape 22"/>
          <p:cNvCxnSpPr>
            <a:cxnSpLocks noChangeShapeType="1"/>
            <a:stCxn id="28689" idx="6"/>
            <a:endCxn id="28688" idx="2"/>
          </p:cNvCxnSpPr>
          <p:nvPr/>
        </p:nvCxnSpPr>
        <p:spPr bwMode="auto">
          <a:xfrm>
            <a:off x="6300788" y="1647825"/>
            <a:ext cx="13985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8695" name="AutoShape 23"/>
          <p:cNvCxnSpPr>
            <a:cxnSpLocks noChangeShapeType="1"/>
            <a:stCxn id="28678" idx="6"/>
            <a:endCxn id="28690" idx="2"/>
          </p:cNvCxnSpPr>
          <p:nvPr/>
        </p:nvCxnSpPr>
        <p:spPr bwMode="auto">
          <a:xfrm>
            <a:off x="4603750" y="3059113"/>
            <a:ext cx="140493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8696" name="Text Box 24"/>
          <p:cNvSpPr txBox="1">
            <a:spLocks noChangeArrowheads="1"/>
          </p:cNvSpPr>
          <p:nvPr/>
        </p:nvSpPr>
        <p:spPr bwMode="auto">
          <a:xfrm>
            <a:off x="1484313" y="106045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-</a:t>
            </a:r>
          </a:p>
        </p:txBody>
      </p:sp>
      <p:sp>
        <p:nvSpPr>
          <p:cNvPr id="28697" name="Oval 25"/>
          <p:cNvSpPr>
            <a:spLocks noChangeArrowheads="1"/>
          </p:cNvSpPr>
          <p:nvPr/>
        </p:nvSpPr>
        <p:spPr bwMode="auto">
          <a:xfrm>
            <a:off x="4321175" y="1520825"/>
            <a:ext cx="274638" cy="2746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8698" name="Text Box 26"/>
          <p:cNvSpPr txBox="1">
            <a:spLocks noChangeArrowheads="1"/>
          </p:cNvSpPr>
          <p:nvPr/>
        </p:nvSpPr>
        <p:spPr bwMode="auto">
          <a:xfrm>
            <a:off x="4310063" y="1057275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A</a:t>
            </a:r>
          </a:p>
        </p:txBody>
      </p:sp>
      <p:sp>
        <p:nvSpPr>
          <p:cNvPr id="28699" name="Text Box 27"/>
          <p:cNvSpPr txBox="1">
            <a:spLocks noChangeArrowheads="1"/>
          </p:cNvSpPr>
          <p:nvPr/>
        </p:nvSpPr>
        <p:spPr bwMode="auto">
          <a:xfrm>
            <a:off x="1498600" y="438150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A</a:t>
            </a:r>
          </a:p>
        </p:txBody>
      </p:sp>
      <p:sp>
        <p:nvSpPr>
          <p:cNvPr id="28700" name="Text Box 28"/>
          <p:cNvSpPr txBox="1">
            <a:spLocks noChangeArrowheads="1"/>
          </p:cNvSpPr>
          <p:nvPr/>
        </p:nvSpPr>
        <p:spPr bwMode="auto">
          <a:xfrm>
            <a:off x="292100" y="5372100"/>
            <a:ext cx="2260600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/>
          <a:lstStyle/>
          <a:p>
            <a:pPr algn="ctr">
              <a:spcBef>
                <a:spcPct val="50000"/>
              </a:spcBef>
            </a:pPr>
            <a:r>
              <a:rPr kumimoji="1" lang="en-US" altLang="en-US" sz="1600" dirty="0"/>
              <a:t>F discovered</a:t>
            </a:r>
          </a:p>
        </p:txBody>
      </p:sp>
      <p:cxnSp>
        <p:nvCxnSpPr>
          <p:cNvPr id="28701" name="AutoShape 29"/>
          <p:cNvCxnSpPr>
            <a:cxnSpLocks noChangeShapeType="1"/>
            <a:stCxn id="28697" idx="4"/>
            <a:endCxn id="28678" idx="0"/>
          </p:cNvCxnSpPr>
          <p:nvPr/>
        </p:nvCxnSpPr>
        <p:spPr bwMode="auto">
          <a:xfrm>
            <a:off x="4459288" y="1803400"/>
            <a:ext cx="0" cy="1109663"/>
          </a:xfrm>
          <a:prstGeom prst="straightConnector1">
            <a:avLst/>
          </a:prstGeom>
          <a:noFill/>
          <a:ln w="762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8702" name="Text Box 30"/>
          <p:cNvSpPr txBox="1">
            <a:spLocks noChangeArrowheads="1"/>
          </p:cNvSpPr>
          <p:nvPr/>
        </p:nvSpPr>
        <p:spPr bwMode="auto">
          <a:xfrm>
            <a:off x="4306888" y="3208338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B</a:t>
            </a:r>
          </a:p>
        </p:txBody>
      </p:sp>
      <p:sp>
        <p:nvSpPr>
          <p:cNvPr id="28703" name="Text Box 31"/>
          <p:cNvSpPr txBox="1">
            <a:spLocks noChangeArrowheads="1"/>
          </p:cNvSpPr>
          <p:nvPr/>
        </p:nvSpPr>
        <p:spPr bwMode="auto">
          <a:xfrm>
            <a:off x="4024313" y="5886450"/>
            <a:ext cx="3819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en-US" sz="1600"/>
              <a:t>FIFO Queue</a:t>
            </a:r>
          </a:p>
        </p:txBody>
      </p:sp>
      <p:sp>
        <p:nvSpPr>
          <p:cNvPr id="28704" name="Oval 32"/>
          <p:cNvSpPr>
            <a:spLocks noChangeArrowheads="1"/>
          </p:cNvSpPr>
          <p:nvPr/>
        </p:nvSpPr>
        <p:spPr bwMode="auto">
          <a:xfrm>
            <a:off x="1511300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80955" y="6316579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Sequence   A 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Breadth First Search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4025900" y="5372100"/>
            <a:ext cx="3860800" cy="4445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/>
          <a:lstStyle/>
          <a:p>
            <a:pPr>
              <a:spcBef>
                <a:spcPct val="50000"/>
              </a:spcBef>
            </a:pPr>
            <a:r>
              <a:rPr kumimoji="1" lang="en-US" altLang="en-US" sz="2000" b="1">
                <a:latin typeface="Courier New" pitchFamily="49" charset="0"/>
              </a:rPr>
              <a:t> I F 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3287713" y="5454650"/>
            <a:ext cx="746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en-US" sz="1400"/>
              <a:t>front</a:t>
            </a:r>
          </a:p>
        </p:txBody>
      </p:sp>
      <p:sp>
        <p:nvSpPr>
          <p:cNvPr id="30726" name="Oval 6"/>
          <p:cNvSpPr>
            <a:spLocks noChangeArrowheads="1"/>
          </p:cNvSpPr>
          <p:nvPr/>
        </p:nvSpPr>
        <p:spPr bwMode="auto">
          <a:xfrm>
            <a:off x="4321175" y="2921000"/>
            <a:ext cx="274638" cy="2746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30727" name="Oval 7"/>
          <p:cNvSpPr>
            <a:spLocks noChangeArrowheads="1"/>
          </p:cNvSpPr>
          <p:nvPr/>
        </p:nvSpPr>
        <p:spPr bwMode="auto">
          <a:xfrm>
            <a:off x="1512888" y="4038600"/>
            <a:ext cx="274637" cy="2746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30728" name="Oval 8"/>
          <p:cNvSpPr>
            <a:spLocks noChangeArrowheads="1"/>
          </p:cNvSpPr>
          <p:nvPr/>
        </p:nvSpPr>
        <p:spPr bwMode="auto">
          <a:xfrm>
            <a:off x="2795588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E</a:t>
            </a:r>
          </a:p>
        </p:txBody>
      </p:sp>
      <p:cxnSp>
        <p:nvCxnSpPr>
          <p:cNvPr id="30729" name="AutoShape 9"/>
          <p:cNvCxnSpPr>
            <a:cxnSpLocks noChangeShapeType="1"/>
            <a:endCxn id="30727" idx="0"/>
          </p:cNvCxnSpPr>
          <p:nvPr/>
        </p:nvCxnSpPr>
        <p:spPr bwMode="auto">
          <a:xfrm>
            <a:off x="1649413" y="1803400"/>
            <a:ext cx="1587" cy="2227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0730" name="AutoShape 10"/>
          <p:cNvCxnSpPr>
            <a:cxnSpLocks noChangeShapeType="1"/>
            <a:stCxn id="30726" idx="0"/>
          </p:cNvCxnSpPr>
          <p:nvPr/>
        </p:nvCxnSpPr>
        <p:spPr bwMode="auto">
          <a:xfrm flipV="1">
            <a:off x="4459288" y="1803400"/>
            <a:ext cx="0" cy="1109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0731" name="AutoShape 11"/>
          <p:cNvCxnSpPr>
            <a:cxnSpLocks noChangeShapeType="1"/>
            <a:stCxn id="30728" idx="6"/>
            <a:endCxn id="30726" idx="2"/>
          </p:cNvCxnSpPr>
          <p:nvPr/>
        </p:nvCxnSpPr>
        <p:spPr bwMode="auto">
          <a:xfrm>
            <a:off x="3078163" y="3059113"/>
            <a:ext cx="12350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0732" name="AutoShape 12"/>
          <p:cNvCxnSpPr>
            <a:cxnSpLocks noChangeShapeType="1"/>
            <a:stCxn id="30727" idx="7"/>
            <a:endCxn id="30728" idx="3"/>
          </p:cNvCxnSpPr>
          <p:nvPr/>
        </p:nvCxnSpPr>
        <p:spPr bwMode="auto">
          <a:xfrm flipV="1">
            <a:off x="1747838" y="3163888"/>
            <a:ext cx="1087437" cy="906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0733" name="AutoShape 13"/>
          <p:cNvCxnSpPr>
            <a:cxnSpLocks noChangeShapeType="1"/>
          </p:cNvCxnSpPr>
          <p:nvPr/>
        </p:nvCxnSpPr>
        <p:spPr bwMode="auto">
          <a:xfrm>
            <a:off x="1793875" y="1658938"/>
            <a:ext cx="25193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0734" name="AutoShape 14"/>
          <p:cNvCxnSpPr>
            <a:cxnSpLocks noChangeShapeType="1"/>
            <a:stCxn id="30727" idx="5"/>
            <a:endCxn id="30726" idx="3"/>
          </p:cNvCxnSpPr>
          <p:nvPr/>
        </p:nvCxnSpPr>
        <p:spPr bwMode="auto">
          <a:xfrm flipV="1">
            <a:off x="1747838" y="3163888"/>
            <a:ext cx="2613025" cy="1117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0735" name="Oval 15"/>
          <p:cNvSpPr>
            <a:spLocks noChangeArrowheads="1"/>
          </p:cNvSpPr>
          <p:nvPr/>
        </p:nvSpPr>
        <p:spPr bwMode="auto">
          <a:xfrm>
            <a:off x="7700963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H</a:t>
            </a:r>
          </a:p>
        </p:txBody>
      </p:sp>
      <p:sp>
        <p:nvSpPr>
          <p:cNvPr id="30736" name="Oval 16"/>
          <p:cNvSpPr>
            <a:spLocks noChangeArrowheads="1"/>
          </p:cNvSpPr>
          <p:nvPr/>
        </p:nvSpPr>
        <p:spPr bwMode="auto">
          <a:xfrm>
            <a:off x="7707313" y="1509713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D</a:t>
            </a:r>
          </a:p>
        </p:txBody>
      </p:sp>
      <p:sp>
        <p:nvSpPr>
          <p:cNvPr id="30737" name="Oval 17"/>
          <p:cNvSpPr>
            <a:spLocks noChangeArrowheads="1"/>
          </p:cNvSpPr>
          <p:nvPr/>
        </p:nvSpPr>
        <p:spPr bwMode="auto">
          <a:xfrm>
            <a:off x="6018213" y="1509713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C</a:t>
            </a:r>
          </a:p>
        </p:txBody>
      </p:sp>
      <p:sp>
        <p:nvSpPr>
          <p:cNvPr id="30738" name="Oval 18"/>
          <p:cNvSpPr>
            <a:spLocks noChangeArrowheads="1"/>
          </p:cNvSpPr>
          <p:nvPr/>
        </p:nvSpPr>
        <p:spPr bwMode="auto">
          <a:xfrm>
            <a:off x="601662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G</a:t>
            </a:r>
          </a:p>
        </p:txBody>
      </p:sp>
      <p:cxnSp>
        <p:nvCxnSpPr>
          <p:cNvPr id="30739" name="AutoShape 19"/>
          <p:cNvCxnSpPr>
            <a:cxnSpLocks noChangeShapeType="1"/>
            <a:stCxn id="30737" idx="5"/>
            <a:endCxn id="30735" idx="1"/>
          </p:cNvCxnSpPr>
          <p:nvPr/>
        </p:nvCxnSpPr>
        <p:spPr bwMode="auto">
          <a:xfrm>
            <a:off x="6253163" y="1752600"/>
            <a:ext cx="1487487" cy="1200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0740" name="AutoShape 20"/>
          <p:cNvCxnSpPr>
            <a:cxnSpLocks noChangeShapeType="1"/>
            <a:stCxn id="30738" idx="6"/>
            <a:endCxn id="30735" idx="2"/>
          </p:cNvCxnSpPr>
          <p:nvPr/>
        </p:nvCxnSpPr>
        <p:spPr bwMode="auto">
          <a:xfrm>
            <a:off x="6299200" y="3059113"/>
            <a:ext cx="13938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0741" name="AutoShape 21"/>
          <p:cNvCxnSpPr>
            <a:cxnSpLocks noChangeShapeType="1"/>
            <a:stCxn id="30737" idx="4"/>
            <a:endCxn id="30738" idx="0"/>
          </p:cNvCxnSpPr>
          <p:nvPr/>
        </p:nvCxnSpPr>
        <p:spPr bwMode="auto">
          <a:xfrm flipH="1">
            <a:off x="6154738" y="1792288"/>
            <a:ext cx="1587" cy="1120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0742" name="AutoShape 22"/>
          <p:cNvCxnSpPr>
            <a:cxnSpLocks noChangeShapeType="1"/>
            <a:stCxn id="30737" idx="6"/>
            <a:endCxn id="30736" idx="2"/>
          </p:cNvCxnSpPr>
          <p:nvPr/>
        </p:nvCxnSpPr>
        <p:spPr bwMode="auto">
          <a:xfrm>
            <a:off x="6300788" y="1647825"/>
            <a:ext cx="13985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0743" name="AutoShape 23"/>
          <p:cNvCxnSpPr>
            <a:cxnSpLocks noChangeShapeType="1"/>
            <a:stCxn id="30726" idx="6"/>
            <a:endCxn id="30738" idx="2"/>
          </p:cNvCxnSpPr>
          <p:nvPr/>
        </p:nvCxnSpPr>
        <p:spPr bwMode="auto">
          <a:xfrm>
            <a:off x="4603750" y="3059113"/>
            <a:ext cx="140493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0744" name="Text Box 24"/>
          <p:cNvSpPr txBox="1">
            <a:spLocks noChangeArrowheads="1"/>
          </p:cNvSpPr>
          <p:nvPr/>
        </p:nvSpPr>
        <p:spPr bwMode="auto">
          <a:xfrm>
            <a:off x="1484313" y="106045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-</a:t>
            </a:r>
          </a:p>
        </p:txBody>
      </p:sp>
      <p:sp>
        <p:nvSpPr>
          <p:cNvPr id="30745" name="Oval 25"/>
          <p:cNvSpPr>
            <a:spLocks noChangeArrowheads="1"/>
          </p:cNvSpPr>
          <p:nvPr/>
        </p:nvSpPr>
        <p:spPr bwMode="auto">
          <a:xfrm>
            <a:off x="4321175" y="1520825"/>
            <a:ext cx="274638" cy="2746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0746" name="Text Box 26"/>
          <p:cNvSpPr txBox="1">
            <a:spLocks noChangeArrowheads="1"/>
          </p:cNvSpPr>
          <p:nvPr/>
        </p:nvSpPr>
        <p:spPr bwMode="auto">
          <a:xfrm>
            <a:off x="4310063" y="1057275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A</a:t>
            </a:r>
          </a:p>
        </p:txBody>
      </p:sp>
      <p:sp>
        <p:nvSpPr>
          <p:cNvPr id="30747" name="Text Box 27"/>
          <p:cNvSpPr txBox="1">
            <a:spLocks noChangeArrowheads="1"/>
          </p:cNvSpPr>
          <p:nvPr/>
        </p:nvSpPr>
        <p:spPr bwMode="auto">
          <a:xfrm>
            <a:off x="1498600" y="438150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A</a:t>
            </a:r>
          </a:p>
        </p:txBody>
      </p:sp>
      <p:sp>
        <p:nvSpPr>
          <p:cNvPr id="30748" name="Text Box 28"/>
          <p:cNvSpPr txBox="1">
            <a:spLocks noChangeArrowheads="1"/>
          </p:cNvSpPr>
          <p:nvPr/>
        </p:nvSpPr>
        <p:spPr bwMode="auto">
          <a:xfrm>
            <a:off x="292100" y="5372100"/>
            <a:ext cx="2260600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/>
          <a:lstStyle/>
          <a:p>
            <a:pPr algn="ctr">
              <a:spcBef>
                <a:spcPct val="50000"/>
              </a:spcBef>
            </a:pPr>
            <a:r>
              <a:rPr kumimoji="1" lang="en-US" altLang="en-US" sz="1600" dirty="0"/>
              <a:t>visit neighbors of B</a:t>
            </a:r>
          </a:p>
        </p:txBody>
      </p:sp>
      <p:cxnSp>
        <p:nvCxnSpPr>
          <p:cNvPr id="30749" name="AutoShape 29"/>
          <p:cNvCxnSpPr>
            <a:cxnSpLocks noChangeShapeType="1"/>
            <a:stCxn id="30745" idx="2"/>
          </p:cNvCxnSpPr>
          <p:nvPr/>
        </p:nvCxnSpPr>
        <p:spPr bwMode="auto">
          <a:xfrm flipH="1">
            <a:off x="1793875" y="1658938"/>
            <a:ext cx="2519363" cy="0"/>
          </a:xfrm>
          <a:prstGeom prst="straightConnector1">
            <a:avLst/>
          </a:prstGeom>
          <a:noFill/>
          <a:ln w="762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0750" name="AutoShape 30"/>
          <p:cNvCxnSpPr>
            <a:cxnSpLocks noChangeShapeType="1"/>
            <a:stCxn id="30745" idx="4"/>
            <a:endCxn id="30726" idx="0"/>
          </p:cNvCxnSpPr>
          <p:nvPr/>
        </p:nvCxnSpPr>
        <p:spPr bwMode="auto">
          <a:xfrm>
            <a:off x="4459288" y="1803400"/>
            <a:ext cx="0" cy="1109663"/>
          </a:xfrm>
          <a:prstGeom prst="straightConnector1">
            <a:avLst/>
          </a:prstGeom>
          <a:noFill/>
          <a:ln w="762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0751" name="Text Box 31"/>
          <p:cNvSpPr txBox="1">
            <a:spLocks noChangeArrowheads="1"/>
          </p:cNvSpPr>
          <p:nvPr/>
        </p:nvSpPr>
        <p:spPr bwMode="auto">
          <a:xfrm>
            <a:off x="4306888" y="3208338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B</a:t>
            </a:r>
          </a:p>
        </p:txBody>
      </p:sp>
      <p:sp>
        <p:nvSpPr>
          <p:cNvPr id="30752" name="Text Box 32"/>
          <p:cNvSpPr txBox="1">
            <a:spLocks noChangeArrowheads="1"/>
          </p:cNvSpPr>
          <p:nvPr/>
        </p:nvSpPr>
        <p:spPr bwMode="auto">
          <a:xfrm>
            <a:off x="4024313" y="5886450"/>
            <a:ext cx="3819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en-US" sz="1600"/>
              <a:t>FIFO Queue</a:t>
            </a:r>
          </a:p>
        </p:txBody>
      </p:sp>
      <p:sp>
        <p:nvSpPr>
          <p:cNvPr id="30753" name="Oval 33"/>
          <p:cNvSpPr>
            <a:spLocks noChangeArrowheads="1"/>
          </p:cNvSpPr>
          <p:nvPr/>
        </p:nvSpPr>
        <p:spPr bwMode="auto">
          <a:xfrm>
            <a:off x="1511300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29000" y="6295798"/>
            <a:ext cx="3494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Sequence   A 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Breadth First Search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4025900" y="5372100"/>
            <a:ext cx="3860800" cy="4445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/>
          <a:lstStyle/>
          <a:p>
            <a:pPr>
              <a:spcBef>
                <a:spcPct val="50000"/>
              </a:spcBef>
            </a:pPr>
            <a:r>
              <a:rPr kumimoji="1" lang="en-US" altLang="en-US" sz="2000" b="1">
                <a:latin typeface="Courier New" pitchFamily="49" charset="0"/>
              </a:rPr>
              <a:t> I F 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3287713" y="5454650"/>
            <a:ext cx="746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en-US" sz="1400"/>
              <a:t>front</a:t>
            </a:r>
          </a:p>
        </p:txBody>
      </p:sp>
      <p:sp>
        <p:nvSpPr>
          <p:cNvPr id="32774" name="Oval 6"/>
          <p:cNvSpPr>
            <a:spLocks noChangeArrowheads="1"/>
          </p:cNvSpPr>
          <p:nvPr/>
        </p:nvSpPr>
        <p:spPr bwMode="auto">
          <a:xfrm>
            <a:off x="4321175" y="2921000"/>
            <a:ext cx="274638" cy="2746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32775" name="Oval 7"/>
          <p:cNvSpPr>
            <a:spLocks noChangeArrowheads="1"/>
          </p:cNvSpPr>
          <p:nvPr/>
        </p:nvSpPr>
        <p:spPr bwMode="auto">
          <a:xfrm>
            <a:off x="1512888" y="4038600"/>
            <a:ext cx="274637" cy="2746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32776" name="Oval 8"/>
          <p:cNvSpPr>
            <a:spLocks noChangeArrowheads="1"/>
          </p:cNvSpPr>
          <p:nvPr/>
        </p:nvSpPr>
        <p:spPr bwMode="auto">
          <a:xfrm>
            <a:off x="2795588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E</a:t>
            </a:r>
          </a:p>
        </p:txBody>
      </p:sp>
      <p:cxnSp>
        <p:nvCxnSpPr>
          <p:cNvPr id="32777" name="AutoShape 9"/>
          <p:cNvCxnSpPr>
            <a:cxnSpLocks noChangeShapeType="1"/>
            <a:endCxn id="32775" idx="0"/>
          </p:cNvCxnSpPr>
          <p:nvPr/>
        </p:nvCxnSpPr>
        <p:spPr bwMode="auto">
          <a:xfrm>
            <a:off x="1649413" y="1803400"/>
            <a:ext cx="1587" cy="2227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2778" name="AutoShape 10"/>
          <p:cNvCxnSpPr>
            <a:cxnSpLocks noChangeShapeType="1"/>
            <a:stCxn id="32774" idx="0"/>
          </p:cNvCxnSpPr>
          <p:nvPr/>
        </p:nvCxnSpPr>
        <p:spPr bwMode="auto">
          <a:xfrm flipV="1">
            <a:off x="4459288" y="1803400"/>
            <a:ext cx="0" cy="1109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2779" name="AutoShape 11"/>
          <p:cNvCxnSpPr>
            <a:cxnSpLocks noChangeShapeType="1"/>
            <a:stCxn id="32776" idx="6"/>
            <a:endCxn id="32774" idx="2"/>
          </p:cNvCxnSpPr>
          <p:nvPr/>
        </p:nvCxnSpPr>
        <p:spPr bwMode="auto">
          <a:xfrm>
            <a:off x="3078163" y="3059113"/>
            <a:ext cx="12350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2780" name="AutoShape 12"/>
          <p:cNvCxnSpPr>
            <a:cxnSpLocks noChangeShapeType="1"/>
            <a:stCxn id="32775" idx="7"/>
            <a:endCxn id="32776" idx="3"/>
          </p:cNvCxnSpPr>
          <p:nvPr/>
        </p:nvCxnSpPr>
        <p:spPr bwMode="auto">
          <a:xfrm flipV="1">
            <a:off x="1747838" y="3163888"/>
            <a:ext cx="1087437" cy="906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2781" name="AutoShape 13"/>
          <p:cNvCxnSpPr>
            <a:cxnSpLocks noChangeShapeType="1"/>
          </p:cNvCxnSpPr>
          <p:nvPr/>
        </p:nvCxnSpPr>
        <p:spPr bwMode="auto">
          <a:xfrm>
            <a:off x="1793875" y="1658938"/>
            <a:ext cx="25193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2782" name="AutoShape 14"/>
          <p:cNvCxnSpPr>
            <a:cxnSpLocks noChangeShapeType="1"/>
            <a:stCxn id="32775" idx="5"/>
            <a:endCxn id="32774" idx="3"/>
          </p:cNvCxnSpPr>
          <p:nvPr/>
        </p:nvCxnSpPr>
        <p:spPr bwMode="auto">
          <a:xfrm flipV="1">
            <a:off x="1747838" y="3163888"/>
            <a:ext cx="2613025" cy="1117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2783" name="Oval 15"/>
          <p:cNvSpPr>
            <a:spLocks noChangeArrowheads="1"/>
          </p:cNvSpPr>
          <p:nvPr/>
        </p:nvSpPr>
        <p:spPr bwMode="auto">
          <a:xfrm>
            <a:off x="7700963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H</a:t>
            </a:r>
          </a:p>
        </p:txBody>
      </p:sp>
      <p:sp>
        <p:nvSpPr>
          <p:cNvPr id="32784" name="Oval 16"/>
          <p:cNvSpPr>
            <a:spLocks noChangeArrowheads="1"/>
          </p:cNvSpPr>
          <p:nvPr/>
        </p:nvSpPr>
        <p:spPr bwMode="auto">
          <a:xfrm>
            <a:off x="7707313" y="1509713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D</a:t>
            </a:r>
          </a:p>
        </p:txBody>
      </p:sp>
      <p:sp>
        <p:nvSpPr>
          <p:cNvPr id="32785" name="Oval 17"/>
          <p:cNvSpPr>
            <a:spLocks noChangeArrowheads="1"/>
          </p:cNvSpPr>
          <p:nvPr/>
        </p:nvSpPr>
        <p:spPr bwMode="auto">
          <a:xfrm>
            <a:off x="6018213" y="1509713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C</a:t>
            </a:r>
          </a:p>
        </p:txBody>
      </p:sp>
      <p:sp>
        <p:nvSpPr>
          <p:cNvPr id="32786" name="Oval 18"/>
          <p:cNvSpPr>
            <a:spLocks noChangeArrowheads="1"/>
          </p:cNvSpPr>
          <p:nvPr/>
        </p:nvSpPr>
        <p:spPr bwMode="auto">
          <a:xfrm>
            <a:off x="601662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G</a:t>
            </a:r>
          </a:p>
        </p:txBody>
      </p:sp>
      <p:cxnSp>
        <p:nvCxnSpPr>
          <p:cNvPr id="32787" name="AutoShape 19"/>
          <p:cNvCxnSpPr>
            <a:cxnSpLocks noChangeShapeType="1"/>
            <a:stCxn id="32785" idx="5"/>
            <a:endCxn id="32783" idx="1"/>
          </p:cNvCxnSpPr>
          <p:nvPr/>
        </p:nvCxnSpPr>
        <p:spPr bwMode="auto">
          <a:xfrm>
            <a:off x="6253163" y="1752600"/>
            <a:ext cx="1487487" cy="1200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2788" name="AutoShape 20"/>
          <p:cNvCxnSpPr>
            <a:cxnSpLocks noChangeShapeType="1"/>
            <a:stCxn id="32786" idx="6"/>
            <a:endCxn id="32783" idx="2"/>
          </p:cNvCxnSpPr>
          <p:nvPr/>
        </p:nvCxnSpPr>
        <p:spPr bwMode="auto">
          <a:xfrm>
            <a:off x="6299200" y="3059113"/>
            <a:ext cx="13938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2789" name="AutoShape 21"/>
          <p:cNvCxnSpPr>
            <a:cxnSpLocks noChangeShapeType="1"/>
            <a:stCxn id="32785" idx="4"/>
            <a:endCxn id="32786" idx="0"/>
          </p:cNvCxnSpPr>
          <p:nvPr/>
        </p:nvCxnSpPr>
        <p:spPr bwMode="auto">
          <a:xfrm flipH="1">
            <a:off x="6154738" y="1792288"/>
            <a:ext cx="1587" cy="1120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2790" name="AutoShape 22"/>
          <p:cNvCxnSpPr>
            <a:cxnSpLocks noChangeShapeType="1"/>
            <a:stCxn id="32785" idx="6"/>
            <a:endCxn id="32784" idx="2"/>
          </p:cNvCxnSpPr>
          <p:nvPr/>
        </p:nvCxnSpPr>
        <p:spPr bwMode="auto">
          <a:xfrm>
            <a:off x="6300788" y="1647825"/>
            <a:ext cx="13985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2791" name="AutoShape 23"/>
          <p:cNvCxnSpPr>
            <a:cxnSpLocks noChangeShapeType="1"/>
            <a:stCxn id="32774" idx="6"/>
            <a:endCxn id="32786" idx="2"/>
          </p:cNvCxnSpPr>
          <p:nvPr/>
        </p:nvCxnSpPr>
        <p:spPr bwMode="auto">
          <a:xfrm>
            <a:off x="4603750" y="3059113"/>
            <a:ext cx="140493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2792" name="Text Box 24"/>
          <p:cNvSpPr txBox="1">
            <a:spLocks noChangeArrowheads="1"/>
          </p:cNvSpPr>
          <p:nvPr/>
        </p:nvSpPr>
        <p:spPr bwMode="auto">
          <a:xfrm>
            <a:off x="1484313" y="106045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-</a:t>
            </a:r>
          </a:p>
        </p:txBody>
      </p:sp>
      <p:sp>
        <p:nvSpPr>
          <p:cNvPr id="32793" name="Oval 25"/>
          <p:cNvSpPr>
            <a:spLocks noChangeArrowheads="1"/>
          </p:cNvSpPr>
          <p:nvPr/>
        </p:nvSpPr>
        <p:spPr bwMode="auto">
          <a:xfrm>
            <a:off x="4321175" y="1520825"/>
            <a:ext cx="274638" cy="2746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2794" name="Text Box 26"/>
          <p:cNvSpPr txBox="1">
            <a:spLocks noChangeArrowheads="1"/>
          </p:cNvSpPr>
          <p:nvPr/>
        </p:nvSpPr>
        <p:spPr bwMode="auto">
          <a:xfrm>
            <a:off x="4310063" y="1057275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A</a:t>
            </a:r>
          </a:p>
        </p:txBody>
      </p:sp>
      <p:sp>
        <p:nvSpPr>
          <p:cNvPr id="32795" name="Text Box 27"/>
          <p:cNvSpPr txBox="1">
            <a:spLocks noChangeArrowheads="1"/>
          </p:cNvSpPr>
          <p:nvPr/>
        </p:nvSpPr>
        <p:spPr bwMode="auto">
          <a:xfrm>
            <a:off x="1498600" y="438150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A</a:t>
            </a:r>
          </a:p>
        </p:txBody>
      </p:sp>
      <p:sp>
        <p:nvSpPr>
          <p:cNvPr id="32796" name="Text Box 28"/>
          <p:cNvSpPr txBox="1">
            <a:spLocks noChangeArrowheads="1"/>
          </p:cNvSpPr>
          <p:nvPr/>
        </p:nvSpPr>
        <p:spPr bwMode="auto">
          <a:xfrm>
            <a:off x="292100" y="5372100"/>
            <a:ext cx="2260600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/>
          <a:lstStyle/>
          <a:p>
            <a:pPr algn="ctr">
              <a:spcBef>
                <a:spcPct val="50000"/>
              </a:spcBef>
            </a:pPr>
            <a:r>
              <a:rPr kumimoji="1" lang="en-US" altLang="en-US" sz="1600" dirty="0"/>
              <a:t>A already discovered</a:t>
            </a:r>
          </a:p>
        </p:txBody>
      </p:sp>
      <p:cxnSp>
        <p:nvCxnSpPr>
          <p:cNvPr id="32797" name="AutoShape 29"/>
          <p:cNvCxnSpPr>
            <a:cxnSpLocks noChangeShapeType="1"/>
            <a:stCxn id="32793" idx="4"/>
            <a:endCxn id="32774" idx="0"/>
          </p:cNvCxnSpPr>
          <p:nvPr/>
        </p:nvCxnSpPr>
        <p:spPr bwMode="auto">
          <a:xfrm>
            <a:off x="4459288" y="1803400"/>
            <a:ext cx="0" cy="1109663"/>
          </a:xfrm>
          <a:prstGeom prst="straightConnector1">
            <a:avLst/>
          </a:prstGeom>
          <a:noFill/>
          <a:ln w="762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2798" name="AutoShape 30"/>
          <p:cNvCxnSpPr>
            <a:cxnSpLocks noChangeShapeType="1"/>
            <a:stCxn id="32793" idx="2"/>
          </p:cNvCxnSpPr>
          <p:nvPr/>
        </p:nvCxnSpPr>
        <p:spPr bwMode="auto">
          <a:xfrm flipH="1">
            <a:off x="1793875" y="1658938"/>
            <a:ext cx="2519363" cy="0"/>
          </a:xfrm>
          <a:prstGeom prst="straightConnector1">
            <a:avLst/>
          </a:prstGeom>
          <a:noFill/>
          <a:ln w="762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2799" name="Text Box 31"/>
          <p:cNvSpPr txBox="1">
            <a:spLocks noChangeArrowheads="1"/>
          </p:cNvSpPr>
          <p:nvPr/>
        </p:nvSpPr>
        <p:spPr bwMode="auto">
          <a:xfrm>
            <a:off x="4306888" y="3208338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B</a:t>
            </a:r>
          </a:p>
        </p:txBody>
      </p:sp>
      <p:sp>
        <p:nvSpPr>
          <p:cNvPr id="32800" name="Text Box 32"/>
          <p:cNvSpPr txBox="1">
            <a:spLocks noChangeArrowheads="1"/>
          </p:cNvSpPr>
          <p:nvPr/>
        </p:nvSpPr>
        <p:spPr bwMode="auto">
          <a:xfrm>
            <a:off x="4024313" y="5886450"/>
            <a:ext cx="3819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en-US" sz="1600"/>
              <a:t>FIFO Queue</a:t>
            </a:r>
          </a:p>
        </p:txBody>
      </p:sp>
      <p:sp>
        <p:nvSpPr>
          <p:cNvPr id="32801" name="Oval 33"/>
          <p:cNvSpPr>
            <a:spLocks noChangeArrowheads="1"/>
          </p:cNvSpPr>
          <p:nvPr/>
        </p:nvSpPr>
        <p:spPr bwMode="auto">
          <a:xfrm>
            <a:off x="1511300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29000" y="6400800"/>
            <a:ext cx="426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Sequence   A 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657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Tree Searches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r>
              <a:rPr lang="en-US" altLang="en-US" dirty="0" smtClean="0"/>
              <a:t>For some problems, any goal node is acceptable (</a:t>
            </a:r>
            <a:r>
              <a:rPr lang="en-US" altLang="en-US" dirty="0" smtClean="0">
                <a:latin typeface="Verdana" pitchFamily="34" charset="0"/>
              </a:rPr>
              <a:t>N</a:t>
            </a:r>
            <a:r>
              <a:rPr lang="en-US" altLang="en-US" dirty="0" smtClean="0"/>
              <a:t> or </a:t>
            </a:r>
            <a:r>
              <a:rPr lang="en-US" altLang="en-US" dirty="0" smtClean="0">
                <a:latin typeface="Verdana" pitchFamily="34" charset="0"/>
              </a:rPr>
              <a:t>J</a:t>
            </a:r>
            <a:r>
              <a:rPr lang="en-US" altLang="en-US" dirty="0" smtClean="0"/>
              <a:t>); for other problems, you want a minimum-depth goal node, that is, a goal node nearest the root (only </a:t>
            </a:r>
            <a:r>
              <a:rPr lang="en-US" altLang="en-US" dirty="0" smtClean="0">
                <a:latin typeface="Verdana" pitchFamily="34" charset="0"/>
              </a:rPr>
              <a:t>J</a:t>
            </a:r>
            <a:r>
              <a:rPr lang="en-US" altLang="en-US" dirty="0" smtClean="0"/>
              <a:t>)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743200"/>
            <a:ext cx="4133970" cy="4125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74FD-1A82-4196-BCF4-035C52C893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279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Breadth First Search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4025900" y="5372100"/>
            <a:ext cx="3860800" cy="4445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/>
          <a:lstStyle/>
          <a:p>
            <a:pPr>
              <a:spcBef>
                <a:spcPct val="50000"/>
              </a:spcBef>
            </a:pPr>
            <a:r>
              <a:rPr kumimoji="1" lang="en-US" altLang="en-US" sz="2000" b="1">
                <a:latin typeface="Courier New" pitchFamily="49" charset="0"/>
              </a:rPr>
              <a:t> I F 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3287713" y="5454650"/>
            <a:ext cx="746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en-US" sz="1400"/>
              <a:t>front</a:t>
            </a:r>
          </a:p>
        </p:txBody>
      </p:sp>
      <p:sp>
        <p:nvSpPr>
          <p:cNvPr id="34822" name="Oval 6"/>
          <p:cNvSpPr>
            <a:spLocks noChangeArrowheads="1"/>
          </p:cNvSpPr>
          <p:nvPr/>
        </p:nvSpPr>
        <p:spPr bwMode="auto">
          <a:xfrm>
            <a:off x="4321175" y="2921000"/>
            <a:ext cx="274638" cy="2746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34823" name="Oval 7"/>
          <p:cNvSpPr>
            <a:spLocks noChangeArrowheads="1"/>
          </p:cNvSpPr>
          <p:nvPr/>
        </p:nvSpPr>
        <p:spPr bwMode="auto">
          <a:xfrm>
            <a:off x="1512888" y="4038600"/>
            <a:ext cx="274637" cy="2746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34824" name="Oval 8"/>
          <p:cNvSpPr>
            <a:spLocks noChangeArrowheads="1"/>
          </p:cNvSpPr>
          <p:nvPr/>
        </p:nvSpPr>
        <p:spPr bwMode="auto">
          <a:xfrm>
            <a:off x="2795588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E</a:t>
            </a:r>
          </a:p>
        </p:txBody>
      </p:sp>
      <p:cxnSp>
        <p:nvCxnSpPr>
          <p:cNvPr id="34825" name="AutoShape 9"/>
          <p:cNvCxnSpPr>
            <a:cxnSpLocks noChangeShapeType="1"/>
            <a:endCxn id="34823" idx="0"/>
          </p:cNvCxnSpPr>
          <p:nvPr/>
        </p:nvCxnSpPr>
        <p:spPr bwMode="auto">
          <a:xfrm>
            <a:off x="1649413" y="1803400"/>
            <a:ext cx="1587" cy="2227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4826" name="AutoShape 10"/>
          <p:cNvCxnSpPr>
            <a:cxnSpLocks noChangeShapeType="1"/>
            <a:stCxn id="34822" idx="0"/>
          </p:cNvCxnSpPr>
          <p:nvPr/>
        </p:nvCxnSpPr>
        <p:spPr bwMode="auto">
          <a:xfrm flipV="1">
            <a:off x="4459288" y="1803400"/>
            <a:ext cx="0" cy="1109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4827" name="AutoShape 11"/>
          <p:cNvCxnSpPr>
            <a:cxnSpLocks noChangeShapeType="1"/>
            <a:stCxn id="34824" idx="6"/>
            <a:endCxn id="34822" idx="2"/>
          </p:cNvCxnSpPr>
          <p:nvPr/>
        </p:nvCxnSpPr>
        <p:spPr bwMode="auto">
          <a:xfrm>
            <a:off x="3078163" y="3059113"/>
            <a:ext cx="12350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4828" name="AutoShape 12"/>
          <p:cNvCxnSpPr>
            <a:cxnSpLocks noChangeShapeType="1"/>
            <a:stCxn id="34823" idx="7"/>
            <a:endCxn id="34824" idx="3"/>
          </p:cNvCxnSpPr>
          <p:nvPr/>
        </p:nvCxnSpPr>
        <p:spPr bwMode="auto">
          <a:xfrm flipV="1">
            <a:off x="1747838" y="3163888"/>
            <a:ext cx="1087437" cy="906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4829" name="AutoShape 13"/>
          <p:cNvCxnSpPr>
            <a:cxnSpLocks noChangeShapeType="1"/>
          </p:cNvCxnSpPr>
          <p:nvPr/>
        </p:nvCxnSpPr>
        <p:spPr bwMode="auto">
          <a:xfrm>
            <a:off x="1793875" y="1658938"/>
            <a:ext cx="25193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4830" name="AutoShape 14"/>
          <p:cNvCxnSpPr>
            <a:cxnSpLocks noChangeShapeType="1"/>
            <a:stCxn id="34823" idx="5"/>
            <a:endCxn id="34822" idx="3"/>
          </p:cNvCxnSpPr>
          <p:nvPr/>
        </p:nvCxnSpPr>
        <p:spPr bwMode="auto">
          <a:xfrm flipV="1">
            <a:off x="1747838" y="3163888"/>
            <a:ext cx="2613025" cy="1117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4831" name="Oval 15"/>
          <p:cNvSpPr>
            <a:spLocks noChangeArrowheads="1"/>
          </p:cNvSpPr>
          <p:nvPr/>
        </p:nvSpPr>
        <p:spPr bwMode="auto">
          <a:xfrm>
            <a:off x="7700963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H</a:t>
            </a:r>
          </a:p>
        </p:txBody>
      </p:sp>
      <p:sp>
        <p:nvSpPr>
          <p:cNvPr id="34832" name="Oval 16"/>
          <p:cNvSpPr>
            <a:spLocks noChangeArrowheads="1"/>
          </p:cNvSpPr>
          <p:nvPr/>
        </p:nvSpPr>
        <p:spPr bwMode="auto">
          <a:xfrm>
            <a:off x="7707313" y="1509713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D</a:t>
            </a:r>
          </a:p>
        </p:txBody>
      </p:sp>
      <p:sp>
        <p:nvSpPr>
          <p:cNvPr id="34833" name="Oval 17"/>
          <p:cNvSpPr>
            <a:spLocks noChangeArrowheads="1"/>
          </p:cNvSpPr>
          <p:nvPr/>
        </p:nvSpPr>
        <p:spPr bwMode="auto">
          <a:xfrm>
            <a:off x="6018213" y="1509713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C</a:t>
            </a:r>
          </a:p>
        </p:txBody>
      </p:sp>
      <p:sp>
        <p:nvSpPr>
          <p:cNvPr id="34834" name="Oval 18"/>
          <p:cNvSpPr>
            <a:spLocks noChangeArrowheads="1"/>
          </p:cNvSpPr>
          <p:nvPr/>
        </p:nvSpPr>
        <p:spPr bwMode="auto">
          <a:xfrm>
            <a:off x="601662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G</a:t>
            </a:r>
          </a:p>
        </p:txBody>
      </p:sp>
      <p:cxnSp>
        <p:nvCxnSpPr>
          <p:cNvPr id="34835" name="AutoShape 19"/>
          <p:cNvCxnSpPr>
            <a:cxnSpLocks noChangeShapeType="1"/>
            <a:stCxn id="34833" idx="5"/>
            <a:endCxn id="34831" idx="1"/>
          </p:cNvCxnSpPr>
          <p:nvPr/>
        </p:nvCxnSpPr>
        <p:spPr bwMode="auto">
          <a:xfrm>
            <a:off x="6253163" y="1752600"/>
            <a:ext cx="1487487" cy="1200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4836" name="AutoShape 20"/>
          <p:cNvCxnSpPr>
            <a:cxnSpLocks noChangeShapeType="1"/>
            <a:stCxn id="34834" idx="6"/>
            <a:endCxn id="34831" idx="2"/>
          </p:cNvCxnSpPr>
          <p:nvPr/>
        </p:nvCxnSpPr>
        <p:spPr bwMode="auto">
          <a:xfrm>
            <a:off x="6299200" y="3059113"/>
            <a:ext cx="13938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4837" name="AutoShape 21"/>
          <p:cNvCxnSpPr>
            <a:cxnSpLocks noChangeShapeType="1"/>
            <a:stCxn id="34833" idx="4"/>
            <a:endCxn id="34834" idx="0"/>
          </p:cNvCxnSpPr>
          <p:nvPr/>
        </p:nvCxnSpPr>
        <p:spPr bwMode="auto">
          <a:xfrm flipH="1">
            <a:off x="6154738" y="1792288"/>
            <a:ext cx="1587" cy="1120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4838" name="AutoShape 22"/>
          <p:cNvCxnSpPr>
            <a:cxnSpLocks noChangeShapeType="1"/>
            <a:stCxn id="34833" idx="6"/>
            <a:endCxn id="34832" idx="2"/>
          </p:cNvCxnSpPr>
          <p:nvPr/>
        </p:nvCxnSpPr>
        <p:spPr bwMode="auto">
          <a:xfrm>
            <a:off x="6300788" y="1647825"/>
            <a:ext cx="13985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4839" name="AutoShape 23"/>
          <p:cNvCxnSpPr>
            <a:cxnSpLocks noChangeShapeType="1"/>
            <a:stCxn id="34822" idx="6"/>
            <a:endCxn id="34834" idx="2"/>
          </p:cNvCxnSpPr>
          <p:nvPr/>
        </p:nvCxnSpPr>
        <p:spPr bwMode="auto">
          <a:xfrm>
            <a:off x="4603750" y="3059113"/>
            <a:ext cx="140493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4840" name="Text Box 24"/>
          <p:cNvSpPr txBox="1">
            <a:spLocks noChangeArrowheads="1"/>
          </p:cNvSpPr>
          <p:nvPr/>
        </p:nvSpPr>
        <p:spPr bwMode="auto">
          <a:xfrm>
            <a:off x="1484313" y="106045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-</a:t>
            </a:r>
          </a:p>
        </p:txBody>
      </p:sp>
      <p:sp>
        <p:nvSpPr>
          <p:cNvPr id="34841" name="Oval 25"/>
          <p:cNvSpPr>
            <a:spLocks noChangeArrowheads="1"/>
          </p:cNvSpPr>
          <p:nvPr/>
        </p:nvSpPr>
        <p:spPr bwMode="auto">
          <a:xfrm>
            <a:off x="4321175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34842" name="Text Box 26"/>
          <p:cNvSpPr txBox="1">
            <a:spLocks noChangeArrowheads="1"/>
          </p:cNvSpPr>
          <p:nvPr/>
        </p:nvSpPr>
        <p:spPr bwMode="auto">
          <a:xfrm>
            <a:off x="4310063" y="1057275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A</a:t>
            </a:r>
          </a:p>
        </p:txBody>
      </p:sp>
      <p:sp>
        <p:nvSpPr>
          <p:cNvPr id="34843" name="Text Box 27"/>
          <p:cNvSpPr txBox="1">
            <a:spLocks noChangeArrowheads="1"/>
          </p:cNvSpPr>
          <p:nvPr/>
        </p:nvSpPr>
        <p:spPr bwMode="auto">
          <a:xfrm>
            <a:off x="1498600" y="438150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A</a:t>
            </a:r>
          </a:p>
        </p:txBody>
      </p:sp>
      <p:sp>
        <p:nvSpPr>
          <p:cNvPr id="34844" name="Text Box 28"/>
          <p:cNvSpPr txBox="1">
            <a:spLocks noChangeArrowheads="1"/>
          </p:cNvSpPr>
          <p:nvPr/>
        </p:nvSpPr>
        <p:spPr bwMode="auto">
          <a:xfrm>
            <a:off x="292100" y="5372100"/>
            <a:ext cx="2260600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/>
          <a:lstStyle/>
          <a:p>
            <a:pPr algn="ctr">
              <a:spcBef>
                <a:spcPct val="50000"/>
              </a:spcBef>
            </a:pPr>
            <a:r>
              <a:rPr kumimoji="1" lang="en-US" altLang="en-US" sz="1600" dirty="0"/>
              <a:t>finished with B</a:t>
            </a:r>
          </a:p>
        </p:txBody>
      </p:sp>
      <p:sp>
        <p:nvSpPr>
          <p:cNvPr id="34845" name="Text Box 29"/>
          <p:cNvSpPr txBox="1">
            <a:spLocks noChangeArrowheads="1"/>
          </p:cNvSpPr>
          <p:nvPr/>
        </p:nvSpPr>
        <p:spPr bwMode="auto">
          <a:xfrm>
            <a:off x="4306888" y="3208338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B</a:t>
            </a:r>
          </a:p>
        </p:txBody>
      </p:sp>
      <p:sp>
        <p:nvSpPr>
          <p:cNvPr id="34846" name="Text Box 30"/>
          <p:cNvSpPr txBox="1">
            <a:spLocks noChangeArrowheads="1"/>
          </p:cNvSpPr>
          <p:nvPr/>
        </p:nvSpPr>
        <p:spPr bwMode="auto">
          <a:xfrm>
            <a:off x="4024313" y="5886450"/>
            <a:ext cx="3819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en-US" sz="1600"/>
              <a:t>FIFO Queue</a:t>
            </a:r>
          </a:p>
        </p:txBody>
      </p:sp>
      <p:sp>
        <p:nvSpPr>
          <p:cNvPr id="34847" name="Oval 31"/>
          <p:cNvSpPr>
            <a:spLocks noChangeArrowheads="1"/>
          </p:cNvSpPr>
          <p:nvPr/>
        </p:nvSpPr>
        <p:spPr bwMode="auto">
          <a:xfrm>
            <a:off x="1511300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05200" y="64008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Sequence   A 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Breadth First Search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4025900" y="5372100"/>
            <a:ext cx="3860800" cy="4445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/>
          <a:lstStyle/>
          <a:p>
            <a:pPr>
              <a:spcBef>
                <a:spcPct val="50000"/>
              </a:spcBef>
            </a:pPr>
            <a:r>
              <a:rPr kumimoji="1" lang="en-US" altLang="en-US" sz="2000" b="1">
                <a:latin typeface="Courier New" pitchFamily="49" charset="0"/>
              </a:rPr>
              <a:t> I F 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3287713" y="5454650"/>
            <a:ext cx="746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en-US" sz="1400"/>
              <a:t>front</a:t>
            </a:r>
          </a:p>
        </p:txBody>
      </p:sp>
      <p:sp>
        <p:nvSpPr>
          <p:cNvPr id="36870" name="Oval 6"/>
          <p:cNvSpPr>
            <a:spLocks noChangeArrowheads="1"/>
          </p:cNvSpPr>
          <p:nvPr/>
        </p:nvSpPr>
        <p:spPr bwMode="auto">
          <a:xfrm>
            <a:off x="4321175" y="2921000"/>
            <a:ext cx="274638" cy="2746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36871" name="Oval 7"/>
          <p:cNvSpPr>
            <a:spLocks noChangeArrowheads="1"/>
          </p:cNvSpPr>
          <p:nvPr/>
        </p:nvSpPr>
        <p:spPr bwMode="auto">
          <a:xfrm>
            <a:off x="1512888" y="4038600"/>
            <a:ext cx="274637" cy="2746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36872" name="Oval 8"/>
          <p:cNvSpPr>
            <a:spLocks noChangeArrowheads="1"/>
          </p:cNvSpPr>
          <p:nvPr/>
        </p:nvSpPr>
        <p:spPr bwMode="auto">
          <a:xfrm>
            <a:off x="2795588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E</a:t>
            </a:r>
          </a:p>
        </p:txBody>
      </p:sp>
      <p:cxnSp>
        <p:nvCxnSpPr>
          <p:cNvPr id="36873" name="AutoShape 9"/>
          <p:cNvCxnSpPr>
            <a:cxnSpLocks noChangeShapeType="1"/>
            <a:endCxn id="36871" idx="0"/>
          </p:cNvCxnSpPr>
          <p:nvPr/>
        </p:nvCxnSpPr>
        <p:spPr bwMode="auto">
          <a:xfrm>
            <a:off x="1649413" y="1803400"/>
            <a:ext cx="1587" cy="2227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874" name="AutoShape 10"/>
          <p:cNvCxnSpPr>
            <a:cxnSpLocks noChangeShapeType="1"/>
            <a:stCxn id="36870" idx="0"/>
          </p:cNvCxnSpPr>
          <p:nvPr/>
        </p:nvCxnSpPr>
        <p:spPr bwMode="auto">
          <a:xfrm flipV="1">
            <a:off x="4459288" y="1803400"/>
            <a:ext cx="0" cy="1109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875" name="AutoShape 11"/>
          <p:cNvCxnSpPr>
            <a:cxnSpLocks noChangeShapeType="1"/>
            <a:stCxn id="36872" idx="6"/>
            <a:endCxn id="36870" idx="2"/>
          </p:cNvCxnSpPr>
          <p:nvPr/>
        </p:nvCxnSpPr>
        <p:spPr bwMode="auto">
          <a:xfrm>
            <a:off x="3078163" y="3059113"/>
            <a:ext cx="12350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876" name="AutoShape 12"/>
          <p:cNvCxnSpPr>
            <a:cxnSpLocks noChangeShapeType="1"/>
            <a:stCxn id="36871" idx="7"/>
            <a:endCxn id="36872" idx="3"/>
          </p:cNvCxnSpPr>
          <p:nvPr/>
        </p:nvCxnSpPr>
        <p:spPr bwMode="auto">
          <a:xfrm flipV="1">
            <a:off x="1747838" y="3163888"/>
            <a:ext cx="1087437" cy="906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877" name="AutoShape 13"/>
          <p:cNvCxnSpPr>
            <a:cxnSpLocks noChangeShapeType="1"/>
          </p:cNvCxnSpPr>
          <p:nvPr/>
        </p:nvCxnSpPr>
        <p:spPr bwMode="auto">
          <a:xfrm>
            <a:off x="1793875" y="1658938"/>
            <a:ext cx="25193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878" name="AutoShape 14"/>
          <p:cNvCxnSpPr>
            <a:cxnSpLocks noChangeShapeType="1"/>
            <a:stCxn id="36871" idx="5"/>
            <a:endCxn id="36870" idx="3"/>
          </p:cNvCxnSpPr>
          <p:nvPr/>
        </p:nvCxnSpPr>
        <p:spPr bwMode="auto">
          <a:xfrm flipV="1">
            <a:off x="1747838" y="3163888"/>
            <a:ext cx="2613025" cy="1117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6879" name="Oval 15"/>
          <p:cNvSpPr>
            <a:spLocks noChangeArrowheads="1"/>
          </p:cNvSpPr>
          <p:nvPr/>
        </p:nvSpPr>
        <p:spPr bwMode="auto">
          <a:xfrm>
            <a:off x="7700963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H</a:t>
            </a:r>
          </a:p>
        </p:txBody>
      </p:sp>
      <p:sp>
        <p:nvSpPr>
          <p:cNvPr id="36880" name="Oval 16"/>
          <p:cNvSpPr>
            <a:spLocks noChangeArrowheads="1"/>
          </p:cNvSpPr>
          <p:nvPr/>
        </p:nvSpPr>
        <p:spPr bwMode="auto">
          <a:xfrm>
            <a:off x="7707313" y="1509713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D</a:t>
            </a:r>
          </a:p>
        </p:txBody>
      </p:sp>
      <p:sp>
        <p:nvSpPr>
          <p:cNvPr id="36881" name="Oval 17"/>
          <p:cNvSpPr>
            <a:spLocks noChangeArrowheads="1"/>
          </p:cNvSpPr>
          <p:nvPr/>
        </p:nvSpPr>
        <p:spPr bwMode="auto">
          <a:xfrm>
            <a:off x="6018213" y="1509713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C</a:t>
            </a:r>
          </a:p>
        </p:txBody>
      </p:sp>
      <p:sp>
        <p:nvSpPr>
          <p:cNvPr id="36882" name="Oval 18"/>
          <p:cNvSpPr>
            <a:spLocks noChangeArrowheads="1"/>
          </p:cNvSpPr>
          <p:nvPr/>
        </p:nvSpPr>
        <p:spPr bwMode="auto">
          <a:xfrm>
            <a:off x="601662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G</a:t>
            </a:r>
          </a:p>
        </p:txBody>
      </p:sp>
      <p:cxnSp>
        <p:nvCxnSpPr>
          <p:cNvPr id="36883" name="AutoShape 19"/>
          <p:cNvCxnSpPr>
            <a:cxnSpLocks noChangeShapeType="1"/>
            <a:stCxn id="36881" idx="5"/>
            <a:endCxn id="36879" idx="1"/>
          </p:cNvCxnSpPr>
          <p:nvPr/>
        </p:nvCxnSpPr>
        <p:spPr bwMode="auto">
          <a:xfrm>
            <a:off x="6253163" y="1752600"/>
            <a:ext cx="1487487" cy="1200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884" name="AutoShape 20"/>
          <p:cNvCxnSpPr>
            <a:cxnSpLocks noChangeShapeType="1"/>
            <a:stCxn id="36882" idx="6"/>
            <a:endCxn id="36879" idx="2"/>
          </p:cNvCxnSpPr>
          <p:nvPr/>
        </p:nvCxnSpPr>
        <p:spPr bwMode="auto">
          <a:xfrm>
            <a:off x="6299200" y="3059113"/>
            <a:ext cx="13938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885" name="AutoShape 21"/>
          <p:cNvCxnSpPr>
            <a:cxnSpLocks noChangeShapeType="1"/>
            <a:stCxn id="36881" idx="4"/>
            <a:endCxn id="36882" idx="0"/>
          </p:cNvCxnSpPr>
          <p:nvPr/>
        </p:nvCxnSpPr>
        <p:spPr bwMode="auto">
          <a:xfrm flipH="1">
            <a:off x="6154738" y="1792288"/>
            <a:ext cx="1587" cy="1120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886" name="AutoShape 22"/>
          <p:cNvCxnSpPr>
            <a:cxnSpLocks noChangeShapeType="1"/>
            <a:stCxn id="36881" idx="6"/>
            <a:endCxn id="36880" idx="2"/>
          </p:cNvCxnSpPr>
          <p:nvPr/>
        </p:nvCxnSpPr>
        <p:spPr bwMode="auto">
          <a:xfrm>
            <a:off x="6300788" y="1647825"/>
            <a:ext cx="13985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6887" name="AutoShape 23"/>
          <p:cNvCxnSpPr>
            <a:cxnSpLocks noChangeShapeType="1"/>
            <a:stCxn id="36870" idx="6"/>
            <a:endCxn id="36882" idx="2"/>
          </p:cNvCxnSpPr>
          <p:nvPr/>
        </p:nvCxnSpPr>
        <p:spPr bwMode="auto">
          <a:xfrm>
            <a:off x="4603750" y="3059113"/>
            <a:ext cx="140493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1484313" y="106045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-</a:t>
            </a:r>
          </a:p>
        </p:txBody>
      </p:sp>
      <p:sp>
        <p:nvSpPr>
          <p:cNvPr id="36890" name="Text Box 26"/>
          <p:cNvSpPr txBox="1">
            <a:spLocks noChangeArrowheads="1"/>
          </p:cNvSpPr>
          <p:nvPr/>
        </p:nvSpPr>
        <p:spPr bwMode="auto">
          <a:xfrm>
            <a:off x="4310063" y="1057275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A</a:t>
            </a:r>
          </a:p>
        </p:txBody>
      </p:sp>
      <p:sp>
        <p:nvSpPr>
          <p:cNvPr id="36891" name="Text Box 27"/>
          <p:cNvSpPr txBox="1">
            <a:spLocks noChangeArrowheads="1"/>
          </p:cNvSpPr>
          <p:nvPr/>
        </p:nvSpPr>
        <p:spPr bwMode="auto">
          <a:xfrm>
            <a:off x="1498600" y="438150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A</a:t>
            </a:r>
          </a:p>
        </p:txBody>
      </p:sp>
      <p:sp>
        <p:nvSpPr>
          <p:cNvPr id="36892" name="Text Box 28"/>
          <p:cNvSpPr txBox="1">
            <a:spLocks noChangeArrowheads="1"/>
          </p:cNvSpPr>
          <p:nvPr/>
        </p:nvSpPr>
        <p:spPr bwMode="auto">
          <a:xfrm>
            <a:off x="292100" y="5372100"/>
            <a:ext cx="2260600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/>
          <a:lstStyle/>
          <a:p>
            <a:pPr algn="ctr">
              <a:spcBef>
                <a:spcPct val="50000"/>
              </a:spcBef>
            </a:pPr>
            <a:r>
              <a:rPr kumimoji="1" lang="en-US" altLang="en-US" sz="1600" dirty="0" err="1"/>
              <a:t>dequeue</a:t>
            </a:r>
            <a:r>
              <a:rPr kumimoji="1" lang="en-US" altLang="en-US" sz="1600" dirty="0"/>
              <a:t> next vertex</a:t>
            </a:r>
          </a:p>
        </p:txBody>
      </p:sp>
      <p:sp>
        <p:nvSpPr>
          <p:cNvPr id="36893" name="Text Box 29"/>
          <p:cNvSpPr txBox="1">
            <a:spLocks noChangeArrowheads="1"/>
          </p:cNvSpPr>
          <p:nvPr/>
        </p:nvSpPr>
        <p:spPr bwMode="auto">
          <a:xfrm>
            <a:off x="4306888" y="3208338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B</a:t>
            </a:r>
          </a:p>
        </p:txBody>
      </p:sp>
      <p:sp>
        <p:nvSpPr>
          <p:cNvPr id="36894" name="Text Box 30"/>
          <p:cNvSpPr txBox="1">
            <a:spLocks noChangeArrowheads="1"/>
          </p:cNvSpPr>
          <p:nvPr/>
        </p:nvSpPr>
        <p:spPr bwMode="auto">
          <a:xfrm>
            <a:off x="4024313" y="5886450"/>
            <a:ext cx="3819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en-US" sz="1600"/>
              <a:t>FIFO Queue</a:t>
            </a:r>
          </a:p>
        </p:txBody>
      </p:sp>
      <p:sp>
        <p:nvSpPr>
          <p:cNvPr id="36895" name="Oval 31"/>
          <p:cNvSpPr>
            <a:spLocks noChangeArrowheads="1"/>
          </p:cNvSpPr>
          <p:nvPr/>
        </p:nvSpPr>
        <p:spPr bwMode="auto">
          <a:xfrm>
            <a:off x="4321175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36896" name="Oval 32"/>
          <p:cNvSpPr>
            <a:spLocks noChangeArrowheads="1"/>
          </p:cNvSpPr>
          <p:nvPr/>
        </p:nvSpPr>
        <p:spPr bwMode="auto">
          <a:xfrm>
            <a:off x="1511300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05200" y="64008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Sequence   A 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Breadth First Search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4025900" y="5372100"/>
            <a:ext cx="3860800" cy="4445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/>
          <a:lstStyle/>
          <a:p>
            <a:pPr>
              <a:spcBef>
                <a:spcPct val="50000"/>
              </a:spcBef>
            </a:pPr>
            <a:r>
              <a:rPr kumimoji="1" lang="en-US" altLang="en-US" sz="2000" b="1">
                <a:latin typeface="Courier New" pitchFamily="49" charset="0"/>
              </a:rPr>
              <a:t> F </a:t>
            </a: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3287713" y="5454650"/>
            <a:ext cx="746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en-US" sz="1400"/>
              <a:t>front</a:t>
            </a:r>
          </a:p>
        </p:txBody>
      </p:sp>
      <p:sp>
        <p:nvSpPr>
          <p:cNvPr id="38918" name="Oval 6"/>
          <p:cNvSpPr>
            <a:spLocks noChangeArrowheads="1"/>
          </p:cNvSpPr>
          <p:nvPr/>
        </p:nvSpPr>
        <p:spPr bwMode="auto">
          <a:xfrm>
            <a:off x="4321175" y="2921000"/>
            <a:ext cx="274638" cy="2746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38919" name="Oval 7"/>
          <p:cNvSpPr>
            <a:spLocks noChangeArrowheads="1"/>
          </p:cNvSpPr>
          <p:nvPr/>
        </p:nvSpPr>
        <p:spPr bwMode="auto">
          <a:xfrm>
            <a:off x="1512888" y="4038600"/>
            <a:ext cx="274637" cy="2746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38920" name="Oval 8"/>
          <p:cNvSpPr>
            <a:spLocks noChangeArrowheads="1"/>
          </p:cNvSpPr>
          <p:nvPr/>
        </p:nvSpPr>
        <p:spPr bwMode="auto">
          <a:xfrm>
            <a:off x="2795588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E</a:t>
            </a:r>
          </a:p>
        </p:txBody>
      </p:sp>
      <p:cxnSp>
        <p:nvCxnSpPr>
          <p:cNvPr id="38921" name="AutoShape 9"/>
          <p:cNvCxnSpPr>
            <a:cxnSpLocks noChangeShapeType="1"/>
            <a:endCxn id="38919" idx="0"/>
          </p:cNvCxnSpPr>
          <p:nvPr/>
        </p:nvCxnSpPr>
        <p:spPr bwMode="auto">
          <a:xfrm>
            <a:off x="1649413" y="1803400"/>
            <a:ext cx="1587" cy="2227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922" name="AutoShape 10"/>
          <p:cNvCxnSpPr>
            <a:cxnSpLocks noChangeShapeType="1"/>
            <a:stCxn id="38918" idx="0"/>
          </p:cNvCxnSpPr>
          <p:nvPr/>
        </p:nvCxnSpPr>
        <p:spPr bwMode="auto">
          <a:xfrm flipV="1">
            <a:off x="4459288" y="1803400"/>
            <a:ext cx="0" cy="1109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923" name="AutoShape 11"/>
          <p:cNvCxnSpPr>
            <a:cxnSpLocks noChangeShapeType="1"/>
            <a:stCxn id="38920" idx="6"/>
            <a:endCxn id="38918" idx="2"/>
          </p:cNvCxnSpPr>
          <p:nvPr/>
        </p:nvCxnSpPr>
        <p:spPr bwMode="auto">
          <a:xfrm>
            <a:off x="3078163" y="3059113"/>
            <a:ext cx="12350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924" name="AutoShape 12"/>
          <p:cNvCxnSpPr>
            <a:cxnSpLocks noChangeShapeType="1"/>
            <a:stCxn id="38919" idx="7"/>
            <a:endCxn id="38920" idx="3"/>
          </p:cNvCxnSpPr>
          <p:nvPr/>
        </p:nvCxnSpPr>
        <p:spPr bwMode="auto">
          <a:xfrm flipV="1">
            <a:off x="1747838" y="3163888"/>
            <a:ext cx="1087437" cy="906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925" name="AutoShape 13"/>
          <p:cNvCxnSpPr>
            <a:cxnSpLocks noChangeShapeType="1"/>
          </p:cNvCxnSpPr>
          <p:nvPr/>
        </p:nvCxnSpPr>
        <p:spPr bwMode="auto">
          <a:xfrm>
            <a:off x="1793875" y="1658938"/>
            <a:ext cx="25193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926" name="AutoShape 14"/>
          <p:cNvCxnSpPr>
            <a:cxnSpLocks noChangeShapeType="1"/>
            <a:stCxn id="38919" idx="5"/>
            <a:endCxn id="38918" idx="3"/>
          </p:cNvCxnSpPr>
          <p:nvPr/>
        </p:nvCxnSpPr>
        <p:spPr bwMode="auto">
          <a:xfrm flipV="1">
            <a:off x="1747838" y="3163888"/>
            <a:ext cx="2613025" cy="1117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8927" name="Oval 15"/>
          <p:cNvSpPr>
            <a:spLocks noChangeArrowheads="1"/>
          </p:cNvSpPr>
          <p:nvPr/>
        </p:nvSpPr>
        <p:spPr bwMode="auto">
          <a:xfrm>
            <a:off x="7700963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H</a:t>
            </a:r>
          </a:p>
        </p:txBody>
      </p:sp>
      <p:sp>
        <p:nvSpPr>
          <p:cNvPr id="38928" name="Oval 16"/>
          <p:cNvSpPr>
            <a:spLocks noChangeArrowheads="1"/>
          </p:cNvSpPr>
          <p:nvPr/>
        </p:nvSpPr>
        <p:spPr bwMode="auto">
          <a:xfrm>
            <a:off x="7707313" y="1509713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D</a:t>
            </a:r>
          </a:p>
        </p:txBody>
      </p:sp>
      <p:sp>
        <p:nvSpPr>
          <p:cNvPr id="38929" name="Oval 17"/>
          <p:cNvSpPr>
            <a:spLocks noChangeArrowheads="1"/>
          </p:cNvSpPr>
          <p:nvPr/>
        </p:nvSpPr>
        <p:spPr bwMode="auto">
          <a:xfrm>
            <a:off x="6018213" y="1509713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C</a:t>
            </a:r>
          </a:p>
        </p:txBody>
      </p:sp>
      <p:sp>
        <p:nvSpPr>
          <p:cNvPr id="38930" name="Oval 18"/>
          <p:cNvSpPr>
            <a:spLocks noChangeArrowheads="1"/>
          </p:cNvSpPr>
          <p:nvPr/>
        </p:nvSpPr>
        <p:spPr bwMode="auto">
          <a:xfrm>
            <a:off x="601662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G</a:t>
            </a:r>
          </a:p>
        </p:txBody>
      </p:sp>
      <p:cxnSp>
        <p:nvCxnSpPr>
          <p:cNvPr id="38931" name="AutoShape 19"/>
          <p:cNvCxnSpPr>
            <a:cxnSpLocks noChangeShapeType="1"/>
            <a:stCxn id="38929" idx="5"/>
            <a:endCxn id="38927" idx="1"/>
          </p:cNvCxnSpPr>
          <p:nvPr/>
        </p:nvCxnSpPr>
        <p:spPr bwMode="auto">
          <a:xfrm>
            <a:off x="6253163" y="1752600"/>
            <a:ext cx="1487487" cy="1200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932" name="AutoShape 20"/>
          <p:cNvCxnSpPr>
            <a:cxnSpLocks noChangeShapeType="1"/>
            <a:stCxn id="38930" idx="6"/>
            <a:endCxn id="38927" idx="2"/>
          </p:cNvCxnSpPr>
          <p:nvPr/>
        </p:nvCxnSpPr>
        <p:spPr bwMode="auto">
          <a:xfrm>
            <a:off x="6299200" y="3059113"/>
            <a:ext cx="13938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933" name="AutoShape 21"/>
          <p:cNvCxnSpPr>
            <a:cxnSpLocks noChangeShapeType="1"/>
            <a:stCxn id="38929" idx="4"/>
            <a:endCxn id="38930" idx="0"/>
          </p:cNvCxnSpPr>
          <p:nvPr/>
        </p:nvCxnSpPr>
        <p:spPr bwMode="auto">
          <a:xfrm flipH="1">
            <a:off x="6154738" y="1792288"/>
            <a:ext cx="1587" cy="1120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934" name="AutoShape 22"/>
          <p:cNvCxnSpPr>
            <a:cxnSpLocks noChangeShapeType="1"/>
            <a:stCxn id="38929" idx="6"/>
            <a:endCxn id="38928" idx="2"/>
          </p:cNvCxnSpPr>
          <p:nvPr/>
        </p:nvCxnSpPr>
        <p:spPr bwMode="auto">
          <a:xfrm>
            <a:off x="6300788" y="1647825"/>
            <a:ext cx="13985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38935" name="AutoShape 23"/>
          <p:cNvCxnSpPr>
            <a:cxnSpLocks noChangeShapeType="1"/>
            <a:stCxn id="38918" idx="6"/>
            <a:endCxn id="38930" idx="2"/>
          </p:cNvCxnSpPr>
          <p:nvPr/>
        </p:nvCxnSpPr>
        <p:spPr bwMode="auto">
          <a:xfrm>
            <a:off x="4603750" y="3059113"/>
            <a:ext cx="140493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8936" name="Text Box 24"/>
          <p:cNvSpPr txBox="1">
            <a:spLocks noChangeArrowheads="1"/>
          </p:cNvSpPr>
          <p:nvPr/>
        </p:nvSpPr>
        <p:spPr bwMode="auto">
          <a:xfrm>
            <a:off x="1484313" y="106045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-</a:t>
            </a:r>
          </a:p>
        </p:txBody>
      </p:sp>
      <p:sp>
        <p:nvSpPr>
          <p:cNvPr id="38938" name="Text Box 26"/>
          <p:cNvSpPr txBox="1">
            <a:spLocks noChangeArrowheads="1"/>
          </p:cNvSpPr>
          <p:nvPr/>
        </p:nvSpPr>
        <p:spPr bwMode="auto">
          <a:xfrm>
            <a:off x="4310063" y="1057275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A</a:t>
            </a:r>
          </a:p>
        </p:txBody>
      </p:sp>
      <p:sp>
        <p:nvSpPr>
          <p:cNvPr id="38939" name="Text Box 27"/>
          <p:cNvSpPr txBox="1">
            <a:spLocks noChangeArrowheads="1"/>
          </p:cNvSpPr>
          <p:nvPr/>
        </p:nvSpPr>
        <p:spPr bwMode="auto">
          <a:xfrm>
            <a:off x="1498600" y="438150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A</a:t>
            </a:r>
          </a:p>
        </p:txBody>
      </p:sp>
      <p:sp>
        <p:nvSpPr>
          <p:cNvPr id="38940" name="Text Box 28"/>
          <p:cNvSpPr txBox="1">
            <a:spLocks noChangeArrowheads="1"/>
          </p:cNvSpPr>
          <p:nvPr/>
        </p:nvSpPr>
        <p:spPr bwMode="auto">
          <a:xfrm>
            <a:off x="292100" y="5372100"/>
            <a:ext cx="2260600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/>
          <a:lstStyle/>
          <a:p>
            <a:pPr algn="ctr">
              <a:spcBef>
                <a:spcPct val="50000"/>
              </a:spcBef>
            </a:pPr>
            <a:r>
              <a:rPr kumimoji="1" lang="en-US" altLang="en-US" sz="1600" dirty="0"/>
              <a:t>visit neighbors of I</a:t>
            </a:r>
          </a:p>
        </p:txBody>
      </p:sp>
      <p:sp>
        <p:nvSpPr>
          <p:cNvPr id="38941" name="Text Box 29"/>
          <p:cNvSpPr txBox="1">
            <a:spLocks noChangeArrowheads="1"/>
          </p:cNvSpPr>
          <p:nvPr/>
        </p:nvSpPr>
        <p:spPr bwMode="auto">
          <a:xfrm>
            <a:off x="4306888" y="3208338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B</a:t>
            </a:r>
          </a:p>
        </p:txBody>
      </p:sp>
      <p:sp>
        <p:nvSpPr>
          <p:cNvPr id="38942" name="Text Box 30"/>
          <p:cNvSpPr txBox="1">
            <a:spLocks noChangeArrowheads="1"/>
          </p:cNvSpPr>
          <p:nvPr/>
        </p:nvSpPr>
        <p:spPr bwMode="auto">
          <a:xfrm>
            <a:off x="4024313" y="5886450"/>
            <a:ext cx="3819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en-US" sz="1600"/>
              <a:t>FIFO Queue</a:t>
            </a:r>
          </a:p>
        </p:txBody>
      </p:sp>
      <p:sp>
        <p:nvSpPr>
          <p:cNvPr id="38943" name="Oval 31"/>
          <p:cNvSpPr>
            <a:spLocks noChangeArrowheads="1"/>
          </p:cNvSpPr>
          <p:nvPr/>
        </p:nvSpPr>
        <p:spPr bwMode="auto">
          <a:xfrm>
            <a:off x="4321175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38944" name="Oval 32"/>
          <p:cNvSpPr>
            <a:spLocks noChangeArrowheads="1"/>
          </p:cNvSpPr>
          <p:nvPr/>
        </p:nvSpPr>
        <p:spPr bwMode="auto">
          <a:xfrm>
            <a:off x="1511300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29000" y="6306189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Sequence   A B 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Breadth First Search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4025900" y="5372100"/>
            <a:ext cx="3860800" cy="4445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/>
          <a:lstStyle/>
          <a:p>
            <a:pPr>
              <a:spcBef>
                <a:spcPct val="50000"/>
              </a:spcBef>
            </a:pPr>
            <a:r>
              <a:rPr kumimoji="1" lang="en-US" altLang="en-US" sz="2000" b="1">
                <a:latin typeface="Courier New" pitchFamily="49" charset="0"/>
              </a:rPr>
              <a:t> F 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3287713" y="5454650"/>
            <a:ext cx="746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en-US" sz="1400"/>
              <a:t>front</a:t>
            </a:r>
          </a:p>
        </p:txBody>
      </p:sp>
      <p:sp>
        <p:nvSpPr>
          <p:cNvPr id="40966" name="Oval 6"/>
          <p:cNvSpPr>
            <a:spLocks noChangeArrowheads="1"/>
          </p:cNvSpPr>
          <p:nvPr/>
        </p:nvSpPr>
        <p:spPr bwMode="auto">
          <a:xfrm>
            <a:off x="4321175" y="2921000"/>
            <a:ext cx="274638" cy="2746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40967" name="Oval 7"/>
          <p:cNvSpPr>
            <a:spLocks noChangeArrowheads="1"/>
          </p:cNvSpPr>
          <p:nvPr/>
        </p:nvSpPr>
        <p:spPr bwMode="auto">
          <a:xfrm>
            <a:off x="1512888" y="4038600"/>
            <a:ext cx="274637" cy="2746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40968" name="Oval 8"/>
          <p:cNvSpPr>
            <a:spLocks noChangeArrowheads="1"/>
          </p:cNvSpPr>
          <p:nvPr/>
        </p:nvSpPr>
        <p:spPr bwMode="auto">
          <a:xfrm>
            <a:off x="2795588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E</a:t>
            </a:r>
          </a:p>
        </p:txBody>
      </p:sp>
      <p:cxnSp>
        <p:nvCxnSpPr>
          <p:cNvPr id="40969" name="AutoShape 9"/>
          <p:cNvCxnSpPr>
            <a:cxnSpLocks noChangeShapeType="1"/>
            <a:endCxn id="40967" idx="0"/>
          </p:cNvCxnSpPr>
          <p:nvPr/>
        </p:nvCxnSpPr>
        <p:spPr bwMode="auto">
          <a:xfrm>
            <a:off x="1649413" y="1803400"/>
            <a:ext cx="1587" cy="2227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0970" name="AutoShape 10"/>
          <p:cNvCxnSpPr>
            <a:cxnSpLocks noChangeShapeType="1"/>
            <a:stCxn id="40966" idx="0"/>
          </p:cNvCxnSpPr>
          <p:nvPr/>
        </p:nvCxnSpPr>
        <p:spPr bwMode="auto">
          <a:xfrm flipV="1">
            <a:off x="4459288" y="1803400"/>
            <a:ext cx="0" cy="1109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0971" name="AutoShape 11"/>
          <p:cNvCxnSpPr>
            <a:cxnSpLocks noChangeShapeType="1"/>
            <a:stCxn id="40968" idx="6"/>
            <a:endCxn id="40966" idx="2"/>
          </p:cNvCxnSpPr>
          <p:nvPr/>
        </p:nvCxnSpPr>
        <p:spPr bwMode="auto">
          <a:xfrm>
            <a:off x="3078163" y="3059113"/>
            <a:ext cx="12350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0972" name="AutoShape 12"/>
          <p:cNvCxnSpPr>
            <a:cxnSpLocks noChangeShapeType="1"/>
            <a:stCxn id="40967" idx="7"/>
            <a:endCxn id="40968" idx="3"/>
          </p:cNvCxnSpPr>
          <p:nvPr/>
        </p:nvCxnSpPr>
        <p:spPr bwMode="auto">
          <a:xfrm flipV="1">
            <a:off x="1747838" y="3163888"/>
            <a:ext cx="1087437" cy="906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0973" name="AutoShape 13"/>
          <p:cNvCxnSpPr>
            <a:cxnSpLocks noChangeShapeType="1"/>
          </p:cNvCxnSpPr>
          <p:nvPr/>
        </p:nvCxnSpPr>
        <p:spPr bwMode="auto">
          <a:xfrm>
            <a:off x="1793875" y="1658938"/>
            <a:ext cx="25193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0974" name="AutoShape 14"/>
          <p:cNvCxnSpPr>
            <a:cxnSpLocks noChangeShapeType="1"/>
            <a:stCxn id="40967" idx="5"/>
            <a:endCxn id="40966" idx="3"/>
          </p:cNvCxnSpPr>
          <p:nvPr/>
        </p:nvCxnSpPr>
        <p:spPr bwMode="auto">
          <a:xfrm flipV="1">
            <a:off x="1747838" y="3163888"/>
            <a:ext cx="2613025" cy="1117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0975" name="Oval 15"/>
          <p:cNvSpPr>
            <a:spLocks noChangeArrowheads="1"/>
          </p:cNvSpPr>
          <p:nvPr/>
        </p:nvSpPr>
        <p:spPr bwMode="auto">
          <a:xfrm>
            <a:off x="7700963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H</a:t>
            </a:r>
          </a:p>
        </p:txBody>
      </p:sp>
      <p:sp>
        <p:nvSpPr>
          <p:cNvPr id="40976" name="Oval 16"/>
          <p:cNvSpPr>
            <a:spLocks noChangeArrowheads="1"/>
          </p:cNvSpPr>
          <p:nvPr/>
        </p:nvSpPr>
        <p:spPr bwMode="auto">
          <a:xfrm>
            <a:off x="7707313" y="1509713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D</a:t>
            </a:r>
          </a:p>
        </p:txBody>
      </p:sp>
      <p:sp>
        <p:nvSpPr>
          <p:cNvPr id="40977" name="Oval 17"/>
          <p:cNvSpPr>
            <a:spLocks noChangeArrowheads="1"/>
          </p:cNvSpPr>
          <p:nvPr/>
        </p:nvSpPr>
        <p:spPr bwMode="auto">
          <a:xfrm>
            <a:off x="6018213" y="1509713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C</a:t>
            </a:r>
          </a:p>
        </p:txBody>
      </p:sp>
      <p:sp>
        <p:nvSpPr>
          <p:cNvPr id="40978" name="Oval 18"/>
          <p:cNvSpPr>
            <a:spLocks noChangeArrowheads="1"/>
          </p:cNvSpPr>
          <p:nvPr/>
        </p:nvSpPr>
        <p:spPr bwMode="auto">
          <a:xfrm>
            <a:off x="601662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G</a:t>
            </a:r>
          </a:p>
        </p:txBody>
      </p:sp>
      <p:cxnSp>
        <p:nvCxnSpPr>
          <p:cNvPr id="40979" name="AutoShape 19"/>
          <p:cNvCxnSpPr>
            <a:cxnSpLocks noChangeShapeType="1"/>
            <a:stCxn id="40977" idx="5"/>
            <a:endCxn id="40975" idx="1"/>
          </p:cNvCxnSpPr>
          <p:nvPr/>
        </p:nvCxnSpPr>
        <p:spPr bwMode="auto">
          <a:xfrm>
            <a:off x="6253163" y="1752600"/>
            <a:ext cx="1487487" cy="1200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0980" name="AutoShape 20"/>
          <p:cNvCxnSpPr>
            <a:cxnSpLocks noChangeShapeType="1"/>
            <a:stCxn id="40978" idx="6"/>
            <a:endCxn id="40975" idx="2"/>
          </p:cNvCxnSpPr>
          <p:nvPr/>
        </p:nvCxnSpPr>
        <p:spPr bwMode="auto">
          <a:xfrm>
            <a:off x="6299200" y="3059113"/>
            <a:ext cx="13938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0981" name="AutoShape 21"/>
          <p:cNvCxnSpPr>
            <a:cxnSpLocks noChangeShapeType="1"/>
            <a:stCxn id="40977" idx="4"/>
            <a:endCxn id="40978" idx="0"/>
          </p:cNvCxnSpPr>
          <p:nvPr/>
        </p:nvCxnSpPr>
        <p:spPr bwMode="auto">
          <a:xfrm flipH="1">
            <a:off x="6154738" y="1792288"/>
            <a:ext cx="1587" cy="1120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0982" name="AutoShape 22"/>
          <p:cNvCxnSpPr>
            <a:cxnSpLocks noChangeShapeType="1"/>
            <a:stCxn id="40977" idx="6"/>
            <a:endCxn id="40976" idx="2"/>
          </p:cNvCxnSpPr>
          <p:nvPr/>
        </p:nvCxnSpPr>
        <p:spPr bwMode="auto">
          <a:xfrm>
            <a:off x="6300788" y="1647825"/>
            <a:ext cx="13985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0983" name="AutoShape 23"/>
          <p:cNvCxnSpPr>
            <a:cxnSpLocks noChangeShapeType="1"/>
            <a:stCxn id="40966" idx="6"/>
            <a:endCxn id="40978" idx="2"/>
          </p:cNvCxnSpPr>
          <p:nvPr/>
        </p:nvCxnSpPr>
        <p:spPr bwMode="auto">
          <a:xfrm>
            <a:off x="4603750" y="3059113"/>
            <a:ext cx="140493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0984" name="Text Box 24"/>
          <p:cNvSpPr txBox="1">
            <a:spLocks noChangeArrowheads="1"/>
          </p:cNvSpPr>
          <p:nvPr/>
        </p:nvSpPr>
        <p:spPr bwMode="auto">
          <a:xfrm>
            <a:off x="1484313" y="106045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-</a:t>
            </a:r>
          </a:p>
        </p:txBody>
      </p:sp>
      <p:sp>
        <p:nvSpPr>
          <p:cNvPr id="40986" name="Text Box 26"/>
          <p:cNvSpPr txBox="1">
            <a:spLocks noChangeArrowheads="1"/>
          </p:cNvSpPr>
          <p:nvPr/>
        </p:nvSpPr>
        <p:spPr bwMode="auto">
          <a:xfrm>
            <a:off x="4310063" y="1057275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A</a:t>
            </a:r>
          </a:p>
        </p:txBody>
      </p:sp>
      <p:sp>
        <p:nvSpPr>
          <p:cNvPr id="40987" name="Text Box 27"/>
          <p:cNvSpPr txBox="1">
            <a:spLocks noChangeArrowheads="1"/>
          </p:cNvSpPr>
          <p:nvPr/>
        </p:nvSpPr>
        <p:spPr bwMode="auto">
          <a:xfrm>
            <a:off x="1498600" y="438150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A</a:t>
            </a:r>
          </a:p>
        </p:txBody>
      </p:sp>
      <p:sp>
        <p:nvSpPr>
          <p:cNvPr id="40988" name="Text Box 28"/>
          <p:cNvSpPr txBox="1">
            <a:spLocks noChangeArrowheads="1"/>
          </p:cNvSpPr>
          <p:nvPr/>
        </p:nvSpPr>
        <p:spPr bwMode="auto">
          <a:xfrm>
            <a:off x="292100" y="5372100"/>
            <a:ext cx="2260600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/>
          <a:lstStyle/>
          <a:p>
            <a:pPr algn="ctr">
              <a:spcBef>
                <a:spcPct val="50000"/>
              </a:spcBef>
            </a:pPr>
            <a:r>
              <a:rPr kumimoji="1" lang="en-US" altLang="en-US" sz="1600" dirty="0"/>
              <a:t>visit neighbors of I</a:t>
            </a:r>
          </a:p>
        </p:txBody>
      </p:sp>
      <p:cxnSp>
        <p:nvCxnSpPr>
          <p:cNvPr id="40989" name="AutoShape 29"/>
          <p:cNvCxnSpPr>
            <a:cxnSpLocks noChangeShapeType="1"/>
            <a:endCxn id="40967" idx="0"/>
          </p:cNvCxnSpPr>
          <p:nvPr/>
        </p:nvCxnSpPr>
        <p:spPr bwMode="auto">
          <a:xfrm>
            <a:off x="1649413" y="1803400"/>
            <a:ext cx="1587" cy="2227263"/>
          </a:xfrm>
          <a:prstGeom prst="straightConnector1">
            <a:avLst/>
          </a:prstGeom>
          <a:noFill/>
          <a:ln w="762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0990" name="Text Box 30"/>
          <p:cNvSpPr txBox="1">
            <a:spLocks noChangeArrowheads="1"/>
          </p:cNvSpPr>
          <p:nvPr/>
        </p:nvSpPr>
        <p:spPr bwMode="auto">
          <a:xfrm>
            <a:off x="4306888" y="3208338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B</a:t>
            </a:r>
          </a:p>
        </p:txBody>
      </p:sp>
      <p:sp>
        <p:nvSpPr>
          <p:cNvPr id="40991" name="Text Box 31"/>
          <p:cNvSpPr txBox="1">
            <a:spLocks noChangeArrowheads="1"/>
          </p:cNvSpPr>
          <p:nvPr/>
        </p:nvSpPr>
        <p:spPr bwMode="auto">
          <a:xfrm>
            <a:off x="4024313" y="5886450"/>
            <a:ext cx="3819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en-US" sz="1600"/>
              <a:t>FIFO Queue</a:t>
            </a:r>
          </a:p>
        </p:txBody>
      </p:sp>
      <p:sp>
        <p:nvSpPr>
          <p:cNvPr id="40992" name="Oval 32"/>
          <p:cNvSpPr>
            <a:spLocks noChangeArrowheads="1"/>
          </p:cNvSpPr>
          <p:nvPr/>
        </p:nvSpPr>
        <p:spPr bwMode="auto">
          <a:xfrm>
            <a:off x="4321175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40993" name="Oval 33"/>
          <p:cNvSpPr>
            <a:spLocks noChangeArrowheads="1"/>
          </p:cNvSpPr>
          <p:nvPr/>
        </p:nvSpPr>
        <p:spPr bwMode="auto">
          <a:xfrm>
            <a:off x="1511300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05200" y="64008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Sequence   A B 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Breadth First Search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4025900" y="5372100"/>
            <a:ext cx="3860800" cy="4445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/>
          <a:lstStyle/>
          <a:p>
            <a:pPr>
              <a:spcBef>
                <a:spcPct val="50000"/>
              </a:spcBef>
            </a:pPr>
            <a:r>
              <a:rPr kumimoji="1" lang="en-US" altLang="en-US" sz="2000" b="1">
                <a:latin typeface="Courier New" pitchFamily="49" charset="0"/>
              </a:rPr>
              <a:t> F 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3287713" y="5454650"/>
            <a:ext cx="746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en-US" sz="1400"/>
              <a:t>front</a:t>
            </a:r>
          </a:p>
        </p:txBody>
      </p:sp>
      <p:sp>
        <p:nvSpPr>
          <p:cNvPr id="43014" name="Oval 6"/>
          <p:cNvSpPr>
            <a:spLocks noChangeArrowheads="1"/>
          </p:cNvSpPr>
          <p:nvPr/>
        </p:nvSpPr>
        <p:spPr bwMode="auto">
          <a:xfrm>
            <a:off x="4321175" y="2921000"/>
            <a:ext cx="274638" cy="2746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43015" name="Oval 7"/>
          <p:cNvSpPr>
            <a:spLocks noChangeArrowheads="1"/>
          </p:cNvSpPr>
          <p:nvPr/>
        </p:nvSpPr>
        <p:spPr bwMode="auto">
          <a:xfrm>
            <a:off x="1512888" y="4038600"/>
            <a:ext cx="274637" cy="2746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43016" name="Oval 8"/>
          <p:cNvSpPr>
            <a:spLocks noChangeArrowheads="1"/>
          </p:cNvSpPr>
          <p:nvPr/>
        </p:nvSpPr>
        <p:spPr bwMode="auto">
          <a:xfrm>
            <a:off x="2795588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E</a:t>
            </a:r>
          </a:p>
        </p:txBody>
      </p:sp>
      <p:cxnSp>
        <p:nvCxnSpPr>
          <p:cNvPr id="43017" name="AutoShape 9"/>
          <p:cNvCxnSpPr>
            <a:cxnSpLocks noChangeShapeType="1"/>
            <a:endCxn id="43015" idx="0"/>
          </p:cNvCxnSpPr>
          <p:nvPr/>
        </p:nvCxnSpPr>
        <p:spPr bwMode="auto">
          <a:xfrm>
            <a:off x="1649413" y="1803400"/>
            <a:ext cx="1587" cy="2227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18" name="AutoShape 10"/>
          <p:cNvCxnSpPr>
            <a:cxnSpLocks noChangeShapeType="1"/>
            <a:stCxn id="43014" idx="0"/>
          </p:cNvCxnSpPr>
          <p:nvPr/>
        </p:nvCxnSpPr>
        <p:spPr bwMode="auto">
          <a:xfrm flipV="1">
            <a:off x="4459288" y="1803400"/>
            <a:ext cx="0" cy="1109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19" name="AutoShape 11"/>
          <p:cNvCxnSpPr>
            <a:cxnSpLocks noChangeShapeType="1"/>
            <a:stCxn id="43016" idx="6"/>
            <a:endCxn id="43014" idx="2"/>
          </p:cNvCxnSpPr>
          <p:nvPr/>
        </p:nvCxnSpPr>
        <p:spPr bwMode="auto">
          <a:xfrm>
            <a:off x="3078163" y="3059113"/>
            <a:ext cx="12350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0" name="AutoShape 12"/>
          <p:cNvCxnSpPr>
            <a:cxnSpLocks noChangeShapeType="1"/>
            <a:stCxn id="43015" idx="7"/>
            <a:endCxn id="43016" idx="3"/>
          </p:cNvCxnSpPr>
          <p:nvPr/>
        </p:nvCxnSpPr>
        <p:spPr bwMode="auto">
          <a:xfrm flipV="1">
            <a:off x="1747838" y="3163888"/>
            <a:ext cx="1087437" cy="906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1" name="AutoShape 13"/>
          <p:cNvCxnSpPr>
            <a:cxnSpLocks noChangeShapeType="1"/>
          </p:cNvCxnSpPr>
          <p:nvPr/>
        </p:nvCxnSpPr>
        <p:spPr bwMode="auto">
          <a:xfrm>
            <a:off x="1793875" y="1658938"/>
            <a:ext cx="25193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2" name="AutoShape 14"/>
          <p:cNvCxnSpPr>
            <a:cxnSpLocks noChangeShapeType="1"/>
            <a:stCxn id="43015" idx="5"/>
            <a:endCxn id="43014" idx="3"/>
          </p:cNvCxnSpPr>
          <p:nvPr/>
        </p:nvCxnSpPr>
        <p:spPr bwMode="auto">
          <a:xfrm flipV="1">
            <a:off x="1747838" y="3163888"/>
            <a:ext cx="2613025" cy="1117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023" name="Oval 15"/>
          <p:cNvSpPr>
            <a:spLocks noChangeArrowheads="1"/>
          </p:cNvSpPr>
          <p:nvPr/>
        </p:nvSpPr>
        <p:spPr bwMode="auto">
          <a:xfrm>
            <a:off x="7700963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H</a:t>
            </a:r>
          </a:p>
        </p:txBody>
      </p:sp>
      <p:sp>
        <p:nvSpPr>
          <p:cNvPr id="43024" name="Oval 16"/>
          <p:cNvSpPr>
            <a:spLocks noChangeArrowheads="1"/>
          </p:cNvSpPr>
          <p:nvPr/>
        </p:nvSpPr>
        <p:spPr bwMode="auto">
          <a:xfrm>
            <a:off x="7707313" y="1509713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D</a:t>
            </a:r>
          </a:p>
        </p:txBody>
      </p:sp>
      <p:sp>
        <p:nvSpPr>
          <p:cNvPr id="43025" name="Oval 17"/>
          <p:cNvSpPr>
            <a:spLocks noChangeArrowheads="1"/>
          </p:cNvSpPr>
          <p:nvPr/>
        </p:nvSpPr>
        <p:spPr bwMode="auto">
          <a:xfrm>
            <a:off x="6018213" y="1509713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C</a:t>
            </a:r>
          </a:p>
        </p:txBody>
      </p:sp>
      <p:sp>
        <p:nvSpPr>
          <p:cNvPr id="43026" name="Oval 18"/>
          <p:cNvSpPr>
            <a:spLocks noChangeArrowheads="1"/>
          </p:cNvSpPr>
          <p:nvPr/>
        </p:nvSpPr>
        <p:spPr bwMode="auto">
          <a:xfrm>
            <a:off x="601662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G</a:t>
            </a:r>
          </a:p>
        </p:txBody>
      </p:sp>
      <p:cxnSp>
        <p:nvCxnSpPr>
          <p:cNvPr id="43027" name="AutoShape 19"/>
          <p:cNvCxnSpPr>
            <a:cxnSpLocks noChangeShapeType="1"/>
            <a:stCxn id="43025" idx="5"/>
            <a:endCxn id="43023" idx="1"/>
          </p:cNvCxnSpPr>
          <p:nvPr/>
        </p:nvCxnSpPr>
        <p:spPr bwMode="auto">
          <a:xfrm>
            <a:off x="6253163" y="1752600"/>
            <a:ext cx="1487487" cy="1200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8" name="AutoShape 20"/>
          <p:cNvCxnSpPr>
            <a:cxnSpLocks noChangeShapeType="1"/>
            <a:stCxn id="43026" idx="6"/>
            <a:endCxn id="43023" idx="2"/>
          </p:cNvCxnSpPr>
          <p:nvPr/>
        </p:nvCxnSpPr>
        <p:spPr bwMode="auto">
          <a:xfrm>
            <a:off x="6299200" y="3059113"/>
            <a:ext cx="13938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29" name="AutoShape 21"/>
          <p:cNvCxnSpPr>
            <a:cxnSpLocks noChangeShapeType="1"/>
            <a:stCxn id="43025" idx="4"/>
            <a:endCxn id="43026" idx="0"/>
          </p:cNvCxnSpPr>
          <p:nvPr/>
        </p:nvCxnSpPr>
        <p:spPr bwMode="auto">
          <a:xfrm flipH="1">
            <a:off x="6154738" y="1792288"/>
            <a:ext cx="1587" cy="1120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30" name="AutoShape 22"/>
          <p:cNvCxnSpPr>
            <a:cxnSpLocks noChangeShapeType="1"/>
            <a:stCxn id="43025" idx="6"/>
            <a:endCxn id="43024" idx="2"/>
          </p:cNvCxnSpPr>
          <p:nvPr/>
        </p:nvCxnSpPr>
        <p:spPr bwMode="auto">
          <a:xfrm>
            <a:off x="6300788" y="1647825"/>
            <a:ext cx="13985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3031" name="AutoShape 23"/>
          <p:cNvCxnSpPr>
            <a:cxnSpLocks noChangeShapeType="1"/>
            <a:stCxn id="43014" idx="6"/>
            <a:endCxn id="43026" idx="2"/>
          </p:cNvCxnSpPr>
          <p:nvPr/>
        </p:nvCxnSpPr>
        <p:spPr bwMode="auto">
          <a:xfrm>
            <a:off x="4603750" y="3059113"/>
            <a:ext cx="140493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032" name="Text Box 24"/>
          <p:cNvSpPr txBox="1">
            <a:spLocks noChangeArrowheads="1"/>
          </p:cNvSpPr>
          <p:nvPr/>
        </p:nvSpPr>
        <p:spPr bwMode="auto">
          <a:xfrm>
            <a:off x="1484313" y="106045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-</a:t>
            </a:r>
          </a:p>
        </p:txBody>
      </p:sp>
      <p:sp>
        <p:nvSpPr>
          <p:cNvPr id="43034" name="Text Box 26"/>
          <p:cNvSpPr txBox="1">
            <a:spLocks noChangeArrowheads="1"/>
          </p:cNvSpPr>
          <p:nvPr/>
        </p:nvSpPr>
        <p:spPr bwMode="auto">
          <a:xfrm>
            <a:off x="4310063" y="1057275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A</a:t>
            </a:r>
          </a:p>
        </p:txBody>
      </p:sp>
      <p:sp>
        <p:nvSpPr>
          <p:cNvPr id="43035" name="Text Box 27"/>
          <p:cNvSpPr txBox="1">
            <a:spLocks noChangeArrowheads="1"/>
          </p:cNvSpPr>
          <p:nvPr/>
        </p:nvSpPr>
        <p:spPr bwMode="auto">
          <a:xfrm>
            <a:off x="1498600" y="438150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A</a:t>
            </a:r>
          </a:p>
        </p:txBody>
      </p:sp>
      <p:sp>
        <p:nvSpPr>
          <p:cNvPr id="43036" name="Text Box 28"/>
          <p:cNvSpPr txBox="1">
            <a:spLocks noChangeArrowheads="1"/>
          </p:cNvSpPr>
          <p:nvPr/>
        </p:nvSpPr>
        <p:spPr bwMode="auto">
          <a:xfrm>
            <a:off x="292100" y="5372100"/>
            <a:ext cx="2260600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/>
          <a:lstStyle/>
          <a:p>
            <a:pPr algn="ctr">
              <a:spcBef>
                <a:spcPct val="50000"/>
              </a:spcBef>
            </a:pPr>
            <a:r>
              <a:rPr kumimoji="1" lang="en-US" altLang="en-US" sz="1600" dirty="0"/>
              <a:t>A already discovered</a:t>
            </a:r>
          </a:p>
        </p:txBody>
      </p:sp>
      <p:cxnSp>
        <p:nvCxnSpPr>
          <p:cNvPr id="43037" name="AutoShape 29"/>
          <p:cNvCxnSpPr>
            <a:cxnSpLocks noChangeShapeType="1"/>
            <a:endCxn id="43015" idx="0"/>
          </p:cNvCxnSpPr>
          <p:nvPr/>
        </p:nvCxnSpPr>
        <p:spPr bwMode="auto">
          <a:xfrm>
            <a:off x="1649413" y="1803400"/>
            <a:ext cx="1587" cy="2227263"/>
          </a:xfrm>
          <a:prstGeom prst="straightConnector1">
            <a:avLst/>
          </a:prstGeom>
          <a:noFill/>
          <a:ln w="762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3038" name="Text Box 30"/>
          <p:cNvSpPr txBox="1">
            <a:spLocks noChangeArrowheads="1"/>
          </p:cNvSpPr>
          <p:nvPr/>
        </p:nvSpPr>
        <p:spPr bwMode="auto">
          <a:xfrm>
            <a:off x="4306888" y="3208338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B</a:t>
            </a:r>
          </a:p>
        </p:txBody>
      </p:sp>
      <p:sp>
        <p:nvSpPr>
          <p:cNvPr id="43039" name="Text Box 31"/>
          <p:cNvSpPr txBox="1">
            <a:spLocks noChangeArrowheads="1"/>
          </p:cNvSpPr>
          <p:nvPr/>
        </p:nvSpPr>
        <p:spPr bwMode="auto">
          <a:xfrm>
            <a:off x="4024313" y="5886450"/>
            <a:ext cx="3819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en-US" sz="1600"/>
              <a:t>FIFO Queue</a:t>
            </a:r>
          </a:p>
        </p:txBody>
      </p:sp>
      <p:sp>
        <p:nvSpPr>
          <p:cNvPr id="43040" name="Oval 32"/>
          <p:cNvSpPr>
            <a:spLocks noChangeArrowheads="1"/>
          </p:cNvSpPr>
          <p:nvPr/>
        </p:nvSpPr>
        <p:spPr bwMode="auto">
          <a:xfrm>
            <a:off x="4321175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43041" name="Oval 33"/>
          <p:cNvSpPr>
            <a:spLocks noChangeArrowheads="1"/>
          </p:cNvSpPr>
          <p:nvPr/>
        </p:nvSpPr>
        <p:spPr bwMode="auto">
          <a:xfrm>
            <a:off x="1511300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25536" y="64008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Sequence   A B 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Breadth First Search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4025900" y="5372100"/>
            <a:ext cx="3860800" cy="4445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/>
          <a:lstStyle/>
          <a:p>
            <a:pPr>
              <a:spcBef>
                <a:spcPct val="50000"/>
              </a:spcBef>
            </a:pPr>
            <a:r>
              <a:rPr kumimoji="1" lang="en-US" altLang="en-US" sz="2000" b="1">
                <a:latin typeface="Courier New" pitchFamily="49" charset="0"/>
              </a:rPr>
              <a:t> F 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3287713" y="5454650"/>
            <a:ext cx="746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en-US" sz="1400"/>
              <a:t>front</a:t>
            </a:r>
          </a:p>
        </p:txBody>
      </p:sp>
      <p:sp>
        <p:nvSpPr>
          <p:cNvPr id="45062" name="Oval 6"/>
          <p:cNvSpPr>
            <a:spLocks noChangeArrowheads="1"/>
          </p:cNvSpPr>
          <p:nvPr/>
        </p:nvSpPr>
        <p:spPr bwMode="auto">
          <a:xfrm>
            <a:off x="4321175" y="2921000"/>
            <a:ext cx="274638" cy="2746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45063" name="Oval 7"/>
          <p:cNvSpPr>
            <a:spLocks noChangeArrowheads="1"/>
          </p:cNvSpPr>
          <p:nvPr/>
        </p:nvSpPr>
        <p:spPr bwMode="auto">
          <a:xfrm>
            <a:off x="1512888" y="4038600"/>
            <a:ext cx="274637" cy="2746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45064" name="Oval 8"/>
          <p:cNvSpPr>
            <a:spLocks noChangeArrowheads="1"/>
          </p:cNvSpPr>
          <p:nvPr/>
        </p:nvSpPr>
        <p:spPr bwMode="auto">
          <a:xfrm>
            <a:off x="2795588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E</a:t>
            </a:r>
          </a:p>
        </p:txBody>
      </p:sp>
      <p:cxnSp>
        <p:nvCxnSpPr>
          <p:cNvPr id="45065" name="AutoShape 9"/>
          <p:cNvCxnSpPr>
            <a:cxnSpLocks noChangeShapeType="1"/>
            <a:endCxn id="45063" idx="0"/>
          </p:cNvCxnSpPr>
          <p:nvPr/>
        </p:nvCxnSpPr>
        <p:spPr bwMode="auto">
          <a:xfrm>
            <a:off x="1649413" y="1803400"/>
            <a:ext cx="1587" cy="2227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66" name="AutoShape 10"/>
          <p:cNvCxnSpPr>
            <a:cxnSpLocks noChangeShapeType="1"/>
            <a:stCxn id="45062" idx="0"/>
          </p:cNvCxnSpPr>
          <p:nvPr/>
        </p:nvCxnSpPr>
        <p:spPr bwMode="auto">
          <a:xfrm flipV="1">
            <a:off x="4459288" y="1803400"/>
            <a:ext cx="0" cy="1109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67" name="AutoShape 11"/>
          <p:cNvCxnSpPr>
            <a:cxnSpLocks noChangeShapeType="1"/>
            <a:stCxn id="45064" idx="6"/>
            <a:endCxn id="45062" idx="2"/>
          </p:cNvCxnSpPr>
          <p:nvPr/>
        </p:nvCxnSpPr>
        <p:spPr bwMode="auto">
          <a:xfrm>
            <a:off x="3078163" y="3059113"/>
            <a:ext cx="12350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68" name="AutoShape 12"/>
          <p:cNvCxnSpPr>
            <a:cxnSpLocks noChangeShapeType="1"/>
            <a:stCxn id="45063" idx="7"/>
            <a:endCxn id="45064" idx="3"/>
          </p:cNvCxnSpPr>
          <p:nvPr/>
        </p:nvCxnSpPr>
        <p:spPr bwMode="auto">
          <a:xfrm flipV="1">
            <a:off x="1747838" y="3163888"/>
            <a:ext cx="1087437" cy="906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69" name="AutoShape 13"/>
          <p:cNvCxnSpPr>
            <a:cxnSpLocks noChangeShapeType="1"/>
          </p:cNvCxnSpPr>
          <p:nvPr/>
        </p:nvCxnSpPr>
        <p:spPr bwMode="auto">
          <a:xfrm>
            <a:off x="1793875" y="1658938"/>
            <a:ext cx="25193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0" name="AutoShape 14"/>
          <p:cNvCxnSpPr>
            <a:cxnSpLocks noChangeShapeType="1"/>
            <a:stCxn id="45063" idx="5"/>
            <a:endCxn id="45062" idx="3"/>
          </p:cNvCxnSpPr>
          <p:nvPr/>
        </p:nvCxnSpPr>
        <p:spPr bwMode="auto">
          <a:xfrm flipV="1">
            <a:off x="1747838" y="3163888"/>
            <a:ext cx="2613025" cy="1117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071" name="Oval 15"/>
          <p:cNvSpPr>
            <a:spLocks noChangeArrowheads="1"/>
          </p:cNvSpPr>
          <p:nvPr/>
        </p:nvSpPr>
        <p:spPr bwMode="auto">
          <a:xfrm>
            <a:off x="7700963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H</a:t>
            </a:r>
          </a:p>
        </p:txBody>
      </p:sp>
      <p:sp>
        <p:nvSpPr>
          <p:cNvPr id="45072" name="Oval 16"/>
          <p:cNvSpPr>
            <a:spLocks noChangeArrowheads="1"/>
          </p:cNvSpPr>
          <p:nvPr/>
        </p:nvSpPr>
        <p:spPr bwMode="auto">
          <a:xfrm>
            <a:off x="7707313" y="1509713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D</a:t>
            </a:r>
          </a:p>
        </p:txBody>
      </p:sp>
      <p:sp>
        <p:nvSpPr>
          <p:cNvPr id="45073" name="Oval 17"/>
          <p:cNvSpPr>
            <a:spLocks noChangeArrowheads="1"/>
          </p:cNvSpPr>
          <p:nvPr/>
        </p:nvSpPr>
        <p:spPr bwMode="auto">
          <a:xfrm>
            <a:off x="6018213" y="1509713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C</a:t>
            </a:r>
          </a:p>
        </p:txBody>
      </p:sp>
      <p:sp>
        <p:nvSpPr>
          <p:cNvPr id="45074" name="Oval 18"/>
          <p:cNvSpPr>
            <a:spLocks noChangeArrowheads="1"/>
          </p:cNvSpPr>
          <p:nvPr/>
        </p:nvSpPr>
        <p:spPr bwMode="auto">
          <a:xfrm>
            <a:off x="601662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G</a:t>
            </a:r>
          </a:p>
        </p:txBody>
      </p:sp>
      <p:cxnSp>
        <p:nvCxnSpPr>
          <p:cNvPr id="45075" name="AutoShape 19"/>
          <p:cNvCxnSpPr>
            <a:cxnSpLocks noChangeShapeType="1"/>
            <a:stCxn id="45073" idx="5"/>
            <a:endCxn id="45071" idx="1"/>
          </p:cNvCxnSpPr>
          <p:nvPr/>
        </p:nvCxnSpPr>
        <p:spPr bwMode="auto">
          <a:xfrm>
            <a:off x="6253163" y="1752600"/>
            <a:ext cx="1487487" cy="1200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6" name="AutoShape 20"/>
          <p:cNvCxnSpPr>
            <a:cxnSpLocks noChangeShapeType="1"/>
            <a:stCxn id="45074" idx="6"/>
            <a:endCxn id="45071" idx="2"/>
          </p:cNvCxnSpPr>
          <p:nvPr/>
        </p:nvCxnSpPr>
        <p:spPr bwMode="auto">
          <a:xfrm>
            <a:off x="6299200" y="3059113"/>
            <a:ext cx="13938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7" name="AutoShape 21"/>
          <p:cNvCxnSpPr>
            <a:cxnSpLocks noChangeShapeType="1"/>
            <a:stCxn id="45073" idx="4"/>
            <a:endCxn id="45074" idx="0"/>
          </p:cNvCxnSpPr>
          <p:nvPr/>
        </p:nvCxnSpPr>
        <p:spPr bwMode="auto">
          <a:xfrm flipH="1">
            <a:off x="6154738" y="1792288"/>
            <a:ext cx="1587" cy="1120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8" name="AutoShape 22"/>
          <p:cNvCxnSpPr>
            <a:cxnSpLocks noChangeShapeType="1"/>
            <a:stCxn id="45073" idx="6"/>
            <a:endCxn id="45072" idx="2"/>
          </p:cNvCxnSpPr>
          <p:nvPr/>
        </p:nvCxnSpPr>
        <p:spPr bwMode="auto">
          <a:xfrm>
            <a:off x="6300788" y="1647825"/>
            <a:ext cx="13985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79" name="AutoShape 23"/>
          <p:cNvCxnSpPr>
            <a:cxnSpLocks noChangeShapeType="1"/>
            <a:stCxn id="45062" idx="6"/>
            <a:endCxn id="45074" idx="2"/>
          </p:cNvCxnSpPr>
          <p:nvPr/>
        </p:nvCxnSpPr>
        <p:spPr bwMode="auto">
          <a:xfrm>
            <a:off x="4603750" y="3059113"/>
            <a:ext cx="140493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080" name="Text Box 24"/>
          <p:cNvSpPr txBox="1">
            <a:spLocks noChangeArrowheads="1"/>
          </p:cNvSpPr>
          <p:nvPr/>
        </p:nvSpPr>
        <p:spPr bwMode="auto">
          <a:xfrm>
            <a:off x="1484313" y="106045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-</a:t>
            </a:r>
          </a:p>
        </p:txBody>
      </p:sp>
      <p:sp>
        <p:nvSpPr>
          <p:cNvPr id="45082" name="Text Box 26"/>
          <p:cNvSpPr txBox="1">
            <a:spLocks noChangeArrowheads="1"/>
          </p:cNvSpPr>
          <p:nvPr/>
        </p:nvSpPr>
        <p:spPr bwMode="auto">
          <a:xfrm>
            <a:off x="4310063" y="1057275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A</a:t>
            </a:r>
          </a:p>
        </p:txBody>
      </p:sp>
      <p:sp>
        <p:nvSpPr>
          <p:cNvPr id="45083" name="Text Box 27"/>
          <p:cNvSpPr txBox="1">
            <a:spLocks noChangeArrowheads="1"/>
          </p:cNvSpPr>
          <p:nvPr/>
        </p:nvSpPr>
        <p:spPr bwMode="auto">
          <a:xfrm>
            <a:off x="1498600" y="438150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A</a:t>
            </a:r>
          </a:p>
        </p:txBody>
      </p:sp>
      <p:sp>
        <p:nvSpPr>
          <p:cNvPr id="45084" name="Text Box 28"/>
          <p:cNvSpPr txBox="1">
            <a:spLocks noChangeArrowheads="1"/>
          </p:cNvSpPr>
          <p:nvPr/>
        </p:nvSpPr>
        <p:spPr bwMode="auto">
          <a:xfrm>
            <a:off x="292100" y="5372100"/>
            <a:ext cx="2260600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/>
          <a:lstStyle/>
          <a:p>
            <a:pPr algn="ctr">
              <a:spcBef>
                <a:spcPct val="50000"/>
              </a:spcBef>
            </a:pPr>
            <a:r>
              <a:rPr kumimoji="1" lang="en-US" altLang="en-US" sz="1600" dirty="0"/>
              <a:t>visit neighbors of I</a:t>
            </a:r>
          </a:p>
        </p:txBody>
      </p:sp>
      <p:cxnSp>
        <p:nvCxnSpPr>
          <p:cNvPr id="45085" name="AutoShape 29"/>
          <p:cNvCxnSpPr>
            <a:cxnSpLocks noChangeShapeType="1"/>
            <a:stCxn id="45064" idx="3"/>
            <a:endCxn id="45063" idx="7"/>
          </p:cNvCxnSpPr>
          <p:nvPr/>
        </p:nvCxnSpPr>
        <p:spPr bwMode="auto">
          <a:xfrm flipH="1">
            <a:off x="1747838" y="3163888"/>
            <a:ext cx="1087437" cy="906462"/>
          </a:xfrm>
          <a:prstGeom prst="straightConnector1">
            <a:avLst/>
          </a:prstGeom>
          <a:noFill/>
          <a:ln w="762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5086" name="AutoShape 30"/>
          <p:cNvCxnSpPr>
            <a:cxnSpLocks noChangeShapeType="1"/>
            <a:endCxn id="45063" idx="0"/>
          </p:cNvCxnSpPr>
          <p:nvPr/>
        </p:nvCxnSpPr>
        <p:spPr bwMode="auto">
          <a:xfrm>
            <a:off x="1649413" y="1803400"/>
            <a:ext cx="1587" cy="2227263"/>
          </a:xfrm>
          <a:prstGeom prst="straightConnector1">
            <a:avLst/>
          </a:prstGeom>
          <a:noFill/>
          <a:ln w="762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5087" name="Text Box 31"/>
          <p:cNvSpPr txBox="1">
            <a:spLocks noChangeArrowheads="1"/>
          </p:cNvSpPr>
          <p:nvPr/>
        </p:nvSpPr>
        <p:spPr bwMode="auto">
          <a:xfrm>
            <a:off x="4306888" y="3208338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B</a:t>
            </a:r>
          </a:p>
        </p:txBody>
      </p:sp>
      <p:sp>
        <p:nvSpPr>
          <p:cNvPr id="45088" name="Text Box 32"/>
          <p:cNvSpPr txBox="1">
            <a:spLocks noChangeArrowheads="1"/>
          </p:cNvSpPr>
          <p:nvPr/>
        </p:nvSpPr>
        <p:spPr bwMode="auto">
          <a:xfrm>
            <a:off x="4024313" y="5886450"/>
            <a:ext cx="3819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en-US" sz="1600"/>
              <a:t>FIFO Queue</a:t>
            </a:r>
          </a:p>
        </p:txBody>
      </p:sp>
      <p:sp>
        <p:nvSpPr>
          <p:cNvPr id="45089" name="Oval 33"/>
          <p:cNvSpPr>
            <a:spLocks noChangeArrowheads="1"/>
          </p:cNvSpPr>
          <p:nvPr/>
        </p:nvSpPr>
        <p:spPr bwMode="auto">
          <a:xfrm>
            <a:off x="4321175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45090" name="Oval 34"/>
          <p:cNvSpPr>
            <a:spLocks noChangeArrowheads="1"/>
          </p:cNvSpPr>
          <p:nvPr/>
        </p:nvSpPr>
        <p:spPr bwMode="auto">
          <a:xfrm>
            <a:off x="1511300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05200" y="64008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Sequence   A B 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Breadth First Search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4025900" y="5372100"/>
            <a:ext cx="3860800" cy="4445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/>
          <a:lstStyle/>
          <a:p>
            <a:pPr>
              <a:spcBef>
                <a:spcPct val="50000"/>
              </a:spcBef>
            </a:pPr>
            <a:r>
              <a:rPr kumimoji="1" lang="en-US" altLang="en-US" sz="2000" b="1" dirty="0">
                <a:latin typeface="Courier New" pitchFamily="49" charset="0"/>
              </a:rPr>
              <a:t> F E </a:t>
            </a: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3287713" y="5454650"/>
            <a:ext cx="746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en-US" sz="1400"/>
              <a:t>front</a:t>
            </a:r>
          </a:p>
        </p:txBody>
      </p:sp>
      <p:sp>
        <p:nvSpPr>
          <p:cNvPr id="47110" name="Oval 6"/>
          <p:cNvSpPr>
            <a:spLocks noChangeArrowheads="1"/>
          </p:cNvSpPr>
          <p:nvPr/>
        </p:nvSpPr>
        <p:spPr bwMode="auto">
          <a:xfrm>
            <a:off x="4321175" y="2921000"/>
            <a:ext cx="274638" cy="2746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47111" name="Oval 7"/>
          <p:cNvSpPr>
            <a:spLocks noChangeArrowheads="1"/>
          </p:cNvSpPr>
          <p:nvPr/>
        </p:nvSpPr>
        <p:spPr bwMode="auto">
          <a:xfrm>
            <a:off x="1512888" y="4038600"/>
            <a:ext cx="274637" cy="2746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47112" name="Oval 8"/>
          <p:cNvSpPr>
            <a:spLocks noChangeArrowheads="1"/>
          </p:cNvSpPr>
          <p:nvPr/>
        </p:nvSpPr>
        <p:spPr bwMode="auto">
          <a:xfrm>
            <a:off x="2795588" y="2921000"/>
            <a:ext cx="274637" cy="2746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47113" name="AutoShape 9"/>
          <p:cNvCxnSpPr>
            <a:cxnSpLocks noChangeShapeType="1"/>
            <a:endCxn id="47111" idx="0"/>
          </p:cNvCxnSpPr>
          <p:nvPr/>
        </p:nvCxnSpPr>
        <p:spPr bwMode="auto">
          <a:xfrm>
            <a:off x="1649413" y="1803400"/>
            <a:ext cx="1587" cy="2227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114" name="AutoShape 10"/>
          <p:cNvCxnSpPr>
            <a:cxnSpLocks noChangeShapeType="1"/>
            <a:stCxn id="47110" idx="0"/>
          </p:cNvCxnSpPr>
          <p:nvPr/>
        </p:nvCxnSpPr>
        <p:spPr bwMode="auto">
          <a:xfrm flipV="1">
            <a:off x="4459288" y="1803400"/>
            <a:ext cx="0" cy="1109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115" name="AutoShape 11"/>
          <p:cNvCxnSpPr>
            <a:cxnSpLocks noChangeShapeType="1"/>
            <a:stCxn id="47112" idx="6"/>
            <a:endCxn id="47110" idx="2"/>
          </p:cNvCxnSpPr>
          <p:nvPr/>
        </p:nvCxnSpPr>
        <p:spPr bwMode="auto">
          <a:xfrm>
            <a:off x="3078163" y="3059113"/>
            <a:ext cx="12350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116" name="AutoShape 12"/>
          <p:cNvCxnSpPr>
            <a:cxnSpLocks noChangeShapeType="1"/>
            <a:stCxn id="47111" idx="7"/>
            <a:endCxn id="47112" idx="3"/>
          </p:cNvCxnSpPr>
          <p:nvPr/>
        </p:nvCxnSpPr>
        <p:spPr bwMode="auto">
          <a:xfrm flipV="1">
            <a:off x="1747838" y="3163888"/>
            <a:ext cx="1087437" cy="906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117" name="AutoShape 13"/>
          <p:cNvCxnSpPr>
            <a:cxnSpLocks noChangeShapeType="1"/>
          </p:cNvCxnSpPr>
          <p:nvPr/>
        </p:nvCxnSpPr>
        <p:spPr bwMode="auto">
          <a:xfrm>
            <a:off x="1793875" y="1658938"/>
            <a:ext cx="25193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118" name="AutoShape 14"/>
          <p:cNvCxnSpPr>
            <a:cxnSpLocks noChangeShapeType="1"/>
            <a:stCxn id="47111" idx="5"/>
            <a:endCxn id="47110" idx="3"/>
          </p:cNvCxnSpPr>
          <p:nvPr/>
        </p:nvCxnSpPr>
        <p:spPr bwMode="auto">
          <a:xfrm flipV="1">
            <a:off x="1747838" y="3163888"/>
            <a:ext cx="2613025" cy="1117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119" name="Oval 15"/>
          <p:cNvSpPr>
            <a:spLocks noChangeArrowheads="1"/>
          </p:cNvSpPr>
          <p:nvPr/>
        </p:nvSpPr>
        <p:spPr bwMode="auto">
          <a:xfrm>
            <a:off x="7700963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H</a:t>
            </a:r>
          </a:p>
        </p:txBody>
      </p:sp>
      <p:sp>
        <p:nvSpPr>
          <p:cNvPr id="47120" name="Oval 16"/>
          <p:cNvSpPr>
            <a:spLocks noChangeArrowheads="1"/>
          </p:cNvSpPr>
          <p:nvPr/>
        </p:nvSpPr>
        <p:spPr bwMode="auto">
          <a:xfrm>
            <a:off x="7707313" y="1509713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D</a:t>
            </a:r>
          </a:p>
        </p:txBody>
      </p:sp>
      <p:sp>
        <p:nvSpPr>
          <p:cNvPr id="47121" name="Oval 17"/>
          <p:cNvSpPr>
            <a:spLocks noChangeArrowheads="1"/>
          </p:cNvSpPr>
          <p:nvPr/>
        </p:nvSpPr>
        <p:spPr bwMode="auto">
          <a:xfrm>
            <a:off x="6018213" y="1509713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C</a:t>
            </a:r>
          </a:p>
        </p:txBody>
      </p:sp>
      <p:sp>
        <p:nvSpPr>
          <p:cNvPr id="47122" name="Oval 18"/>
          <p:cNvSpPr>
            <a:spLocks noChangeArrowheads="1"/>
          </p:cNvSpPr>
          <p:nvPr/>
        </p:nvSpPr>
        <p:spPr bwMode="auto">
          <a:xfrm>
            <a:off x="601662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G</a:t>
            </a:r>
          </a:p>
        </p:txBody>
      </p:sp>
      <p:cxnSp>
        <p:nvCxnSpPr>
          <p:cNvPr id="47123" name="AutoShape 19"/>
          <p:cNvCxnSpPr>
            <a:cxnSpLocks noChangeShapeType="1"/>
            <a:stCxn id="47121" idx="5"/>
            <a:endCxn id="47119" idx="1"/>
          </p:cNvCxnSpPr>
          <p:nvPr/>
        </p:nvCxnSpPr>
        <p:spPr bwMode="auto">
          <a:xfrm>
            <a:off x="6253163" y="1752600"/>
            <a:ext cx="1487487" cy="1200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124" name="AutoShape 20"/>
          <p:cNvCxnSpPr>
            <a:cxnSpLocks noChangeShapeType="1"/>
            <a:stCxn id="47122" idx="6"/>
            <a:endCxn id="47119" idx="2"/>
          </p:cNvCxnSpPr>
          <p:nvPr/>
        </p:nvCxnSpPr>
        <p:spPr bwMode="auto">
          <a:xfrm>
            <a:off x="6299200" y="3059113"/>
            <a:ext cx="13938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125" name="AutoShape 21"/>
          <p:cNvCxnSpPr>
            <a:cxnSpLocks noChangeShapeType="1"/>
            <a:stCxn id="47121" idx="4"/>
            <a:endCxn id="47122" idx="0"/>
          </p:cNvCxnSpPr>
          <p:nvPr/>
        </p:nvCxnSpPr>
        <p:spPr bwMode="auto">
          <a:xfrm flipH="1">
            <a:off x="6154738" y="1792288"/>
            <a:ext cx="1587" cy="1120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126" name="AutoShape 22"/>
          <p:cNvCxnSpPr>
            <a:cxnSpLocks noChangeShapeType="1"/>
            <a:stCxn id="47121" idx="6"/>
            <a:endCxn id="47120" idx="2"/>
          </p:cNvCxnSpPr>
          <p:nvPr/>
        </p:nvCxnSpPr>
        <p:spPr bwMode="auto">
          <a:xfrm>
            <a:off x="6300788" y="1647825"/>
            <a:ext cx="13985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127" name="AutoShape 23"/>
          <p:cNvCxnSpPr>
            <a:cxnSpLocks noChangeShapeType="1"/>
            <a:stCxn id="47110" idx="6"/>
            <a:endCxn id="47122" idx="2"/>
          </p:cNvCxnSpPr>
          <p:nvPr/>
        </p:nvCxnSpPr>
        <p:spPr bwMode="auto">
          <a:xfrm>
            <a:off x="4603750" y="3059113"/>
            <a:ext cx="140493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128" name="Text Box 24"/>
          <p:cNvSpPr txBox="1">
            <a:spLocks noChangeArrowheads="1"/>
          </p:cNvSpPr>
          <p:nvPr/>
        </p:nvSpPr>
        <p:spPr bwMode="auto">
          <a:xfrm>
            <a:off x="1484313" y="106045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-</a:t>
            </a:r>
          </a:p>
        </p:txBody>
      </p:sp>
      <p:sp>
        <p:nvSpPr>
          <p:cNvPr id="47130" name="Text Box 26"/>
          <p:cNvSpPr txBox="1">
            <a:spLocks noChangeArrowheads="1"/>
          </p:cNvSpPr>
          <p:nvPr/>
        </p:nvSpPr>
        <p:spPr bwMode="auto">
          <a:xfrm>
            <a:off x="4310063" y="1057275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A</a:t>
            </a:r>
          </a:p>
        </p:txBody>
      </p:sp>
      <p:sp>
        <p:nvSpPr>
          <p:cNvPr id="47131" name="Text Box 27"/>
          <p:cNvSpPr txBox="1">
            <a:spLocks noChangeArrowheads="1"/>
          </p:cNvSpPr>
          <p:nvPr/>
        </p:nvSpPr>
        <p:spPr bwMode="auto">
          <a:xfrm>
            <a:off x="1498600" y="438150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A</a:t>
            </a:r>
          </a:p>
        </p:txBody>
      </p:sp>
      <p:sp>
        <p:nvSpPr>
          <p:cNvPr id="47132" name="Text Box 28"/>
          <p:cNvSpPr txBox="1">
            <a:spLocks noChangeArrowheads="1"/>
          </p:cNvSpPr>
          <p:nvPr/>
        </p:nvSpPr>
        <p:spPr bwMode="auto">
          <a:xfrm>
            <a:off x="292100" y="5372100"/>
            <a:ext cx="2260600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/>
          <a:lstStyle/>
          <a:p>
            <a:pPr algn="ctr">
              <a:spcBef>
                <a:spcPct val="50000"/>
              </a:spcBef>
            </a:pPr>
            <a:r>
              <a:rPr kumimoji="1" lang="en-US" altLang="en-US" sz="1600" dirty="0"/>
              <a:t>E discovered </a:t>
            </a:r>
          </a:p>
        </p:txBody>
      </p:sp>
      <p:cxnSp>
        <p:nvCxnSpPr>
          <p:cNvPr id="47133" name="AutoShape 29"/>
          <p:cNvCxnSpPr>
            <a:cxnSpLocks noChangeShapeType="1"/>
            <a:endCxn id="47111" idx="0"/>
          </p:cNvCxnSpPr>
          <p:nvPr/>
        </p:nvCxnSpPr>
        <p:spPr bwMode="auto">
          <a:xfrm>
            <a:off x="1649413" y="1803400"/>
            <a:ext cx="1587" cy="2227263"/>
          </a:xfrm>
          <a:prstGeom prst="straightConnector1">
            <a:avLst/>
          </a:prstGeom>
          <a:noFill/>
          <a:ln w="762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7134" name="AutoShape 30"/>
          <p:cNvCxnSpPr>
            <a:cxnSpLocks noChangeShapeType="1"/>
            <a:stCxn id="47112" idx="3"/>
            <a:endCxn id="47111" idx="7"/>
          </p:cNvCxnSpPr>
          <p:nvPr/>
        </p:nvCxnSpPr>
        <p:spPr bwMode="auto">
          <a:xfrm flipH="1">
            <a:off x="1747838" y="3163888"/>
            <a:ext cx="1087437" cy="906462"/>
          </a:xfrm>
          <a:prstGeom prst="straightConnector1">
            <a:avLst/>
          </a:prstGeom>
          <a:noFill/>
          <a:ln w="762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7135" name="Text Box 31"/>
          <p:cNvSpPr txBox="1">
            <a:spLocks noChangeArrowheads="1"/>
          </p:cNvSpPr>
          <p:nvPr/>
        </p:nvSpPr>
        <p:spPr bwMode="auto">
          <a:xfrm>
            <a:off x="4306888" y="3208338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B</a:t>
            </a:r>
          </a:p>
        </p:txBody>
      </p:sp>
      <p:sp>
        <p:nvSpPr>
          <p:cNvPr id="47136" name="Text Box 32"/>
          <p:cNvSpPr txBox="1">
            <a:spLocks noChangeArrowheads="1"/>
          </p:cNvSpPr>
          <p:nvPr/>
        </p:nvSpPr>
        <p:spPr bwMode="auto">
          <a:xfrm>
            <a:off x="2786063" y="320675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I</a:t>
            </a:r>
          </a:p>
        </p:txBody>
      </p:sp>
      <p:sp>
        <p:nvSpPr>
          <p:cNvPr id="47137" name="Text Box 33"/>
          <p:cNvSpPr txBox="1">
            <a:spLocks noChangeArrowheads="1"/>
          </p:cNvSpPr>
          <p:nvPr/>
        </p:nvSpPr>
        <p:spPr bwMode="auto">
          <a:xfrm>
            <a:off x="4024313" y="5886450"/>
            <a:ext cx="3819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en-US" sz="1600"/>
              <a:t>FIFO Queue</a:t>
            </a:r>
          </a:p>
        </p:txBody>
      </p:sp>
      <p:sp>
        <p:nvSpPr>
          <p:cNvPr id="47138" name="Oval 34"/>
          <p:cNvSpPr>
            <a:spLocks noChangeArrowheads="1"/>
          </p:cNvSpPr>
          <p:nvPr/>
        </p:nvSpPr>
        <p:spPr bwMode="auto">
          <a:xfrm>
            <a:off x="4321175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47139" name="Oval 35"/>
          <p:cNvSpPr>
            <a:spLocks noChangeArrowheads="1"/>
          </p:cNvSpPr>
          <p:nvPr/>
        </p:nvSpPr>
        <p:spPr bwMode="auto">
          <a:xfrm>
            <a:off x="1511300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05200" y="640080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Sequence   A B 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Breadth First Search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4025900" y="5372100"/>
            <a:ext cx="3860800" cy="4445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/>
          <a:lstStyle/>
          <a:p>
            <a:pPr>
              <a:spcBef>
                <a:spcPct val="50000"/>
              </a:spcBef>
            </a:pPr>
            <a:r>
              <a:rPr kumimoji="1" lang="en-US" altLang="en-US" sz="2000" b="1">
                <a:latin typeface="Courier New" pitchFamily="49" charset="0"/>
              </a:rPr>
              <a:t> F E 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3287713" y="5454650"/>
            <a:ext cx="746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en-US" sz="1400"/>
              <a:t>front</a:t>
            </a:r>
          </a:p>
        </p:txBody>
      </p:sp>
      <p:sp>
        <p:nvSpPr>
          <p:cNvPr id="49158" name="Oval 6"/>
          <p:cNvSpPr>
            <a:spLocks noChangeArrowheads="1"/>
          </p:cNvSpPr>
          <p:nvPr/>
        </p:nvSpPr>
        <p:spPr bwMode="auto">
          <a:xfrm>
            <a:off x="4321175" y="2921000"/>
            <a:ext cx="274638" cy="2746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49159" name="Oval 7"/>
          <p:cNvSpPr>
            <a:spLocks noChangeArrowheads="1"/>
          </p:cNvSpPr>
          <p:nvPr/>
        </p:nvSpPr>
        <p:spPr bwMode="auto">
          <a:xfrm>
            <a:off x="1512888" y="4038600"/>
            <a:ext cx="274637" cy="2746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49160" name="Oval 8"/>
          <p:cNvSpPr>
            <a:spLocks noChangeArrowheads="1"/>
          </p:cNvSpPr>
          <p:nvPr/>
        </p:nvSpPr>
        <p:spPr bwMode="auto">
          <a:xfrm>
            <a:off x="2795588" y="2921000"/>
            <a:ext cx="274637" cy="2746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49161" name="AutoShape 9"/>
          <p:cNvCxnSpPr>
            <a:cxnSpLocks noChangeShapeType="1"/>
            <a:endCxn id="49159" idx="0"/>
          </p:cNvCxnSpPr>
          <p:nvPr/>
        </p:nvCxnSpPr>
        <p:spPr bwMode="auto">
          <a:xfrm>
            <a:off x="1649413" y="1803400"/>
            <a:ext cx="1587" cy="2227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62" name="AutoShape 10"/>
          <p:cNvCxnSpPr>
            <a:cxnSpLocks noChangeShapeType="1"/>
            <a:stCxn id="49158" idx="0"/>
          </p:cNvCxnSpPr>
          <p:nvPr/>
        </p:nvCxnSpPr>
        <p:spPr bwMode="auto">
          <a:xfrm flipV="1">
            <a:off x="4459288" y="1803400"/>
            <a:ext cx="0" cy="1109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63" name="AutoShape 11"/>
          <p:cNvCxnSpPr>
            <a:cxnSpLocks noChangeShapeType="1"/>
            <a:stCxn id="49160" idx="6"/>
            <a:endCxn id="49158" idx="2"/>
          </p:cNvCxnSpPr>
          <p:nvPr/>
        </p:nvCxnSpPr>
        <p:spPr bwMode="auto">
          <a:xfrm>
            <a:off x="3078163" y="3059113"/>
            <a:ext cx="12350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64" name="AutoShape 12"/>
          <p:cNvCxnSpPr>
            <a:cxnSpLocks noChangeShapeType="1"/>
            <a:stCxn id="49159" idx="7"/>
            <a:endCxn id="49160" idx="3"/>
          </p:cNvCxnSpPr>
          <p:nvPr/>
        </p:nvCxnSpPr>
        <p:spPr bwMode="auto">
          <a:xfrm flipV="1">
            <a:off x="1747838" y="3163888"/>
            <a:ext cx="1087437" cy="906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65" name="AutoShape 13"/>
          <p:cNvCxnSpPr>
            <a:cxnSpLocks noChangeShapeType="1"/>
          </p:cNvCxnSpPr>
          <p:nvPr/>
        </p:nvCxnSpPr>
        <p:spPr bwMode="auto">
          <a:xfrm>
            <a:off x="1793875" y="1658938"/>
            <a:ext cx="25193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66" name="AutoShape 14"/>
          <p:cNvCxnSpPr>
            <a:cxnSpLocks noChangeShapeType="1"/>
            <a:stCxn id="49159" idx="5"/>
            <a:endCxn id="49158" idx="3"/>
          </p:cNvCxnSpPr>
          <p:nvPr/>
        </p:nvCxnSpPr>
        <p:spPr bwMode="auto">
          <a:xfrm flipV="1">
            <a:off x="1747838" y="3163888"/>
            <a:ext cx="2613025" cy="1117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167" name="Oval 15"/>
          <p:cNvSpPr>
            <a:spLocks noChangeArrowheads="1"/>
          </p:cNvSpPr>
          <p:nvPr/>
        </p:nvSpPr>
        <p:spPr bwMode="auto">
          <a:xfrm>
            <a:off x="7700963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H</a:t>
            </a:r>
          </a:p>
        </p:txBody>
      </p:sp>
      <p:sp>
        <p:nvSpPr>
          <p:cNvPr id="49168" name="Oval 16"/>
          <p:cNvSpPr>
            <a:spLocks noChangeArrowheads="1"/>
          </p:cNvSpPr>
          <p:nvPr/>
        </p:nvSpPr>
        <p:spPr bwMode="auto">
          <a:xfrm>
            <a:off x="7707313" y="1509713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D</a:t>
            </a:r>
          </a:p>
        </p:txBody>
      </p:sp>
      <p:sp>
        <p:nvSpPr>
          <p:cNvPr id="49169" name="Oval 17"/>
          <p:cNvSpPr>
            <a:spLocks noChangeArrowheads="1"/>
          </p:cNvSpPr>
          <p:nvPr/>
        </p:nvSpPr>
        <p:spPr bwMode="auto">
          <a:xfrm>
            <a:off x="6018213" y="1509713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C</a:t>
            </a:r>
          </a:p>
        </p:txBody>
      </p:sp>
      <p:sp>
        <p:nvSpPr>
          <p:cNvPr id="49170" name="Oval 18"/>
          <p:cNvSpPr>
            <a:spLocks noChangeArrowheads="1"/>
          </p:cNvSpPr>
          <p:nvPr/>
        </p:nvSpPr>
        <p:spPr bwMode="auto">
          <a:xfrm>
            <a:off x="601662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G</a:t>
            </a:r>
          </a:p>
        </p:txBody>
      </p:sp>
      <p:cxnSp>
        <p:nvCxnSpPr>
          <p:cNvPr id="49171" name="AutoShape 19"/>
          <p:cNvCxnSpPr>
            <a:cxnSpLocks noChangeShapeType="1"/>
            <a:stCxn id="49169" idx="5"/>
            <a:endCxn id="49167" idx="1"/>
          </p:cNvCxnSpPr>
          <p:nvPr/>
        </p:nvCxnSpPr>
        <p:spPr bwMode="auto">
          <a:xfrm>
            <a:off x="6253163" y="1752600"/>
            <a:ext cx="1487487" cy="1200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72" name="AutoShape 20"/>
          <p:cNvCxnSpPr>
            <a:cxnSpLocks noChangeShapeType="1"/>
            <a:stCxn id="49170" idx="6"/>
            <a:endCxn id="49167" idx="2"/>
          </p:cNvCxnSpPr>
          <p:nvPr/>
        </p:nvCxnSpPr>
        <p:spPr bwMode="auto">
          <a:xfrm>
            <a:off x="6299200" y="3059113"/>
            <a:ext cx="13938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73" name="AutoShape 21"/>
          <p:cNvCxnSpPr>
            <a:cxnSpLocks noChangeShapeType="1"/>
            <a:stCxn id="49169" idx="4"/>
            <a:endCxn id="49170" idx="0"/>
          </p:cNvCxnSpPr>
          <p:nvPr/>
        </p:nvCxnSpPr>
        <p:spPr bwMode="auto">
          <a:xfrm flipH="1">
            <a:off x="6154738" y="1792288"/>
            <a:ext cx="1587" cy="1120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74" name="AutoShape 22"/>
          <p:cNvCxnSpPr>
            <a:cxnSpLocks noChangeShapeType="1"/>
            <a:stCxn id="49169" idx="6"/>
            <a:endCxn id="49168" idx="2"/>
          </p:cNvCxnSpPr>
          <p:nvPr/>
        </p:nvCxnSpPr>
        <p:spPr bwMode="auto">
          <a:xfrm>
            <a:off x="6300788" y="1647825"/>
            <a:ext cx="13985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75" name="AutoShape 23"/>
          <p:cNvCxnSpPr>
            <a:cxnSpLocks noChangeShapeType="1"/>
            <a:stCxn id="49158" idx="6"/>
            <a:endCxn id="49170" idx="2"/>
          </p:cNvCxnSpPr>
          <p:nvPr/>
        </p:nvCxnSpPr>
        <p:spPr bwMode="auto">
          <a:xfrm>
            <a:off x="4603750" y="3059113"/>
            <a:ext cx="140493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176" name="Text Box 24"/>
          <p:cNvSpPr txBox="1">
            <a:spLocks noChangeArrowheads="1"/>
          </p:cNvSpPr>
          <p:nvPr/>
        </p:nvSpPr>
        <p:spPr bwMode="auto">
          <a:xfrm>
            <a:off x="1484313" y="106045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-</a:t>
            </a:r>
          </a:p>
        </p:txBody>
      </p:sp>
      <p:sp>
        <p:nvSpPr>
          <p:cNvPr id="49178" name="Text Box 26"/>
          <p:cNvSpPr txBox="1">
            <a:spLocks noChangeArrowheads="1"/>
          </p:cNvSpPr>
          <p:nvPr/>
        </p:nvSpPr>
        <p:spPr bwMode="auto">
          <a:xfrm>
            <a:off x="4310063" y="1057275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A</a:t>
            </a:r>
          </a:p>
        </p:txBody>
      </p:sp>
      <p:sp>
        <p:nvSpPr>
          <p:cNvPr id="49179" name="Text Box 27"/>
          <p:cNvSpPr txBox="1">
            <a:spLocks noChangeArrowheads="1"/>
          </p:cNvSpPr>
          <p:nvPr/>
        </p:nvSpPr>
        <p:spPr bwMode="auto">
          <a:xfrm>
            <a:off x="1498600" y="438150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A</a:t>
            </a:r>
          </a:p>
        </p:txBody>
      </p:sp>
      <p:sp>
        <p:nvSpPr>
          <p:cNvPr id="49180" name="Text Box 28"/>
          <p:cNvSpPr txBox="1">
            <a:spLocks noChangeArrowheads="1"/>
          </p:cNvSpPr>
          <p:nvPr/>
        </p:nvSpPr>
        <p:spPr bwMode="auto">
          <a:xfrm>
            <a:off x="292100" y="5372100"/>
            <a:ext cx="2260600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/>
          <a:lstStyle/>
          <a:p>
            <a:pPr algn="ctr">
              <a:spcBef>
                <a:spcPct val="50000"/>
              </a:spcBef>
            </a:pPr>
            <a:r>
              <a:rPr kumimoji="1" lang="en-US" altLang="en-US" sz="1600" dirty="0"/>
              <a:t>visit neighbors of I</a:t>
            </a:r>
          </a:p>
        </p:txBody>
      </p:sp>
      <p:cxnSp>
        <p:nvCxnSpPr>
          <p:cNvPr id="49181" name="AutoShape 29"/>
          <p:cNvCxnSpPr>
            <a:cxnSpLocks noChangeShapeType="1"/>
            <a:stCxn id="49158" idx="3"/>
            <a:endCxn id="49159" idx="5"/>
          </p:cNvCxnSpPr>
          <p:nvPr/>
        </p:nvCxnSpPr>
        <p:spPr bwMode="auto">
          <a:xfrm flipH="1">
            <a:off x="1747838" y="3163888"/>
            <a:ext cx="2613025" cy="1117600"/>
          </a:xfrm>
          <a:prstGeom prst="straightConnector1">
            <a:avLst/>
          </a:prstGeom>
          <a:noFill/>
          <a:ln w="762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82" name="AutoShape 30"/>
          <p:cNvCxnSpPr>
            <a:cxnSpLocks noChangeShapeType="1"/>
            <a:endCxn id="49159" idx="0"/>
          </p:cNvCxnSpPr>
          <p:nvPr/>
        </p:nvCxnSpPr>
        <p:spPr bwMode="auto">
          <a:xfrm>
            <a:off x="1649413" y="1803400"/>
            <a:ext cx="1587" cy="2227263"/>
          </a:xfrm>
          <a:prstGeom prst="straightConnector1">
            <a:avLst/>
          </a:prstGeom>
          <a:noFill/>
          <a:ln w="762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183" name="AutoShape 31"/>
          <p:cNvCxnSpPr>
            <a:cxnSpLocks noChangeShapeType="1"/>
            <a:stCxn id="49160" idx="3"/>
            <a:endCxn id="49159" idx="7"/>
          </p:cNvCxnSpPr>
          <p:nvPr/>
        </p:nvCxnSpPr>
        <p:spPr bwMode="auto">
          <a:xfrm flipH="1">
            <a:off x="1747838" y="3163888"/>
            <a:ext cx="1087437" cy="906462"/>
          </a:xfrm>
          <a:prstGeom prst="straightConnector1">
            <a:avLst/>
          </a:prstGeom>
          <a:noFill/>
          <a:ln w="762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9184" name="Text Box 32"/>
          <p:cNvSpPr txBox="1">
            <a:spLocks noChangeArrowheads="1"/>
          </p:cNvSpPr>
          <p:nvPr/>
        </p:nvSpPr>
        <p:spPr bwMode="auto">
          <a:xfrm>
            <a:off x="4306888" y="3208338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B</a:t>
            </a:r>
          </a:p>
        </p:txBody>
      </p:sp>
      <p:sp>
        <p:nvSpPr>
          <p:cNvPr id="49185" name="Text Box 33"/>
          <p:cNvSpPr txBox="1">
            <a:spLocks noChangeArrowheads="1"/>
          </p:cNvSpPr>
          <p:nvPr/>
        </p:nvSpPr>
        <p:spPr bwMode="auto">
          <a:xfrm>
            <a:off x="2786063" y="320675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I</a:t>
            </a:r>
          </a:p>
        </p:txBody>
      </p:sp>
      <p:sp>
        <p:nvSpPr>
          <p:cNvPr id="49186" name="Text Box 34"/>
          <p:cNvSpPr txBox="1">
            <a:spLocks noChangeArrowheads="1"/>
          </p:cNvSpPr>
          <p:nvPr/>
        </p:nvSpPr>
        <p:spPr bwMode="auto">
          <a:xfrm>
            <a:off x="4024313" y="5886450"/>
            <a:ext cx="3819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en-US" sz="1600"/>
              <a:t>FIFO Queue</a:t>
            </a:r>
          </a:p>
        </p:txBody>
      </p:sp>
      <p:sp>
        <p:nvSpPr>
          <p:cNvPr id="49187" name="Oval 35"/>
          <p:cNvSpPr>
            <a:spLocks noChangeArrowheads="1"/>
          </p:cNvSpPr>
          <p:nvPr/>
        </p:nvSpPr>
        <p:spPr bwMode="auto">
          <a:xfrm>
            <a:off x="4321175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49188" name="Oval 36"/>
          <p:cNvSpPr>
            <a:spLocks noChangeArrowheads="1"/>
          </p:cNvSpPr>
          <p:nvPr/>
        </p:nvSpPr>
        <p:spPr bwMode="auto">
          <a:xfrm>
            <a:off x="1511300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29000" y="6306189"/>
            <a:ext cx="455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Sequence   A B 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Breadth First Search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4025900" y="5372100"/>
            <a:ext cx="3860800" cy="4445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/>
          <a:lstStyle/>
          <a:p>
            <a:pPr>
              <a:spcBef>
                <a:spcPct val="50000"/>
              </a:spcBef>
            </a:pPr>
            <a:r>
              <a:rPr kumimoji="1" lang="en-US" altLang="en-US" sz="2000" b="1">
                <a:latin typeface="Courier New" pitchFamily="49" charset="0"/>
              </a:rPr>
              <a:t> F E 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3287713" y="5454650"/>
            <a:ext cx="746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en-US" sz="1400"/>
              <a:t>front</a:t>
            </a:r>
          </a:p>
        </p:txBody>
      </p:sp>
      <p:sp>
        <p:nvSpPr>
          <p:cNvPr id="51206" name="Oval 6"/>
          <p:cNvSpPr>
            <a:spLocks noChangeArrowheads="1"/>
          </p:cNvSpPr>
          <p:nvPr/>
        </p:nvSpPr>
        <p:spPr bwMode="auto">
          <a:xfrm>
            <a:off x="4321175" y="2921000"/>
            <a:ext cx="274638" cy="2746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51207" name="Oval 7"/>
          <p:cNvSpPr>
            <a:spLocks noChangeArrowheads="1"/>
          </p:cNvSpPr>
          <p:nvPr/>
        </p:nvSpPr>
        <p:spPr bwMode="auto">
          <a:xfrm>
            <a:off x="1512888" y="4038600"/>
            <a:ext cx="274637" cy="2746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51208" name="Oval 8"/>
          <p:cNvSpPr>
            <a:spLocks noChangeArrowheads="1"/>
          </p:cNvSpPr>
          <p:nvPr/>
        </p:nvSpPr>
        <p:spPr bwMode="auto">
          <a:xfrm>
            <a:off x="2795588" y="2921000"/>
            <a:ext cx="274637" cy="2746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51209" name="AutoShape 9"/>
          <p:cNvCxnSpPr>
            <a:cxnSpLocks noChangeShapeType="1"/>
            <a:endCxn id="51207" idx="0"/>
          </p:cNvCxnSpPr>
          <p:nvPr/>
        </p:nvCxnSpPr>
        <p:spPr bwMode="auto">
          <a:xfrm>
            <a:off x="1649413" y="1803400"/>
            <a:ext cx="1587" cy="2227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210" name="AutoShape 10"/>
          <p:cNvCxnSpPr>
            <a:cxnSpLocks noChangeShapeType="1"/>
            <a:stCxn id="51206" idx="0"/>
          </p:cNvCxnSpPr>
          <p:nvPr/>
        </p:nvCxnSpPr>
        <p:spPr bwMode="auto">
          <a:xfrm flipV="1">
            <a:off x="4459288" y="1803400"/>
            <a:ext cx="0" cy="1109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211" name="AutoShape 11"/>
          <p:cNvCxnSpPr>
            <a:cxnSpLocks noChangeShapeType="1"/>
            <a:stCxn id="51208" idx="6"/>
            <a:endCxn id="51206" idx="2"/>
          </p:cNvCxnSpPr>
          <p:nvPr/>
        </p:nvCxnSpPr>
        <p:spPr bwMode="auto">
          <a:xfrm>
            <a:off x="3078163" y="3059113"/>
            <a:ext cx="12350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212" name="AutoShape 12"/>
          <p:cNvCxnSpPr>
            <a:cxnSpLocks noChangeShapeType="1"/>
            <a:stCxn id="51207" idx="7"/>
            <a:endCxn id="51208" idx="3"/>
          </p:cNvCxnSpPr>
          <p:nvPr/>
        </p:nvCxnSpPr>
        <p:spPr bwMode="auto">
          <a:xfrm flipV="1">
            <a:off x="1747838" y="3163888"/>
            <a:ext cx="1087437" cy="906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213" name="AutoShape 13"/>
          <p:cNvCxnSpPr>
            <a:cxnSpLocks noChangeShapeType="1"/>
          </p:cNvCxnSpPr>
          <p:nvPr/>
        </p:nvCxnSpPr>
        <p:spPr bwMode="auto">
          <a:xfrm>
            <a:off x="1793875" y="1658938"/>
            <a:ext cx="25193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214" name="AutoShape 14"/>
          <p:cNvCxnSpPr>
            <a:cxnSpLocks noChangeShapeType="1"/>
            <a:stCxn id="51207" idx="5"/>
            <a:endCxn id="51206" idx="3"/>
          </p:cNvCxnSpPr>
          <p:nvPr/>
        </p:nvCxnSpPr>
        <p:spPr bwMode="auto">
          <a:xfrm flipV="1">
            <a:off x="1747838" y="3163888"/>
            <a:ext cx="2613025" cy="1117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215" name="Oval 15"/>
          <p:cNvSpPr>
            <a:spLocks noChangeArrowheads="1"/>
          </p:cNvSpPr>
          <p:nvPr/>
        </p:nvSpPr>
        <p:spPr bwMode="auto">
          <a:xfrm>
            <a:off x="7700963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H</a:t>
            </a:r>
          </a:p>
        </p:txBody>
      </p:sp>
      <p:sp>
        <p:nvSpPr>
          <p:cNvPr id="51216" name="Oval 16"/>
          <p:cNvSpPr>
            <a:spLocks noChangeArrowheads="1"/>
          </p:cNvSpPr>
          <p:nvPr/>
        </p:nvSpPr>
        <p:spPr bwMode="auto">
          <a:xfrm>
            <a:off x="7707313" y="1509713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D</a:t>
            </a:r>
          </a:p>
        </p:txBody>
      </p:sp>
      <p:sp>
        <p:nvSpPr>
          <p:cNvPr id="51217" name="Oval 17"/>
          <p:cNvSpPr>
            <a:spLocks noChangeArrowheads="1"/>
          </p:cNvSpPr>
          <p:nvPr/>
        </p:nvSpPr>
        <p:spPr bwMode="auto">
          <a:xfrm>
            <a:off x="6018213" y="1509713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C</a:t>
            </a:r>
          </a:p>
        </p:txBody>
      </p:sp>
      <p:sp>
        <p:nvSpPr>
          <p:cNvPr id="51218" name="Oval 18"/>
          <p:cNvSpPr>
            <a:spLocks noChangeArrowheads="1"/>
          </p:cNvSpPr>
          <p:nvPr/>
        </p:nvSpPr>
        <p:spPr bwMode="auto">
          <a:xfrm>
            <a:off x="601662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G</a:t>
            </a:r>
          </a:p>
        </p:txBody>
      </p:sp>
      <p:cxnSp>
        <p:nvCxnSpPr>
          <p:cNvPr id="51219" name="AutoShape 19"/>
          <p:cNvCxnSpPr>
            <a:cxnSpLocks noChangeShapeType="1"/>
            <a:stCxn id="51217" idx="5"/>
            <a:endCxn id="51215" idx="1"/>
          </p:cNvCxnSpPr>
          <p:nvPr/>
        </p:nvCxnSpPr>
        <p:spPr bwMode="auto">
          <a:xfrm>
            <a:off x="6253163" y="1752600"/>
            <a:ext cx="1487487" cy="1200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220" name="AutoShape 20"/>
          <p:cNvCxnSpPr>
            <a:cxnSpLocks noChangeShapeType="1"/>
            <a:stCxn id="51218" idx="6"/>
            <a:endCxn id="51215" idx="2"/>
          </p:cNvCxnSpPr>
          <p:nvPr/>
        </p:nvCxnSpPr>
        <p:spPr bwMode="auto">
          <a:xfrm>
            <a:off x="6299200" y="3059113"/>
            <a:ext cx="13938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221" name="AutoShape 21"/>
          <p:cNvCxnSpPr>
            <a:cxnSpLocks noChangeShapeType="1"/>
            <a:stCxn id="51217" idx="4"/>
            <a:endCxn id="51218" idx="0"/>
          </p:cNvCxnSpPr>
          <p:nvPr/>
        </p:nvCxnSpPr>
        <p:spPr bwMode="auto">
          <a:xfrm flipH="1">
            <a:off x="6154738" y="1792288"/>
            <a:ext cx="1587" cy="1120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222" name="AutoShape 22"/>
          <p:cNvCxnSpPr>
            <a:cxnSpLocks noChangeShapeType="1"/>
            <a:stCxn id="51217" idx="6"/>
            <a:endCxn id="51216" idx="2"/>
          </p:cNvCxnSpPr>
          <p:nvPr/>
        </p:nvCxnSpPr>
        <p:spPr bwMode="auto">
          <a:xfrm>
            <a:off x="6300788" y="1647825"/>
            <a:ext cx="13985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223" name="AutoShape 23"/>
          <p:cNvCxnSpPr>
            <a:cxnSpLocks noChangeShapeType="1"/>
            <a:stCxn id="51206" idx="6"/>
            <a:endCxn id="51218" idx="2"/>
          </p:cNvCxnSpPr>
          <p:nvPr/>
        </p:nvCxnSpPr>
        <p:spPr bwMode="auto">
          <a:xfrm>
            <a:off x="4603750" y="3059113"/>
            <a:ext cx="140493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224" name="Text Box 24"/>
          <p:cNvSpPr txBox="1">
            <a:spLocks noChangeArrowheads="1"/>
          </p:cNvSpPr>
          <p:nvPr/>
        </p:nvSpPr>
        <p:spPr bwMode="auto">
          <a:xfrm>
            <a:off x="1484313" y="106045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-</a:t>
            </a:r>
          </a:p>
        </p:txBody>
      </p:sp>
      <p:sp>
        <p:nvSpPr>
          <p:cNvPr id="51226" name="Text Box 26"/>
          <p:cNvSpPr txBox="1">
            <a:spLocks noChangeArrowheads="1"/>
          </p:cNvSpPr>
          <p:nvPr/>
        </p:nvSpPr>
        <p:spPr bwMode="auto">
          <a:xfrm>
            <a:off x="4310063" y="1057275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A</a:t>
            </a:r>
          </a:p>
        </p:txBody>
      </p:sp>
      <p:sp>
        <p:nvSpPr>
          <p:cNvPr id="51227" name="Text Box 27"/>
          <p:cNvSpPr txBox="1">
            <a:spLocks noChangeArrowheads="1"/>
          </p:cNvSpPr>
          <p:nvPr/>
        </p:nvSpPr>
        <p:spPr bwMode="auto">
          <a:xfrm>
            <a:off x="1498600" y="438150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A</a:t>
            </a:r>
          </a:p>
        </p:txBody>
      </p:sp>
      <p:sp>
        <p:nvSpPr>
          <p:cNvPr id="51228" name="Text Box 28"/>
          <p:cNvSpPr txBox="1">
            <a:spLocks noChangeArrowheads="1"/>
          </p:cNvSpPr>
          <p:nvPr/>
        </p:nvSpPr>
        <p:spPr bwMode="auto">
          <a:xfrm>
            <a:off x="292100" y="5372100"/>
            <a:ext cx="2260600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/>
          <a:lstStyle/>
          <a:p>
            <a:pPr algn="ctr">
              <a:spcBef>
                <a:spcPct val="50000"/>
              </a:spcBef>
            </a:pPr>
            <a:r>
              <a:rPr kumimoji="1" lang="en-US" altLang="en-US" sz="1600" dirty="0"/>
              <a:t>F already discovered</a:t>
            </a:r>
          </a:p>
        </p:txBody>
      </p:sp>
      <p:cxnSp>
        <p:nvCxnSpPr>
          <p:cNvPr id="51229" name="AutoShape 29"/>
          <p:cNvCxnSpPr>
            <a:cxnSpLocks noChangeShapeType="1"/>
            <a:endCxn id="51207" idx="0"/>
          </p:cNvCxnSpPr>
          <p:nvPr/>
        </p:nvCxnSpPr>
        <p:spPr bwMode="auto">
          <a:xfrm>
            <a:off x="1649413" y="1803400"/>
            <a:ext cx="1587" cy="2227263"/>
          </a:xfrm>
          <a:prstGeom prst="straightConnector1">
            <a:avLst/>
          </a:prstGeom>
          <a:noFill/>
          <a:ln w="762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230" name="AutoShape 30"/>
          <p:cNvCxnSpPr>
            <a:cxnSpLocks noChangeShapeType="1"/>
            <a:stCxn id="51208" idx="3"/>
            <a:endCxn id="51207" idx="7"/>
          </p:cNvCxnSpPr>
          <p:nvPr/>
        </p:nvCxnSpPr>
        <p:spPr bwMode="auto">
          <a:xfrm flipH="1">
            <a:off x="1747838" y="3163888"/>
            <a:ext cx="1087437" cy="906462"/>
          </a:xfrm>
          <a:prstGeom prst="straightConnector1">
            <a:avLst/>
          </a:prstGeom>
          <a:noFill/>
          <a:ln w="762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231" name="AutoShape 31"/>
          <p:cNvCxnSpPr>
            <a:cxnSpLocks noChangeShapeType="1"/>
            <a:stCxn id="51206" idx="3"/>
            <a:endCxn id="51207" idx="5"/>
          </p:cNvCxnSpPr>
          <p:nvPr/>
        </p:nvCxnSpPr>
        <p:spPr bwMode="auto">
          <a:xfrm flipH="1">
            <a:off x="1747838" y="3163888"/>
            <a:ext cx="2613025" cy="1117600"/>
          </a:xfrm>
          <a:prstGeom prst="straightConnector1">
            <a:avLst/>
          </a:prstGeom>
          <a:noFill/>
          <a:ln w="762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232" name="Text Box 32"/>
          <p:cNvSpPr txBox="1">
            <a:spLocks noChangeArrowheads="1"/>
          </p:cNvSpPr>
          <p:nvPr/>
        </p:nvSpPr>
        <p:spPr bwMode="auto">
          <a:xfrm>
            <a:off x="4306888" y="3208338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B</a:t>
            </a:r>
          </a:p>
        </p:txBody>
      </p:sp>
      <p:sp>
        <p:nvSpPr>
          <p:cNvPr id="51233" name="Text Box 33"/>
          <p:cNvSpPr txBox="1">
            <a:spLocks noChangeArrowheads="1"/>
          </p:cNvSpPr>
          <p:nvPr/>
        </p:nvSpPr>
        <p:spPr bwMode="auto">
          <a:xfrm>
            <a:off x="2786063" y="320675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I</a:t>
            </a:r>
          </a:p>
        </p:txBody>
      </p:sp>
      <p:sp>
        <p:nvSpPr>
          <p:cNvPr id="51234" name="Text Box 34"/>
          <p:cNvSpPr txBox="1">
            <a:spLocks noChangeArrowheads="1"/>
          </p:cNvSpPr>
          <p:nvPr/>
        </p:nvSpPr>
        <p:spPr bwMode="auto">
          <a:xfrm>
            <a:off x="4024313" y="5886450"/>
            <a:ext cx="3819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en-US" sz="1600"/>
              <a:t>FIFO Queue</a:t>
            </a:r>
          </a:p>
        </p:txBody>
      </p:sp>
      <p:sp>
        <p:nvSpPr>
          <p:cNvPr id="51235" name="Oval 35"/>
          <p:cNvSpPr>
            <a:spLocks noChangeArrowheads="1"/>
          </p:cNvSpPr>
          <p:nvPr/>
        </p:nvSpPr>
        <p:spPr bwMode="auto">
          <a:xfrm>
            <a:off x="4321175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51236" name="Oval 36"/>
          <p:cNvSpPr>
            <a:spLocks noChangeArrowheads="1"/>
          </p:cNvSpPr>
          <p:nvPr/>
        </p:nvSpPr>
        <p:spPr bwMode="auto">
          <a:xfrm>
            <a:off x="1511300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05200" y="64008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Sequence   A B 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Breadth First Search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4025900" y="5372100"/>
            <a:ext cx="3860800" cy="4445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/>
          <a:lstStyle/>
          <a:p>
            <a:pPr>
              <a:spcBef>
                <a:spcPct val="50000"/>
              </a:spcBef>
            </a:pPr>
            <a:r>
              <a:rPr kumimoji="1" lang="en-US" altLang="en-US" sz="2000" b="1">
                <a:latin typeface="Courier New" pitchFamily="49" charset="0"/>
              </a:rPr>
              <a:t> F E </a:t>
            </a: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3287713" y="5454650"/>
            <a:ext cx="746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en-US" sz="1400"/>
              <a:t>front</a:t>
            </a:r>
          </a:p>
        </p:txBody>
      </p:sp>
      <p:sp>
        <p:nvSpPr>
          <p:cNvPr id="53254" name="Oval 6"/>
          <p:cNvSpPr>
            <a:spLocks noChangeArrowheads="1"/>
          </p:cNvSpPr>
          <p:nvPr/>
        </p:nvSpPr>
        <p:spPr bwMode="auto">
          <a:xfrm>
            <a:off x="4321175" y="2921000"/>
            <a:ext cx="274638" cy="2746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53255" name="Oval 7"/>
          <p:cNvSpPr>
            <a:spLocks noChangeArrowheads="1"/>
          </p:cNvSpPr>
          <p:nvPr/>
        </p:nvSpPr>
        <p:spPr bwMode="auto">
          <a:xfrm>
            <a:off x="1512888" y="40386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53256" name="Oval 8"/>
          <p:cNvSpPr>
            <a:spLocks noChangeArrowheads="1"/>
          </p:cNvSpPr>
          <p:nvPr/>
        </p:nvSpPr>
        <p:spPr bwMode="auto">
          <a:xfrm>
            <a:off x="2795588" y="2921000"/>
            <a:ext cx="274637" cy="2746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53257" name="AutoShape 9"/>
          <p:cNvCxnSpPr>
            <a:cxnSpLocks noChangeShapeType="1"/>
            <a:endCxn id="53255" idx="0"/>
          </p:cNvCxnSpPr>
          <p:nvPr/>
        </p:nvCxnSpPr>
        <p:spPr bwMode="auto">
          <a:xfrm>
            <a:off x="1649413" y="1803400"/>
            <a:ext cx="1587" cy="2227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258" name="AutoShape 10"/>
          <p:cNvCxnSpPr>
            <a:cxnSpLocks noChangeShapeType="1"/>
            <a:stCxn id="53254" idx="0"/>
          </p:cNvCxnSpPr>
          <p:nvPr/>
        </p:nvCxnSpPr>
        <p:spPr bwMode="auto">
          <a:xfrm flipV="1">
            <a:off x="4459288" y="1803400"/>
            <a:ext cx="0" cy="1109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259" name="AutoShape 11"/>
          <p:cNvCxnSpPr>
            <a:cxnSpLocks noChangeShapeType="1"/>
            <a:stCxn id="53256" idx="6"/>
            <a:endCxn id="53254" idx="2"/>
          </p:cNvCxnSpPr>
          <p:nvPr/>
        </p:nvCxnSpPr>
        <p:spPr bwMode="auto">
          <a:xfrm>
            <a:off x="3078163" y="3059113"/>
            <a:ext cx="12350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260" name="AutoShape 12"/>
          <p:cNvCxnSpPr>
            <a:cxnSpLocks noChangeShapeType="1"/>
            <a:stCxn id="53255" idx="7"/>
            <a:endCxn id="53256" idx="3"/>
          </p:cNvCxnSpPr>
          <p:nvPr/>
        </p:nvCxnSpPr>
        <p:spPr bwMode="auto">
          <a:xfrm flipV="1">
            <a:off x="1747838" y="3163888"/>
            <a:ext cx="1087437" cy="906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261" name="AutoShape 13"/>
          <p:cNvCxnSpPr>
            <a:cxnSpLocks noChangeShapeType="1"/>
          </p:cNvCxnSpPr>
          <p:nvPr/>
        </p:nvCxnSpPr>
        <p:spPr bwMode="auto">
          <a:xfrm>
            <a:off x="1793875" y="1658938"/>
            <a:ext cx="25193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262" name="AutoShape 14"/>
          <p:cNvCxnSpPr>
            <a:cxnSpLocks noChangeShapeType="1"/>
            <a:stCxn id="53255" idx="5"/>
            <a:endCxn id="53254" idx="3"/>
          </p:cNvCxnSpPr>
          <p:nvPr/>
        </p:nvCxnSpPr>
        <p:spPr bwMode="auto">
          <a:xfrm flipV="1">
            <a:off x="1747838" y="3163888"/>
            <a:ext cx="2613025" cy="1117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3263" name="Oval 15"/>
          <p:cNvSpPr>
            <a:spLocks noChangeArrowheads="1"/>
          </p:cNvSpPr>
          <p:nvPr/>
        </p:nvSpPr>
        <p:spPr bwMode="auto">
          <a:xfrm>
            <a:off x="7700963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H</a:t>
            </a:r>
          </a:p>
        </p:txBody>
      </p:sp>
      <p:sp>
        <p:nvSpPr>
          <p:cNvPr id="53264" name="Oval 16"/>
          <p:cNvSpPr>
            <a:spLocks noChangeArrowheads="1"/>
          </p:cNvSpPr>
          <p:nvPr/>
        </p:nvSpPr>
        <p:spPr bwMode="auto">
          <a:xfrm>
            <a:off x="7707313" y="1509713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D</a:t>
            </a:r>
          </a:p>
        </p:txBody>
      </p:sp>
      <p:sp>
        <p:nvSpPr>
          <p:cNvPr id="53265" name="Oval 17"/>
          <p:cNvSpPr>
            <a:spLocks noChangeArrowheads="1"/>
          </p:cNvSpPr>
          <p:nvPr/>
        </p:nvSpPr>
        <p:spPr bwMode="auto">
          <a:xfrm>
            <a:off x="6018213" y="1509713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C</a:t>
            </a:r>
          </a:p>
        </p:txBody>
      </p:sp>
      <p:sp>
        <p:nvSpPr>
          <p:cNvPr id="53266" name="Oval 18"/>
          <p:cNvSpPr>
            <a:spLocks noChangeArrowheads="1"/>
          </p:cNvSpPr>
          <p:nvPr/>
        </p:nvSpPr>
        <p:spPr bwMode="auto">
          <a:xfrm>
            <a:off x="601662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G</a:t>
            </a:r>
          </a:p>
        </p:txBody>
      </p:sp>
      <p:cxnSp>
        <p:nvCxnSpPr>
          <p:cNvPr id="53267" name="AutoShape 19"/>
          <p:cNvCxnSpPr>
            <a:cxnSpLocks noChangeShapeType="1"/>
            <a:stCxn id="53265" idx="5"/>
            <a:endCxn id="53263" idx="1"/>
          </p:cNvCxnSpPr>
          <p:nvPr/>
        </p:nvCxnSpPr>
        <p:spPr bwMode="auto">
          <a:xfrm>
            <a:off x="6253163" y="1752600"/>
            <a:ext cx="1487487" cy="1200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268" name="AutoShape 20"/>
          <p:cNvCxnSpPr>
            <a:cxnSpLocks noChangeShapeType="1"/>
            <a:stCxn id="53266" idx="6"/>
            <a:endCxn id="53263" idx="2"/>
          </p:cNvCxnSpPr>
          <p:nvPr/>
        </p:nvCxnSpPr>
        <p:spPr bwMode="auto">
          <a:xfrm>
            <a:off x="6299200" y="3059113"/>
            <a:ext cx="13938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269" name="AutoShape 21"/>
          <p:cNvCxnSpPr>
            <a:cxnSpLocks noChangeShapeType="1"/>
            <a:stCxn id="53265" idx="4"/>
            <a:endCxn id="53266" idx="0"/>
          </p:cNvCxnSpPr>
          <p:nvPr/>
        </p:nvCxnSpPr>
        <p:spPr bwMode="auto">
          <a:xfrm flipH="1">
            <a:off x="6154738" y="1792288"/>
            <a:ext cx="1587" cy="1120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270" name="AutoShape 22"/>
          <p:cNvCxnSpPr>
            <a:cxnSpLocks noChangeShapeType="1"/>
            <a:stCxn id="53265" idx="6"/>
            <a:endCxn id="53264" idx="2"/>
          </p:cNvCxnSpPr>
          <p:nvPr/>
        </p:nvCxnSpPr>
        <p:spPr bwMode="auto">
          <a:xfrm>
            <a:off x="6300788" y="1647825"/>
            <a:ext cx="13985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3271" name="AutoShape 23"/>
          <p:cNvCxnSpPr>
            <a:cxnSpLocks noChangeShapeType="1"/>
            <a:stCxn id="53254" idx="6"/>
            <a:endCxn id="53266" idx="2"/>
          </p:cNvCxnSpPr>
          <p:nvPr/>
        </p:nvCxnSpPr>
        <p:spPr bwMode="auto">
          <a:xfrm>
            <a:off x="4603750" y="3059113"/>
            <a:ext cx="140493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3272" name="Text Box 24"/>
          <p:cNvSpPr txBox="1">
            <a:spLocks noChangeArrowheads="1"/>
          </p:cNvSpPr>
          <p:nvPr/>
        </p:nvSpPr>
        <p:spPr bwMode="auto">
          <a:xfrm>
            <a:off x="1484313" y="106045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-</a:t>
            </a:r>
          </a:p>
        </p:txBody>
      </p:sp>
      <p:sp>
        <p:nvSpPr>
          <p:cNvPr id="53274" name="Text Box 26"/>
          <p:cNvSpPr txBox="1">
            <a:spLocks noChangeArrowheads="1"/>
          </p:cNvSpPr>
          <p:nvPr/>
        </p:nvSpPr>
        <p:spPr bwMode="auto">
          <a:xfrm>
            <a:off x="4310063" y="1057275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A</a:t>
            </a:r>
          </a:p>
        </p:txBody>
      </p:sp>
      <p:sp>
        <p:nvSpPr>
          <p:cNvPr id="53275" name="Text Box 27"/>
          <p:cNvSpPr txBox="1">
            <a:spLocks noChangeArrowheads="1"/>
          </p:cNvSpPr>
          <p:nvPr/>
        </p:nvSpPr>
        <p:spPr bwMode="auto">
          <a:xfrm>
            <a:off x="1498600" y="438150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A</a:t>
            </a:r>
          </a:p>
        </p:txBody>
      </p:sp>
      <p:sp>
        <p:nvSpPr>
          <p:cNvPr id="53276" name="Text Box 28"/>
          <p:cNvSpPr txBox="1">
            <a:spLocks noChangeArrowheads="1"/>
          </p:cNvSpPr>
          <p:nvPr/>
        </p:nvSpPr>
        <p:spPr bwMode="auto">
          <a:xfrm>
            <a:off x="292100" y="5372100"/>
            <a:ext cx="2260600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/>
          <a:lstStyle/>
          <a:p>
            <a:pPr algn="ctr">
              <a:spcBef>
                <a:spcPct val="50000"/>
              </a:spcBef>
            </a:pPr>
            <a:r>
              <a:rPr kumimoji="1" lang="en-US" altLang="en-US" sz="1600" dirty="0"/>
              <a:t>I finished</a:t>
            </a:r>
          </a:p>
        </p:txBody>
      </p:sp>
      <p:sp>
        <p:nvSpPr>
          <p:cNvPr id="53277" name="Text Box 29"/>
          <p:cNvSpPr txBox="1">
            <a:spLocks noChangeArrowheads="1"/>
          </p:cNvSpPr>
          <p:nvPr/>
        </p:nvSpPr>
        <p:spPr bwMode="auto">
          <a:xfrm>
            <a:off x="4306888" y="3208338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B</a:t>
            </a:r>
          </a:p>
        </p:txBody>
      </p:sp>
      <p:sp>
        <p:nvSpPr>
          <p:cNvPr id="53278" name="Text Box 30"/>
          <p:cNvSpPr txBox="1">
            <a:spLocks noChangeArrowheads="1"/>
          </p:cNvSpPr>
          <p:nvPr/>
        </p:nvSpPr>
        <p:spPr bwMode="auto">
          <a:xfrm>
            <a:off x="2786063" y="320675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I</a:t>
            </a:r>
          </a:p>
        </p:txBody>
      </p:sp>
      <p:sp>
        <p:nvSpPr>
          <p:cNvPr id="53279" name="Text Box 31"/>
          <p:cNvSpPr txBox="1">
            <a:spLocks noChangeArrowheads="1"/>
          </p:cNvSpPr>
          <p:nvPr/>
        </p:nvSpPr>
        <p:spPr bwMode="auto">
          <a:xfrm>
            <a:off x="4024313" y="5886450"/>
            <a:ext cx="3819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en-US" sz="1600"/>
              <a:t>FIFO Queue</a:t>
            </a:r>
          </a:p>
        </p:txBody>
      </p:sp>
      <p:sp>
        <p:nvSpPr>
          <p:cNvPr id="53280" name="Oval 32"/>
          <p:cNvSpPr>
            <a:spLocks noChangeArrowheads="1"/>
          </p:cNvSpPr>
          <p:nvPr/>
        </p:nvSpPr>
        <p:spPr bwMode="auto">
          <a:xfrm>
            <a:off x="4321175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53281" name="Oval 33"/>
          <p:cNvSpPr>
            <a:spLocks noChangeArrowheads="1"/>
          </p:cNvSpPr>
          <p:nvPr/>
        </p:nvSpPr>
        <p:spPr bwMode="auto">
          <a:xfrm>
            <a:off x="1511300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05200" y="64008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Sequence   A B 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Breadth-First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 smtClean="0"/>
              <a:t>A breadth-first search (BFS) explores nodes nearest the root before exploring nodes further away</a:t>
            </a:r>
          </a:p>
          <a:p>
            <a:r>
              <a:rPr lang="en-US" altLang="en-US" sz="2400" dirty="0" smtClean="0"/>
              <a:t>For example, after searching </a:t>
            </a:r>
            <a:r>
              <a:rPr lang="en-US" altLang="en-US" sz="2400" dirty="0" smtClean="0">
                <a:latin typeface="Verdana" pitchFamily="34" charset="0"/>
              </a:rPr>
              <a:t>A</a:t>
            </a:r>
            <a:r>
              <a:rPr lang="en-US" altLang="en-US" sz="2400" dirty="0" smtClean="0"/>
              <a:t>, then </a:t>
            </a:r>
            <a:r>
              <a:rPr lang="en-US" altLang="en-US" sz="2400" dirty="0" smtClean="0">
                <a:latin typeface="Verdana" pitchFamily="34" charset="0"/>
              </a:rPr>
              <a:t>B</a:t>
            </a:r>
            <a:r>
              <a:rPr lang="en-US" altLang="en-US" sz="2400" dirty="0" smtClean="0"/>
              <a:t>, then </a:t>
            </a:r>
            <a:r>
              <a:rPr lang="en-US" altLang="en-US" sz="2400" dirty="0" smtClean="0">
                <a:latin typeface="Verdana" pitchFamily="34" charset="0"/>
              </a:rPr>
              <a:t>C</a:t>
            </a:r>
            <a:r>
              <a:rPr lang="en-US" altLang="en-US" sz="2400" dirty="0" smtClean="0"/>
              <a:t>, the search proceeds with </a:t>
            </a:r>
            <a:r>
              <a:rPr lang="en-US" altLang="en-US" sz="2400" dirty="0" smtClean="0">
                <a:latin typeface="Verdana" pitchFamily="34" charset="0"/>
              </a:rPr>
              <a:t>D</a:t>
            </a:r>
            <a:r>
              <a:rPr lang="en-US" altLang="en-US" sz="2400" dirty="0" smtClean="0"/>
              <a:t>,</a:t>
            </a:r>
            <a:r>
              <a:rPr lang="en-US" altLang="en-US" sz="2400" dirty="0" smtClean="0">
                <a:latin typeface="Verdana" pitchFamily="34" charset="0"/>
              </a:rPr>
              <a:t> E</a:t>
            </a:r>
            <a:r>
              <a:rPr lang="en-US" altLang="en-US" sz="2400" dirty="0" smtClean="0"/>
              <a:t>,</a:t>
            </a:r>
            <a:r>
              <a:rPr lang="en-US" altLang="en-US" sz="2400" dirty="0" smtClean="0">
                <a:latin typeface="Verdana" pitchFamily="34" charset="0"/>
              </a:rPr>
              <a:t> F</a:t>
            </a:r>
            <a:r>
              <a:rPr lang="en-US" altLang="en-US" sz="2400" dirty="0" smtClean="0"/>
              <a:t>,</a:t>
            </a:r>
            <a:r>
              <a:rPr lang="en-US" altLang="en-US" sz="2400" dirty="0" smtClean="0">
                <a:latin typeface="Verdana" pitchFamily="34" charset="0"/>
              </a:rPr>
              <a:t> G</a:t>
            </a:r>
            <a:endParaRPr lang="en-US" altLang="en-US" sz="2400" dirty="0" smtClean="0"/>
          </a:p>
          <a:p>
            <a:r>
              <a:rPr lang="en-US" altLang="en-US" sz="2400" dirty="0" smtClean="0"/>
              <a:t>Node are explored in the order </a:t>
            </a:r>
            <a:r>
              <a:rPr lang="en-US" altLang="en-US" sz="2400" dirty="0" smtClean="0">
                <a:latin typeface="Verdana" pitchFamily="34" charset="0"/>
              </a:rPr>
              <a:t>A B C D E F G H I J K L M N O P Q</a:t>
            </a:r>
            <a:endParaRPr lang="en-US" altLang="en-US" sz="2400" dirty="0" smtClean="0"/>
          </a:p>
          <a:p>
            <a:r>
              <a:rPr lang="en-US" altLang="en-US" sz="2400" dirty="0" smtClean="0">
                <a:latin typeface="Verdana" pitchFamily="34" charset="0"/>
              </a:rPr>
              <a:t>J</a:t>
            </a:r>
            <a:r>
              <a:rPr lang="en-US" altLang="en-US" sz="2400" dirty="0" smtClean="0"/>
              <a:t> will be found before </a:t>
            </a:r>
            <a:r>
              <a:rPr lang="en-US" altLang="en-US" sz="2400" dirty="0" smtClean="0">
                <a:latin typeface="Verdana" pitchFamily="34" charset="0"/>
              </a:rPr>
              <a:t>N</a:t>
            </a:r>
            <a:endParaRPr lang="en-US" altLang="en-US" sz="2400" dirty="0">
              <a:latin typeface="Verdan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363" y="3581400"/>
            <a:ext cx="2748503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74FD-1A82-4196-BCF4-035C52C893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875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Breadth First Search</a:t>
            </a: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4025900" y="5372100"/>
            <a:ext cx="3860800" cy="4445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/>
          <a:lstStyle/>
          <a:p>
            <a:pPr>
              <a:spcBef>
                <a:spcPct val="50000"/>
              </a:spcBef>
            </a:pPr>
            <a:r>
              <a:rPr kumimoji="1" lang="en-US" altLang="en-US" sz="2000" b="1">
                <a:latin typeface="Courier New" pitchFamily="49" charset="0"/>
              </a:rPr>
              <a:t> F E </a:t>
            </a: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3287713" y="5454650"/>
            <a:ext cx="746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en-US" sz="1400"/>
              <a:t>front</a:t>
            </a:r>
          </a:p>
        </p:txBody>
      </p:sp>
      <p:sp>
        <p:nvSpPr>
          <p:cNvPr id="55302" name="Oval 6"/>
          <p:cNvSpPr>
            <a:spLocks noChangeArrowheads="1"/>
          </p:cNvSpPr>
          <p:nvPr/>
        </p:nvSpPr>
        <p:spPr bwMode="auto">
          <a:xfrm>
            <a:off x="4321175" y="2921000"/>
            <a:ext cx="274638" cy="2746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55304" name="Oval 8"/>
          <p:cNvSpPr>
            <a:spLocks noChangeArrowheads="1"/>
          </p:cNvSpPr>
          <p:nvPr/>
        </p:nvSpPr>
        <p:spPr bwMode="auto">
          <a:xfrm>
            <a:off x="2795588" y="2921000"/>
            <a:ext cx="274637" cy="2746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55305" name="AutoShape 9"/>
          <p:cNvCxnSpPr>
            <a:cxnSpLocks noChangeShapeType="1"/>
          </p:cNvCxnSpPr>
          <p:nvPr/>
        </p:nvCxnSpPr>
        <p:spPr bwMode="auto">
          <a:xfrm>
            <a:off x="1649413" y="1803400"/>
            <a:ext cx="1587" cy="2227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306" name="AutoShape 10"/>
          <p:cNvCxnSpPr>
            <a:cxnSpLocks noChangeShapeType="1"/>
            <a:stCxn id="55302" idx="0"/>
          </p:cNvCxnSpPr>
          <p:nvPr/>
        </p:nvCxnSpPr>
        <p:spPr bwMode="auto">
          <a:xfrm flipV="1">
            <a:off x="4459288" y="1803400"/>
            <a:ext cx="0" cy="1109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307" name="AutoShape 11"/>
          <p:cNvCxnSpPr>
            <a:cxnSpLocks noChangeShapeType="1"/>
            <a:stCxn id="55304" idx="6"/>
            <a:endCxn id="55302" idx="2"/>
          </p:cNvCxnSpPr>
          <p:nvPr/>
        </p:nvCxnSpPr>
        <p:spPr bwMode="auto">
          <a:xfrm>
            <a:off x="3078163" y="3059113"/>
            <a:ext cx="12350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308" name="AutoShape 12"/>
          <p:cNvCxnSpPr>
            <a:cxnSpLocks noChangeShapeType="1"/>
            <a:endCxn id="55304" idx="3"/>
          </p:cNvCxnSpPr>
          <p:nvPr/>
        </p:nvCxnSpPr>
        <p:spPr bwMode="auto">
          <a:xfrm flipV="1">
            <a:off x="1747838" y="3163888"/>
            <a:ext cx="1087437" cy="906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309" name="AutoShape 13"/>
          <p:cNvCxnSpPr>
            <a:cxnSpLocks noChangeShapeType="1"/>
          </p:cNvCxnSpPr>
          <p:nvPr/>
        </p:nvCxnSpPr>
        <p:spPr bwMode="auto">
          <a:xfrm>
            <a:off x="1793875" y="1658938"/>
            <a:ext cx="25193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310" name="AutoShape 14"/>
          <p:cNvCxnSpPr>
            <a:cxnSpLocks noChangeShapeType="1"/>
            <a:endCxn id="55302" idx="3"/>
          </p:cNvCxnSpPr>
          <p:nvPr/>
        </p:nvCxnSpPr>
        <p:spPr bwMode="auto">
          <a:xfrm flipV="1">
            <a:off x="1747838" y="3163888"/>
            <a:ext cx="2613025" cy="1117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5311" name="Oval 15"/>
          <p:cNvSpPr>
            <a:spLocks noChangeArrowheads="1"/>
          </p:cNvSpPr>
          <p:nvPr/>
        </p:nvSpPr>
        <p:spPr bwMode="auto">
          <a:xfrm>
            <a:off x="7700963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H</a:t>
            </a:r>
          </a:p>
        </p:txBody>
      </p:sp>
      <p:sp>
        <p:nvSpPr>
          <p:cNvPr id="55312" name="Oval 16"/>
          <p:cNvSpPr>
            <a:spLocks noChangeArrowheads="1"/>
          </p:cNvSpPr>
          <p:nvPr/>
        </p:nvSpPr>
        <p:spPr bwMode="auto">
          <a:xfrm>
            <a:off x="7707313" y="1509713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D</a:t>
            </a:r>
          </a:p>
        </p:txBody>
      </p:sp>
      <p:sp>
        <p:nvSpPr>
          <p:cNvPr id="55313" name="Oval 17"/>
          <p:cNvSpPr>
            <a:spLocks noChangeArrowheads="1"/>
          </p:cNvSpPr>
          <p:nvPr/>
        </p:nvSpPr>
        <p:spPr bwMode="auto">
          <a:xfrm>
            <a:off x="6018213" y="1509713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C</a:t>
            </a:r>
          </a:p>
        </p:txBody>
      </p:sp>
      <p:sp>
        <p:nvSpPr>
          <p:cNvPr id="55314" name="Oval 18"/>
          <p:cNvSpPr>
            <a:spLocks noChangeArrowheads="1"/>
          </p:cNvSpPr>
          <p:nvPr/>
        </p:nvSpPr>
        <p:spPr bwMode="auto">
          <a:xfrm>
            <a:off x="601662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G</a:t>
            </a:r>
          </a:p>
        </p:txBody>
      </p:sp>
      <p:cxnSp>
        <p:nvCxnSpPr>
          <p:cNvPr id="55315" name="AutoShape 19"/>
          <p:cNvCxnSpPr>
            <a:cxnSpLocks noChangeShapeType="1"/>
            <a:stCxn id="55313" idx="5"/>
            <a:endCxn id="55311" idx="1"/>
          </p:cNvCxnSpPr>
          <p:nvPr/>
        </p:nvCxnSpPr>
        <p:spPr bwMode="auto">
          <a:xfrm>
            <a:off x="6253163" y="1752600"/>
            <a:ext cx="1487487" cy="1200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316" name="AutoShape 20"/>
          <p:cNvCxnSpPr>
            <a:cxnSpLocks noChangeShapeType="1"/>
            <a:stCxn id="55314" idx="6"/>
            <a:endCxn id="55311" idx="2"/>
          </p:cNvCxnSpPr>
          <p:nvPr/>
        </p:nvCxnSpPr>
        <p:spPr bwMode="auto">
          <a:xfrm>
            <a:off x="6299200" y="3059113"/>
            <a:ext cx="13938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317" name="AutoShape 21"/>
          <p:cNvCxnSpPr>
            <a:cxnSpLocks noChangeShapeType="1"/>
            <a:stCxn id="55313" idx="4"/>
            <a:endCxn id="55314" idx="0"/>
          </p:cNvCxnSpPr>
          <p:nvPr/>
        </p:nvCxnSpPr>
        <p:spPr bwMode="auto">
          <a:xfrm flipH="1">
            <a:off x="6154738" y="1792288"/>
            <a:ext cx="1587" cy="1120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318" name="AutoShape 22"/>
          <p:cNvCxnSpPr>
            <a:cxnSpLocks noChangeShapeType="1"/>
            <a:stCxn id="55313" idx="6"/>
            <a:endCxn id="55312" idx="2"/>
          </p:cNvCxnSpPr>
          <p:nvPr/>
        </p:nvCxnSpPr>
        <p:spPr bwMode="auto">
          <a:xfrm>
            <a:off x="6300788" y="1647825"/>
            <a:ext cx="13985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5319" name="AutoShape 23"/>
          <p:cNvCxnSpPr>
            <a:cxnSpLocks noChangeShapeType="1"/>
            <a:stCxn id="55302" idx="6"/>
            <a:endCxn id="55314" idx="2"/>
          </p:cNvCxnSpPr>
          <p:nvPr/>
        </p:nvCxnSpPr>
        <p:spPr bwMode="auto">
          <a:xfrm>
            <a:off x="4603750" y="3059113"/>
            <a:ext cx="140493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5320" name="Text Box 24"/>
          <p:cNvSpPr txBox="1">
            <a:spLocks noChangeArrowheads="1"/>
          </p:cNvSpPr>
          <p:nvPr/>
        </p:nvSpPr>
        <p:spPr bwMode="auto">
          <a:xfrm>
            <a:off x="1484313" y="106045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-</a:t>
            </a:r>
          </a:p>
        </p:txBody>
      </p:sp>
      <p:sp>
        <p:nvSpPr>
          <p:cNvPr id="55322" name="Text Box 26"/>
          <p:cNvSpPr txBox="1">
            <a:spLocks noChangeArrowheads="1"/>
          </p:cNvSpPr>
          <p:nvPr/>
        </p:nvSpPr>
        <p:spPr bwMode="auto">
          <a:xfrm>
            <a:off x="4310063" y="1057275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A</a:t>
            </a:r>
          </a:p>
        </p:txBody>
      </p:sp>
      <p:sp>
        <p:nvSpPr>
          <p:cNvPr id="55323" name="Text Box 27"/>
          <p:cNvSpPr txBox="1">
            <a:spLocks noChangeArrowheads="1"/>
          </p:cNvSpPr>
          <p:nvPr/>
        </p:nvSpPr>
        <p:spPr bwMode="auto">
          <a:xfrm>
            <a:off x="1498600" y="438150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A</a:t>
            </a:r>
          </a:p>
        </p:txBody>
      </p:sp>
      <p:sp>
        <p:nvSpPr>
          <p:cNvPr id="55324" name="Text Box 28"/>
          <p:cNvSpPr txBox="1">
            <a:spLocks noChangeArrowheads="1"/>
          </p:cNvSpPr>
          <p:nvPr/>
        </p:nvSpPr>
        <p:spPr bwMode="auto">
          <a:xfrm>
            <a:off x="292100" y="5372100"/>
            <a:ext cx="2260600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/>
          <a:lstStyle/>
          <a:p>
            <a:pPr algn="ctr">
              <a:spcBef>
                <a:spcPct val="50000"/>
              </a:spcBef>
            </a:pPr>
            <a:r>
              <a:rPr kumimoji="1" lang="en-US" altLang="en-US" sz="1600" dirty="0" err="1"/>
              <a:t>dequeue</a:t>
            </a:r>
            <a:r>
              <a:rPr kumimoji="1" lang="en-US" altLang="en-US" sz="1600" dirty="0"/>
              <a:t> next vertex</a:t>
            </a:r>
          </a:p>
        </p:txBody>
      </p:sp>
      <p:sp>
        <p:nvSpPr>
          <p:cNvPr id="55325" name="Text Box 29"/>
          <p:cNvSpPr txBox="1">
            <a:spLocks noChangeArrowheads="1"/>
          </p:cNvSpPr>
          <p:nvPr/>
        </p:nvSpPr>
        <p:spPr bwMode="auto">
          <a:xfrm>
            <a:off x="4306888" y="3208338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B</a:t>
            </a:r>
          </a:p>
        </p:txBody>
      </p:sp>
      <p:sp>
        <p:nvSpPr>
          <p:cNvPr id="55326" name="Text Box 30"/>
          <p:cNvSpPr txBox="1">
            <a:spLocks noChangeArrowheads="1"/>
          </p:cNvSpPr>
          <p:nvPr/>
        </p:nvSpPr>
        <p:spPr bwMode="auto">
          <a:xfrm>
            <a:off x="2786063" y="320675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I</a:t>
            </a:r>
          </a:p>
        </p:txBody>
      </p:sp>
      <p:sp>
        <p:nvSpPr>
          <p:cNvPr id="55327" name="Text Box 31"/>
          <p:cNvSpPr txBox="1">
            <a:spLocks noChangeArrowheads="1"/>
          </p:cNvSpPr>
          <p:nvPr/>
        </p:nvSpPr>
        <p:spPr bwMode="auto">
          <a:xfrm>
            <a:off x="4024313" y="5886450"/>
            <a:ext cx="3819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en-US" sz="1600"/>
              <a:t>FIFO Queue</a:t>
            </a:r>
          </a:p>
        </p:txBody>
      </p:sp>
      <p:sp>
        <p:nvSpPr>
          <p:cNvPr id="55328" name="Oval 32"/>
          <p:cNvSpPr>
            <a:spLocks noChangeArrowheads="1"/>
          </p:cNvSpPr>
          <p:nvPr/>
        </p:nvSpPr>
        <p:spPr bwMode="auto">
          <a:xfrm>
            <a:off x="4321175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55329" name="Oval 33"/>
          <p:cNvSpPr>
            <a:spLocks noChangeArrowheads="1"/>
          </p:cNvSpPr>
          <p:nvPr/>
        </p:nvSpPr>
        <p:spPr bwMode="auto">
          <a:xfrm>
            <a:off x="1511300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55331" name="Oval 35"/>
          <p:cNvSpPr>
            <a:spLocks noChangeArrowheads="1"/>
          </p:cNvSpPr>
          <p:nvPr/>
        </p:nvSpPr>
        <p:spPr bwMode="auto">
          <a:xfrm>
            <a:off x="1512888" y="40386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81400" y="6400800"/>
            <a:ext cx="430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Sequence   A B I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Breadth First Search</a:t>
            </a: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4025900" y="5372100"/>
            <a:ext cx="3860800" cy="4445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/>
          <a:lstStyle/>
          <a:p>
            <a:pPr>
              <a:spcBef>
                <a:spcPct val="50000"/>
              </a:spcBef>
            </a:pPr>
            <a:r>
              <a:rPr kumimoji="1" lang="en-US" altLang="en-US" sz="2000" b="1">
                <a:latin typeface="Courier New" pitchFamily="49" charset="0"/>
              </a:rPr>
              <a:t> E 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3287713" y="5454650"/>
            <a:ext cx="746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en-US" sz="1400"/>
              <a:t>front</a:t>
            </a:r>
          </a:p>
        </p:txBody>
      </p:sp>
      <p:sp>
        <p:nvSpPr>
          <p:cNvPr id="57350" name="Oval 6"/>
          <p:cNvSpPr>
            <a:spLocks noChangeArrowheads="1"/>
          </p:cNvSpPr>
          <p:nvPr/>
        </p:nvSpPr>
        <p:spPr bwMode="auto">
          <a:xfrm>
            <a:off x="4321175" y="2921000"/>
            <a:ext cx="274638" cy="2746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57352" name="Oval 8"/>
          <p:cNvSpPr>
            <a:spLocks noChangeArrowheads="1"/>
          </p:cNvSpPr>
          <p:nvPr/>
        </p:nvSpPr>
        <p:spPr bwMode="auto">
          <a:xfrm>
            <a:off x="2795588" y="2921000"/>
            <a:ext cx="274637" cy="2746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57353" name="AutoShape 9"/>
          <p:cNvCxnSpPr>
            <a:cxnSpLocks noChangeShapeType="1"/>
          </p:cNvCxnSpPr>
          <p:nvPr/>
        </p:nvCxnSpPr>
        <p:spPr bwMode="auto">
          <a:xfrm>
            <a:off x="1649413" y="1803400"/>
            <a:ext cx="1587" cy="2227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7354" name="AutoShape 10"/>
          <p:cNvCxnSpPr>
            <a:cxnSpLocks noChangeShapeType="1"/>
            <a:stCxn id="57350" idx="0"/>
          </p:cNvCxnSpPr>
          <p:nvPr/>
        </p:nvCxnSpPr>
        <p:spPr bwMode="auto">
          <a:xfrm flipV="1">
            <a:off x="4459288" y="1803400"/>
            <a:ext cx="0" cy="1109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7355" name="AutoShape 11"/>
          <p:cNvCxnSpPr>
            <a:cxnSpLocks noChangeShapeType="1"/>
            <a:stCxn id="57352" idx="6"/>
            <a:endCxn id="57350" idx="2"/>
          </p:cNvCxnSpPr>
          <p:nvPr/>
        </p:nvCxnSpPr>
        <p:spPr bwMode="auto">
          <a:xfrm>
            <a:off x="3078163" y="3059113"/>
            <a:ext cx="12350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7356" name="AutoShape 12"/>
          <p:cNvCxnSpPr>
            <a:cxnSpLocks noChangeShapeType="1"/>
            <a:endCxn id="57352" idx="3"/>
          </p:cNvCxnSpPr>
          <p:nvPr/>
        </p:nvCxnSpPr>
        <p:spPr bwMode="auto">
          <a:xfrm flipV="1">
            <a:off x="1747838" y="3163888"/>
            <a:ext cx="1087437" cy="906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7357" name="AutoShape 13"/>
          <p:cNvCxnSpPr>
            <a:cxnSpLocks noChangeShapeType="1"/>
          </p:cNvCxnSpPr>
          <p:nvPr/>
        </p:nvCxnSpPr>
        <p:spPr bwMode="auto">
          <a:xfrm>
            <a:off x="1793875" y="1658938"/>
            <a:ext cx="25193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7358" name="AutoShape 14"/>
          <p:cNvCxnSpPr>
            <a:cxnSpLocks noChangeShapeType="1"/>
            <a:endCxn id="57350" idx="3"/>
          </p:cNvCxnSpPr>
          <p:nvPr/>
        </p:nvCxnSpPr>
        <p:spPr bwMode="auto">
          <a:xfrm flipV="1">
            <a:off x="1747838" y="3163888"/>
            <a:ext cx="2613025" cy="1117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7359" name="Oval 15"/>
          <p:cNvSpPr>
            <a:spLocks noChangeArrowheads="1"/>
          </p:cNvSpPr>
          <p:nvPr/>
        </p:nvSpPr>
        <p:spPr bwMode="auto">
          <a:xfrm>
            <a:off x="7700963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H</a:t>
            </a:r>
          </a:p>
        </p:txBody>
      </p:sp>
      <p:sp>
        <p:nvSpPr>
          <p:cNvPr id="57360" name="Oval 16"/>
          <p:cNvSpPr>
            <a:spLocks noChangeArrowheads="1"/>
          </p:cNvSpPr>
          <p:nvPr/>
        </p:nvSpPr>
        <p:spPr bwMode="auto">
          <a:xfrm>
            <a:off x="7707313" y="1509713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D</a:t>
            </a:r>
          </a:p>
        </p:txBody>
      </p:sp>
      <p:sp>
        <p:nvSpPr>
          <p:cNvPr id="57361" name="Oval 17"/>
          <p:cNvSpPr>
            <a:spLocks noChangeArrowheads="1"/>
          </p:cNvSpPr>
          <p:nvPr/>
        </p:nvSpPr>
        <p:spPr bwMode="auto">
          <a:xfrm>
            <a:off x="6018213" y="1509713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C</a:t>
            </a:r>
          </a:p>
        </p:txBody>
      </p:sp>
      <p:sp>
        <p:nvSpPr>
          <p:cNvPr id="57362" name="Oval 18"/>
          <p:cNvSpPr>
            <a:spLocks noChangeArrowheads="1"/>
          </p:cNvSpPr>
          <p:nvPr/>
        </p:nvSpPr>
        <p:spPr bwMode="auto">
          <a:xfrm>
            <a:off x="601662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G</a:t>
            </a:r>
          </a:p>
        </p:txBody>
      </p:sp>
      <p:cxnSp>
        <p:nvCxnSpPr>
          <p:cNvPr id="57363" name="AutoShape 19"/>
          <p:cNvCxnSpPr>
            <a:cxnSpLocks noChangeShapeType="1"/>
            <a:stCxn id="57361" idx="5"/>
            <a:endCxn id="57359" idx="1"/>
          </p:cNvCxnSpPr>
          <p:nvPr/>
        </p:nvCxnSpPr>
        <p:spPr bwMode="auto">
          <a:xfrm>
            <a:off x="6253163" y="1752600"/>
            <a:ext cx="1487487" cy="1200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7364" name="AutoShape 20"/>
          <p:cNvCxnSpPr>
            <a:cxnSpLocks noChangeShapeType="1"/>
            <a:stCxn id="57362" idx="6"/>
            <a:endCxn id="57359" idx="2"/>
          </p:cNvCxnSpPr>
          <p:nvPr/>
        </p:nvCxnSpPr>
        <p:spPr bwMode="auto">
          <a:xfrm>
            <a:off x="6299200" y="3059113"/>
            <a:ext cx="13938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7365" name="AutoShape 21"/>
          <p:cNvCxnSpPr>
            <a:cxnSpLocks noChangeShapeType="1"/>
            <a:stCxn id="57361" idx="4"/>
            <a:endCxn id="57362" idx="0"/>
          </p:cNvCxnSpPr>
          <p:nvPr/>
        </p:nvCxnSpPr>
        <p:spPr bwMode="auto">
          <a:xfrm flipH="1">
            <a:off x="6154738" y="1792288"/>
            <a:ext cx="1587" cy="1120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7366" name="AutoShape 22"/>
          <p:cNvCxnSpPr>
            <a:cxnSpLocks noChangeShapeType="1"/>
            <a:stCxn id="57361" idx="6"/>
            <a:endCxn id="57360" idx="2"/>
          </p:cNvCxnSpPr>
          <p:nvPr/>
        </p:nvCxnSpPr>
        <p:spPr bwMode="auto">
          <a:xfrm>
            <a:off x="6300788" y="1647825"/>
            <a:ext cx="13985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7367" name="AutoShape 23"/>
          <p:cNvCxnSpPr>
            <a:cxnSpLocks noChangeShapeType="1"/>
            <a:stCxn id="57350" idx="6"/>
            <a:endCxn id="57362" idx="2"/>
          </p:cNvCxnSpPr>
          <p:nvPr/>
        </p:nvCxnSpPr>
        <p:spPr bwMode="auto">
          <a:xfrm>
            <a:off x="4603750" y="3059113"/>
            <a:ext cx="140493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7368" name="Text Box 24"/>
          <p:cNvSpPr txBox="1">
            <a:spLocks noChangeArrowheads="1"/>
          </p:cNvSpPr>
          <p:nvPr/>
        </p:nvSpPr>
        <p:spPr bwMode="auto">
          <a:xfrm>
            <a:off x="1484313" y="106045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-</a:t>
            </a:r>
          </a:p>
        </p:txBody>
      </p:sp>
      <p:sp>
        <p:nvSpPr>
          <p:cNvPr id="57370" name="Text Box 26"/>
          <p:cNvSpPr txBox="1">
            <a:spLocks noChangeArrowheads="1"/>
          </p:cNvSpPr>
          <p:nvPr/>
        </p:nvSpPr>
        <p:spPr bwMode="auto">
          <a:xfrm>
            <a:off x="4310063" y="1057275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A</a:t>
            </a:r>
          </a:p>
        </p:txBody>
      </p:sp>
      <p:sp>
        <p:nvSpPr>
          <p:cNvPr id="57371" name="Text Box 27"/>
          <p:cNvSpPr txBox="1">
            <a:spLocks noChangeArrowheads="1"/>
          </p:cNvSpPr>
          <p:nvPr/>
        </p:nvSpPr>
        <p:spPr bwMode="auto">
          <a:xfrm>
            <a:off x="1498600" y="438150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A</a:t>
            </a:r>
          </a:p>
        </p:txBody>
      </p:sp>
      <p:sp>
        <p:nvSpPr>
          <p:cNvPr id="57372" name="Text Box 28"/>
          <p:cNvSpPr txBox="1">
            <a:spLocks noChangeArrowheads="1"/>
          </p:cNvSpPr>
          <p:nvPr/>
        </p:nvSpPr>
        <p:spPr bwMode="auto">
          <a:xfrm>
            <a:off x="292100" y="5372100"/>
            <a:ext cx="2260600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/>
          <a:lstStyle/>
          <a:p>
            <a:pPr algn="ctr">
              <a:spcBef>
                <a:spcPct val="50000"/>
              </a:spcBef>
            </a:pPr>
            <a:r>
              <a:rPr kumimoji="1" lang="en-US" altLang="en-US" sz="1600" dirty="0"/>
              <a:t>visit neighbors of F</a:t>
            </a:r>
          </a:p>
        </p:txBody>
      </p:sp>
      <p:cxnSp>
        <p:nvCxnSpPr>
          <p:cNvPr id="57373" name="AutoShape 29"/>
          <p:cNvCxnSpPr>
            <a:cxnSpLocks noChangeShapeType="1"/>
            <a:stCxn id="57350" idx="0"/>
          </p:cNvCxnSpPr>
          <p:nvPr/>
        </p:nvCxnSpPr>
        <p:spPr bwMode="auto">
          <a:xfrm flipV="1">
            <a:off x="4459288" y="1803400"/>
            <a:ext cx="0" cy="1109663"/>
          </a:xfrm>
          <a:prstGeom prst="straightConnector1">
            <a:avLst/>
          </a:prstGeom>
          <a:noFill/>
          <a:ln w="762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7374" name="AutoShape 30"/>
          <p:cNvCxnSpPr>
            <a:cxnSpLocks noChangeShapeType="1"/>
            <a:stCxn id="57350" idx="2"/>
            <a:endCxn id="57352" idx="6"/>
          </p:cNvCxnSpPr>
          <p:nvPr/>
        </p:nvCxnSpPr>
        <p:spPr bwMode="auto">
          <a:xfrm flipH="1">
            <a:off x="3078163" y="3059113"/>
            <a:ext cx="1235075" cy="0"/>
          </a:xfrm>
          <a:prstGeom prst="straightConnector1">
            <a:avLst/>
          </a:prstGeom>
          <a:noFill/>
          <a:ln w="762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7375" name="AutoShape 31"/>
          <p:cNvCxnSpPr>
            <a:cxnSpLocks noChangeShapeType="1"/>
            <a:stCxn id="57350" idx="3"/>
          </p:cNvCxnSpPr>
          <p:nvPr/>
        </p:nvCxnSpPr>
        <p:spPr bwMode="auto">
          <a:xfrm flipH="1">
            <a:off x="1747838" y="3163888"/>
            <a:ext cx="2613025" cy="1117600"/>
          </a:xfrm>
          <a:prstGeom prst="straightConnector1">
            <a:avLst/>
          </a:prstGeom>
          <a:noFill/>
          <a:ln w="762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7376" name="AutoShape 32"/>
          <p:cNvCxnSpPr>
            <a:cxnSpLocks noChangeShapeType="1"/>
            <a:stCxn id="57350" idx="6"/>
            <a:endCxn id="57362" idx="2"/>
          </p:cNvCxnSpPr>
          <p:nvPr/>
        </p:nvCxnSpPr>
        <p:spPr bwMode="auto">
          <a:xfrm>
            <a:off x="4603750" y="3059113"/>
            <a:ext cx="1404938" cy="0"/>
          </a:xfrm>
          <a:prstGeom prst="straightConnector1">
            <a:avLst/>
          </a:prstGeom>
          <a:noFill/>
          <a:ln w="762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7377" name="Text Box 33"/>
          <p:cNvSpPr txBox="1">
            <a:spLocks noChangeArrowheads="1"/>
          </p:cNvSpPr>
          <p:nvPr/>
        </p:nvSpPr>
        <p:spPr bwMode="auto">
          <a:xfrm>
            <a:off x="4306888" y="3208338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B</a:t>
            </a:r>
          </a:p>
        </p:txBody>
      </p:sp>
      <p:sp>
        <p:nvSpPr>
          <p:cNvPr id="57378" name="Text Box 34"/>
          <p:cNvSpPr txBox="1">
            <a:spLocks noChangeArrowheads="1"/>
          </p:cNvSpPr>
          <p:nvPr/>
        </p:nvSpPr>
        <p:spPr bwMode="auto">
          <a:xfrm>
            <a:off x="2786063" y="320675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I</a:t>
            </a:r>
          </a:p>
        </p:txBody>
      </p:sp>
      <p:sp>
        <p:nvSpPr>
          <p:cNvPr id="57379" name="Text Box 35"/>
          <p:cNvSpPr txBox="1">
            <a:spLocks noChangeArrowheads="1"/>
          </p:cNvSpPr>
          <p:nvPr/>
        </p:nvSpPr>
        <p:spPr bwMode="auto">
          <a:xfrm>
            <a:off x="4024313" y="5886450"/>
            <a:ext cx="3819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en-US" sz="1600"/>
              <a:t>FIFO Queue</a:t>
            </a:r>
          </a:p>
        </p:txBody>
      </p:sp>
      <p:sp>
        <p:nvSpPr>
          <p:cNvPr id="57380" name="Oval 36"/>
          <p:cNvSpPr>
            <a:spLocks noChangeArrowheads="1"/>
          </p:cNvSpPr>
          <p:nvPr/>
        </p:nvSpPr>
        <p:spPr bwMode="auto">
          <a:xfrm>
            <a:off x="4321175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57381" name="Oval 37"/>
          <p:cNvSpPr>
            <a:spLocks noChangeArrowheads="1"/>
          </p:cNvSpPr>
          <p:nvPr/>
        </p:nvSpPr>
        <p:spPr bwMode="auto">
          <a:xfrm>
            <a:off x="1511300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57382" name="Oval 38"/>
          <p:cNvSpPr>
            <a:spLocks noChangeArrowheads="1"/>
          </p:cNvSpPr>
          <p:nvPr/>
        </p:nvSpPr>
        <p:spPr bwMode="auto">
          <a:xfrm>
            <a:off x="1512888" y="40386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91490" y="6316579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Sequence   A B I 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Breadth First Search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4025900" y="5372100"/>
            <a:ext cx="3860800" cy="4445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/>
          <a:lstStyle/>
          <a:p>
            <a:pPr>
              <a:spcBef>
                <a:spcPct val="50000"/>
              </a:spcBef>
            </a:pPr>
            <a:r>
              <a:rPr kumimoji="1" lang="en-US" altLang="en-US" sz="2000" b="1">
                <a:latin typeface="Courier New" pitchFamily="49" charset="0"/>
              </a:rPr>
              <a:t> E G </a:t>
            </a: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3287713" y="5454650"/>
            <a:ext cx="746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en-US" sz="1400"/>
              <a:t>front</a:t>
            </a:r>
          </a:p>
        </p:txBody>
      </p:sp>
      <p:sp>
        <p:nvSpPr>
          <p:cNvPr id="59398" name="Oval 6"/>
          <p:cNvSpPr>
            <a:spLocks noChangeArrowheads="1"/>
          </p:cNvSpPr>
          <p:nvPr/>
        </p:nvSpPr>
        <p:spPr bwMode="auto">
          <a:xfrm>
            <a:off x="4321175" y="2921000"/>
            <a:ext cx="274638" cy="2746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59400" name="Oval 8"/>
          <p:cNvSpPr>
            <a:spLocks noChangeArrowheads="1"/>
          </p:cNvSpPr>
          <p:nvPr/>
        </p:nvSpPr>
        <p:spPr bwMode="auto">
          <a:xfrm>
            <a:off x="2795588" y="2921000"/>
            <a:ext cx="274637" cy="2746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59401" name="AutoShape 9"/>
          <p:cNvCxnSpPr>
            <a:cxnSpLocks noChangeShapeType="1"/>
          </p:cNvCxnSpPr>
          <p:nvPr/>
        </p:nvCxnSpPr>
        <p:spPr bwMode="auto">
          <a:xfrm>
            <a:off x="1649413" y="1803400"/>
            <a:ext cx="1587" cy="2227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402" name="AutoShape 10"/>
          <p:cNvCxnSpPr>
            <a:cxnSpLocks noChangeShapeType="1"/>
            <a:stCxn id="59398" idx="0"/>
          </p:cNvCxnSpPr>
          <p:nvPr/>
        </p:nvCxnSpPr>
        <p:spPr bwMode="auto">
          <a:xfrm flipV="1">
            <a:off x="4459288" y="1803400"/>
            <a:ext cx="0" cy="1109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403" name="AutoShape 11"/>
          <p:cNvCxnSpPr>
            <a:cxnSpLocks noChangeShapeType="1"/>
            <a:stCxn id="59400" idx="6"/>
            <a:endCxn id="59398" idx="2"/>
          </p:cNvCxnSpPr>
          <p:nvPr/>
        </p:nvCxnSpPr>
        <p:spPr bwMode="auto">
          <a:xfrm>
            <a:off x="3078163" y="3059113"/>
            <a:ext cx="12350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404" name="AutoShape 12"/>
          <p:cNvCxnSpPr>
            <a:cxnSpLocks noChangeShapeType="1"/>
            <a:endCxn id="59400" idx="3"/>
          </p:cNvCxnSpPr>
          <p:nvPr/>
        </p:nvCxnSpPr>
        <p:spPr bwMode="auto">
          <a:xfrm flipV="1">
            <a:off x="1747838" y="3163888"/>
            <a:ext cx="1087437" cy="906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405" name="AutoShape 13"/>
          <p:cNvCxnSpPr>
            <a:cxnSpLocks noChangeShapeType="1"/>
          </p:cNvCxnSpPr>
          <p:nvPr/>
        </p:nvCxnSpPr>
        <p:spPr bwMode="auto">
          <a:xfrm>
            <a:off x="1793875" y="1658938"/>
            <a:ext cx="25193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406" name="AutoShape 14"/>
          <p:cNvCxnSpPr>
            <a:cxnSpLocks noChangeShapeType="1"/>
            <a:endCxn id="59398" idx="3"/>
          </p:cNvCxnSpPr>
          <p:nvPr/>
        </p:nvCxnSpPr>
        <p:spPr bwMode="auto">
          <a:xfrm flipV="1">
            <a:off x="1747838" y="3163888"/>
            <a:ext cx="2613025" cy="1117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9407" name="Oval 15"/>
          <p:cNvSpPr>
            <a:spLocks noChangeArrowheads="1"/>
          </p:cNvSpPr>
          <p:nvPr/>
        </p:nvSpPr>
        <p:spPr bwMode="auto">
          <a:xfrm>
            <a:off x="7700963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H</a:t>
            </a:r>
          </a:p>
        </p:txBody>
      </p:sp>
      <p:sp>
        <p:nvSpPr>
          <p:cNvPr id="59408" name="Oval 16"/>
          <p:cNvSpPr>
            <a:spLocks noChangeArrowheads="1"/>
          </p:cNvSpPr>
          <p:nvPr/>
        </p:nvSpPr>
        <p:spPr bwMode="auto">
          <a:xfrm>
            <a:off x="7707313" y="1509713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D</a:t>
            </a:r>
          </a:p>
        </p:txBody>
      </p:sp>
      <p:sp>
        <p:nvSpPr>
          <p:cNvPr id="59409" name="Oval 17"/>
          <p:cNvSpPr>
            <a:spLocks noChangeArrowheads="1"/>
          </p:cNvSpPr>
          <p:nvPr/>
        </p:nvSpPr>
        <p:spPr bwMode="auto">
          <a:xfrm>
            <a:off x="6018213" y="1509713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C</a:t>
            </a:r>
          </a:p>
        </p:txBody>
      </p:sp>
      <p:sp>
        <p:nvSpPr>
          <p:cNvPr id="59410" name="Oval 18"/>
          <p:cNvSpPr>
            <a:spLocks noChangeArrowheads="1"/>
          </p:cNvSpPr>
          <p:nvPr/>
        </p:nvSpPr>
        <p:spPr bwMode="auto">
          <a:xfrm>
            <a:off x="6016625" y="2921000"/>
            <a:ext cx="274638" cy="2746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G</a:t>
            </a:r>
          </a:p>
        </p:txBody>
      </p:sp>
      <p:cxnSp>
        <p:nvCxnSpPr>
          <p:cNvPr id="59411" name="AutoShape 19"/>
          <p:cNvCxnSpPr>
            <a:cxnSpLocks noChangeShapeType="1"/>
            <a:stCxn id="59409" idx="5"/>
            <a:endCxn id="59407" idx="1"/>
          </p:cNvCxnSpPr>
          <p:nvPr/>
        </p:nvCxnSpPr>
        <p:spPr bwMode="auto">
          <a:xfrm>
            <a:off x="6253163" y="1752600"/>
            <a:ext cx="1487487" cy="1200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412" name="AutoShape 20"/>
          <p:cNvCxnSpPr>
            <a:cxnSpLocks noChangeShapeType="1"/>
            <a:stCxn id="59410" idx="6"/>
            <a:endCxn id="59407" idx="2"/>
          </p:cNvCxnSpPr>
          <p:nvPr/>
        </p:nvCxnSpPr>
        <p:spPr bwMode="auto">
          <a:xfrm>
            <a:off x="6299200" y="3059113"/>
            <a:ext cx="13938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413" name="AutoShape 21"/>
          <p:cNvCxnSpPr>
            <a:cxnSpLocks noChangeShapeType="1"/>
            <a:stCxn id="59409" idx="4"/>
            <a:endCxn id="59410" idx="0"/>
          </p:cNvCxnSpPr>
          <p:nvPr/>
        </p:nvCxnSpPr>
        <p:spPr bwMode="auto">
          <a:xfrm flipH="1">
            <a:off x="6154738" y="1792288"/>
            <a:ext cx="1587" cy="1120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414" name="AutoShape 22"/>
          <p:cNvCxnSpPr>
            <a:cxnSpLocks noChangeShapeType="1"/>
            <a:stCxn id="59409" idx="6"/>
            <a:endCxn id="59408" idx="2"/>
          </p:cNvCxnSpPr>
          <p:nvPr/>
        </p:nvCxnSpPr>
        <p:spPr bwMode="auto">
          <a:xfrm>
            <a:off x="6300788" y="1647825"/>
            <a:ext cx="13985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415" name="AutoShape 23"/>
          <p:cNvCxnSpPr>
            <a:cxnSpLocks noChangeShapeType="1"/>
            <a:stCxn id="59398" idx="6"/>
            <a:endCxn id="59410" idx="2"/>
          </p:cNvCxnSpPr>
          <p:nvPr/>
        </p:nvCxnSpPr>
        <p:spPr bwMode="auto">
          <a:xfrm>
            <a:off x="4603750" y="3059113"/>
            <a:ext cx="140493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9416" name="Text Box 24"/>
          <p:cNvSpPr txBox="1">
            <a:spLocks noChangeArrowheads="1"/>
          </p:cNvSpPr>
          <p:nvPr/>
        </p:nvSpPr>
        <p:spPr bwMode="auto">
          <a:xfrm>
            <a:off x="1484313" y="106045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-</a:t>
            </a:r>
          </a:p>
        </p:txBody>
      </p:sp>
      <p:sp>
        <p:nvSpPr>
          <p:cNvPr id="59418" name="Text Box 26"/>
          <p:cNvSpPr txBox="1">
            <a:spLocks noChangeArrowheads="1"/>
          </p:cNvSpPr>
          <p:nvPr/>
        </p:nvSpPr>
        <p:spPr bwMode="auto">
          <a:xfrm>
            <a:off x="4310063" y="1057275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A</a:t>
            </a:r>
          </a:p>
        </p:txBody>
      </p:sp>
      <p:sp>
        <p:nvSpPr>
          <p:cNvPr id="59419" name="Text Box 27"/>
          <p:cNvSpPr txBox="1">
            <a:spLocks noChangeArrowheads="1"/>
          </p:cNvSpPr>
          <p:nvPr/>
        </p:nvSpPr>
        <p:spPr bwMode="auto">
          <a:xfrm>
            <a:off x="1498600" y="438150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A</a:t>
            </a:r>
          </a:p>
        </p:txBody>
      </p:sp>
      <p:sp>
        <p:nvSpPr>
          <p:cNvPr id="59420" name="Text Box 28"/>
          <p:cNvSpPr txBox="1">
            <a:spLocks noChangeArrowheads="1"/>
          </p:cNvSpPr>
          <p:nvPr/>
        </p:nvSpPr>
        <p:spPr bwMode="auto">
          <a:xfrm>
            <a:off x="292100" y="5372100"/>
            <a:ext cx="2260600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/>
          <a:lstStyle/>
          <a:p>
            <a:pPr algn="ctr">
              <a:spcBef>
                <a:spcPct val="50000"/>
              </a:spcBef>
            </a:pPr>
            <a:r>
              <a:rPr kumimoji="1" lang="en-US" altLang="en-US" sz="1600" dirty="0"/>
              <a:t>G discovered</a:t>
            </a:r>
          </a:p>
        </p:txBody>
      </p:sp>
      <p:cxnSp>
        <p:nvCxnSpPr>
          <p:cNvPr id="59421" name="AutoShape 29"/>
          <p:cNvCxnSpPr>
            <a:cxnSpLocks noChangeShapeType="1"/>
            <a:stCxn id="59398" idx="0"/>
          </p:cNvCxnSpPr>
          <p:nvPr/>
        </p:nvCxnSpPr>
        <p:spPr bwMode="auto">
          <a:xfrm flipV="1">
            <a:off x="4459288" y="1803400"/>
            <a:ext cx="0" cy="1109663"/>
          </a:xfrm>
          <a:prstGeom prst="straightConnector1">
            <a:avLst/>
          </a:prstGeom>
          <a:noFill/>
          <a:ln w="762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422" name="AutoShape 30"/>
          <p:cNvCxnSpPr>
            <a:cxnSpLocks noChangeShapeType="1"/>
            <a:stCxn id="59398" idx="2"/>
            <a:endCxn id="59400" idx="6"/>
          </p:cNvCxnSpPr>
          <p:nvPr/>
        </p:nvCxnSpPr>
        <p:spPr bwMode="auto">
          <a:xfrm flipH="1">
            <a:off x="3078163" y="3059113"/>
            <a:ext cx="1235075" cy="0"/>
          </a:xfrm>
          <a:prstGeom prst="straightConnector1">
            <a:avLst/>
          </a:prstGeom>
          <a:noFill/>
          <a:ln w="762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423" name="AutoShape 31"/>
          <p:cNvCxnSpPr>
            <a:cxnSpLocks noChangeShapeType="1"/>
            <a:stCxn id="59398" idx="3"/>
          </p:cNvCxnSpPr>
          <p:nvPr/>
        </p:nvCxnSpPr>
        <p:spPr bwMode="auto">
          <a:xfrm flipH="1">
            <a:off x="1747838" y="3163888"/>
            <a:ext cx="2613025" cy="1117600"/>
          </a:xfrm>
          <a:prstGeom prst="straightConnector1">
            <a:avLst/>
          </a:prstGeom>
          <a:noFill/>
          <a:ln w="762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9424" name="AutoShape 32"/>
          <p:cNvCxnSpPr>
            <a:cxnSpLocks noChangeShapeType="1"/>
            <a:stCxn id="59398" idx="6"/>
            <a:endCxn id="59410" idx="2"/>
          </p:cNvCxnSpPr>
          <p:nvPr/>
        </p:nvCxnSpPr>
        <p:spPr bwMode="auto">
          <a:xfrm>
            <a:off x="4603750" y="3059113"/>
            <a:ext cx="1404938" cy="0"/>
          </a:xfrm>
          <a:prstGeom prst="straightConnector1">
            <a:avLst/>
          </a:prstGeom>
          <a:noFill/>
          <a:ln w="762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9425" name="Text Box 33"/>
          <p:cNvSpPr txBox="1">
            <a:spLocks noChangeArrowheads="1"/>
          </p:cNvSpPr>
          <p:nvPr/>
        </p:nvSpPr>
        <p:spPr bwMode="auto">
          <a:xfrm>
            <a:off x="4306888" y="3208338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B</a:t>
            </a:r>
          </a:p>
        </p:txBody>
      </p:sp>
      <p:sp>
        <p:nvSpPr>
          <p:cNvPr id="59426" name="Text Box 34"/>
          <p:cNvSpPr txBox="1">
            <a:spLocks noChangeArrowheads="1"/>
          </p:cNvSpPr>
          <p:nvPr/>
        </p:nvSpPr>
        <p:spPr bwMode="auto">
          <a:xfrm>
            <a:off x="2786063" y="320675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I</a:t>
            </a:r>
          </a:p>
        </p:txBody>
      </p:sp>
      <p:sp>
        <p:nvSpPr>
          <p:cNvPr id="59427" name="Text Box 35"/>
          <p:cNvSpPr txBox="1">
            <a:spLocks noChangeArrowheads="1"/>
          </p:cNvSpPr>
          <p:nvPr/>
        </p:nvSpPr>
        <p:spPr bwMode="auto">
          <a:xfrm>
            <a:off x="6003925" y="3216275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F</a:t>
            </a:r>
          </a:p>
        </p:txBody>
      </p:sp>
      <p:sp>
        <p:nvSpPr>
          <p:cNvPr id="59428" name="Text Box 36"/>
          <p:cNvSpPr txBox="1">
            <a:spLocks noChangeArrowheads="1"/>
          </p:cNvSpPr>
          <p:nvPr/>
        </p:nvSpPr>
        <p:spPr bwMode="auto">
          <a:xfrm>
            <a:off x="4024313" y="5886450"/>
            <a:ext cx="3819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en-US" sz="1600"/>
              <a:t>FIFO Queue</a:t>
            </a:r>
          </a:p>
        </p:txBody>
      </p:sp>
      <p:sp>
        <p:nvSpPr>
          <p:cNvPr id="59429" name="Oval 37"/>
          <p:cNvSpPr>
            <a:spLocks noChangeArrowheads="1"/>
          </p:cNvSpPr>
          <p:nvPr/>
        </p:nvSpPr>
        <p:spPr bwMode="auto">
          <a:xfrm>
            <a:off x="4321175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59430" name="Oval 38"/>
          <p:cNvSpPr>
            <a:spLocks noChangeArrowheads="1"/>
          </p:cNvSpPr>
          <p:nvPr/>
        </p:nvSpPr>
        <p:spPr bwMode="auto">
          <a:xfrm>
            <a:off x="1511300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59431" name="Oval 39"/>
          <p:cNvSpPr>
            <a:spLocks noChangeArrowheads="1"/>
          </p:cNvSpPr>
          <p:nvPr/>
        </p:nvSpPr>
        <p:spPr bwMode="auto">
          <a:xfrm>
            <a:off x="1512888" y="40386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05200" y="6400800"/>
            <a:ext cx="4202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Sequence   A B I 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Breadth First Search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4025900" y="5372100"/>
            <a:ext cx="3860800" cy="4445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/>
          <a:lstStyle/>
          <a:p>
            <a:pPr>
              <a:spcBef>
                <a:spcPct val="50000"/>
              </a:spcBef>
            </a:pPr>
            <a:r>
              <a:rPr kumimoji="1" lang="en-US" altLang="en-US" sz="2000" b="1">
                <a:latin typeface="Courier New" pitchFamily="49" charset="0"/>
              </a:rPr>
              <a:t> E G </a:t>
            </a: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3287713" y="5454650"/>
            <a:ext cx="746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en-US" sz="1400"/>
              <a:t>front</a:t>
            </a:r>
          </a:p>
        </p:txBody>
      </p:sp>
      <p:sp>
        <p:nvSpPr>
          <p:cNvPr id="61446" name="Oval 6"/>
          <p:cNvSpPr>
            <a:spLocks noChangeArrowheads="1"/>
          </p:cNvSpPr>
          <p:nvPr/>
        </p:nvSpPr>
        <p:spPr bwMode="auto">
          <a:xfrm>
            <a:off x="432117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F</a:t>
            </a:r>
          </a:p>
        </p:txBody>
      </p:sp>
      <p:sp>
        <p:nvSpPr>
          <p:cNvPr id="61448" name="Oval 8"/>
          <p:cNvSpPr>
            <a:spLocks noChangeArrowheads="1"/>
          </p:cNvSpPr>
          <p:nvPr/>
        </p:nvSpPr>
        <p:spPr bwMode="auto">
          <a:xfrm>
            <a:off x="2795588" y="2921000"/>
            <a:ext cx="274637" cy="2746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61449" name="AutoShape 9"/>
          <p:cNvCxnSpPr>
            <a:cxnSpLocks noChangeShapeType="1"/>
          </p:cNvCxnSpPr>
          <p:nvPr/>
        </p:nvCxnSpPr>
        <p:spPr bwMode="auto">
          <a:xfrm>
            <a:off x="1649413" y="1803400"/>
            <a:ext cx="1587" cy="2227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450" name="AutoShape 10"/>
          <p:cNvCxnSpPr>
            <a:cxnSpLocks noChangeShapeType="1"/>
            <a:stCxn id="61446" idx="0"/>
          </p:cNvCxnSpPr>
          <p:nvPr/>
        </p:nvCxnSpPr>
        <p:spPr bwMode="auto">
          <a:xfrm flipV="1">
            <a:off x="4459288" y="1803400"/>
            <a:ext cx="0" cy="1109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451" name="AutoShape 11"/>
          <p:cNvCxnSpPr>
            <a:cxnSpLocks noChangeShapeType="1"/>
            <a:stCxn id="61448" idx="6"/>
            <a:endCxn id="61446" idx="2"/>
          </p:cNvCxnSpPr>
          <p:nvPr/>
        </p:nvCxnSpPr>
        <p:spPr bwMode="auto">
          <a:xfrm>
            <a:off x="3078163" y="3059113"/>
            <a:ext cx="12350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452" name="AutoShape 12"/>
          <p:cNvCxnSpPr>
            <a:cxnSpLocks noChangeShapeType="1"/>
            <a:endCxn id="61448" idx="3"/>
          </p:cNvCxnSpPr>
          <p:nvPr/>
        </p:nvCxnSpPr>
        <p:spPr bwMode="auto">
          <a:xfrm flipV="1">
            <a:off x="1747838" y="3163888"/>
            <a:ext cx="1087437" cy="906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453" name="AutoShape 13"/>
          <p:cNvCxnSpPr>
            <a:cxnSpLocks noChangeShapeType="1"/>
          </p:cNvCxnSpPr>
          <p:nvPr/>
        </p:nvCxnSpPr>
        <p:spPr bwMode="auto">
          <a:xfrm>
            <a:off x="1793875" y="1658938"/>
            <a:ext cx="25193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454" name="AutoShape 14"/>
          <p:cNvCxnSpPr>
            <a:cxnSpLocks noChangeShapeType="1"/>
            <a:endCxn id="61446" idx="3"/>
          </p:cNvCxnSpPr>
          <p:nvPr/>
        </p:nvCxnSpPr>
        <p:spPr bwMode="auto">
          <a:xfrm flipV="1">
            <a:off x="1747838" y="3163888"/>
            <a:ext cx="2613025" cy="1117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455" name="Oval 15"/>
          <p:cNvSpPr>
            <a:spLocks noChangeArrowheads="1"/>
          </p:cNvSpPr>
          <p:nvPr/>
        </p:nvSpPr>
        <p:spPr bwMode="auto">
          <a:xfrm>
            <a:off x="7700963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H</a:t>
            </a:r>
          </a:p>
        </p:txBody>
      </p:sp>
      <p:sp>
        <p:nvSpPr>
          <p:cNvPr id="61456" name="Oval 16"/>
          <p:cNvSpPr>
            <a:spLocks noChangeArrowheads="1"/>
          </p:cNvSpPr>
          <p:nvPr/>
        </p:nvSpPr>
        <p:spPr bwMode="auto">
          <a:xfrm>
            <a:off x="7707313" y="1509713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D</a:t>
            </a:r>
          </a:p>
        </p:txBody>
      </p:sp>
      <p:sp>
        <p:nvSpPr>
          <p:cNvPr id="61457" name="Oval 17"/>
          <p:cNvSpPr>
            <a:spLocks noChangeArrowheads="1"/>
          </p:cNvSpPr>
          <p:nvPr/>
        </p:nvSpPr>
        <p:spPr bwMode="auto">
          <a:xfrm>
            <a:off x="6018213" y="1509713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C</a:t>
            </a:r>
          </a:p>
        </p:txBody>
      </p:sp>
      <p:sp>
        <p:nvSpPr>
          <p:cNvPr id="61458" name="Oval 18"/>
          <p:cNvSpPr>
            <a:spLocks noChangeArrowheads="1"/>
          </p:cNvSpPr>
          <p:nvPr/>
        </p:nvSpPr>
        <p:spPr bwMode="auto">
          <a:xfrm>
            <a:off x="6016625" y="2921000"/>
            <a:ext cx="274638" cy="2746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G</a:t>
            </a:r>
          </a:p>
        </p:txBody>
      </p:sp>
      <p:cxnSp>
        <p:nvCxnSpPr>
          <p:cNvPr id="61459" name="AutoShape 19"/>
          <p:cNvCxnSpPr>
            <a:cxnSpLocks noChangeShapeType="1"/>
            <a:stCxn id="61457" idx="5"/>
            <a:endCxn id="61455" idx="1"/>
          </p:cNvCxnSpPr>
          <p:nvPr/>
        </p:nvCxnSpPr>
        <p:spPr bwMode="auto">
          <a:xfrm>
            <a:off x="6253163" y="1752600"/>
            <a:ext cx="1487487" cy="1200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460" name="AutoShape 20"/>
          <p:cNvCxnSpPr>
            <a:cxnSpLocks noChangeShapeType="1"/>
            <a:stCxn id="61458" idx="6"/>
            <a:endCxn id="61455" idx="2"/>
          </p:cNvCxnSpPr>
          <p:nvPr/>
        </p:nvCxnSpPr>
        <p:spPr bwMode="auto">
          <a:xfrm>
            <a:off x="6299200" y="3059113"/>
            <a:ext cx="13938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461" name="AutoShape 21"/>
          <p:cNvCxnSpPr>
            <a:cxnSpLocks noChangeShapeType="1"/>
            <a:stCxn id="61457" idx="4"/>
            <a:endCxn id="61458" idx="0"/>
          </p:cNvCxnSpPr>
          <p:nvPr/>
        </p:nvCxnSpPr>
        <p:spPr bwMode="auto">
          <a:xfrm flipH="1">
            <a:off x="6154738" y="1792288"/>
            <a:ext cx="1587" cy="1120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462" name="AutoShape 22"/>
          <p:cNvCxnSpPr>
            <a:cxnSpLocks noChangeShapeType="1"/>
            <a:stCxn id="61457" idx="6"/>
            <a:endCxn id="61456" idx="2"/>
          </p:cNvCxnSpPr>
          <p:nvPr/>
        </p:nvCxnSpPr>
        <p:spPr bwMode="auto">
          <a:xfrm>
            <a:off x="6300788" y="1647825"/>
            <a:ext cx="13985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463" name="AutoShape 23"/>
          <p:cNvCxnSpPr>
            <a:cxnSpLocks noChangeShapeType="1"/>
            <a:stCxn id="61446" idx="6"/>
            <a:endCxn id="61458" idx="2"/>
          </p:cNvCxnSpPr>
          <p:nvPr/>
        </p:nvCxnSpPr>
        <p:spPr bwMode="auto">
          <a:xfrm>
            <a:off x="4603750" y="3059113"/>
            <a:ext cx="140493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464" name="Text Box 24"/>
          <p:cNvSpPr txBox="1">
            <a:spLocks noChangeArrowheads="1"/>
          </p:cNvSpPr>
          <p:nvPr/>
        </p:nvSpPr>
        <p:spPr bwMode="auto">
          <a:xfrm>
            <a:off x="1484313" y="106045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-</a:t>
            </a:r>
          </a:p>
        </p:txBody>
      </p:sp>
      <p:sp>
        <p:nvSpPr>
          <p:cNvPr id="61466" name="Text Box 26"/>
          <p:cNvSpPr txBox="1">
            <a:spLocks noChangeArrowheads="1"/>
          </p:cNvSpPr>
          <p:nvPr/>
        </p:nvSpPr>
        <p:spPr bwMode="auto">
          <a:xfrm>
            <a:off x="4310063" y="1057275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A</a:t>
            </a:r>
          </a:p>
        </p:txBody>
      </p:sp>
      <p:sp>
        <p:nvSpPr>
          <p:cNvPr id="61467" name="Text Box 27"/>
          <p:cNvSpPr txBox="1">
            <a:spLocks noChangeArrowheads="1"/>
          </p:cNvSpPr>
          <p:nvPr/>
        </p:nvSpPr>
        <p:spPr bwMode="auto">
          <a:xfrm>
            <a:off x="1498600" y="438150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A</a:t>
            </a:r>
          </a:p>
        </p:txBody>
      </p:sp>
      <p:sp>
        <p:nvSpPr>
          <p:cNvPr id="61468" name="Text Box 28"/>
          <p:cNvSpPr txBox="1">
            <a:spLocks noChangeArrowheads="1"/>
          </p:cNvSpPr>
          <p:nvPr/>
        </p:nvSpPr>
        <p:spPr bwMode="auto">
          <a:xfrm>
            <a:off x="292100" y="5372100"/>
            <a:ext cx="2260600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/>
          <a:lstStyle/>
          <a:p>
            <a:pPr algn="ctr">
              <a:spcBef>
                <a:spcPct val="50000"/>
              </a:spcBef>
            </a:pPr>
            <a:r>
              <a:rPr kumimoji="1" lang="en-US" altLang="en-US" sz="1600" dirty="0"/>
              <a:t>F finished</a:t>
            </a:r>
          </a:p>
        </p:txBody>
      </p:sp>
      <p:sp>
        <p:nvSpPr>
          <p:cNvPr id="61469" name="Text Box 29"/>
          <p:cNvSpPr txBox="1">
            <a:spLocks noChangeArrowheads="1"/>
          </p:cNvSpPr>
          <p:nvPr/>
        </p:nvSpPr>
        <p:spPr bwMode="auto">
          <a:xfrm>
            <a:off x="4306888" y="3208338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B</a:t>
            </a:r>
          </a:p>
        </p:txBody>
      </p:sp>
      <p:sp>
        <p:nvSpPr>
          <p:cNvPr id="61470" name="Text Box 30"/>
          <p:cNvSpPr txBox="1">
            <a:spLocks noChangeArrowheads="1"/>
          </p:cNvSpPr>
          <p:nvPr/>
        </p:nvSpPr>
        <p:spPr bwMode="auto">
          <a:xfrm>
            <a:off x="2786063" y="320675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I</a:t>
            </a:r>
          </a:p>
        </p:txBody>
      </p:sp>
      <p:sp>
        <p:nvSpPr>
          <p:cNvPr id="61471" name="Text Box 31"/>
          <p:cNvSpPr txBox="1">
            <a:spLocks noChangeArrowheads="1"/>
          </p:cNvSpPr>
          <p:nvPr/>
        </p:nvSpPr>
        <p:spPr bwMode="auto">
          <a:xfrm>
            <a:off x="6003925" y="3216275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F</a:t>
            </a:r>
          </a:p>
        </p:txBody>
      </p:sp>
      <p:sp>
        <p:nvSpPr>
          <p:cNvPr id="61472" name="Text Box 32"/>
          <p:cNvSpPr txBox="1">
            <a:spLocks noChangeArrowheads="1"/>
          </p:cNvSpPr>
          <p:nvPr/>
        </p:nvSpPr>
        <p:spPr bwMode="auto">
          <a:xfrm>
            <a:off x="4024313" y="5886450"/>
            <a:ext cx="3819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en-US" sz="1600"/>
              <a:t>FIFO Queue</a:t>
            </a:r>
          </a:p>
        </p:txBody>
      </p:sp>
      <p:sp>
        <p:nvSpPr>
          <p:cNvPr id="61473" name="Oval 33"/>
          <p:cNvSpPr>
            <a:spLocks noChangeArrowheads="1"/>
          </p:cNvSpPr>
          <p:nvPr/>
        </p:nvSpPr>
        <p:spPr bwMode="auto">
          <a:xfrm>
            <a:off x="4321175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61474" name="Oval 34"/>
          <p:cNvSpPr>
            <a:spLocks noChangeArrowheads="1"/>
          </p:cNvSpPr>
          <p:nvPr/>
        </p:nvSpPr>
        <p:spPr bwMode="auto">
          <a:xfrm>
            <a:off x="1511300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61475" name="Oval 35"/>
          <p:cNvSpPr>
            <a:spLocks noChangeArrowheads="1"/>
          </p:cNvSpPr>
          <p:nvPr/>
        </p:nvSpPr>
        <p:spPr bwMode="auto">
          <a:xfrm>
            <a:off x="1512888" y="40386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05200" y="64008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Sequence   A B I 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Breadth First Search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4025900" y="5372100"/>
            <a:ext cx="3860800" cy="4445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/>
          <a:lstStyle/>
          <a:p>
            <a:pPr>
              <a:spcBef>
                <a:spcPct val="50000"/>
              </a:spcBef>
            </a:pPr>
            <a:r>
              <a:rPr kumimoji="1" lang="en-US" altLang="en-US" sz="2000" b="1">
                <a:latin typeface="Courier New" pitchFamily="49" charset="0"/>
              </a:rPr>
              <a:t> E G 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3287713" y="5454650"/>
            <a:ext cx="746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en-US" sz="1400"/>
              <a:t>front</a:t>
            </a:r>
          </a:p>
        </p:txBody>
      </p:sp>
      <p:sp>
        <p:nvSpPr>
          <p:cNvPr id="63496" name="Oval 8"/>
          <p:cNvSpPr>
            <a:spLocks noChangeArrowheads="1"/>
          </p:cNvSpPr>
          <p:nvPr/>
        </p:nvSpPr>
        <p:spPr bwMode="auto">
          <a:xfrm>
            <a:off x="2795588" y="2921000"/>
            <a:ext cx="274637" cy="2746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63497" name="AutoShape 9"/>
          <p:cNvCxnSpPr>
            <a:cxnSpLocks noChangeShapeType="1"/>
          </p:cNvCxnSpPr>
          <p:nvPr/>
        </p:nvCxnSpPr>
        <p:spPr bwMode="auto">
          <a:xfrm>
            <a:off x="1649413" y="1803400"/>
            <a:ext cx="1587" cy="2227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3498" name="AutoShape 10"/>
          <p:cNvCxnSpPr>
            <a:cxnSpLocks noChangeShapeType="1"/>
          </p:cNvCxnSpPr>
          <p:nvPr/>
        </p:nvCxnSpPr>
        <p:spPr bwMode="auto">
          <a:xfrm flipV="1">
            <a:off x="4459288" y="1803400"/>
            <a:ext cx="0" cy="1109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3499" name="AutoShape 11"/>
          <p:cNvCxnSpPr>
            <a:cxnSpLocks noChangeShapeType="1"/>
            <a:stCxn id="63496" idx="6"/>
          </p:cNvCxnSpPr>
          <p:nvPr/>
        </p:nvCxnSpPr>
        <p:spPr bwMode="auto">
          <a:xfrm>
            <a:off x="3078163" y="3059113"/>
            <a:ext cx="12350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3500" name="AutoShape 12"/>
          <p:cNvCxnSpPr>
            <a:cxnSpLocks noChangeShapeType="1"/>
            <a:endCxn id="63496" idx="3"/>
          </p:cNvCxnSpPr>
          <p:nvPr/>
        </p:nvCxnSpPr>
        <p:spPr bwMode="auto">
          <a:xfrm flipV="1">
            <a:off x="1747838" y="3163888"/>
            <a:ext cx="1087437" cy="906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3501" name="AutoShape 13"/>
          <p:cNvCxnSpPr>
            <a:cxnSpLocks noChangeShapeType="1"/>
          </p:cNvCxnSpPr>
          <p:nvPr/>
        </p:nvCxnSpPr>
        <p:spPr bwMode="auto">
          <a:xfrm>
            <a:off x="1793875" y="1658938"/>
            <a:ext cx="25193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3502" name="AutoShape 14"/>
          <p:cNvCxnSpPr>
            <a:cxnSpLocks noChangeShapeType="1"/>
          </p:cNvCxnSpPr>
          <p:nvPr/>
        </p:nvCxnSpPr>
        <p:spPr bwMode="auto">
          <a:xfrm flipV="1">
            <a:off x="1747838" y="3163888"/>
            <a:ext cx="2613025" cy="1117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3503" name="Oval 15"/>
          <p:cNvSpPr>
            <a:spLocks noChangeArrowheads="1"/>
          </p:cNvSpPr>
          <p:nvPr/>
        </p:nvSpPr>
        <p:spPr bwMode="auto">
          <a:xfrm>
            <a:off x="7700963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H</a:t>
            </a:r>
          </a:p>
        </p:txBody>
      </p:sp>
      <p:sp>
        <p:nvSpPr>
          <p:cNvPr id="63504" name="Oval 16"/>
          <p:cNvSpPr>
            <a:spLocks noChangeArrowheads="1"/>
          </p:cNvSpPr>
          <p:nvPr/>
        </p:nvSpPr>
        <p:spPr bwMode="auto">
          <a:xfrm>
            <a:off x="7707313" y="1509713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D</a:t>
            </a:r>
          </a:p>
        </p:txBody>
      </p:sp>
      <p:sp>
        <p:nvSpPr>
          <p:cNvPr id="63505" name="Oval 17"/>
          <p:cNvSpPr>
            <a:spLocks noChangeArrowheads="1"/>
          </p:cNvSpPr>
          <p:nvPr/>
        </p:nvSpPr>
        <p:spPr bwMode="auto">
          <a:xfrm>
            <a:off x="6018213" y="1509713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C</a:t>
            </a:r>
          </a:p>
        </p:txBody>
      </p:sp>
      <p:sp>
        <p:nvSpPr>
          <p:cNvPr id="63506" name="Oval 18"/>
          <p:cNvSpPr>
            <a:spLocks noChangeArrowheads="1"/>
          </p:cNvSpPr>
          <p:nvPr/>
        </p:nvSpPr>
        <p:spPr bwMode="auto">
          <a:xfrm>
            <a:off x="6016625" y="2921000"/>
            <a:ext cx="274638" cy="2746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G</a:t>
            </a:r>
          </a:p>
        </p:txBody>
      </p:sp>
      <p:cxnSp>
        <p:nvCxnSpPr>
          <p:cNvPr id="63507" name="AutoShape 19"/>
          <p:cNvCxnSpPr>
            <a:cxnSpLocks noChangeShapeType="1"/>
            <a:stCxn id="63505" idx="5"/>
            <a:endCxn id="63503" idx="1"/>
          </p:cNvCxnSpPr>
          <p:nvPr/>
        </p:nvCxnSpPr>
        <p:spPr bwMode="auto">
          <a:xfrm>
            <a:off x="6253163" y="1752600"/>
            <a:ext cx="1487487" cy="1200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3508" name="AutoShape 20"/>
          <p:cNvCxnSpPr>
            <a:cxnSpLocks noChangeShapeType="1"/>
            <a:stCxn id="63506" idx="6"/>
            <a:endCxn id="63503" idx="2"/>
          </p:cNvCxnSpPr>
          <p:nvPr/>
        </p:nvCxnSpPr>
        <p:spPr bwMode="auto">
          <a:xfrm>
            <a:off x="6299200" y="3059113"/>
            <a:ext cx="13938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3509" name="AutoShape 21"/>
          <p:cNvCxnSpPr>
            <a:cxnSpLocks noChangeShapeType="1"/>
            <a:stCxn id="63505" idx="4"/>
            <a:endCxn id="63506" idx="0"/>
          </p:cNvCxnSpPr>
          <p:nvPr/>
        </p:nvCxnSpPr>
        <p:spPr bwMode="auto">
          <a:xfrm flipH="1">
            <a:off x="6154738" y="1792288"/>
            <a:ext cx="1587" cy="1120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3510" name="AutoShape 22"/>
          <p:cNvCxnSpPr>
            <a:cxnSpLocks noChangeShapeType="1"/>
            <a:stCxn id="63505" idx="6"/>
            <a:endCxn id="63504" idx="2"/>
          </p:cNvCxnSpPr>
          <p:nvPr/>
        </p:nvCxnSpPr>
        <p:spPr bwMode="auto">
          <a:xfrm>
            <a:off x="6300788" y="1647825"/>
            <a:ext cx="13985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3511" name="AutoShape 23"/>
          <p:cNvCxnSpPr>
            <a:cxnSpLocks noChangeShapeType="1"/>
            <a:endCxn id="63506" idx="2"/>
          </p:cNvCxnSpPr>
          <p:nvPr/>
        </p:nvCxnSpPr>
        <p:spPr bwMode="auto">
          <a:xfrm>
            <a:off x="4603750" y="3059113"/>
            <a:ext cx="140493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3512" name="Text Box 24"/>
          <p:cNvSpPr txBox="1">
            <a:spLocks noChangeArrowheads="1"/>
          </p:cNvSpPr>
          <p:nvPr/>
        </p:nvSpPr>
        <p:spPr bwMode="auto">
          <a:xfrm>
            <a:off x="1484313" y="106045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-</a:t>
            </a:r>
          </a:p>
        </p:txBody>
      </p:sp>
      <p:sp>
        <p:nvSpPr>
          <p:cNvPr id="63514" name="Text Box 26"/>
          <p:cNvSpPr txBox="1">
            <a:spLocks noChangeArrowheads="1"/>
          </p:cNvSpPr>
          <p:nvPr/>
        </p:nvSpPr>
        <p:spPr bwMode="auto">
          <a:xfrm>
            <a:off x="4310063" y="1057275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A</a:t>
            </a:r>
          </a:p>
        </p:txBody>
      </p:sp>
      <p:sp>
        <p:nvSpPr>
          <p:cNvPr id="63515" name="Text Box 27"/>
          <p:cNvSpPr txBox="1">
            <a:spLocks noChangeArrowheads="1"/>
          </p:cNvSpPr>
          <p:nvPr/>
        </p:nvSpPr>
        <p:spPr bwMode="auto">
          <a:xfrm>
            <a:off x="1498600" y="438150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A</a:t>
            </a:r>
          </a:p>
        </p:txBody>
      </p:sp>
      <p:sp>
        <p:nvSpPr>
          <p:cNvPr id="63516" name="Text Box 28"/>
          <p:cNvSpPr txBox="1">
            <a:spLocks noChangeArrowheads="1"/>
          </p:cNvSpPr>
          <p:nvPr/>
        </p:nvSpPr>
        <p:spPr bwMode="auto">
          <a:xfrm>
            <a:off x="292100" y="5372100"/>
            <a:ext cx="2260600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/>
          <a:lstStyle/>
          <a:p>
            <a:pPr algn="ctr">
              <a:spcBef>
                <a:spcPct val="50000"/>
              </a:spcBef>
            </a:pPr>
            <a:r>
              <a:rPr kumimoji="1" lang="en-US" altLang="en-US" sz="1600" dirty="0" err="1"/>
              <a:t>dequeue</a:t>
            </a:r>
            <a:r>
              <a:rPr kumimoji="1" lang="en-US" altLang="en-US" sz="1600" dirty="0"/>
              <a:t> next vertex</a:t>
            </a:r>
          </a:p>
        </p:txBody>
      </p:sp>
      <p:sp>
        <p:nvSpPr>
          <p:cNvPr id="63517" name="Text Box 29"/>
          <p:cNvSpPr txBox="1">
            <a:spLocks noChangeArrowheads="1"/>
          </p:cNvSpPr>
          <p:nvPr/>
        </p:nvSpPr>
        <p:spPr bwMode="auto">
          <a:xfrm>
            <a:off x="4306888" y="3208338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B</a:t>
            </a:r>
          </a:p>
        </p:txBody>
      </p:sp>
      <p:sp>
        <p:nvSpPr>
          <p:cNvPr id="63518" name="Text Box 30"/>
          <p:cNvSpPr txBox="1">
            <a:spLocks noChangeArrowheads="1"/>
          </p:cNvSpPr>
          <p:nvPr/>
        </p:nvSpPr>
        <p:spPr bwMode="auto">
          <a:xfrm>
            <a:off x="2786063" y="320675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I</a:t>
            </a:r>
          </a:p>
        </p:txBody>
      </p:sp>
      <p:sp>
        <p:nvSpPr>
          <p:cNvPr id="63519" name="Text Box 31"/>
          <p:cNvSpPr txBox="1">
            <a:spLocks noChangeArrowheads="1"/>
          </p:cNvSpPr>
          <p:nvPr/>
        </p:nvSpPr>
        <p:spPr bwMode="auto">
          <a:xfrm>
            <a:off x="6003925" y="3216275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F</a:t>
            </a:r>
          </a:p>
        </p:txBody>
      </p:sp>
      <p:sp>
        <p:nvSpPr>
          <p:cNvPr id="63520" name="Text Box 32"/>
          <p:cNvSpPr txBox="1">
            <a:spLocks noChangeArrowheads="1"/>
          </p:cNvSpPr>
          <p:nvPr/>
        </p:nvSpPr>
        <p:spPr bwMode="auto">
          <a:xfrm>
            <a:off x="4024313" y="5886450"/>
            <a:ext cx="3819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en-US" sz="1600"/>
              <a:t>FIFO Queue</a:t>
            </a:r>
          </a:p>
        </p:txBody>
      </p:sp>
      <p:sp>
        <p:nvSpPr>
          <p:cNvPr id="63521" name="Oval 33"/>
          <p:cNvSpPr>
            <a:spLocks noChangeArrowheads="1"/>
          </p:cNvSpPr>
          <p:nvPr/>
        </p:nvSpPr>
        <p:spPr bwMode="auto">
          <a:xfrm>
            <a:off x="1512888" y="40386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63523" name="Oval 35"/>
          <p:cNvSpPr>
            <a:spLocks noChangeArrowheads="1"/>
          </p:cNvSpPr>
          <p:nvPr/>
        </p:nvSpPr>
        <p:spPr bwMode="auto">
          <a:xfrm>
            <a:off x="432117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F</a:t>
            </a:r>
          </a:p>
        </p:txBody>
      </p:sp>
      <p:sp>
        <p:nvSpPr>
          <p:cNvPr id="63524" name="Oval 36"/>
          <p:cNvSpPr>
            <a:spLocks noChangeArrowheads="1"/>
          </p:cNvSpPr>
          <p:nvPr/>
        </p:nvSpPr>
        <p:spPr bwMode="auto">
          <a:xfrm>
            <a:off x="4321175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63525" name="Oval 37"/>
          <p:cNvSpPr>
            <a:spLocks noChangeArrowheads="1"/>
          </p:cNvSpPr>
          <p:nvPr/>
        </p:nvSpPr>
        <p:spPr bwMode="auto">
          <a:xfrm>
            <a:off x="1511300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05200" y="6400800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Sequence   A B I 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Breadth First Search</a:t>
            </a: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4025900" y="5372100"/>
            <a:ext cx="3860800" cy="4445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/>
          <a:lstStyle/>
          <a:p>
            <a:pPr>
              <a:spcBef>
                <a:spcPct val="50000"/>
              </a:spcBef>
            </a:pPr>
            <a:r>
              <a:rPr kumimoji="1" lang="en-US" altLang="en-US" sz="2000" b="1">
                <a:latin typeface="Courier New" pitchFamily="49" charset="0"/>
              </a:rPr>
              <a:t> G </a:t>
            </a:r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3287713" y="5454650"/>
            <a:ext cx="746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en-US" sz="1400"/>
              <a:t>front</a:t>
            </a:r>
          </a:p>
        </p:txBody>
      </p:sp>
      <p:sp>
        <p:nvSpPr>
          <p:cNvPr id="65544" name="Oval 8"/>
          <p:cNvSpPr>
            <a:spLocks noChangeArrowheads="1"/>
          </p:cNvSpPr>
          <p:nvPr/>
        </p:nvSpPr>
        <p:spPr bwMode="auto">
          <a:xfrm>
            <a:off x="2795588" y="2921000"/>
            <a:ext cx="274637" cy="2746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E</a:t>
            </a:r>
          </a:p>
        </p:txBody>
      </p:sp>
      <p:cxnSp>
        <p:nvCxnSpPr>
          <p:cNvPr id="65545" name="AutoShape 9"/>
          <p:cNvCxnSpPr>
            <a:cxnSpLocks noChangeShapeType="1"/>
          </p:cNvCxnSpPr>
          <p:nvPr/>
        </p:nvCxnSpPr>
        <p:spPr bwMode="auto">
          <a:xfrm>
            <a:off x="1649413" y="1803400"/>
            <a:ext cx="1587" cy="2227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5546" name="AutoShape 10"/>
          <p:cNvCxnSpPr>
            <a:cxnSpLocks noChangeShapeType="1"/>
          </p:cNvCxnSpPr>
          <p:nvPr/>
        </p:nvCxnSpPr>
        <p:spPr bwMode="auto">
          <a:xfrm flipV="1">
            <a:off x="4459288" y="1803400"/>
            <a:ext cx="0" cy="1109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5547" name="AutoShape 11"/>
          <p:cNvCxnSpPr>
            <a:cxnSpLocks noChangeShapeType="1"/>
            <a:stCxn id="65544" idx="6"/>
          </p:cNvCxnSpPr>
          <p:nvPr/>
        </p:nvCxnSpPr>
        <p:spPr bwMode="auto">
          <a:xfrm>
            <a:off x="3078163" y="3059113"/>
            <a:ext cx="12350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5548" name="AutoShape 12"/>
          <p:cNvCxnSpPr>
            <a:cxnSpLocks noChangeShapeType="1"/>
            <a:endCxn id="65544" idx="3"/>
          </p:cNvCxnSpPr>
          <p:nvPr/>
        </p:nvCxnSpPr>
        <p:spPr bwMode="auto">
          <a:xfrm flipV="1">
            <a:off x="1747838" y="3163888"/>
            <a:ext cx="1087437" cy="906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5549" name="AutoShape 13"/>
          <p:cNvCxnSpPr>
            <a:cxnSpLocks noChangeShapeType="1"/>
          </p:cNvCxnSpPr>
          <p:nvPr/>
        </p:nvCxnSpPr>
        <p:spPr bwMode="auto">
          <a:xfrm>
            <a:off x="1793875" y="1658938"/>
            <a:ext cx="25193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5550" name="AutoShape 14"/>
          <p:cNvCxnSpPr>
            <a:cxnSpLocks noChangeShapeType="1"/>
          </p:cNvCxnSpPr>
          <p:nvPr/>
        </p:nvCxnSpPr>
        <p:spPr bwMode="auto">
          <a:xfrm flipV="1">
            <a:off x="1747838" y="3163888"/>
            <a:ext cx="2613025" cy="1117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5551" name="Oval 15"/>
          <p:cNvSpPr>
            <a:spLocks noChangeArrowheads="1"/>
          </p:cNvSpPr>
          <p:nvPr/>
        </p:nvSpPr>
        <p:spPr bwMode="auto">
          <a:xfrm>
            <a:off x="7700963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H</a:t>
            </a:r>
          </a:p>
        </p:txBody>
      </p:sp>
      <p:sp>
        <p:nvSpPr>
          <p:cNvPr id="65552" name="Oval 16"/>
          <p:cNvSpPr>
            <a:spLocks noChangeArrowheads="1"/>
          </p:cNvSpPr>
          <p:nvPr/>
        </p:nvSpPr>
        <p:spPr bwMode="auto">
          <a:xfrm>
            <a:off x="7707313" y="1509713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D</a:t>
            </a:r>
          </a:p>
        </p:txBody>
      </p:sp>
      <p:sp>
        <p:nvSpPr>
          <p:cNvPr id="65553" name="Oval 17"/>
          <p:cNvSpPr>
            <a:spLocks noChangeArrowheads="1"/>
          </p:cNvSpPr>
          <p:nvPr/>
        </p:nvSpPr>
        <p:spPr bwMode="auto">
          <a:xfrm>
            <a:off x="6018213" y="1509713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C</a:t>
            </a:r>
          </a:p>
        </p:txBody>
      </p:sp>
      <p:sp>
        <p:nvSpPr>
          <p:cNvPr id="65554" name="Oval 18"/>
          <p:cNvSpPr>
            <a:spLocks noChangeArrowheads="1"/>
          </p:cNvSpPr>
          <p:nvPr/>
        </p:nvSpPr>
        <p:spPr bwMode="auto">
          <a:xfrm>
            <a:off x="6016625" y="2921000"/>
            <a:ext cx="274638" cy="2746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G</a:t>
            </a:r>
          </a:p>
        </p:txBody>
      </p:sp>
      <p:cxnSp>
        <p:nvCxnSpPr>
          <p:cNvPr id="65555" name="AutoShape 19"/>
          <p:cNvCxnSpPr>
            <a:cxnSpLocks noChangeShapeType="1"/>
            <a:stCxn id="65553" idx="5"/>
            <a:endCxn id="65551" idx="1"/>
          </p:cNvCxnSpPr>
          <p:nvPr/>
        </p:nvCxnSpPr>
        <p:spPr bwMode="auto">
          <a:xfrm>
            <a:off x="6253163" y="1752600"/>
            <a:ext cx="1487487" cy="1200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5556" name="AutoShape 20"/>
          <p:cNvCxnSpPr>
            <a:cxnSpLocks noChangeShapeType="1"/>
            <a:stCxn id="65554" idx="6"/>
            <a:endCxn id="65551" idx="2"/>
          </p:cNvCxnSpPr>
          <p:nvPr/>
        </p:nvCxnSpPr>
        <p:spPr bwMode="auto">
          <a:xfrm>
            <a:off x="6299200" y="3059113"/>
            <a:ext cx="13938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5557" name="AutoShape 21"/>
          <p:cNvCxnSpPr>
            <a:cxnSpLocks noChangeShapeType="1"/>
            <a:stCxn id="65553" idx="4"/>
            <a:endCxn id="65554" idx="0"/>
          </p:cNvCxnSpPr>
          <p:nvPr/>
        </p:nvCxnSpPr>
        <p:spPr bwMode="auto">
          <a:xfrm flipH="1">
            <a:off x="6154738" y="1792288"/>
            <a:ext cx="1587" cy="1120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5558" name="AutoShape 22"/>
          <p:cNvCxnSpPr>
            <a:cxnSpLocks noChangeShapeType="1"/>
            <a:stCxn id="65553" idx="6"/>
            <a:endCxn id="65552" idx="2"/>
          </p:cNvCxnSpPr>
          <p:nvPr/>
        </p:nvCxnSpPr>
        <p:spPr bwMode="auto">
          <a:xfrm>
            <a:off x="6300788" y="1647825"/>
            <a:ext cx="13985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5559" name="AutoShape 23"/>
          <p:cNvCxnSpPr>
            <a:cxnSpLocks noChangeShapeType="1"/>
            <a:endCxn id="65554" idx="2"/>
          </p:cNvCxnSpPr>
          <p:nvPr/>
        </p:nvCxnSpPr>
        <p:spPr bwMode="auto">
          <a:xfrm>
            <a:off x="4603750" y="3059113"/>
            <a:ext cx="140493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5560" name="Text Box 24"/>
          <p:cNvSpPr txBox="1">
            <a:spLocks noChangeArrowheads="1"/>
          </p:cNvSpPr>
          <p:nvPr/>
        </p:nvSpPr>
        <p:spPr bwMode="auto">
          <a:xfrm>
            <a:off x="1484313" y="106045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-</a:t>
            </a:r>
          </a:p>
        </p:txBody>
      </p:sp>
      <p:sp>
        <p:nvSpPr>
          <p:cNvPr id="65562" name="Text Box 26"/>
          <p:cNvSpPr txBox="1">
            <a:spLocks noChangeArrowheads="1"/>
          </p:cNvSpPr>
          <p:nvPr/>
        </p:nvSpPr>
        <p:spPr bwMode="auto">
          <a:xfrm>
            <a:off x="4310063" y="1057275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A</a:t>
            </a:r>
          </a:p>
        </p:txBody>
      </p:sp>
      <p:sp>
        <p:nvSpPr>
          <p:cNvPr id="65563" name="Text Box 27"/>
          <p:cNvSpPr txBox="1">
            <a:spLocks noChangeArrowheads="1"/>
          </p:cNvSpPr>
          <p:nvPr/>
        </p:nvSpPr>
        <p:spPr bwMode="auto">
          <a:xfrm>
            <a:off x="1498600" y="438150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A</a:t>
            </a:r>
          </a:p>
        </p:txBody>
      </p:sp>
      <p:sp>
        <p:nvSpPr>
          <p:cNvPr id="65564" name="Text Box 28"/>
          <p:cNvSpPr txBox="1">
            <a:spLocks noChangeArrowheads="1"/>
          </p:cNvSpPr>
          <p:nvPr/>
        </p:nvSpPr>
        <p:spPr bwMode="auto">
          <a:xfrm>
            <a:off x="292100" y="5372100"/>
            <a:ext cx="2260600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/>
          <a:lstStyle/>
          <a:p>
            <a:pPr algn="ctr">
              <a:spcBef>
                <a:spcPct val="50000"/>
              </a:spcBef>
            </a:pPr>
            <a:r>
              <a:rPr kumimoji="1" lang="en-US" altLang="en-US" sz="1600" dirty="0"/>
              <a:t>visit neighbors of E</a:t>
            </a:r>
          </a:p>
        </p:txBody>
      </p:sp>
      <p:cxnSp>
        <p:nvCxnSpPr>
          <p:cNvPr id="65565" name="AutoShape 29"/>
          <p:cNvCxnSpPr>
            <a:cxnSpLocks noChangeShapeType="1"/>
            <a:endCxn id="65544" idx="3"/>
          </p:cNvCxnSpPr>
          <p:nvPr/>
        </p:nvCxnSpPr>
        <p:spPr bwMode="auto">
          <a:xfrm flipV="1">
            <a:off x="1747838" y="3163888"/>
            <a:ext cx="1087437" cy="906462"/>
          </a:xfrm>
          <a:prstGeom prst="straightConnector1">
            <a:avLst/>
          </a:prstGeom>
          <a:noFill/>
          <a:ln w="762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5566" name="AutoShape 30"/>
          <p:cNvCxnSpPr>
            <a:cxnSpLocks noChangeShapeType="1"/>
            <a:endCxn id="65544" idx="6"/>
          </p:cNvCxnSpPr>
          <p:nvPr/>
        </p:nvCxnSpPr>
        <p:spPr bwMode="auto">
          <a:xfrm flipH="1">
            <a:off x="3078163" y="3059113"/>
            <a:ext cx="1235075" cy="0"/>
          </a:xfrm>
          <a:prstGeom prst="straightConnector1">
            <a:avLst/>
          </a:prstGeom>
          <a:noFill/>
          <a:ln w="762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5567" name="Text Box 31"/>
          <p:cNvSpPr txBox="1">
            <a:spLocks noChangeArrowheads="1"/>
          </p:cNvSpPr>
          <p:nvPr/>
        </p:nvSpPr>
        <p:spPr bwMode="auto">
          <a:xfrm>
            <a:off x="4306888" y="3208338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B</a:t>
            </a:r>
          </a:p>
        </p:txBody>
      </p:sp>
      <p:sp>
        <p:nvSpPr>
          <p:cNvPr id="65568" name="Text Box 32"/>
          <p:cNvSpPr txBox="1">
            <a:spLocks noChangeArrowheads="1"/>
          </p:cNvSpPr>
          <p:nvPr/>
        </p:nvSpPr>
        <p:spPr bwMode="auto">
          <a:xfrm>
            <a:off x="2786063" y="320675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I</a:t>
            </a:r>
          </a:p>
        </p:txBody>
      </p:sp>
      <p:sp>
        <p:nvSpPr>
          <p:cNvPr id="65569" name="Text Box 33"/>
          <p:cNvSpPr txBox="1">
            <a:spLocks noChangeArrowheads="1"/>
          </p:cNvSpPr>
          <p:nvPr/>
        </p:nvSpPr>
        <p:spPr bwMode="auto">
          <a:xfrm>
            <a:off x="6003925" y="3216275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F</a:t>
            </a:r>
          </a:p>
        </p:txBody>
      </p:sp>
      <p:sp>
        <p:nvSpPr>
          <p:cNvPr id="65570" name="Text Box 34"/>
          <p:cNvSpPr txBox="1">
            <a:spLocks noChangeArrowheads="1"/>
          </p:cNvSpPr>
          <p:nvPr/>
        </p:nvSpPr>
        <p:spPr bwMode="auto">
          <a:xfrm>
            <a:off x="4024313" y="5886450"/>
            <a:ext cx="3819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en-US" sz="1600"/>
              <a:t>FIFO Queue</a:t>
            </a:r>
          </a:p>
        </p:txBody>
      </p:sp>
      <p:sp>
        <p:nvSpPr>
          <p:cNvPr id="65571" name="Oval 35"/>
          <p:cNvSpPr>
            <a:spLocks noChangeArrowheads="1"/>
          </p:cNvSpPr>
          <p:nvPr/>
        </p:nvSpPr>
        <p:spPr bwMode="auto">
          <a:xfrm>
            <a:off x="1512888" y="40386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65572" name="Oval 36"/>
          <p:cNvSpPr>
            <a:spLocks noChangeArrowheads="1"/>
          </p:cNvSpPr>
          <p:nvPr/>
        </p:nvSpPr>
        <p:spPr bwMode="auto">
          <a:xfrm>
            <a:off x="432117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F</a:t>
            </a:r>
          </a:p>
        </p:txBody>
      </p:sp>
      <p:sp>
        <p:nvSpPr>
          <p:cNvPr id="65573" name="Oval 37"/>
          <p:cNvSpPr>
            <a:spLocks noChangeArrowheads="1"/>
          </p:cNvSpPr>
          <p:nvPr/>
        </p:nvSpPr>
        <p:spPr bwMode="auto">
          <a:xfrm>
            <a:off x="4321175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65574" name="Oval 38"/>
          <p:cNvSpPr>
            <a:spLocks noChangeArrowheads="1"/>
          </p:cNvSpPr>
          <p:nvPr/>
        </p:nvSpPr>
        <p:spPr bwMode="auto">
          <a:xfrm>
            <a:off x="1511300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05200" y="64008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Sequence   A B I F 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Breadth First Search</a:t>
            </a: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4025900" y="5372100"/>
            <a:ext cx="3860800" cy="4445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/>
          <a:lstStyle/>
          <a:p>
            <a:pPr>
              <a:spcBef>
                <a:spcPct val="50000"/>
              </a:spcBef>
            </a:pPr>
            <a:r>
              <a:rPr kumimoji="1" lang="en-US" altLang="en-US" sz="2000" b="1">
                <a:latin typeface="Courier New" pitchFamily="49" charset="0"/>
              </a:rPr>
              <a:t> G </a:t>
            </a:r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3287713" y="5454650"/>
            <a:ext cx="746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en-US" sz="1400"/>
              <a:t>front</a:t>
            </a:r>
          </a:p>
        </p:txBody>
      </p:sp>
      <p:cxnSp>
        <p:nvCxnSpPr>
          <p:cNvPr id="67593" name="AutoShape 9"/>
          <p:cNvCxnSpPr>
            <a:cxnSpLocks noChangeShapeType="1"/>
          </p:cNvCxnSpPr>
          <p:nvPr/>
        </p:nvCxnSpPr>
        <p:spPr bwMode="auto">
          <a:xfrm>
            <a:off x="1649413" y="1803400"/>
            <a:ext cx="1587" cy="2227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7594" name="AutoShape 10"/>
          <p:cNvCxnSpPr>
            <a:cxnSpLocks noChangeShapeType="1"/>
          </p:cNvCxnSpPr>
          <p:nvPr/>
        </p:nvCxnSpPr>
        <p:spPr bwMode="auto">
          <a:xfrm flipV="1">
            <a:off x="4459288" y="1803400"/>
            <a:ext cx="0" cy="1109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7595" name="AutoShape 11"/>
          <p:cNvCxnSpPr>
            <a:cxnSpLocks noChangeShapeType="1"/>
          </p:cNvCxnSpPr>
          <p:nvPr/>
        </p:nvCxnSpPr>
        <p:spPr bwMode="auto">
          <a:xfrm>
            <a:off x="3078163" y="3059113"/>
            <a:ext cx="12350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7596" name="AutoShape 12"/>
          <p:cNvCxnSpPr>
            <a:cxnSpLocks noChangeShapeType="1"/>
          </p:cNvCxnSpPr>
          <p:nvPr/>
        </p:nvCxnSpPr>
        <p:spPr bwMode="auto">
          <a:xfrm flipV="1">
            <a:off x="1747838" y="3163888"/>
            <a:ext cx="1087437" cy="906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7597" name="AutoShape 13"/>
          <p:cNvCxnSpPr>
            <a:cxnSpLocks noChangeShapeType="1"/>
          </p:cNvCxnSpPr>
          <p:nvPr/>
        </p:nvCxnSpPr>
        <p:spPr bwMode="auto">
          <a:xfrm>
            <a:off x="1793875" y="1658938"/>
            <a:ext cx="25193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7598" name="AutoShape 14"/>
          <p:cNvCxnSpPr>
            <a:cxnSpLocks noChangeShapeType="1"/>
          </p:cNvCxnSpPr>
          <p:nvPr/>
        </p:nvCxnSpPr>
        <p:spPr bwMode="auto">
          <a:xfrm flipV="1">
            <a:off x="1747838" y="3163888"/>
            <a:ext cx="2613025" cy="1117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7599" name="Oval 15"/>
          <p:cNvSpPr>
            <a:spLocks noChangeArrowheads="1"/>
          </p:cNvSpPr>
          <p:nvPr/>
        </p:nvSpPr>
        <p:spPr bwMode="auto">
          <a:xfrm>
            <a:off x="7700963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H</a:t>
            </a:r>
          </a:p>
        </p:txBody>
      </p:sp>
      <p:sp>
        <p:nvSpPr>
          <p:cNvPr id="67600" name="Oval 16"/>
          <p:cNvSpPr>
            <a:spLocks noChangeArrowheads="1"/>
          </p:cNvSpPr>
          <p:nvPr/>
        </p:nvSpPr>
        <p:spPr bwMode="auto">
          <a:xfrm>
            <a:off x="7707313" y="1509713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D</a:t>
            </a:r>
          </a:p>
        </p:txBody>
      </p:sp>
      <p:sp>
        <p:nvSpPr>
          <p:cNvPr id="67601" name="Oval 17"/>
          <p:cNvSpPr>
            <a:spLocks noChangeArrowheads="1"/>
          </p:cNvSpPr>
          <p:nvPr/>
        </p:nvSpPr>
        <p:spPr bwMode="auto">
          <a:xfrm>
            <a:off x="6018213" y="1509713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C</a:t>
            </a:r>
          </a:p>
        </p:txBody>
      </p:sp>
      <p:sp>
        <p:nvSpPr>
          <p:cNvPr id="67602" name="Oval 18"/>
          <p:cNvSpPr>
            <a:spLocks noChangeArrowheads="1"/>
          </p:cNvSpPr>
          <p:nvPr/>
        </p:nvSpPr>
        <p:spPr bwMode="auto">
          <a:xfrm>
            <a:off x="6016625" y="2921000"/>
            <a:ext cx="274638" cy="2746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G</a:t>
            </a:r>
          </a:p>
        </p:txBody>
      </p:sp>
      <p:cxnSp>
        <p:nvCxnSpPr>
          <p:cNvPr id="67603" name="AutoShape 19"/>
          <p:cNvCxnSpPr>
            <a:cxnSpLocks noChangeShapeType="1"/>
            <a:stCxn id="67601" idx="5"/>
            <a:endCxn id="67599" idx="1"/>
          </p:cNvCxnSpPr>
          <p:nvPr/>
        </p:nvCxnSpPr>
        <p:spPr bwMode="auto">
          <a:xfrm>
            <a:off x="6253163" y="1752600"/>
            <a:ext cx="1487487" cy="1200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7604" name="AutoShape 20"/>
          <p:cNvCxnSpPr>
            <a:cxnSpLocks noChangeShapeType="1"/>
            <a:stCxn id="67602" idx="6"/>
            <a:endCxn id="67599" idx="2"/>
          </p:cNvCxnSpPr>
          <p:nvPr/>
        </p:nvCxnSpPr>
        <p:spPr bwMode="auto">
          <a:xfrm>
            <a:off x="6299200" y="3059113"/>
            <a:ext cx="13938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7605" name="AutoShape 21"/>
          <p:cNvCxnSpPr>
            <a:cxnSpLocks noChangeShapeType="1"/>
            <a:stCxn id="67601" idx="4"/>
            <a:endCxn id="67602" idx="0"/>
          </p:cNvCxnSpPr>
          <p:nvPr/>
        </p:nvCxnSpPr>
        <p:spPr bwMode="auto">
          <a:xfrm flipH="1">
            <a:off x="6154738" y="1792288"/>
            <a:ext cx="1587" cy="1120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7606" name="AutoShape 22"/>
          <p:cNvCxnSpPr>
            <a:cxnSpLocks noChangeShapeType="1"/>
            <a:stCxn id="67601" idx="6"/>
            <a:endCxn id="67600" idx="2"/>
          </p:cNvCxnSpPr>
          <p:nvPr/>
        </p:nvCxnSpPr>
        <p:spPr bwMode="auto">
          <a:xfrm>
            <a:off x="6300788" y="1647825"/>
            <a:ext cx="13985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7607" name="AutoShape 23"/>
          <p:cNvCxnSpPr>
            <a:cxnSpLocks noChangeShapeType="1"/>
            <a:endCxn id="67602" idx="2"/>
          </p:cNvCxnSpPr>
          <p:nvPr/>
        </p:nvCxnSpPr>
        <p:spPr bwMode="auto">
          <a:xfrm>
            <a:off x="4603750" y="3059113"/>
            <a:ext cx="140493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7608" name="Text Box 24"/>
          <p:cNvSpPr txBox="1">
            <a:spLocks noChangeArrowheads="1"/>
          </p:cNvSpPr>
          <p:nvPr/>
        </p:nvSpPr>
        <p:spPr bwMode="auto">
          <a:xfrm>
            <a:off x="1484313" y="106045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-</a:t>
            </a:r>
          </a:p>
        </p:txBody>
      </p:sp>
      <p:sp>
        <p:nvSpPr>
          <p:cNvPr id="67610" name="Text Box 26"/>
          <p:cNvSpPr txBox="1">
            <a:spLocks noChangeArrowheads="1"/>
          </p:cNvSpPr>
          <p:nvPr/>
        </p:nvSpPr>
        <p:spPr bwMode="auto">
          <a:xfrm>
            <a:off x="4310063" y="1057275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A</a:t>
            </a:r>
          </a:p>
        </p:txBody>
      </p:sp>
      <p:sp>
        <p:nvSpPr>
          <p:cNvPr id="67611" name="Text Box 27"/>
          <p:cNvSpPr txBox="1">
            <a:spLocks noChangeArrowheads="1"/>
          </p:cNvSpPr>
          <p:nvPr/>
        </p:nvSpPr>
        <p:spPr bwMode="auto">
          <a:xfrm>
            <a:off x="1498600" y="438150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A</a:t>
            </a:r>
          </a:p>
        </p:txBody>
      </p:sp>
      <p:sp>
        <p:nvSpPr>
          <p:cNvPr id="67612" name="Text Box 28"/>
          <p:cNvSpPr txBox="1">
            <a:spLocks noChangeArrowheads="1"/>
          </p:cNvSpPr>
          <p:nvPr/>
        </p:nvSpPr>
        <p:spPr bwMode="auto">
          <a:xfrm>
            <a:off x="292100" y="5372100"/>
            <a:ext cx="2260600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/>
          <a:lstStyle/>
          <a:p>
            <a:pPr algn="ctr">
              <a:spcBef>
                <a:spcPct val="50000"/>
              </a:spcBef>
            </a:pPr>
            <a:r>
              <a:rPr kumimoji="1" lang="en-US" altLang="en-US" sz="1600" dirty="0"/>
              <a:t>E finished</a:t>
            </a:r>
          </a:p>
        </p:txBody>
      </p:sp>
      <p:sp>
        <p:nvSpPr>
          <p:cNvPr id="67613" name="Text Box 29"/>
          <p:cNvSpPr txBox="1">
            <a:spLocks noChangeArrowheads="1"/>
          </p:cNvSpPr>
          <p:nvPr/>
        </p:nvSpPr>
        <p:spPr bwMode="auto">
          <a:xfrm>
            <a:off x="4306888" y="3208338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B</a:t>
            </a:r>
          </a:p>
        </p:txBody>
      </p:sp>
      <p:sp>
        <p:nvSpPr>
          <p:cNvPr id="67614" name="Text Box 30"/>
          <p:cNvSpPr txBox="1">
            <a:spLocks noChangeArrowheads="1"/>
          </p:cNvSpPr>
          <p:nvPr/>
        </p:nvSpPr>
        <p:spPr bwMode="auto">
          <a:xfrm>
            <a:off x="2786063" y="320675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I</a:t>
            </a:r>
          </a:p>
        </p:txBody>
      </p:sp>
      <p:sp>
        <p:nvSpPr>
          <p:cNvPr id="67615" name="Text Box 31"/>
          <p:cNvSpPr txBox="1">
            <a:spLocks noChangeArrowheads="1"/>
          </p:cNvSpPr>
          <p:nvPr/>
        </p:nvSpPr>
        <p:spPr bwMode="auto">
          <a:xfrm>
            <a:off x="6003925" y="3216275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F</a:t>
            </a:r>
          </a:p>
        </p:txBody>
      </p:sp>
      <p:sp>
        <p:nvSpPr>
          <p:cNvPr id="67616" name="Text Box 32"/>
          <p:cNvSpPr txBox="1">
            <a:spLocks noChangeArrowheads="1"/>
          </p:cNvSpPr>
          <p:nvPr/>
        </p:nvSpPr>
        <p:spPr bwMode="auto">
          <a:xfrm>
            <a:off x="4024313" y="5886450"/>
            <a:ext cx="3819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en-US" sz="1600"/>
              <a:t>FIFO Queue</a:t>
            </a:r>
          </a:p>
        </p:txBody>
      </p:sp>
      <p:sp>
        <p:nvSpPr>
          <p:cNvPr id="67617" name="Oval 33"/>
          <p:cNvSpPr>
            <a:spLocks noChangeArrowheads="1"/>
          </p:cNvSpPr>
          <p:nvPr/>
        </p:nvSpPr>
        <p:spPr bwMode="auto">
          <a:xfrm>
            <a:off x="1512888" y="40386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67618" name="Oval 34"/>
          <p:cNvSpPr>
            <a:spLocks noChangeArrowheads="1"/>
          </p:cNvSpPr>
          <p:nvPr/>
        </p:nvSpPr>
        <p:spPr bwMode="auto">
          <a:xfrm>
            <a:off x="432117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F</a:t>
            </a:r>
          </a:p>
        </p:txBody>
      </p:sp>
      <p:sp>
        <p:nvSpPr>
          <p:cNvPr id="67619" name="Oval 35"/>
          <p:cNvSpPr>
            <a:spLocks noChangeArrowheads="1"/>
          </p:cNvSpPr>
          <p:nvPr/>
        </p:nvSpPr>
        <p:spPr bwMode="auto">
          <a:xfrm>
            <a:off x="4321175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67620" name="Oval 36"/>
          <p:cNvSpPr>
            <a:spLocks noChangeArrowheads="1"/>
          </p:cNvSpPr>
          <p:nvPr/>
        </p:nvSpPr>
        <p:spPr bwMode="auto">
          <a:xfrm>
            <a:off x="1511300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67621" name="Oval 37"/>
          <p:cNvSpPr>
            <a:spLocks noChangeArrowheads="1"/>
          </p:cNvSpPr>
          <p:nvPr/>
        </p:nvSpPr>
        <p:spPr bwMode="auto">
          <a:xfrm>
            <a:off x="2795588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05200" y="64008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Sequence   A B I F 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Breadth First Search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4025900" y="5372100"/>
            <a:ext cx="3860800" cy="4445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/>
          <a:lstStyle/>
          <a:p>
            <a:pPr>
              <a:spcBef>
                <a:spcPct val="50000"/>
              </a:spcBef>
            </a:pPr>
            <a:r>
              <a:rPr kumimoji="1" lang="en-US" altLang="en-US" sz="2000" b="1">
                <a:latin typeface="Courier New" pitchFamily="49" charset="0"/>
              </a:rPr>
              <a:t> G 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3287713" y="5454650"/>
            <a:ext cx="746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en-US" sz="1400"/>
              <a:t>front</a:t>
            </a:r>
          </a:p>
        </p:txBody>
      </p:sp>
      <p:cxnSp>
        <p:nvCxnSpPr>
          <p:cNvPr id="69641" name="AutoShape 9"/>
          <p:cNvCxnSpPr>
            <a:cxnSpLocks noChangeShapeType="1"/>
          </p:cNvCxnSpPr>
          <p:nvPr/>
        </p:nvCxnSpPr>
        <p:spPr bwMode="auto">
          <a:xfrm>
            <a:off x="1649413" y="1803400"/>
            <a:ext cx="1587" cy="2227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9642" name="AutoShape 10"/>
          <p:cNvCxnSpPr>
            <a:cxnSpLocks noChangeShapeType="1"/>
          </p:cNvCxnSpPr>
          <p:nvPr/>
        </p:nvCxnSpPr>
        <p:spPr bwMode="auto">
          <a:xfrm flipV="1">
            <a:off x="4459288" y="1803400"/>
            <a:ext cx="0" cy="1109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9643" name="AutoShape 11"/>
          <p:cNvCxnSpPr>
            <a:cxnSpLocks noChangeShapeType="1"/>
          </p:cNvCxnSpPr>
          <p:nvPr/>
        </p:nvCxnSpPr>
        <p:spPr bwMode="auto">
          <a:xfrm>
            <a:off x="3078163" y="3059113"/>
            <a:ext cx="12350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9644" name="AutoShape 12"/>
          <p:cNvCxnSpPr>
            <a:cxnSpLocks noChangeShapeType="1"/>
          </p:cNvCxnSpPr>
          <p:nvPr/>
        </p:nvCxnSpPr>
        <p:spPr bwMode="auto">
          <a:xfrm flipV="1">
            <a:off x="1747838" y="3163888"/>
            <a:ext cx="1087437" cy="906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9645" name="AutoShape 13"/>
          <p:cNvCxnSpPr>
            <a:cxnSpLocks noChangeShapeType="1"/>
          </p:cNvCxnSpPr>
          <p:nvPr/>
        </p:nvCxnSpPr>
        <p:spPr bwMode="auto">
          <a:xfrm>
            <a:off x="1793875" y="1658938"/>
            <a:ext cx="25193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9646" name="AutoShape 14"/>
          <p:cNvCxnSpPr>
            <a:cxnSpLocks noChangeShapeType="1"/>
          </p:cNvCxnSpPr>
          <p:nvPr/>
        </p:nvCxnSpPr>
        <p:spPr bwMode="auto">
          <a:xfrm flipV="1">
            <a:off x="1747838" y="3163888"/>
            <a:ext cx="2613025" cy="1117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9647" name="Oval 15"/>
          <p:cNvSpPr>
            <a:spLocks noChangeArrowheads="1"/>
          </p:cNvSpPr>
          <p:nvPr/>
        </p:nvSpPr>
        <p:spPr bwMode="auto">
          <a:xfrm>
            <a:off x="7700963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H</a:t>
            </a:r>
          </a:p>
        </p:txBody>
      </p:sp>
      <p:sp>
        <p:nvSpPr>
          <p:cNvPr id="69648" name="Oval 16"/>
          <p:cNvSpPr>
            <a:spLocks noChangeArrowheads="1"/>
          </p:cNvSpPr>
          <p:nvPr/>
        </p:nvSpPr>
        <p:spPr bwMode="auto">
          <a:xfrm>
            <a:off x="7707313" y="1509713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D</a:t>
            </a:r>
          </a:p>
        </p:txBody>
      </p:sp>
      <p:sp>
        <p:nvSpPr>
          <p:cNvPr id="69649" name="Oval 17"/>
          <p:cNvSpPr>
            <a:spLocks noChangeArrowheads="1"/>
          </p:cNvSpPr>
          <p:nvPr/>
        </p:nvSpPr>
        <p:spPr bwMode="auto">
          <a:xfrm>
            <a:off x="6018213" y="1509713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C</a:t>
            </a:r>
          </a:p>
        </p:txBody>
      </p:sp>
      <p:sp>
        <p:nvSpPr>
          <p:cNvPr id="69650" name="Oval 18"/>
          <p:cNvSpPr>
            <a:spLocks noChangeArrowheads="1"/>
          </p:cNvSpPr>
          <p:nvPr/>
        </p:nvSpPr>
        <p:spPr bwMode="auto">
          <a:xfrm>
            <a:off x="6016625" y="2921000"/>
            <a:ext cx="274638" cy="2746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G</a:t>
            </a:r>
          </a:p>
        </p:txBody>
      </p:sp>
      <p:cxnSp>
        <p:nvCxnSpPr>
          <p:cNvPr id="69651" name="AutoShape 19"/>
          <p:cNvCxnSpPr>
            <a:cxnSpLocks noChangeShapeType="1"/>
            <a:stCxn id="69649" idx="5"/>
            <a:endCxn id="69647" idx="1"/>
          </p:cNvCxnSpPr>
          <p:nvPr/>
        </p:nvCxnSpPr>
        <p:spPr bwMode="auto">
          <a:xfrm>
            <a:off x="6253163" y="1752600"/>
            <a:ext cx="1487487" cy="1200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9652" name="AutoShape 20"/>
          <p:cNvCxnSpPr>
            <a:cxnSpLocks noChangeShapeType="1"/>
            <a:stCxn id="69650" idx="6"/>
            <a:endCxn id="69647" idx="2"/>
          </p:cNvCxnSpPr>
          <p:nvPr/>
        </p:nvCxnSpPr>
        <p:spPr bwMode="auto">
          <a:xfrm>
            <a:off x="6299200" y="3059113"/>
            <a:ext cx="13938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9653" name="AutoShape 21"/>
          <p:cNvCxnSpPr>
            <a:cxnSpLocks noChangeShapeType="1"/>
            <a:stCxn id="69649" idx="4"/>
            <a:endCxn id="69650" idx="0"/>
          </p:cNvCxnSpPr>
          <p:nvPr/>
        </p:nvCxnSpPr>
        <p:spPr bwMode="auto">
          <a:xfrm flipH="1">
            <a:off x="6154738" y="1792288"/>
            <a:ext cx="1587" cy="1120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9654" name="AutoShape 22"/>
          <p:cNvCxnSpPr>
            <a:cxnSpLocks noChangeShapeType="1"/>
            <a:stCxn id="69649" idx="6"/>
            <a:endCxn id="69648" idx="2"/>
          </p:cNvCxnSpPr>
          <p:nvPr/>
        </p:nvCxnSpPr>
        <p:spPr bwMode="auto">
          <a:xfrm>
            <a:off x="6300788" y="1647825"/>
            <a:ext cx="13985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9655" name="AutoShape 23"/>
          <p:cNvCxnSpPr>
            <a:cxnSpLocks noChangeShapeType="1"/>
            <a:endCxn id="69650" idx="2"/>
          </p:cNvCxnSpPr>
          <p:nvPr/>
        </p:nvCxnSpPr>
        <p:spPr bwMode="auto">
          <a:xfrm>
            <a:off x="4603750" y="3059113"/>
            <a:ext cx="140493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9656" name="Text Box 24"/>
          <p:cNvSpPr txBox="1">
            <a:spLocks noChangeArrowheads="1"/>
          </p:cNvSpPr>
          <p:nvPr/>
        </p:nvSpPr>
        <p:spPr bwMode="auto">
          <a:xfrm>
            <a:off x="1484313" y="106045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-</a:t>
            </a:r>
          </a:p>
        </p:txBody>
      </p:sp>
      <p:sp>
        <p:nvSpPr>
          <p:cNvPr id="69658" name="Text Box 26"/>
          <p:cNvSpPr txBox="1">
            <a:spLocks noChangeArrowheads="1"/>
          </p:cNvSpPr>
          <p:nvPr/>
        </p:nvSpPr>
        <p:spPr bwMode="auto">
          <a:xfrm>
            <a:off x="4310063" y="1057275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A</a:t>
            </a:r>
          </a:p>
        </p:txBody>
      </p:sp>
      <p:sp>
        <p:nvSpPr>
          <p:cNvPr id="69659" name="Text Box 27"/>
          <p:cNvSpPr txBox="1">
            <a:spLocks noChangeArrowheads="1"/>
          </p:cNvSpPr>
          <p:nvPr/>
        </p:nvSpPr>
        <p:spPr bwMode="auto">
          <a:xfrm>
            <a:off x="1498600" y="438150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A</a:t>
            </a:r>
          </a:p>
        </p:txBody>
      </p:sp>
      <p:sp>
        <p:nvSpPr>
          <p:cNvPr id="69660" name="Text Box 28"/>
          <p:cNvSpPr txBox="1">
            <a:spLocks noChangeArrowheads="1"/>
          </p:cNvSpPr>
          <p:nvPr/>
        </p:nvSpPr>
        <p:spPr bwMode="auto">
          <a:xfrm>
            <a:off x="292100" y="5372100"/>
            <a:ext cx="2260600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/>
          <a:lstStyle/>
          <a:p>
            <a:pPr algn="ctr">
              <a:spcBef>
                <a:spcPct val="50000"/>
              </a:spcBef>
            </a:pPr>
            <a:r>
              <a:rPr kumimoji="1" lang="en-US" altLang="en-US" sz="1600" dirty="0" err="1"/>
              <a:t>dequeue</a:t>
            </a:r>
            <a:r>
              <a:rPr kumimoji="1" lang="en-US" altLang="en-US" sz="1600" dirty="0"/>
              <a:t> next vertex</a:t>
            </a:r>
          </a:p>
        </p:txBody>
      </p:sp>
      <p:sp>
        <p:nvSpPr>
          <p:cNvPr id="69661" name="Text Box 29"/>
          <p:cNvSpPr txBox="1">
            <a:spLocks noChangeArrowheads="1"/>
          </p:cNvSpPr>
          <p:nvPr/>
        </p:nvSpPr>
        <p:spPr bwMode="auto">
          <a:xfrm>
            <a:off x="4306888" y="3208338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B</a:t>
            </a:r>
          </a:p>
        </p:txBody>
      </p:sp>
      <p:sp>
        <p:nvSpPr>
          <p:cNvPr id="69662" name="Text Box 30"/>
          <p:cNvSpPr txBox="1">
            <a:spLocks noChangeArrowheads="1"/>
          </p:cNvSpPr>
          <p:nvPr/>
        </p:nvSpPr>
        <p:spPr bwMode="auto">
          <a:xfrm>
            <a:off x="2786063" y="320675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I</a:t>
            </a:r>
          </a:p>
        </p:txBody>
      </p:sp>
      <p:sp>
        <p:nvSpPr>
          <p:cNvPr id="69663" name="Text Box 31"/>
          <p:cNvSpPr txBox="1">
            <a:spLocks noChangeArrowheads="1"/>
          </p:cNvSpPr>
          <p:nvPr/>
        </p:nvSpPr>
        <p:spPr bwMode="auto">
          <a:xfrm>
            <a:off x="6003925" y="3216275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F</a:t>
            </a:r>
          </a:p>
        </p:txBody>
      </p:sp>
      <p:sp>
        <p:nvSpPr>
          <p:cNvPr id="69664" name="Text Box 32"/>
          <p:cNvSpPr txBox="1">
            <a:spLocks noChangeArrowheads="1"/>
          </p:cNvSpPr>
          <p:nvPr/>
        </p:nvSpPr>
        <p:spPr bwMode="auto">
          <a:xfrm>
            <a:off x="4024313" y="5886450"/>
            <a:ext cx="3819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en-US" sz="1600"/>
              <a:t>FIFO Queue</a:t>
            </a:r>
          </a:p>
        </p:txBody>
      </p:sp>
      <p:sp>
        <p:nvSpPr>
          <p:cNvPr id="69665" name="Oval 33"/>
          <p:cNvSpPr>
            <a:spLocks noChangeArrowheads="1"/>
          </p:cNvSpPr>
          <p:nvPr/>
        </p:nvSpPr>
        <p:spPr bwMode="auto">
          <a:xfrm>
            <a:off x="1512888" y="40386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69666" name="Oval 34"/>
          <p:cNvSpPr>
            <a:spLocks noChangeArrowheads="1"/>
          </p:cNvSpPr>
          <p:nvPr/>
        </p:nvSpPr>
        <p:spPr bwMode="auto">
          <a:xfrm>
            <a:off x="432117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F</a:t>
            </a:r>
          </a:p>
        </p:txBody>
      </p:sp>
      <p:sp>
        <p:nvSpPr>
          <p:cNvPr id="69667" name="Oval 35"/>
          <p:cNvSpPr>
            <a:spLocks noChangeArrowheads="1"/>
          </p:cNvSpPr>
          <p:nvPr/>
        </p:nvSpPr>
        <p:spPr bwMode="auto">
          <a:xfrm>
            <a:off x="4321175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69668" name="Oval 36"/>
          <p:cNvSpPr>
            <a:spLocks noChangeArrowheads="1"/>
          </p:cNvSpPr>
          <p:nvPr/>
        </p:nvSpPr>
        <p:spPr bwMode="auto">
          <a:xfrm>
            <a:off x="1511300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69669" name="Oval 37"/>
          <p:cNvSpPr>
            <a:spLocks noChangeArrowheads="1"/>
          </p:cNvSpPr>
          <p:nvPr/>
        </p:nvSpPr>
        <p:spPr bwMode="auto">
          <a:xfrm>
            <a:off x="2795588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29000" y="640080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Sequence   A B I F 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Breadth First Search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4025900" y="5372100"/>
            <a:ext cx="3860800" cy="4445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/>
          <a:lstStyle/>
          <a:p>
            <a:pPr>
              <a:spcBef>
                <a:spcPct val="50000"/>
              </a:spcBef>
            </a:pPr>
            <a:endParaRPr kumimoji="1" lang="en-US" altLang="en-US" sz="2000" b="1">
              <a:latin typeface="Courier New" pitchFamily="49" charset="0"/>
            </a:endParaRPr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3287713" y="5454650"/>
            <a:ext cx="746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en-US" sz="1400"/>
              <a:t>front</a:t>
            </a:r>
          </a:p>
        </p:txBody>
      </p:sp>
      <p:cxnSp>
        <p:nvCxnSpPr>
          <p:cNvPr id="71689" name="AutoShape 9"/>
          <p:cNvCxnSpPr>
            <a:cxnSpLocks noChangeShapeType="1"/>
          </p:cNvCxnSpPr>
          <p:nvPr/>
        </p:nvCxnSpPr>
        <p:spPr bwMode="auto">
          <a:xfrm>
            <a:off x="1649413" y="1803400"/>
            <a:ext cx="1587" cy="2227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1690" name="AutoShape 10"/>
          <p:cNvCxnSpPr>
            <a:cxnSpLocks noChangeShapeType="1"/>
          </p:cNvCxnSpPr>
          <p:nvPr/>
        </p:nvCxnSpPr>
        <p:spPr bwMode="auto">
          <a:xfrm flipV="1">
            <a:off x="4459288" y="1803400"/>
            <a:ext cx="0" cy="1109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1691" name="AutoShape 11"/>
          <p:cNvCxnSpPr>
            <a:cxnSpLocks noChangeShapeType="1"/>
          </p:cNvCxnSpPr>
          <p:nvPr/>
        </p:nvCxnSpPr>
        <p:spPr bwMode="auto">
          <a:xfrm>
            <a:off x="3078163" y="3059113"/>
            <a:ext cx="12350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1692" name="AutoShape 12"/>
          <p:cNvCxnSpPr>
            <a:cxnSpLocks noChangeShapeType="1"/>
          </p:cNvCxnSpPr>
          <p:nvPr/>
        </p:nvCxnSpPr>
        <p:spPr bwMode="auto">
          <a:xfrm flipV="1">
            <a:off x="1747838" y="3163888"/>
            <a:ext cx="1087437" cy="906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1693" name="AutoShape 13"/>
          <p:cNvCxnSpPr>
            <a:cxnSpLocks noChangeShapeType="1"/>
          </p:cNvCxnSpPr>
          <p:nvPr/>
        </p:nvCxnSpPr>
        <p:spPr bwMode="auto">
          <a:xfrm>
            <a:off x="1793875" y="1658938"/>
            <a:ext cx="25193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1694" name="AutoShape 14"/>
          <p:cNvCxnSpPr>
            <a:cxnSpLocks noChangeShapeType="1"/>
          </p:cNvCxnSpPr>
          <p:nvPr/>
        </p:nvCxnSpPr>
        <p:spPr bwMode="auto">
          <a:xfrm flipV="1">
            <a:off x="1747838" y="3163888"/>
            <a:ext cx="2613025" cy="1117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1695" name="Oval 15"/>
          <p:cNvSpPr>
            <a:spLocks noChangeArrowheads="1"/>
          </p:cNvSpPr>
          <p:nvPr/>
        </p:nvSpPr>
        <p:spPr bwMode="auto">
          <a:xfrm>
            <a:off x="7700963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H</a:t>
            </a:r>
          </a:p>
        </p:txBody>
      </p:sp>
      <p:sp>
        <p:nvSpPr>
          <p:cNvPr id="71696" name="Oval 16"/>
          <p:cNvSpPr>
            <a:spLocks noChangeArrowheads="1"/>
          </p:cNvSpPr>
          <p:nvPr/>
        </p:nvSpPr>
        <p:spPr bwMode="auto">
          <a:xfrm>
            <a:off x="7707313" y="1509713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D</a:t>
            </a:r>
          </a:p>
        </p:txBody>
      </p:sp>
      <p:sp>
        <p:nvSpPr>
          <p:cNvPr id="71697" name="Oval 17"/>
          <p:cNvSpPr>
            <a:spLocks noChangeArrowheads="1"/>
          </p:cNvSpPr>
          <p:nvPr/>
        </p:nvSpPr>
        <p:spPr bwMode="auto">
          <a:xfrm>
            <a:off x="6018213" y="1509713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C</a:t>
            </a:r>
          </a:p>
        </p:txBody>
      </p:sp>
      <p:sp>
        <p:nvSpPr>
          <p:cNvPr id="71698" name="Oval 18"/>
          <p:cNvSpPr>
            <a:spLocks noChangeArrowheads="1"/>
          </p:cNvSpPr>
          <p:nvPr/>
        </p:nvSpPr>
        <p:spPr bwMode="auto">
          <a:xfrm>
            <a:off x="6016625" y="2921000"/>
            <a:ext cx="274638" cy="2746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G</a:t>
            </a:r>
          </a:p>
        </p:txBody>
      </p:sp>
      <p:cxnSp>
        <p:nvCxnSpPr>
          <p:cNvPr id="71699" name="AutoShape 19"/>
          <p:cNvCxnSpPr>
            <a:cxnSpLocks noChangeShapeType="1"/>
            <a:stCxn id="71697" idx="5"/>
            <a:endCxn id="71695" idx="1"/>
          </p:cNvCxnSpPr>
          <p:nvPr/>
        </p:nvCxnSpPr>
        <p:spPr bwMode="auto">
          <a:xfrm>
            <a:off x="6253163" y="1752600"/>
            <a:ext cx="1487487" cy="1200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1700" name="AutoShape 20"/>
          <p:cNvCxnSpPr>
            <a:cxnSpLocks noChangeShapeType="1"/>
            <a:stCxn id="71698" idx="6"/>
            <a:endCxn id="71695" idx="2"/>
          </p:cNvCxnSpPr>
          <p:nvPr/>
        </p:nvCxnSpPr>
        <p:spPr bwMode="auto">
          <a:xfrm>
            <a:off x="6299200" y="3059113"/>
            <a:ext cx="13938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1701" name="AutoShape 21"/>
          <p:cNvCxnSpPr>
            <a:cxnSpLocks noChangeShapeType="1"/>
            <a:stCxn id="71697" idx="4"/>
            <a:endCxn id="71698" idx="0"/>
          </p:cNvCxnSpPr>
          <p:nvPr/>
        </p:nvCxnSpPr>
        <p:spPr bwMode="auto">
          <a:xfrm flipH="1">
            <a:off x="6154738" y="1792288"/>
            <a:ext cx="1587" cy="1120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1702" name="AutoShape 22"/>
          <p:cNvCxnSpPr>
            <a:cxnSpLocks noChangeShapeType="1"/>
            <a:stCxn id="71697" idx="6"/>
            <a:endCxn id="71696" idx="2"/>
          </p:cNvCxnSpPr>
          <p:nvPr/>
        </p:nvCxnSpPr>
        <p:spPr bwMode="auto">
          <a:xfrm>
            <a:off x="6300788" y="1647825"/>
            <a:ext cx="13985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1703" name="AutoShape 23"/>
          <p:cNvCxnSpPr>
            <a:cxnSpLocks noChangeShapeType="1"/>
            <a:endCxn id="71698" idx="2"/>
          </p:cNvCxnSpPr>
          <p:nvPr/>
        </p:nvCxnSpPr>
        <p:spPr bwMode="auto">
          <a:xfrm>
            <a:off x="4603750" y="3059113"/>
            <a:ext cx="140493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1704" name="Text Box 24"/>
          <p:cNvSpPr txBox="1">
            <a:spLocks noChangeArrowheads="1"/>
          </p:cNvSpPr>
          <p:nvPr/>
        </p:nvSpPr>
        <p:spPr bwMode="auto">
          <a:xfrm>
            <a:off x="1484313" y="106045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-</a:t>
            </a:r>
          </a:p>
        </p:txBody>
      </p:sp>
      <p:sp>
        <p:nvSpPr>
          <p:cNvPr id="71706" name="Text Box 26"/>
          <p:cNvSpPr txBox="1">
            <a:spLocks noChangeArrowheads="1"/>
          </p:cNvSpPr>
          <p:nvPr/>
        </p:nvSpPr>
        <p:spPr bwMode="auto">
          <a:xfrm>
            <a:off x="4310063" y="1057275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A</a:t>
            </a:r>
          </a:p>
        </p:txBody>
      </p:sp>
      <p:sp>
        <p:nvSpPr>
          <p:cNvPr id="71707" name="Text Box 27"/>
          <p:cNvSpPr txBox="1">
            <a:spLocks noChangeArrowheads="1"/>
          </p:cNvSpPr>
          <p:nvPr/>
        </p:nvSpPr>
        <p:spPr bwMode="auto">
          <a:xfrm>
            <a:off x="1498600" y="438150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A</a:t>
            </a:r>
          </a:p>
        </p:txBody>
      </p:sp>
      <p:sp>
        <p:nvSpPr>
          <p:cNvPr id="71708" name="Text Box 28"/>
          <p:cNvSpPr txBox="1">
            <a:spLocks noChangeArrowheads="1"/>
          </p:cNvSpPr>
          <p:nvPr/>
        </p:nvSpPr>
        <p:spPr bwMode="auto">
          <a:xfrm>
            <a:off x="292100" y="5372100"/>
            <a:ext cx="2260600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/>
          <a:lstStyle/>
          <a:p>
            <a:pPr algn="ctr">
              <a:spcBef>
                <a:spcPct val="50000"/>
              </a:spcBef>
            </a:pPr>
            <a:r>
              <a:rPr kumimoji="1" lang="en-US" altLang="en-US" sz="1600" dirty="0"/>
              <a:t>visit neighbors of G</a:t>
            </a:r>
          </a:p>
        </p:txBody>
      </p:sp>
      <p:sp>
        <p:nvSpPr>
          <p:cNvPr id="71709" name="Text Box 29"/>
          <p:cNvSpPr txBox="1">
            <a:spLocks noChangeArrowheads="1"/>
          </p:cNvSpPr>
          <p:nvPr/>
        </p:nvSpPr>
        <p:spPr bwMode="auto">
          <a:xfrm>
            <a:off x="4306888" y="3208338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B</a:t>
            </a:r>
          </a:p>
        </p:txBody>
      </p:sp>
      <p:sp>
        <p:nvSpPr>
          <p:cNvPr id="71710" name="Text Box 30"/>
          <p:cNvSpPr txBox="1">
            <a:spLocks noChangeArrowheads="1"/>
          </p:cNvSpPr>
          <p:nvPr/>
        </p:nvSpPr>
        <p:spPr bwMode="auto">
          <a:xfrm>
            <a:off x="2786063" y="320675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I</a:t>
            </a:r>
          </a:p>
        </p:txBody>
      </p:sp>
      <p:sp>
        <p:nvSpPr>
          <p:cNvPr id="71711" name="Text Box 31"/>
          <p:cNvSpPr txBox="1">
            <a:spLocks noChangeArrowheads="1"/>
          </p:cNvSpPr>
          <p:nvPr/>
        </p:nvSpPr>
        <p:spPr bwMode="auto">
          <a:xfrm>
            <a:off x="6003925" y="3216275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F</a:t>
            </a:r>
          </a:p>
        </p:txBody>
      </p:sp>
      <p:cxnSp>
        <p:nvCxnSpPr>
          <p:cNvPr id="71712" name="AutoShape 32"/>
          <p:cNvCxnSpPr>
            <a:cxnSpLocks noChangeShapeType="1"/>
            <a:stCxn id="71698" idx="2"/>
          </p:cNvCxnSpPr>
          <p:nvPr/>
        </p:nvCxnSpPr>
        <p:spPr bwMode="auto">
          <a:xfrm flipH="1">
            <a:off x="4603750" y="3059113"/>
            <a:ext cx="1404938" cy="0"/>
          </a:xfrm>
          <a:prstGeom prst="straightConnector1">
            <a:avLst/>
          </a:prstGeom>
          <a:noFill/>
          <a:ln w="762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1713" name="AutoShape 33"/>
          <p:cNvCxnSpPr>
            <a:cxnSpLocks noChangeShapeType="1"/>
            <a:stCxn id="71698" idx="0"/>
            <a:endCxn id="71697" idx="4"/>
          </p:cNvCxnSpPr>
          <p:nvPr/>
        </p:nvCxnSpPr>
        <p:spPr bwMode="auto">
          <a:xfrm flipV="1">
            <a:off x="6154738" y="1792288"/>
            <a:ext cx="1587" cy="1120775"/>
          </a:xfrm>
          <a:prstGeom prst="straightConnector1">
            <a:avLst/>
          </a:prstGeom>
          <a:noFill/>
          <a:ln w="762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1714" name="Text Box 34"/>
          <p:cNvSpPr txBox="1">
            <a:spLocks noChangeArrowheads="1"/>
          </p:cNvSpPr>
          <p:nvPr/>
        </p:nvSpPr>
        <p:spPr bwMode="auto">
          <a:xfrm>
            <a:off x="4024313" y="5886450"/>
            <a:ext cx="3819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en-US" sz="1600"/>
              <a:t>FIFO Queue</a:t>
            </a:r>
          </a:p>
        </p:txBody>
      </p:sp>
      <p:sp>
        <p:nvSpPr>
          <p:cNvPr id="71715" name="Oval 35"/>
          <p:cNvSpPr>
            <a:spLocks noChangeArrowheads="1"/>
          </p:cNvSpPr>
          <p:nvPr/>
        </p:nvSpPr>
        <p:spPr bwMode="auto">
          <a:xfrm>
            <a:off x="1512888" y="40386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71716" name="Oval 36"/>
          <p:cNvSpPr>
            <a:spLocks noChangeArrowheads="1"/>
          </p:cNvSpPr>
          <p:nvPr/>
        </p:nvSpPr>
        <p:spPr bwMode="auto">
          <a:xfrm>
            <a:off x="432117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F</a:t>
            </a:r>
          </a:p>
        </p:txBody>
      </p:sp>
      <p:sp>
        <p:nvSpPr>
          <p:cNvPr id="71717" name="Oval 37"/>
          <p:cNvSpPr>
            <a:spLocks noChangeArrowheads="1"/>
          </p:cNvSpPr>
          <p:nvPr/>
        </p:nvSpPr>
        <p:spPr bwMode="auto">
          <a:xfrm>
            <a:off x="4321175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71718" name="Oval 38"/>
          <p:cNvSpPr>
            <a:spLocks noChangeArrowheads="1"/>
          </p:cNvSpPr>
          <p:nvPr/>
        </p:nvSpPr>
        <p:spPr bwMode="auto">
          <a:xfrm>
            <a:off x="1511300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71719" name="Oval 39"/>
          <p:cNvSpPr>
            <a:spLocks noChangeArrowheads="1"/>
          </p:cNvSpPr>
          <p:nvPr/>
        </p:nvSpPr>
        <p:spPr bwMode="auto">
          <a:xfrm>
            <a:off x="2795588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29000" y="6306189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Sequence   A B I F E 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Breadth First Search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4025900" y="5372100"/>
            <a:ext cx="3860800" cy="4445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/>
          <a:lstStyle/>
          <a:p>
            <a:pPr>
              <a:spcBef>
                <a:spcPct val="50000"/>
              </a:spcBef>
            </a:pPr>
            <a:r>
              <a:rPr kumimoji="1" lang="en-US" altLang="en-US" sz="2000" b="1">
                <a:latin typeface="Courier New" pitchFamily="49" charset="0"/>
              </a:rPr>
              <a:t> C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3287713" y="5454650"/>
            <a:ext cx="746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en-US" sz="1400"/>
              <a:t>front</a:t>
            </a:r>
          </a:p>
        </p:txBody>
      </p:sp>
      <p:cxnSp>
        <p:nvCxnSpPr>
          <p:cNvPr id="73737" name="AutoShape 9"/>
          <p:cNvCxnSpPr>
            <a:cxnSpLocks noChangeShapeType="1"/>
          </p:cNvCxnSpPr>
          <p:nvPr/>
        </p:nvCxnSpPr>
        <p:spPr bwMode="auto">
          <a:xfrm>
            <a:off x="1649413" y="1803400"/>
            <a:ext cx="1587" cy="2227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3738" name="AutoShape 10"/>
          <p:cNvCxnSpPr>
            <a:cxnSpLocks noChangeShapeType="1"/>
          </p:cNvCxnSpPr>
          <p:nvPr/>
        </p:nvCxnSpPr>
        <p:spPr bwMode="auto">
          <a:xfrm flipV="1">
            <a:off x="4459288" y="1803400"/>
            <a:ext cx="0" cy="1109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3739" name="AutoShape 11"/>
          <p:cNvCxnSpPr>
            <a:cxnSpLocks noChangeShapeType="1"/>
          </p:cNvCxnSpPr>
          <p:nvPr/>
        </p:nvCxnSpPr>
        <p:spPr bwMode="auto">
          <a:xfrm>
            <a:off x="3078163" y="3059113"/>
            <a:ext cx="12350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3740" name="AutoShape 12"/>
          <p:cNvCxnSpPr>
            <a:cxnSpLocks noChangeShapeType="1"/>
          </p:cNvCxnSpPr>
          <p:nvPr/>
        </p:nvCxnSpPr>
        <p:spPr bwMode="auto">
          <a:xfrm flipV="1">
            <a:off x="1747838" y="3163888"/>
            <a:ext cx="1087437" cy="906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3741" name="AutoShape 13"/>
          <p:cNvCxnSpPr>
            <a:cxnSpLocks noChangeShapeType="1"/>
          </p:cNvCxnSpPr>
          <p:nvPr/>
        </p:nvCxnSpPr>
        <p:spPr bwMode="auto">
          <a:xfrm>
            <a:off x="1793875" y="1658938"/>
            <a:ext cx="25193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3742" name="AutoShape 14"/>
          <p:cNvCxnSpPr>
            <a:cxnSpLocks noChangeShapeType="1"/>
          </p:cNvCxnSpPr>
          <p:nvPr/>
        </p:nvCxnSpPr>
        <p:spPr bwMode="auto">
          <a:xfrm flipV="1">
            <a:off x="1747838" y="3163888"/>
            <a:ext cx="2613025" cy="1117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3743" name="Oval 15"/>
          <p:cNvSpPr>
            <a:spLocks noChangeArrowheads="1"/>
          </p:cNvSpPr>
          <p:nvPr/>
        </p:nvSpPr>
        <p:spPr bwMode="auto">
          <a:xfrm>
            <a:off x="7700963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H</a:t>
            </a:r>
          </a:p>
        </p:txBody>
      </p:sp>
      <p:sp>
        <p:nvSpPr>
          <p:cNvPr id="73744" name="Oval 16"/>
          <p:cNvSpPr>
            <a:spLocks noChangeArrowheads="1"/>
          </p:cNvSpPr>
          <p:nvPr/>
        </p:nvSpPr>
        <p:spPr bwMode="auto">
          <a:xfrm>
            <a:off x="7707313" y="1509713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D</a:t>
            </a:r>
          </a:p>
        </p:txBody>
      </p:sp>
      <p:sp>
        <p:nvSpPr>
          <p:cNvPr id="73745" name="Oval 17"/>
          <p:cNvSpPr>
            <a:spLocks noChangeArrowheads="1"/>
          </p:cNvSpPr>
          <p:nvPr/>
        </p:nvSpPr>
        <p:spPr bwMode="auto">
          <a:xfrm>
            <a:off x="6018213" y="1509713"/>
            <a:ext cx="274637" cy="274637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73746" name="Oval 18"/>
          <p:cNvSpPr>
            <a:spLocks noChangeArrowheads="1"/>
          </p:cNvSpPr>
          <p:nvPr/>
        </p:nvSpPr>
        <p:spPr bwMode="auto">
          <a:xfrm>
            <a:off x="6016625" y="2921000"/>
            <a:ext cx="274638" cy="2746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G</a:t>
            </a:r>
          </a:p>
        </p:txBody>
      </p:sp>
      <p:cxnSp>
        <p:nvCxnSpPr>
          <p:cNvPr id="73747" name="AutoShape 19"/>
          <p:cNvCxnSpPr>
            <a:cxnSpLocks noChangeShapeType="1"/>
            <a:stCxn id="73745" idx="5"/>
            <a:endCxn id="73743" idx="1"/>
          </p:cNvCxnSpPr>
          <p:nvPr/>
        </p:nvCxnSpPr>
        <p:spPr bwMode="auto">
          <a:xfrm>
            <a:off x="6253163" y="1752600"/>
            <a:ext cx="1487487" cy="1200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3748" name="AutoShape 20"/>
          <p:cNvCxnSpPr>
            <a:cxnSpLocks noChangeShapeType="1"/>
            <a:stCxn id="73746" idx="6"/>
            <a:endCxn id="73743" idx="2"/>
          </p:cNvCxnSpPr>
          <p:nvPr/>
        </p:nvCxnSpPr>
        <p:spPr bwMode="auto">
          <a:xfrm>
            <a:off x="6299200" y="3059113"/>
            <a:ext cx="13938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3749" name="AutoShape 21"/>
          <p:cNvCxnSpPr>
            <a:cxnSpLocks noChangeShapeType="1"/>
            <a:stCxn id="73745" idx="4"/>
            <a:endCxn id="73746" idx="0"/>
          </p:cNvCxnSpPr>
          <p:nvPr/>
        </p:nvCxnSpPr>
        <p:spPr bwMode="auto">
          <a:xfrm flipH="1">
            <a:off x="6154738" y="1792288"/>
            <a:ext cx="1587" cy="1120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3750" name="AutoShape 22"/>
          <p:cNvCxnSpPr>
            <a:cxnSpLocks noChangeShapeType="1"/>
            <a:stCxn id="73745" idx="6"/>
            <a:endCxn id="73744" idx="2"/>
          </p:cNvCxnSpPr>
          <p:nvPr/>
        </p:nvCxnSpPr>
        <p:spPr bwMode="auto">
          <a:xfrm>
            <a:off x="6300788" y="1647825"/>
            <a:ext cx="13985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3751" name="AutoShape 23"/>
          <p:cNvCxnSpPr>
            <a:cxnSpLocks noChangeShapeType="1"/>
            <a:endCxn id="73746" idx="2"/>
          </p:cNvCxnSpPr>
          <p:nvPr/>
        </p:nvCxnSpPr>
        <p:spPr bwMode="auto">
          <a:xfrm>
            <a:off x="4603750" y="3059113"/>
            <a:ext cx="140493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3752" name="Text Box 24"/>
          <p:cNvSpPr txBox="1">
            <a:spLocks noChangeArrowheads="1"/>
          </p:cNvSpPr>
          <p:nvPr/>
        </p:nvSpPr>
        <p:spPr bwMode="auto">
          <a:xfrm>
            <a:off x="1484313" y="106045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-</a:t>
            </a:r>
          </a:p>
        </p:txBody>
      </p:sp>
      <p:sp>
        <p:nvSpPr>
          <p:cNvPr id="73754" name="Text Box 26"/>
          <p:cNvSpPr txBox="1">
            <a:spLocks noChangeArrowheads="1"/>
          </p:cNvSpPr>
          <p:nvPr/>
        </p:nvSpPr>
        <p:spPr bwMode="auto">
          <a:xfrm>
            <a:off x="4310063" y="1057275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A</a:t>
            </a:r>
          </a:p>
        </p:txBody>
      </p:sp>
      <p:sp>
        <p:nvSpPr>
          <p:cNvPr id="73755" name="Text Box 27"/>
          <p:cNvSpPr txBox="1">
            <a:spLocks noChangeArrowheads="1"/>
          </p:cNvSpPr>
          <p:nvPr/>
        </p:nvSpPr>
        <p:spPr bwMode="auto">
          <a:xfrm>
            <a:off x="1498600" y="438150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A</a:t>
            </a:r>
          </a:p>
        </p:txBody>
      </p:sp>
      <p:sp>
        <p:nvSpPr>
          <p:cNvPr id="73756" name="Text Box 28"/>
          <p:cNvSpPr txBox="1">
            <a:spLocks noChangeArrowheads="1"/>
          </p:cNvSpPr>
          <p:nvPr/>
        </p:nvSpPr>
        <p:spPr bwMode="auto">
          <a:xfrm>
            <a:off x="292100" y="5372100"/>
            <a:ext cx="2260600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/>
          <a:lstStyle/>
          <a:p>
            <a:pPr algn="ctr">
              <a:spcBef>
                <a:spcPct val="50000"/>
              </a:spcBef>
            </a:pPr>
            <a:r>
              <a:rPr kumimoji="1" lang="en-US" altLang="en-US" sz="1600" dirty="0"/>
              <a:t>C discovered</a:t>
            </a:r>
          </a:p>
        </p:txBody>
      </p:sp>
      <p:sp>
        <p:nvSpPr>
          <p:cNvPr id="73757" name="Text Box 29"/>
          <p:cNvSpPr txBox="1">
            <a:spLocks noChangeArrowheads="1"/>
          </p:cNvSpPr>
          <p:nvPr/>
        </p:nvSpPr>
        <p:spPr bwMode="auto">
          <a:xfrm>
            <a:off x="4306888" y="3208338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B</a:t>
            </a:r>
          </a:p>
        </p:txBody>
      </p:sp>
      <p:sp>
        <p:nvSpPr>
          <p:cNvPr id="73758" name="Text Box 30"/>
          <p:cNvSpPr txBox="1">
            <a:spLocks noChangeArrowheads="1"/>
          </p:cNvSpPr>
          <p:nvPr/>
        </p:nvSpPr>
        <p:spPr bwMode="auto">
          <a:xfrm>
            <a:off x="2786063" y="320675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I</a:t>
            </a:r>
          </a:p>
        </p:txBody>
      </p:sp>
      <p:sp>
        <p:nvSpPr>
          <p:cNvPr id="73759" name="Text Box 31"/>
          <p:cNvSpPr txBox="1">
            <a:spLocks noChangeArrowheads="1"/>
          </p:cNvSpPr>
          <p:nvPr/>
        </p:nvSpPr>
        <p:spPr bwMode="auto">
          <a:xfrm>
            <a:off x="6003925" y="3216275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F</a:t>
            </a:r>
          </a:p>
        </p:txBody>
      </p:sp>
      <p:cxnSp>
        <p:nvCxnSpPr>
          <p:cNvPr id="73760" name="AutoShape 32"/>
          <p:cNvCxnSpPr>
            <a:cxnSpLocks noChangeShapeType="1"/>
            <a:stCxn id="73746" idx="2"/>
          </p:cNvCxnSpPr>
          <p:nvPr/>
        </p:nvCxnSpPr>
        <p:spPr bwMode="auto">
          <a:xfrm flipH="1">
            <a:off x="4603750" y="3059113"/>
            <a:ext cx="1404938" cy="0"/>
          </a:xfrm>
          <a:prstGeom prst="straightConnector1">
            <a:avLst/>
          </a:prstGeom>
          <a:noFill/>
          <a:ln w="762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3761" name="AutoShape 33"/>
          <p:cNvCxnSpPr>
            <a:cxnSpLocks noChangeShapeType="1"/>
            <a:stCxn id="73746" idx="0"/>
            <a:endCxn id="73745" idx="4"/>
          </p:cNvCxnSpPr>
          <p:nvPr/>
        </p:nvCxnSpPr>
        <p:spPr bwMode="auto">
          <a:xfrm flipV="1">
            <a:off x="6154738" y="1792288"/>
            <a:ext cx="1587" cy="1120775"/>
          </a:xfrm>
          <a:prstGeom prst="straightConnector1">
            <a:avLst/>
          </a:prstGeom>
          <a:noFill/>
          <a:ln w="762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3762" name="Text Box 34"/>
          <p:cNvSpPr txBox="1">
            <a:spLocks noChangeArrowheads="1"/>
          </p:cNvSpPr>
          <p:nvPr/>
        </p:nvSpPr>
        <p:spPr bwMode="auto">
          <a:xfrm>
            <a:off x="5995988" y="105410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G</a:t>
            </a:r>
          </a:p>
        </p:txBody>
      </p:sp>
      <p:sp>
        <p:nvSpPr>
          <p:cNvPr id="73763" name="Text Box 35"/>
          <p:cNvSpPr txBox="1">
            <a:spLocks noChangeArrowheads="1"/>
          </p:cNvSpPr>
          <p:nvPr/>
        </p:nvSpPr>
        <p:spPr bwMode="auto">
          <a:xfrm>
            <a:off x="4024313" y="5886450"/>
            <a:ext cx="3819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en-US" sz="1600"/>
              <a:t>FIFO Queue</a:t>
            </a:r>
          </a:p>
        </p:txBody>
      </p:sp>
      <p:sp>
        <p:nvSpPr>
          <p:cNvPr id="73764" name="Oval 36"/>
          <p:cNvSpPr>
            <a:spLocks noChangeArrowheads="1"/>
          </p:cNvSpPr>
          <p:nvPr/>
        </p:nvSpPr>
        <p:spPr bwMode="auto">
          <a:xfrm>
            <a:off x="1512888" y="40386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73765" name="Oval 37"/>
          <p:cNvSpPr>
            <a:spLocks noChangeArrowheads="1"/>
          </p:cNvSpPr>
          <p:nvPr/>
        </p:nvSpPr>
        <p:spPr bwMode="auto">
          <a:xfrm>
            <a:off x="432117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F</a:t>
            </a:r>
          </a:p>
        </p:txBody>
      </p:sp>
      <p:sp>
        <p:nvSpPr>
          <p:cNvPr id="73766" name="Oval 38"/>
          <p:cNvSpPr>
            <a:spLocks noChangeArrowheads="1"/>
          </p:cNvSpPr>
          <p:nvPr/>
        </p:nvSpPr>
        <p:spPr bwMode="auto">
          <a:xfrm>
            <a:off x="4321175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73767" name="Oval 39"/>
          <p:cNvSpPr>
            <a:spLocks noChangeArrowheads="1"/>
          </p:cNvSpPr>
          <p:nvPr/>
        </p:nvSpPr>
        <p:spPr bwMode="auto">
          <a:xfrm>
            <a:off x="1511300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73768" name="Oval 40"/>
          <p:cNvSpPr>
            <a:spLocks noChangeArrowheads="1"/>
          </p:cNvSpPr>
          <p:nvPr/>
        </p:nvSpPr>
        <p:spPr bwMode="auto">
          <a:xfrm>
            <a:off x="2795588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09950" y="6368534"/>
            <a:ext cx="447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Sequence   A B I F E 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How to do breadth-first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sz="2800" dirty="0" smtClean="0">
                <a:latin typeface="Verdana" pitchFamily="34" charset="0"/>
              </a:rPr>
              <a:t>Put the root node on a queue;</a:t>
            </a:r>
            <a:br>
              <a:rPr lang="en-US" altLang="en-US" sz="2800" dirty="0" smtClean="0">
                <a:latin typeface="Verdana" pitchFamily="34" charset="0"/>
              </a:rPr>
            </a:br>
            <a:r>
              <a:rPr lang="en-US" altLang="en-US" sz="2800" dirty="0" smtClean="0">
                <a:latin typeface="Verdana" pitchFamily="34" charset="0"/>
              </a:rPr>
              <a:t>while (queue is not empty)</a:t>
            </a:r>
          </a:p>
          <a:p>
            <a:pPr marL="800100" lvl="2" indent="0">
              <a:buNone/>
            </a:pPr>
            <a:r>
              <a:rPr lang="en-US" altLang="en-US" sz="2000" dirty="0" smtClean="0">
                <a:latin typeface="Verdana" pitchFamily="34" charset="0"/>
              </a:rPr>
              <a:t>{</a:t>
            </a:r>
            <a:br>
              <a:rPr lang="en-US" altLang="en-US" sz="2000" dirty="0" smtClean="0">
                <a:latin typeface="Verdana" pitchFamily="34" charset="0"/>
              </a:rPr>
            </a:br>
            <a:r>
              <a:rPr lang="en-US" altLang="en-US" sz="2000" dirty="0" smtClean="0">
                <a:latin typeface="Verdana" pitchFamily="34" charset="0"/>
              </a:rPr>
              <a:t>    remove a node from the queue;</a:t>
            </a:r>
            <a:br>
              <a:rPr lang="en-US" altLang="en-US" sz="2000" dirty="0" smtClean="0">
                <a:latin typeface="Verdana" pitchFamily="34" charset="0"/>
              </a:rPr>
            </a:br>
            <a:r>
              <a:rPr lang="en-US" altLang="en-US" sz="2000" dirty="0" smtClean="0">
                <a:latin typeface="Verdana" pitchFamily="34" charset="0"/>
              </a:rPr>
              <a:t>    if (node is a goal node) return success;</a:t>
            </a:r>
            <a:br>
              <a:rPr lang="en-US" altLang="en-US" sz="2000" dirty="0" smtClean="0">
                <a:latin typeface="Verdana" pitchFamily="34" charset="0"/>
              </a:rPr>
            </a:br>
            <a:r>
              <a:rPr lang="en-US" altLang="en-US" sz="2000" dirty="0" smtClean="0">
                <a:latin typeface="Verdana" pitchFamily="34" charset="0"/>
              </a:rPr>
              <a:t>    put all children of node onto the queue;</a:t>
            </a:r>
            <a:br>
              <a:rPr lang="en-US" altLang="en-US" sz="2000" dirty="0" smtClean="0">
                <a:latin typeface="Verdana" pitchFamily="34" charset="0"/>
              </a:rPr>
            </a:br>
            <a:r>
              <a:rPr lang="en-US" altLang="en-US" sz="2000" dirty="0" smtClean="0">
                <a:latin typeface="Verdana" pitchFamily="34" charset="0"/>
              </a:rPr>
              <a:t>}</a:t>
            </a:r>
            <a:br>
              <a:rPr lang="en-US" altLang="en-US" sz="2000" dirty="0" smtClean="0">
                <a:latin typeface="Verdana" pitchFamily="34" charset="0"/>
              </a:rPr>
            </a:br>
            <a:r>
              <a:rPr lang="en-US" altLang="en-US" sz="2000" dirty="0" smtClean="0">
                <a:latin typeface="Verdana" pitchFamily="34" charset="0"/>
              </a:rPr>
              <a:t>return failure;</a:t>
            </a:r>
            <a:endParaRPr lang="en-US" altLang="en-US" dirty="0" smtClean="0">
              <a:latin typeface="Verdana" pitchFamily="34" charset="0"/>
            </a:endParaRPr>
          </a:p>
          <a:p>
            <a:r>
              <a:rPr lang="en-US" altLang="en-US" dirty="0" smtClean="0"/>
              <a:t>Just before starting to explore level </a:t>
            </a:r>
            <a:r>
              <a:rPr lang="en-US" altLang="en-US" sz="2800" dirty="0" smtClean="0">
                <a:latin typeface="Verdana" pitchFamily="34" charset="0"/>
              </a:rPr>
              <a:t>n</a:t>
            </a:r>
            <a:r>
              <a:rPr lang="en-US" altLang="en-US" dirty="0" smtClean="0"/>
              <a:t>, the queue holds </a:t>
            </a:r>
            <a:r>
              <a:rPr lang="en-US" altLang="en-US" i="1" dirty="0" smtClean="0"/>
              <a:t>all</a:t>
            </a:r>
            <a:r>
              <a:rPr lang="en-US" altLang="en-US" dirty="0" smtClean="0"/>
              <a:t> the nodes at level </a:t>
            </a:r>
            <a:r>
              <a:rPr lang="en-US" altLang="en-US" sz="2800" dirty="0" smtClean="0">
                <a:latin typeface="Verdana" pitchFamily="34" charset="0"/>
              </a:rPr>
              <a:t>n-1</a:t>
            </a:r>
            <a:endParaRPr lang="en-US" altLang="en-US" dirty="0" smtClean="0"/>
          </a:p>
          <a:p>
            <a:r>
              <a:rPr lang="en-US" altLang="en-US" dirty="0" smtClean="0"/>
              <a:t>In a typical tree, the number of nodes at each level increases </a:t>
            </a:r>
            <a:r>
              <a:rPr lang="en-US" altLang="en-US" i="1" dirty="0" smtClean="0"/>
              <a:t>exponentially</a:t>
            </a:r>
            <a:r>
              <a:rPr lang="en-US" altLang="en-US" dirty="0" smtClean="0"/>
              <a:t> with the depth</a:t>
            </a:r>
          </a:p>
          <a:p>
            <a:r>
              <a:rPr lang="en-US" altLang="en-US" dirty="0" smtClean="0"/>
              <a:t>Memory requirements may be infeasible</a:t>
            </a:r>
          </a:p>
          <a:p>
            <a:r>
              <a:rPr lang="en-US" altLang="en-US" dirty="0" smtClean="0"/>
              <a:t>When this method succeeds, it doesn’t give the path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74FD-1A82-4196-BCF4-035C52C893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455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Breadth First Search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4025900" y="5372100"/>
            <a:ext cx="3860800" cy="4445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/>
          <a:lstStyle/>
          <a:p>
            <a:pPr>
              <a:spcBef>
                <a:spcPct val="50000"/>
              </a:spcBef>
            </a:pPr>
            <a:r>
              <a:rPr kumimoji="1" lang="en-US" altLang="en-US" sz="2000" b="1">
                <a:latin typeface="Courier New" pitchFamily="49" charset="0"/>
              </a:rPr>
              <a:t> C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3287713" y="5454650"/>
            <a:ext cx="746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en-US" sz="1400"/>
              <a:t>front</a:t>
            </a:r>
          </a:p>
        </p:txBody>
      </p:sp>
      <p:cxnSp>
        <p:nvCxnSpPr>
          <p:cNvPr id="75785" name="AutoShape 9"/>
          <p:cNvCxnSpPr>
            <a:cxnSpLocks noChangeShapeType="1"/>
          </p:cNvCxnSpPr>
          <p:nvPr/>
        </p:nvCxnSpPr>
        <p:spPr bwMode="auto">
          <a:xfrm>
            <a:off x="1649413" y="1803400"/>
            <a:ext cx="1587" cy="2227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5786" name="AutoShape 10"/>
          <p:cNvCxnSpPr>
            <a:cxnSpLocks noChangeShapeType="1"/>
          </p:cNvCxnSpPr>
          <p:nvPr/>
        </p:nvCxnSpPr>
        <p:spPr bwMode="auto">
          <a:xfrm flipV="1">
            <a:off x="4459288" y="1803400"/>
            <a:ext cx="0" cy="1109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5787" name="AutoShape 11"/>
          <p:cNvCxnSpPr>
            <a:cxnSpLocks noChangeShapeType="1"/>
          </p:cNvCxnSpPr>
          <p:nvPr/>
        </p:nvCxnSpPr>
        <p:spPr bwMode="auto">
          <a:xfrm>
            <a:off x="3078163" y="3059113"/>
            <a:ext cx="12350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5788" name="AutoShape 12"/>
          <p:cNvCxnSpPr>
            <a:cxnSpLocks noChangeShapeType="1"/>
          </p:cNvCxnSpPr>
          <p:nvPr/>
        </p:nvCxnSpPr>
        <p:spPr bwMode="auto">
          <a:xfrm flipV="1">
            <a:off x="1747838" y="3163888"/>
            <a:ext cx="1087437" cy="906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5789" name="AutoShape 13"/>
          <p:cNvCxnSpPr>
            <a:cxnSpLocks noChangeShapeType="1"/>
          </p:cNvCxnSpPr>
          <p:nvPr/>
        </p:nvCxnSpPr>
        <p:spPr bwMode="auto">
          <a:xfrm>
            <a:off x="1793875" y="1658938"/>
            <a:ext cx="25193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5790" name="AutoShape 14"/>
          <p:cNvCxnSpPr>
            <a:cxnSpLocks noChangeShapeType="1"/>
          </p:cNvCxnSpPr>
          <p:nvPr/>
        </p:nvCxnSpPr>
        <p:spPr bwMode="auto">
          <a:xfrm flipV="1">
            <a:off x="1747838" y="3163888"/>
            <a:ext cx="2613025" cy="1117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5791" name="Oval 15"/>
          <p:cNvSpPr>
            <a:spLocks noChangeArrowheads="1"/>
          </p:cNvSpPr>
          <p:nvPr/>
        </p:nvSpPr>
        <p:spPr bwMode="auto">
          <a:xfrm>
            <a:off x="7700963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H</a:t>
            </a:r>
          </a:p>
        </p:txBody>
      </p:sp>
      <p:sp>
        <p:nvSpPr>
          <p:cNvPr id="75792" name="Oval 16"/>
          <p:cNvSpPr>
            <a:spLocks noChangeArrowheads="1"/>
          </p:cNvSpPr>
          <p:nvPr/>
        </p:nvSpPr>
        <p:spPr bwMode="auto">
          <a:xfrm>
            <a:off x="7707313" y="1509713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D</a:t>
            </a:r>
          </a:p>
        </p:txBody>
      </p:sp>
      <p:sp>
        <p:nvSpPr>
          <p:cNvPr id="75793" name="Oval 17"/>
          <p:cNvSpPr>
            <a:spLocks noChangeArrowheads="1"/>
          </p:cNvSpPr>
          <p:nvPr/>
        </p:nvSpPr>
        <p:spPr bwMode="auto">
          <a:xfrm>
            <a:off x="6018213" y="1509713"/>
            <a:ext cx="274637" cy="274637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75794" name="Oval 18"/>
          <p:cNvSpPr>
            <a:spLocks noChangeArrowheads="1"/>
          </p:cNvSpPr>
          <p:nvPr/>
        </p:nvSpPr>
        <p:spPr bwMode="auto">
          <a:xfrm>
            <a:off x="6016625" y="2921000"/>
            <a:ext cx="274638" cy="2746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G</a:t>
            </a:r>
          </a:p>
        </p:txBody>
      </p:sp>
      <p:cxnSp>
        <p:nvCxnSpPr>
          <p:cNvPr id="75795" name="AutoShape 19"/>
          <p:cNvCxnSpPr>
            <a:cxnSpLocks noChangeShapeType="1"/>
            <a:stCxn id="75793" idx="5"/>
            <a:endCxn id="75791" idx="1"/>
          </p:cNvCxnSpPr>
          <p:nvPr/>
        </p:nvCxnSpPr>
        <p:spPr bwMode="auto">
          <a:xfrm>
            <a:off x="6253163" y="1752600"/>
            <a:ext cx="1487487" cy="1200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5796" name="AutoShape 20"/>
          <p:cNvCxnSpPr>
            <a:cxnSpLocks noChangeShapeType="1"/>
            <a:stCxn id="75794" idx="6"/>
            <a:endCxn id="75791" idx="2"/>
          </p:cNvCxnSpPr>
          <p:nvPr/>
        </p:nvCxnSpPr>
        <p:spPr bwMode="auto">
          <a:xfrm>
            <a:off x="6299200" y="3059113"/>
            <a:ext cx="13938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5797" name="AutoShape 21"/>
          <p:cNvCxnSpPr>
            <a:cxnSpLocks noChangeShapeType="1"/>
            <a:stCxn id="75793" idx="4"/>
            <a:endCxn id="75794" idx="0"/>
          </p:cNvCxnSpPr>
          <p:nvPr/>
        </p:nvCxnSpPr>
        <p:spPr bwMode="auto">
          <a:xfrm flipH="1">
            <a:off x="6154738" y="1792288"/>
            <a:ext cx="1587" cy="1120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5798" name="AutoShape 22"/>
          <p:cNvCxnSpPr>
            <a:cxnSpLocks noChangeShapeType="1"/>
            <a:stCxn id="75793" idx="6"/>
            <a:endCxn id="75792" idx="2"/>
          </p:cNvCxnSpPr>
          <p:nvPr/>
        </p:nvCxnSpPr>
        <p:spPr bwMode="auto">
          <a:xfrm>
            <a:off x="6300788" y="1647825"/>
            <a:ext cx="13985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5799" name="AutoShape 23"/>
          <p:cNvCxnSpPr>
            <a:cxnSpLocks noChangeShapeType="1"/>
            <a:endCxn id="75794" idx="2"/>
          </p:cNvCxnSpPr>
          <p:nvPr/>
        </p:nvCxnSpPr>
        <p:spPr bwMode="auto">
          <a:xfrm>
            <a:off x="4603750" y="3059113"/>
            <a:ext cx="140493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5800" name="Text Box 24"/>
          <p:cNvSpPr txBox="1">
            <a:spLocks noChangeArrowheads="1"/>
          </p:cNvSpPr>
          <p:nvPr/>
        </p:nvSpPr>
        <p:spPr bwMode="auto">
          <a:xfrm>
            <a:off x="1484313" y="106045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-</a:t>
            </a:r>
          </a:p>
        </p:txBody>
      </p:sp>
      <p:sp>
        <p:nvSpPr>
          <p:cNvPr id="75802" name="Text Box 26"/>
          <p:cNvSpPr txBox="1">
            <a:spLocks noChangeArrowheads="1"/>
          </p:cNvSpPr>
          <p:nvPr/>
        </p:nvSpPr>
        <p:spPr bwMode="auto">
          <a:xfrm>
            <a:off x="4310063" y="1057275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A</a:t>
            </a:r>
          </a:p>
        </p:txBody>
      </p:sp>
      <p:sp>
        <p:nvSpPr>
          <p:cNvPr id="75803" name="Text Box 27"/>
          <p:cNvSpPr txBox="1">
            <a:spLocks noChangeArrowheads="1"/>
          </p:cNvSpPr>
          <p:nvPr/>
        </p:nvSpPr>
        <p:spPr bwMode="auto">
          <a:xfrm>
            <a:off x="1498600" y="438150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A</a:t>
            </a:r>
          </a:p>
        </p:txBody>
      </p:sp>
      <p:sp>
        <p:nvSpPr>
          <p:cNvPr id="75804" name="Text Box 28"/>
          <p:cNvSpPr txBox="1">
            <a:spLocks noChangeArrowheads="1"/>
          </p:cNvSpPr>
          <p:nvPr/>
        </p:nvSpPr>
        <p:spPr bwMode="auto">
          <a:xfrm>
            <a:off x="292100" y="5372100"/>
            <a:ext cx="2260600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/>
          <a:lstStyle/>
          <a:p>
            <a:pPr algn="ctr">
              <a:spcBef>
                <a:spcPct val="50000"/>
              </a:spcBef>
            </a:pPr>
            <a:r>
              <a:rPr kumimoji="1" lang="en-US" altLang="en-US" sz="1600" dirty="0"/>
              <a:t>visit neighbors of G</a:t>
            </a:r>
          </a:p>
        </p:txBody>
      </p:sp>
      <p:sp>
        <p:nvSpPr>
          <p:cNvPr id="75805" name="Text Box 29"/>
          <p:cNvSpPr txBox="1">
            <a:spLocks noChangeArrowheads="1"/>
          </p:cNvSpPr>
          <p:nvPr/>
        </p:nvSpPr>
        <p:spPr bwMode="auto">
          <a:xfrm>
            <a:off x="4306888" y="3208338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B</a:t>
            </a:r>
          </a:p>
        </p:txBody>
      </p:sp>
      <p:sp>
        <p:nvSpPr>
          <p:cNvPr id="75806" name="Text Box 30"/>
          <p:cNvSpPr txBox="1">
            <a:spLocks noChangeArrowheads="1"/>
          </p:cNvSpPr>
          <p:nvPr/>
        </p:nvSpPr>
        <p:spPr bwMode="auto">
          <a:xfrm>
            <a:off x="2786063" y="320675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I</a:t>
            </a:r>
          </a:p>
        </p:txBody>
      </p:sp>
      <p:sp>
        <p:nvSpPr>
          <p:cNvPr id="75807" name="Text Box 31"/>
          <p:cNvSpPr txBox="1">
            <a:spLocks noChangeArrowheads="1"/>
          </p:cNvSpPr>
          <p:nvPr/>
        </p:nvSpPr>
        <p:spPr bwMode="auto">
          <a:xfrm>
            <a:off x="6003925" y="3216275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F</a:t>
            </a:r>
          </a:p>
        </p:txBody>
      </p:sp>
      <p:cxnSp>
        <p:nvCxnSpPr>
          <p:cNvPr id="75808" name="AutoShape 32"/>
          <p:cNvCxnSpPr>
            <a:cxnSpLocks noChangeShapeType="1"/>
            <a:stCxn id="75794" idx="2"/>
          </p:cNvCxnSpPr>
          <p:nvPr/>
        </p:nvCxnSpPr>
        <p:spPr bwMode="auto">
          <a:xfrm flipH="1">
            <a:off x="4603750" y="3059113"/>
            <a:ext cx="1404938" cy="0"/>
          </a:xfrm>
          <a:prstGeom prst="straightConnector1">
            <a:avLst/>
          </a:prstGeom>
          <a:noFill/>
          <a:ln w="762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5809" name="AutoShape 33"/>
          <p:cNvCxnSpPr>
            <a:cxnSpLocks noChangeShapeType="1"/>
            <a:stCxn id="75794" idx="0"/>
            <a:endCxn id="75793" idx="4"/>
          </p:cNvCxnSpPr>
          <p:nvPr/>
        </p:nvCxnSpPr>
        <p:spPr bwMode="auto">
          <a:xfrm flipV="1">
            <a:off x="6154738" y="1792288"/>
            <a:ext cx="1587" cy="1120775"/>
          </a:xfrm>
          <a:prstGeom prst="straightConnector1">
            <a:avLst/>
          </a:prstGeom>
          <a:noFill/>
          <a:ln w="762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5810" name="Text Box 34"/>
          <p:cNvSpPr txBox="1">
            <a:spLocks noChangeArrowheads="1"/>
          </p:cNvSpPr>
          <p:nvPr/>
        </p:nvSpPr>
        <p:spPr bwMode="auto">
          <a:xfrm>
            <a:off x="5995988" y="105410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G</a:t>
            </a:r>
          </a:p>
        </p:txBody>
      </p:sp>
      <p:cxnSp>
        <p:nvCxnSpPr>
          <p:cNvPr id="75811" name="AutoShape 35"/>
          <p:cNvCxnSpPr>
            <a:cxnSpLocks noChangeShapeType="1"/>
            <a:stCxn id="75794" idx="6"/>
            <a:endCxn id="75791" idx="2"/>
          </p:cNvCxnSpPr>
          <p:nvPr/>
        </p:nvCxnSpPr>
        <p:spPr bwMode="auto">
          <a:xfrm>
            <a:off x="6299200" y="3059113"/>
            <a:ext cx="1393825" cy="0"/>
          </a:xfrm>
          <a:prstGeom prst="straightConnector1">
            <a:avLst/>
          </a:prstGeom>
          <a:noFill/>
          <a:ln w="762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5812" name="Text Box 36"/>
          <p:cNvSpPr txBox="1">
            <a:spLocks noChangeArrowheads="1"/>
          </p:cNvSpPr>
          <p:nvPr/>
        </p:nvSpPr>
        <p:spPr bwMode="auto">
          <a:xfrm>
            <a:off x="4024313" y="5886450"/>
            <a:ext cx="3819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en-US" sz="1600"/>
              <a:t>FIFO Queue</a:t>
            </a:r>
          </a:p>
        </p:txBody>
      </p:sp>
      <p:sp>
        <p:nvSpPr>
          <p:cNvPr id="75813" name="Oval 37"/>
          <p:cNvSpPr>
            <a:spLocks noChangeArrowheads="1"/>
          </p:cNvSpPr>
          <p:nvPr/>
        </p:nvSpPr>
        <p:spPr bwMode="auto">
          <a:xfrm>
            <a:off x="1512888" y="40386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75814" name="Oval 38"/>
          <p:cNvSpPr>
            <a:spLocks noChangeArrowheads="1"/>
          </p:cNvSpPr>
          <p:nvPr/>
        </p:nvSpPr>
        <p:spPr bwMode="auto">
          <a:xfrm>
            <a:off x="432117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F</a:t>
            </a:r>
          </a:p>
        </p:txBody>
      </p:sp>
      <p:sp>
        <p:nvSpPr>
          <p:cNvPr id="75815" name="Oval 39"/>
          <p:cNvSpPr>
            <a:spLocks noChangeArrowheads="1"/>
          </p:cNvSpPr>
          <p:nvPr/>
        </p:nvSpPr>
        <p:spPr bwMode="auto">
          <a:xfrm>
            <a:off x="4321175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75816" name="Oval 40"/>
          <p:cNvSpPr>
            <a:spLocks noChangeArrowheads="1"/>
          </p:cNvSpPr>
          <p:nvPr/>
        </p:nvSpPr>
        <p:spPr bwMode="auto">
          <a:xfrm>
            <a:off x="1511300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75817" name="Oval 41"/>
          <p:cNvSpPr>
            <a:spLocks noChangeArrowheads="1"/>
          </p:cNvSpPr>
          <p:nvPr/>
        </p:nvSpPr>
        <p:spPr bwMode="auto">
          <a:xfrm>
            <a:off x="2795588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05200" y="64008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Sequence   A B I F E 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Breadth First Search</a:t>
            </a:r>
          </a:p>
        </p:txBody>
      </p:sp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4025900" y="5372100"/>
            <a:ext cx="3860800" cy="4445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/>
          <a:lstStyle/>
          <a:p>
            <a:pPr>
              <a:spcBef>
                <a:spcPct val="50000"/>
              </a:spcBef>
            </a:pPr>
            <a:r>
              <a:rPr kumimoji="1" lang="en-US" altLang="en-US" sz="2000" b="1">
                <a:latin typeface="Courier New" pitchFamily="49" charset="0"/>
              </a:rPr>
              <a:t> C H</a:t>
            </a:r>
          </a:p>
        </p:txBody>
      </p:sp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3287713" y="5454650"/>
            <a:ext cx="746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en-US" sz="1400"/>
              <a:t>front</a:t>
            </a:r>
          </a:p>
        </p:txBody>
      </p:sp>
      <p:cxnSp>
        <p:nvCxnSpPr>
          <p:cNvPr id="77833" name="AutoShape 9"/>
          <p:cNvCxnSpPr>
            <a:cxnSpLocks noChangeShapeType="1"/>
          </p:cNvCxnSpPr>
          <p:nvPr/>
        </p:nvCxnSpPr>
        <p:spPr bwMode="auto">
          <a:xfrm>
            <a:off x="1649413" y="1803400"/>
            <a:ext cx="1587" cy="2227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7834" name="AutoShape 10"/>
          <p:cNvCxnSpPr>
            <a:cxnSpLocks noChangeShapeType="1"/>
          </p:cNvCxnSpPr>
          <p:nvPr/>
        </p:nvCxnSpPr>
        <p:spPr bwMode="auto">
          <a:xfrm flipV="1">
            <a:off x="4459288" y="1803400"/>
            <a:ext cx="0" cy="1109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7835" name="AutoShape 11"/>
          <p:cNvCxnSpPr>
            <a:cxnSpLocks noChangeShapeType="1"/>
          </p:cNvCxnSpPr>
          <p:nvPr/>
        </p:nvCxnSpPr>
        <p:spPr bwMode="auto">
          <a:xfrm>
            <a:off x="3078163" y="3059113"/>
            <a:ext cx="12350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7836" name="AutoShape 12"/>
          <p:cNvCxnSpPr>
            <a:cxnSpLocks noChangeShapeType="1"/>
          </p:cNvCxnSpPr>
          <p:nvPr/>
        </p:nvCxnSpPr>
        <p:spPr bwMode="auto">
          <a:xfrm flipV="1">
            <a:off x="1747838" y="3163888"/>
            <a:ext cx="1087437" cy="906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7837" name="AutoShape 13"/>
          <p:cNvCxnSpPr>
            <a:cxnSpLocks noChangeShapeType="1"/>
          </p:cNvCxnSpPr>
          <p:nvPr/>
        </p:nvCxnSpPr>
        <p:spPr bwMode="auto">
          <a:xfrm>
            <a:off x="1793875" y="1658938"/>
            <a:ext cx="25193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7838" name="AutoShape 14"/>
          <p:cNvCxnSpPr>
            <a:cxnSpLocks noChangeShapeType="1"/>
          </p:cNvCxnSpPr>
          <p:nvPr/>
        </p:nvCxnSpPr>
        <p:spPr bwMode="auto">
          <a:xfrm flipV="1">
            <a:off x="1747838" y="3163888"/>
            <a:ext cx="2613025" cy="1117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7839" name="Oval 15"/>
          <p:cNvSpPr>
            <a:spLocks noChangeArrowheads="1"/>
          </p:cNvSpPr>
          <p:nvPr/>
        </p:nvSpPr>
        <p:spPr bwMode="auto">
          <a:xfrm>
            <a:off x="7700963" y="2921000"/>
            <a:ext cx="274637" cy="2746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77840" name="Oval 16"/>
          <p:cNvSpPr>
            <a:spLocks noChangeArrowheads="1"/>
          </p:cNvSpPr>
          <p:nvPr/>
        </p:nvSpPr>
        <p:spPr bwMode="auto">
          <a:xfrm>
            <a:off x="7707313" y="1509713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D</a:t>
            </a:r>
          </a:p>
        </p:txBody>
      </p:sp>
      <p:sp>
        <p:nvSpPr>
          <p:cNvPr id="77841" name="Oval 17"/>
          <p:cNvSpPr>
            <a:spLocks noChangeArrowheads="1"/>
          </p:cNvSpPr>
          <p:nvPr/>
        </p:nvSpPr>
        <p:spPr bwMode="auto">
          <a:xfrm>
            <a:off x="6018213" y="1509713"/>
            <a:ext cx="274637" cy="274637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77842" name="Oval 18"/>
          <p:cNvSpPr>
            <a:spLocks noChangeArrowheads="1"/>
          </p:cNvSpPr>
          <p:nvPr/>
        </p:nvSpPr>
        <p:spPr bwMode="auto">
          <a:xfrm>
            <a:off x="6016625" y="2921000"/>
            <a:ext cx="274638" cy="2746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G</a:t>
            </a:r>
          </a:p>
        </p:txBody>
      </p:sp>
      <p:cxnSp>
        <p:nvCxnSpPr>
          <p:cNvPr id="77843" name="AutoShape 19"/>
          <p:cNvCxnSpPr>
            <a:cxnSpLocks noChangeShapeType="1"/>
            <a:stCxn id="77841" idx="5"/>
            <a:endCxn id="77839" idx="1"/>
          </p:cNvCxnSpPr>
          <p:nvPr/>
        </p:nvCxnSpPr>
        <p:spPr bwMode="auto">
          <a:xfrm>
            <a:off x="6253163" y="1752600"/>
            <a:ext cx="1487487" cy="1200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7844" name="AutoShape 20"/>
          <p:cNvCxnSpPr>
            <a:cxnSpLocks noChangeShapeType="1"/>
            <a:stCxn id="77842" idx="6"/>
            <a:endCxn id="77839" idx="2"/>
          </p:cNvCxnSpPr>
          <p:nvPr/>
        </p:nvCxnSpPr>
        <p:spPr bwMode="auto">
          <a:xfrm>
            <a:off x="6299200" y="3059113"/>
            <a:ext cx="13938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7845" name="AutoShape 21"/>
          <p:cNvCxnSpPr>
            <a:cxnSpLocks noChangeShapeType="1"/>
            <a:stCxn id="77841" idx="4"/>
            <a:endCxn id="77842" idx="0"/>
          </p:cNvCxnSpPr>
          <p:nvPr/>
        </p:nvCxnSpPr>
        <p:spPr bwMode="auto">
          <a:xfrm flipH="1">
            <a:off x="6154738" y="1792288"/>
            <a:ext cx="1587" cy="1120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7846" name="AutoShape 22"/>
          <p:cNvCxnSpPr>
            <a:cxnSpLocks noChangeShapeType="1"/>
            <a:stCxn id="77841" idx="6"/>
            <a:endCxn id="77840" idx="2"/>
          </p:cNvCxnSpPr>
          <p:nvPr/>
        </p:nvCxnSpPr>
        <p:spPr bwMode="auto">
          <a:xfrm>
            <a:off x="6300788" y="1647825"/>
            <a:ext cx="13985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7847" name="AutoShape 23"/>
          <p:cNvCxnSpPr>
            <a:cxnSpLocks noChangeShapeType="1"/>
            <a:endCxn id="77842" idx="2"/>
          </p:cNvCxnSpPr>
          <p:nvPr/>
        </p:nvCxnSpPr>
        <p:spPr bwMode="auto">
          <a:xfrm>
            <a:off x="4603750" y="3059113"/>
            <a:ext cx="140493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7848" name="Text Box 24"/>
          <p:cNvSpPr txBox="1">
            <a:spLocks noChangeArrowheads="1"/>
          </p:cNvSpPr>
          <p:nvPr/>
        </p:nvSpPr>
        <p:spPr bwMode="auto">
          <a:xfrm>
            <a:off x="1484313" y="106045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-</a:t>
            </a:r>
          </a:p>
        </p:txBody>
      </p:sp>
      <p:sp>
        <p:nvSpPr>
          <p:cNvPr id="77850" name="Text Box 26"/>
          <p:cNvSpPr txBox="1">
            <a:spLocks noChangeArrowheads="1"/>
          </p:cNvSpPr>
          <p:nvPr/>
        </p:nvSpPr>
        <p:spPr bwMode="auto">
          <a:xfrm>
            <a:off x="4310063" y="1057275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A</a:t>
            </a:r>
          </a:p>
        </p:txBody>
      </p:sp>
      <p:sp>
        <p:nvSpPr>
          <p:cNvPr id="77851" name="Text Box 27"/>
          <p:cNvSpPr txBox="1">
            <a:spLocks noChangeArrowheads="1"/>
          </p:cNvSpPr>
          <p:nvPr/>
        </p:nvSpPr>
        <p:spPr bwMode="auto">
          <a:xfrm>
            <a:off x="1498600" y="438150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A</a:t>
            </a:r>
          </a:p>
        </p:txBody>
      </p:sp>
      <p:sp>
        <p:nvSpPr>
          <p:cNvPr id="77852" name="Text Box 28"/>
          <p:cNvSpPr txBox="1">
            <a:spLocks noChangeArrowheads="1"/>
          </p:cNvSpPr>
          <p:nvPr/>
        </p:nvSpPr>
        <p:spPr bwMode="auto">
          <a:xfrm>
            <a:off x="292100" y="5372100"/>
            <a:ext cx="2260600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/>
          <a:lstStyle/>
          <a:p>
            <a:pPr algn="ctr">
              <a:spcBef>
                <a:spcPct val="50000"/>
              </a:spcBef>
            </a:pPr>
            <a:r>
              <a:rPr kumimoji="1" lang="en-US" altLang="en-US" sz="1600" dirty="0"/>
              <a:t>H discovered</a:t>
            </a:r>
          </a:p>
        </p:txBody>
      </p:sp>
      <p:sp>
        <p:nvSpPr>
          <p:cNvPr id="77853" name="Text Box 29"/>
          <p:cNvSpPr txBox="1">
            <a:spLocks noChangeArrowheads="1"/>
          </p:cNvSpPr>
          <p:nvPr/>
        </p:nvSpPr>
        <p:spPr bwMode="auto">
          <a:xfrm>
            <a:off x="4306888" y="3208338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B</a:t>
            </a:r>
          </a:p>
        </p:txBody>
      </p:sp>
      <p:sp>
        <p:nvSpPr>
          <p:cNvPr id="77854" name="Text Box 30"/>
          <p:cNvSpPr txBox="1">
            <a:spLocks noChangeArrowheads="1"/>
          </p:cNvSpPr>
          <p:nvPr/>
        </p:nvSpPr>
        <p:spPr bwMode="auto">
          <a:xfrm>
            <a:off x="2786063" y="320675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I</a:t>
            </a:r>
          </a:p>
        </p:txBody>
      </p:sp>
      <p:sp>
        <p:nvSpPr>
          <p:cNvPr id="77855" name="Text Box 31"/>
          <p:cNvSpPr txBox="1">
            <a:spLocks noChangeArrowheads="1"/>
          </p:cNvSpPr>
          <p:nvPr/>
        </p:nvSpPr>
        <p:spPr bwMode="auto">
          <a:xfrm>
            <a:off x="6003925" y="3216275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F</a:t>
            </a:r>
          </a:p>
        </p:txBody>
      </p:sp>
      <p:cxnSp>
        <p:nvCxnSpPr>
          <p:cNvPr id="77856" name="AutoShape 32"/>
          <p:cNvCxnSpPr>
            <a:cxnSpLocks noChangeShapeType="1"/>
            <a:stCxn id="77842" idx="2"/>
          </p:cNvCxnSpPr>
          <p:nvPr/>
        </p:nvCxnSpPr>
        <p:spPr bwMode="auto">
          <a:xfrm flipH="1">
            <a:off x="4603750" y="3059113"/>
            <a:ext cx="1404938" cy="0"/>
          </a:xfrm>
          <a:prstGeom prst="straightConnector1">
            <a:avLst/>
          </a:prstGeom>
          <a:noFill/>
          <a:ln w="762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7857" name="AutoShape 33"/>
          <p:cNvCxnSpPr>
            <a:cxnSpLocks noChangeShapeType="1"/>
            <a:stCxn id="77842" idx="0"/>
            <a:endCxn id="77841" idx="4"/>
          </p:cNvCxnSpPr>
          <p:nvPr/>
        </p:nvCxnSpPr>
        <p:spPr bwMode="auto">
          <a:xfrm flipV="1">
            <a:off x="6154738" y="1792288"/>
            <a:ext cx="1587" cy="1120775"/>
          </a:xfrm>
          <a:prstGeom prst="straightConnector1">
            <a:avLst/>
          </a:prstGeom>
          <a:noFill/>
          <a:ln w="762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7858" name="Text Box 34"/>
          <p:cNvSpPr txBox="1">
            <a:spLocks noChangeArrowheads="1"/>
          </p:cNvSpPr>
          <p:nvPr/>
        </p:nvSpPr>
        <p:spPr bwMode="auto">
          <a:xfrm>
            <a:off x="5995988" y="105410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G</a:t>
            </a:r>
          </a:p>
        </p:txBody>
      </p:sp>
      <p:cxnSp>
        <p:nvCxnSpPr>
          <p:cNvPr id="77859" name="AutoShape 35"/>
          <p:cNvCxnSpPr>
            <a:cxnSpLocks noChangeShapeType="1"/>
            <a:stCxn id="77842" idx="6"/>
            <a:endCxn id="77839" idx="2"/>
          </p:cNvCxnSpPr>
          <p:nvPr/>
        </p:nvCxnSpPr>
        <p:spPr bwMode="auto">
          <a:xfrm>
            <a:off x="6299200" y="3059113"/>
            <a:ext cx="1393825" cy="0"/>
          </a:xfrm>
          <a:prstGeom prst="straightConnector1">
            <a:avLst/>
          </a:prstGeom>
          <a:noFill/>
          <a:ln w="762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7860" name="Text Box 36"/>
          <p:cNvSpPr txBox="1">
            <a:spLocks noChangeArrowheads="1"/>
          </p:cNvSpPr>
          <p:nvPr/>
        </p:nvSpPr>
        <p:spPr bwMode="auto">
          <a:xfrm>
            <a:off x="7689850" y="3224213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G</a:t>
            </a:r>
          </a:p>
        </p:txBody>
      </p:sp>
      <p:sp>
        <p:nvSpPr>
          <p:cNvPr id="77861" name="Text Box 37"/>
          <p:cNvSpPr txBox="1">
            <a:spLocks noChangeArrowheads="1"/>
          </p:cNvSpPr>
          <p:nvPr/>
        </p:nvSpPr>
        <p:spPr bwMode="auto">
          <a:xfrm>
            <a:off x="4024313" y="5886450"/>
            <a:ext cx="3819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en-US" sz="1600"/>
              <a:t>FIFO Queue</a:t>
            </a:r>
          </a:p>
        </p:txBody>
      </p:sp>
      <p:sp>
        <p:nvSpPr>
          <p:cNvPr id="77862" name="Oval 38"/>
          <p:cNvSpPr>
            <a:spLocks noChangeArrowheads="1"/>
          </p:cNvSpPr>
          <p:nvPr/>
        </p:nvSpPr>
        <p:spPr bwMode="auto">
          <a:xfrm>
            <a:off x="1512888" y="40386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77863" name="Oval 39"/>
          <p:cNvSpPr>
            <a:spLocks noChangeArrowheads="1"/>
          </p:cNvSpPr>
          <p:nvPr/>
        </p:nvSpPr>
        <p:spPr bwMode="auto">
          <a:xfrm>
            <a:off x="432117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F</a:t>
            </a:r>
          </a:p>
        </p:txBody>
      </p:sp>
      <p:sp>
        <p:nvSpPr>
          <p:cNvPr id="77864" name="Oval 40"/>
          <p:cNvSpPr>
            <a:spLocks noChangeArrowheads="1"/>
          </p:cNvSpPr>
          <p:nvPr/>
        </p:nvSpPr>
        <p:spPr bwMode="auto">
          <a:xfrm>
            <a:off x="4321175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77865" name="Oval 41"/>
          <p:cNvSpPr>
            <a:spLocks noChangeArrowheads="1"/>
          </p:cNvSpPr>
          <p:nvPr/>
        </p:nvSpPr>
        <p:spPr bwMode="auto">
          <a:xfrm>
            <a:off x="1511300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77866" name="Oval 42"/>
          <p:cNvSpPr>
            <a:spLocks noChangeArrowheads="1"/>
          </p:cNvSpPr>
          <p:nvPr/>
        </p:nvSpPr>
        <p:spPr bwMode="auto">
          <a:xfrm>
            <a:off x="2795588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29000" y="6306189"/>
            <a:ext cx="4194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Sequence   A B I F E 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Breadth First Search</a:t>
            </a:r>
          </a:p>
        </p:txBody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4025900" y="5372100"/>
            <a:ext cx="3860800" cy="4445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/>
          <a:lstStyle/>
          <a:p>
            <a:pPr>
              <a:spcBef>
                <a:spcPct val="50000"/>
              </a:spcBef>
            </a:pPr>
            <a:r>
              <a:rPr kumimoji="1" lang="en-US" altLang="en-US" sz="2000" b="1">
                <a:latin typeface="Courier New" pitchFamily="49" charset="0"/>
              </a:rPr>
              <a:t> C H</a:t>
            </a:r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3287713" y="5454650"/>
            <a:ext cx="746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en-US" sz="1400"/>
              <a:t>front</a:t>
            </a:r>
          </a:p>
        </p:txBody>
      </p:sp>
      <p:cxnSp>
        <p:nvCxnSpPr>
          <p:cNvPr id="79881" name="AutoShape 9"/>
          <p:cNvCxnSpPr>
            <a:cxnSpLocks noChangeShapeType="1"/>
          </p:cNvCxnSpPr>
          <p:nvPr/>
        </p:nvCxnSpPr>
        <p:spPr bwMode="auto">
          <a:xfrm>
            <a:off x="1649413" y="1803400"/>
            <a:ext cx="1587" cy="2227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9882" name="AutoShape 10"/>
          <p:cNvCxnSpPr>
            <a:cxnSpLocks noChangeShapeType="1"/>
          </p:cNvCxnSpPr>
          <p:nvPr/>
        </p:nvCxnSpPr>
        <p:spPr bwMode="auto">
          <a:xfrm flipV="1">
            <a:off x="4459288" y="1803400"/>
            <a:ext cx="0" cy="1109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9883" name="AutoShape 11"/>
          <p:cNvCxnSpPr>
            <a:cxnSpLocks noChangeShapeType="1"/>
          </p:cNvCxnSpPr>
          <p:nvPr/>
        </p:nvCxnSpPr>
        <p:spPr bwMode="auto">
          <a:xfrm>
            <a:off x="3078163" y="3059113"/>
            <a:ext cx="12350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9884" name="AutoShape 12"/>
          <p:cNvCxnSpPr>
            <a:cxnSpLocks noChangeShapeType="1"/>
          </p:cNvCxnSpPr>
          <p:nvPr/>
        </p:nvCxnSpPr>
        <p:spPr bwMode="auto">
          <a:xfrm flipV="1">
            <a:off x="1747838" y="3163888"/>
            <a:ext cx="1087437" cy="906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9885" name="AutoShape 13"/>
          <p:cNvCxnSpPr>
            <a:cxnSpLocks noChangeShapeType="1"/>
          </p:cNvCxnSpPr>
          <p:nvPr/>
        </p:nvCxnSpPr>
        <p:spPr bwMode="auto">
          <a:xfrm>
            <a:off x="1793875" y="1658938"/>
            <a:ext cx="25193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9886" name="AutoShape 14"/>
          <p:cNvCxnSpPr>
            <a:cxnSpLocks noChangeShapeType="1"/>
          </p:cNvCxnSpPr>
          <p:nvPr/>
        </p:nvCxnSpPr>
        <p:spPr bwMode="auto">
          <a:xfrm flipV="1">
            <a:off x="1747838" y="3163888"/>
            <a:ext cx="2613025" cy="1117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9887" name="Oval 15"/>
          <p:cNvSpPr>
            <a:spLocks noChangeArrowheads="1"/>
          </p:cNvSpPr>
          <p:nvPr/>
        </p:nvSpPr>
        <p:spPr bwMode="auto">
          <a:xfrm>
            <a:off x="7700963" y="2921000"/>
            <a:ext cx="274637" cy="2746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79888" name="Oval 16"/>
          <p:cNvSpPr>
            <a:spLocks noChangeArrowheads="1"/>
          </p:cNvSpPr>
          <p:nvPr/>
        </p:nvSpPr>
        <p:spPr bwMode="auto">
          <a:xfrm>
            <a:off x="7707313" y="1509713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D</a:t>
            </a:r>
          </a:p>
        </p:txBody>
      </p:sp>
      <p:sp>
        <p:nvSpPr>
          <p:cNvPr id="79889" name="Oval 17"/>
          <p:cNvSpPr>
            <a:spLocks noChangeArrowheads="1"/>
          </p:cNvSpPr>
          <p:nvPr/>
        </p:nvSpPr>
        <p:spPr bwMode="auto">
          <a:xfrm>
            <a:off x="6018213" y="1509713"/>
            <a:ext cx="274637" cy="274637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79890" name="Oval 18"/>
          <p:cNvSpPr>
            <a:spLocks noChangeArrowheads="1"/>
          </p:cNvSpPr>
          <p:nvPr/>
        </p:nvSpPr>
        <p:spPr bwMode="auto">
          <a:xfrm>
            <a:off x="601662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G</a:t>
            </a:r>
          </a:p>
        </p:txBody>
      </p:sp>
      <p:cxnSp>
        <p:nvCxnSpPr>
          <p:cNvPr id="79891" name="AutoShape 19"/>
          <p:cNvCxnSpPr>
            <a:cxnSpLocks noChangeShapeType="1"/>
            <a:stCxn id="79889" idx="5"/>
            <a:endCxn id="79887" idx="1"/>
          </p:cNvCxnSpPr>
          <p:nvPr/>
        </p:nvCxnSpPr>
        <p:spPr bwMode="auto">
          <a:xfrm>
            <a:off x="6253163" y="1752600"/>
            <a:ext cx="1487487" cy="1200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9892" name="AutoShape 20"/>
          <p:cNvCxnSpPr>
            <a:cxnSpLocks noChangeShapeType="1"/>
            <a:stCxn id="79890" idx="6"/>
            <a:endCxn id="79887" idx="2"/>
          </p:cNvCxnSpPr>
          <p:nvPr/>
        </p:nvCxnSpPr>
        <p:spPr bwMode="auto">
          <a:xfrm>
            <a:off x="6299200" y="3059113"/>
            <a:ext cx="13938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9893" name="AutoShape 21"/>
          <p:cNvCxnSpPr>
            <a:cxnSpLocks noChangeShapeType="1"/>
            <a:stCxn id="79889" idx="4"/>
            <a:endCxn id="79890" idx="0"/>
          </p:cNvCxnSpPr>
          <p:nvPr/>
        </p:nvCxnSpPr>
        <p:spPr bwMode="auto">
          <a:xfrm flipH="1">
            <a:off x="6154738" y="1792288"/>
            <a:ext cx="1587" cy="1120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9894" name="AutoShape 22"/>
          <p:cNvCxnSpPr>
            <a:cxnSpLocks noChangeShapeType="1"/>
            <a:stCxn id="79889" idx="6"/>
            <a:endCxn id="79888" idx="2"/>
          </p:cNvCxnSpPr>
          <p:nvPr/>
        </p:nvCxnSpPr>
        <p:spPr bwMode="auto">
          <a:xfrm>
            <a:off x="6300788" y="1647825"/>
            <a:ext cx="13985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79895" name="AutoShape 23"/>
          <p:cNvCxnSpPr>
            <a:cxnSpLocks noChangeShapeType="1"/>
            <a:endCxn id="79890" idx="2"/>
          </p:cNvCxnSpPr>
          <p:nvPr/>
        </p:nvCxnSpPr>
        <p:spPr bwMode="auto">
          <a:xfrm>
            <a:off x="4603750" y="3059113"/>
            <a:ext cx="140493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79896" name="Text Box 24"/>
          <p:cNvSpPr txBox="1">
            <a:spLocks noChangeArrowheads="1"/>
          </p:cNvSpPr>
          <p:nvPr/>
        </p:nvSpPr>
        <p:spPr bwMode="auto">
          <a:xfrm>
            <a:off x="1484313" y="106045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-</a:t>
            </a:r>
          </a:p>
        </p:txBody>
      </p:sp>
      <p:sp>
        <p:nvSpPr>
          <p:cNvPr id="79898" name="Text Box 26"/>
          <p:cNvSpPr txBox="1">
            <a:spLocks noChangeArrowheads="1"/>
          </p:cNvSpPr>
          <p:nvPr/>
        </p:nvSpPr>
        <p:spPr bwMode="auto">
          <a:xfrm>
            <a:off x="4310063" y="1057275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A</a:t>
            </a:r>
          </a:p>
        </p:txBody>
      </p:sp>
      <p:sp>
        <p:nvSpPr>
          <p:cNvPr id="79899" name="Text Box 27"/>
          <p:cNvSpPr txBox="1">
            <a:spLocks noChangeArrowheads="1"/>
          </p:cNvSpPr>
          <p:nvPr/>
        </p:nvSpPr>
        <p:spPr bwMode="auto">
          <a:xfrm>
            <a:off x="1498600" y="438150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A</a:t>
            </a:r>
          </a:p>
        </p:txBody>
      </p:sp>
      <p:sp>
        <p:nvSpPr>
          <p:cNvPr id="79900" name="Text Box 28"/>
          <p:cNvSpPr txBox="1">
            <a:spLocks noChangeArrowheads="1"/>
          </p:cNvSpPr>
          <p:nvPr/>
        </p:nvSpPr>
        <p:spPr bwMode="auto">
          <a:xfrm>
            <a:off x="292100" y="5372100"/>
            <a:ext cx="2260600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/>
          <a:lstStyle/>
          <a:p>
            <a:pPr algn="ctr">
              <a:spcBef>
                <a:spcPct val="50000"/>
              </a:spcBef>
            </a:pPr>
            <a:r>
              <a:rPr kumimoji="1" lang="en-US" altLang="en-US" sz="1600" dirty="0"/>
              <a:t>G finished</a:t>
            </a:r>
          </a:p>
        </p:txBody>
      </p:sp>
      <p:sp>
        <p:nvSpPr>
          <p:cNvPr id="79901" name="Text Box 29"/>
          <p:cNvSpPr txBox="1">
            <a:spLocks noChangeArrowheads="1"/>
          </p:cNvSpPr>
          <p:nvPr/>
        </p:nvSpPr>
        <p:spPr bwMode="auto">
          <a:xfrm>
            <a:off x="4306888" y="3208338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B</a:t>
            </a:r>
          </a:p>
        </p:txBody>
      </p:sp>
      <p:sp>
        <p:nvSpPr>
          <p:cNvPr id="79902" name="Text Box 30"/>
          <p:cNvSpPr txBox="1">
            <a:spLocks noChangeArrowheads="1"/>
          </p:cNvSpPr>
          <p:nvPr/>
        </p:nvSpPr>
        <p:spPr bwMode="auto">
          <a:xfrm>
            <a:off x="2786063" y="320675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I</a:t>
            </a:r>
          </a:p>
        </p:txBody>
      </p:sp>
      <p:sp>
        <p:nvSpPr>
          <p:cNvPr id="79903" name="Text Box 31"/>
          <p:cNvSpPr txBox="1">
            <a:spLocks noChangeArrowheads="1"/>
          </p:cNvSpPr>
          <p:nvPr/>
        </p:nvSpPr>
        <p:spPr bwMode="auto">
          <a:xfrm>
            <a:off x="6003925" y="3216275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F</a:t>
            </a:r>
          </a:p>
        </p:txBody>
      </p:sp>
      <p:sp>
        <p:nvSpPr>
          <p:cNvPr id="79904" name="Text Box 32"/>
          <p:cNvSpPr txBox="1">
            <a:spLocks noChangeArrowheads="1"/>
          </p:cNvSpPr>
          <p:nvPr/>
        </p:nvSpPr>
        <p:spPr bwMode="auto">
          <a:xfrm>
            <a:off x="5995988" y="105410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G</a:t>
            </a:r>
          </a:p>
        </p:txBody>
      </p:sp>
      <p:sp>
        <p:nvSpPr>
          <p:cNvPr id="79905" name="Text Box 33"/>
          <p:cNvSpPr txBox="1">
            <a:spLocks noChangeArrowheads="1"/>
          </p:cNvSpPr>
          <p:nvPr/>
        </p:nvSpPr>
        <p:spPr bwMode="auto">
          <a:xfrm>
            <a:off x="7689850" y="3224213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G</a:t>
            </a:r>
          </a:p>
        </p:txBody>
      </p:sp>
      <p:sp>
        <p:nvSpPr>
          <p:cNvPr id="79906" name="Text Box 34"/>
          <p:cNvSpPr txBox="1">
            <a:spLocks noChangeArrowheads="1"/>
          </p:cNvSpPr>
          <p:nvPr/>
        </p:nvSpPr>
        <p:spPr bwMode="auto">
          <a:xfrm>
            <a:off x="4024313" y="5886450"/>
            <a:ext cx="3819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en-US" sz="1600"/>
              <a:t>FIFO Queue</a:t>
            </a:r>
          </a:p>
        </p:txBody>
      </p:sp>
      <p:sp>
        <p:nvSpPr>
          <p:cNvPr id="79907" name="Oval 35"/>
          <p:cNvSpPr>
            <a:spLocks noChangeArrowheads="1"/>
          </p:cNvSpPr>
          <p:nvPr/>
        </p:nvSpPr>
        <p:spPr bwMode="auto">
          <a:xfrm>
            <a:off x="1512888" y="40386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79908" name="Oval 36"/>
          <p:cNvSpPr>
            <a:spLocks noChangeArrowheads="1"/>
          </p:cNvSpPr>
          <p:nvPr/>
        </p:nvSpPr>
        <p:spPr bwMode="auto">
          <a:xfrm>
            <a:off x="432117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F</a:t>
            </a:r>
          </a:p>
        </p:txBody>
      </p:sp>
      <p:sp>
        <p:nvSpPr>
          <p:cNvPr id="79909" name="Oval 37"/>
          <p:cNvSpPr>
            <a:spLocks noChangeArrowheads="1"/>
          </p:cNvSpPr>
          <p:nvPr/>
        </p:nvSpPr>
        <p:spPr bwMode="auto">
          <a:xfrm>
            <a:off x="4321175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79910" name="Oval 38"/>
          <p:cNvSpPr>
            <a:spLocks noChangeArrowheads="1"/>
          </p:cNvSpPr>
          <p:nvPr/>
        </p:nvSpPr>
        <p:spPr bwMode="auto">
          <a:xfrm>
            <a:off x="1511300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79911" name="Oval 39"/>
          <p:cNvSpPr>
            <a:spLocks noChangeArrowheads="1"/>
          </p:cNvSpPr>
          <p:nvPr/>
        </p:nvSpPr>
        <p:spPr bwMode="auto">
          <a:xfrm>
            <a:off x="2795588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05200" y="6324600"/>
            <a:ext cx="423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Sequence   A B I F E 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Breadth First Search</a:t>
            </a:r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4025900" y="5372100"/>
            <a:ext cx="3860800" cy="4445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/>
          <a:lstStyle/>
          <a:p>
            <a:pPr>
              <a:spcBef>
                <a:spcPct val="50000"/>
              </a:spcBef>
            </a:pPr>
            <a:r>
              <a:rPr kumimoji="1" lang="en-US" altLang="en-US" sz="2000" b="1">
                <a:latin typeface="Courier New" pitchFamily="49" charset="0"/>
              </a:rPr>
              <a:t> C H</a:t>
            </a:r>
          </a:p>
        </p:txBody>
      </p:sp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3287713" y="5454650"/>
            <a:ext cx="746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en-US" sz="1400"/>
              <a:t>front</a:t>
            </a:r>
          </a:p>
        </p:txBody>
      </p:sp>
      <p:cxnSp>
        <p:nvCxnSpPr>
          <p:cNvPr id="81929" name="AutoShape 9"/>
          <p:cNvCxnSpPr>
            <a:cxnSpLocks noChangeShapeType="1"/>
          </p:cNvCxnSpPr>
          <p:nvPr/>
        </p:nvCxnSpPr>
        <p:spPr bwMode="auto">
          <a:xfrm>
            <a:off x="1649413" y="1803400"/>
            <a:ext cx="1587" cy="2227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930" name="AutoShape 10"/>
          <p:cNvCxnSpPr>
            <a:cxnSpLocks noChangeShapeType="1"/>
          </p:cNvCxnSpPr>
          <p:nvPr/>
        </p:nvCxnSpPr>
        <p:spPr bwMode="auto">
          <a:xfrm flipV="1">
            <a:off x="4459288" y="1803400"/>
            <a:ext cx="0" cy="1109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931" name="AutoShape 11"/>
          <p:cNvCxnSpPr>
            <a:cxnSpLocks noChangeShapeType="1"/>
          </p:cNvCxnSpPr>
          <p:nvPr/>
        </p:nvCxnSpPr>
        <p:spPr bwMode="auto">
          <a:xfrm>
            <a:off x="3078163" y="3059113"/>
            <a:ext cx="12350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932" name="AutoShape 12"/>
          <p:cNvCxnSpPr>
            <a:cxnSpLocks noChangeShapeType="1"/>
          </p:cNvCxnSpPr>
          <p:nvPr/>
        </p:nvCxnSpPr>
        <p:spPr bwMode="auto">
          <a:xfrm flipV="1">
            <a:off x="1747838" y="3163888"/>
            <a:ext cx="1087437" cy="906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933" name="AutoShape 13"/>
          <p:cNvCxnSpPr>
            <a:cxnSpLocks noChangeShapeType="1"/>
          </p:cNvCxnSpPr>
          <p:nvPr/>
        </p:nvCxnSpPr>
        <p:spPr bwMode="auto">
          <a:xfrm>
            <a:off x="1793875" y="1658938"/>
            <a:ext cx="25193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934" name="AutoShape 14"/>
          <p:cNvCxnSpPr>
            <a:cxnSpLocks noChangeShapeType="1"/>
          </p:cNvCxnSpPr>
          <p:nvPr/>
        </p:nvCxnSpPr>
        <p:spPr bwMode="auto">
          <a:xfrm flipV="1">
            <a:off x="1747838" y="3163888"/>
            <a:ext cx="2613025" cy="1117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1935" name="Oval 15"/>
          <p:cNvSpPr>
            <a:spLocks noChangeArrowheads="1"/>
          </p:cNvSpPr>
          <p:nvPr/>
        </p:nvSpPr>
        <p:spPr bwMode="auto">
          <a:xfrm>
            <a:off x="7700963" y="2921000"/>
            <a:ext cx="274637" cy="2746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81936" name="Oval 16"/>
          <p:cNvSpPr>
            <a:spLocks noChangeArrowheads="1"/>
          </p:cNvSpPr>
          <p:nvPr/>
        </p:nvSpPr>
        <p:spPr bwMode="auto">
          <a:xfrm>
            <a:off x="7707313" y="1509713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D</a:t>
            </a:r>
          </a:p>
        </p:txBody>
      </p:sp>
      <p:sp>
        <p:nvSpPr>
          <p:cNvPr id="81937" name="Oval 17"/>
          <p:cNvSpPr>
            <a:spLocks noChangeArrowheads="1"/>
          </p:cNvSpPr>
          <p:nvPr/>
        </p:nvSpPr>
        <p:spPr bwMode="auto">
          <a:xfrm>
            <a:off x="6018213" y="1509713"/>
            <a:ext cx="274637" cy="274637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C</a:t>
            </a:r>
          </a:p>
        </p:txBody>
      </p:sp>
      <p:cxnSp>
        <p:nvCxnSpPr>
          <p:cNvPr id="81939" name="AutoShape 19"/>
          <p:cNvCxnSpPr>
            <a:cxnSpLocks noChangeShapeType="1"/>
            <a:stCxn id="81937" idx="5"/>
            <a:endCxn id="81935" idx="1"/>
          </p:cNvCxnSpPr>
          <p:nvPr/>
        </p:nvCxnSpPr>
        <p:spPr bwMode="auto">
          <a:xfrm>
            <a:off x="6253163" y="1752600"/>
            <a:ext cx="1487487" cy="1200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940" name="AutoShape 20"/>
          <p:cNvCxnSpPr>
            <a:cxnSpLocks noChangeShapeType="1"/>
            <a:endCxn id="81935" idx="2"/>
          </p:cNvCxnSpPr>
          <p:nvPr/>
        </p:nvCxnSpPr>
        <p:spPr bwMode="auto">
          <a:xfrm>
            <a:off x="6299200" y="3059113"/>
            <a:ext cx="13938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941" name="AutoShape 21"/>
          <p:cNvCxnSpPr>
            <a:cxnSpLocks noChangeShapeType="1"/>
            <a:stCxn id="81937" idx="4"/>
          </p:cNvCxnSpPr>
          <p:nvPr/>
        </p:nvCxnSpPr>
        <p:spPr bwMode="auto">
          <a:xfrm flipH="1">
            <a:off x="6154738" y="1792288"/>
            <a:ext cx="1587" cy="1120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942" name="AutoShape 22"/>
          <p:cNvCxnSpPr>
            <a:cxnSpLocks noChangeShapeType="1"/>
            <a:stCxn id="81937" idx="6"/>
            <a:endCxn id="81936" idx="2"/>
          </p:cNvCxnSpPr>
          <p:nvPr/>
        </p:nvCxnSpPr>
        <p:spPr bwMode="auto">
          <a:xfrm>
            <a:off x="6300788" y="1647825"/>
            <a:ext cx="13985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1943" name="AutoShape 23"/>
          <p:cNvCxnSpPr>
            <a:cxnSpLocks noChangeShapeType="1"/>
          </p:cNvCxnSpPr>
          <p:nvPr/>
        </p:nvCxnSpPr>
        <p:spPr bwMode="auto">
          <a:xfrm>
            <a:off x="4603750" y="3059113"/>
            <a:ext cx="140493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1944" name="Text Box 24"/>
          <p:cNvSpPr txBox="1">
            <a:spLocks noChangeArrowheads="1"/>
          </p:cNvSpPr>
          <p:nvPr/>
        </p:nvSpPr>
        <p:spPr bwMode="auto">
          <a:xfrm>
            <a:off x="1484313" y="106045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-</a:t>
            </a:r>
          </a:p>
        </p:txBody>
      </p:sp>
      <p:sp>
        <p:nvSpPr>
          <p:cNvPr id="81946" name="Text Box 26"/>
          <p:cNvSpPr txBox="1">
            <a:spLocks noChangeArrowheads="1"/>
          </p:cNvSpPr>
          <p:nvPr/>
        </p:nvSpPr>
        <p:spPr bwMode="auto">
          <a:xfrm>
            <a:off x="4310063" y="1057275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A</a:t>
            </a:r>
          </a:p>
        </p:txBody>
      </p:sp>
      <p:sp>
        <p:nvSpPr>
          <p:cNvPr id="81947" name="Text Box 27"/>
          <p:cNvSpPr txBox="1">
            <a:spLocks noChangeArrowheads="1"/>
          </p:cNvSpPr>
          <p:nvPr/>
        </p:nvSpPr>
        <p:spPr bwMode="auto">
          <a:xfrm>
            <a:off x="1498600" y="438150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A</a:t>
            </a:r>
          </a:p>
        </p:txBody>
      </p:sp>
      <p:sp>
        <p:nvSpPr>
          <p:cNvPr id="81948" name="Text Box 28"/>
          <p:cNvSpPr txBox="1">
            <a:spLocks noChangeArrowheads="1"/>
          </p:cNvSpPr>
          <p:nvPr/>
        </p:nvSpPr>
        <p:spPr bwMode="auto">
          <a:xfrm>
            <a:off x="292100" y="5372100"/>
            <a:ext cx="2260600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/>
          <a:lstStyle/>
          <a:p>
            <a:pPr algn="ctr">
              <a:spcBef>
                <a:spcPct val="50000"/>
              </a:spcBef>
            </a:pPr>
            <a:r>
              <a:rPr kumimoji="1" lang="en-US" altLang="en-US" sz="1600" dirty="0" err="1"/>
              <a:t>dequeue</a:t>
            </a:r>
            <a:r>
              <a:rPr kumimoji="1" lang="en-US" altLang="en-US" sz="1600" dirty="0"/>
              <a:t> next vertex</a:t>
            </a:r>
          </a:p>
        </p:txBody>
      </p:sp>
      <p:sp>
        <p:nvSpPr>
          <p:cNvPr id="81949" name="Text Box 29"/>
          <p:cNvSpPr txBox="1">
            <a:spLocks noChangeArrowheads="1"/>
          </p:cNvSpPr>
          <p:nvPr/>
        </p:nvSpPr>
        <p:spPr bwMode="auto">
          <a:xfrm>
            <a:off x="4306888" y="3208338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B</a:t>
            </a:r>
          </a:p>
        </p:txBody>
      </p:sp>
      <p:sp>
        <p:nvSpPr>
          <p:cNvPr id="81950" name="Text Box 30"/>
          <p:cNvSpPr txBox="1">
            <a:spLocks noChangeArrowheads="1"/>
          </p:cNvSpPr>
          <p:nvPr/>
        </p:nvSpPr>
        <p:spPr bwMode="auto">
          <a:xfrm>
            <a:off x="2786063" y="320675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I</a:t>
            </a:r>
          </a:p>
        </p:txBody>
      </p:sp>
      <p:sp>
        <p:nvSpPr>
          <p:cNvPr id="81951" name="Text Box 31"/>
          <p:cNvSpPr txBox="1">
            <a:spLocks noChangeArrowheads="1"/>
          </p:cNvSpPr>
          <p:nvPr/>
        </p:nvSpPr>
        <p:spPr bwMode="auto">
          <a:xfrm>
            <a:off x="6003925" y="3216275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F</a:t>
            </a:r>
          </a:p>
        </p:txBody>
      </p:sp>
      <p:sp>
        <p:nvSpPr>
          <p:cNvPr id="81952" name="Text Box 32"/>
          <p:cNvSpPr txBox="1">
            <a:spLocks noChangeArrowheads="1"/>
          </p:cNvSpPr>
          <p:nvPr/>
        </p:nvSpPr>
        <p:spPr bwMode="auto">
          <a:xfrm>
            <a:off x="5995988" y="105410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G</a:t>
            </a:r>
          </a:p>
        </p:txBody>
      </p:sp>
      <p:sp>
        <p:nvSpPr>
          <p:cNvPr id="81953" name="Text Box 33"/>
          <p:cNvSpPr txBox="1">
            <a:spLocks noChangeArrowheads="1"/>
          </p:cNvSpPr>
          <p:nvPr/>
        </p:nvSpPr>
        <p:spPr bwMode="auto">
          <a:xfrm>
            <a:off x="7689850" y="3224213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G</a:t>
            </a:r>
          </a:p>
        </p:txBody>
      </p:sp>
      <p:sp>
        <p:nvSpPr>
          <p:cNvPr id="81954" name="Text Box 34"/>
          <p:cNvSpPr txBox="1">
            <a:spLocks noChangeArrowheads="1"/>
          </p:cNvSpPr>
          <p:nvPr/>
        </p:nvSpPr>
        <p:spPr bwMode="auto">
          <a:xfrm>
            <a:off x="4024313" y="5886450"/>
            <a:ext cx="3819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en-US" sz="1600"/>
              <a:t>FIFO Queue</a:t>
            </a:r>
          </a:p>
        </p:txBody>
      </p:sp>
      <p:sp>
        <p:nvSpPr>
          <p:cNvPr id="81955" name="Oval 35"/>
          <p:cNvSpPr>
            <a:spLocks noChangeArrowheads="1"/>
          </p:cNvSpPr>
          <p:nvPr/>
        </p:nvSpPr>
        <p:spPr bwMode="auto">
          <a:xfrm>
            <a:off x="1512888" y="40386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81956" name="Oval 36"/>
          <p:cNvSpPr>
            <a:spLocks noChangeArrowheads="1"/>
          </p:cNvSpPr>
          <p:nvPr/>
        </p:nvSpPr>
        <p:spPr bwMode="auto">
          <a:xfrm>
            <a:off x="432117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F</a:t>
            </a:r>
          </a:p>
        </p:txBody>
      </p:sp>
      <p:sp>
        <p:nvSpPr>
          <p:cNvPr id="81957" name="Oval 37"/>
          <p:cNvSpPr>
            <a:spLocks noChangeArrowheads="1"/>
          </p:cNvSpPr>
          <p:nvPr/>
        </p:nvSpPr>
        <p:spPr bwMode="auto">
          <a:xfrm>
            <a:off x="4321175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81958" name="Oval 38"/>
          <p:cNvSpPr>
            <a:spLocks noChangeArrowheads="1"/>
          </p:cNvSpPr>
          <p:nvPr/>
        </p:nvSpPr>
        <p:spPr bwMode="auto">
          <a:xfrm>
            <a:off x="1511300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81959" name="Oval 39"/>
          <p:cNvSpPr>
            <a:spLocks noChangeArrowheads="1"/>
          </p:cNvSpPr>
          <p:nvPr/>
        </p:nvSpPr>
        <p:spPr bwMode="auto">
          <a:xfrm>
            <a:off x="2795588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E</a:t>
            </a:r>
          </a:p>
        </p:txBody>
      </p:sp>
      <p:sp>
        <p:nvSpPr>
          <p:cNvPr id="81960" name="Oval 40"/>
          <p:cNvSpPr>
            <a:spLocks noChangeArrowheads="1"/>
          </p:cNvSpPr>
          <p:nvPr/>
        </p:nvSpPr>
        <p:spPr bwMode="auto">
          <a:xfrm>
            <a:off x="601662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33763" y="6306189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Sequence   A B I F E 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Breadth First Search</a:t>
            </a:r>
          </a:p>
        </p:txBody>
      </p:sp>
      <p:sp>
        <p:nvSpPr>
          <p:cNvPr id="83971" name="Text Box 3"/>
          <p:cNvSpPr txBox="1">
            <a:spLocks noChangeArrowheads="1"/>
          </p:cNvSpPr>
          <p:nvPr/>
        </p:nvSpPr>
        <p:spPr bwMode="auto">
          <a:xfrm>
            <a:off x="4025900" y="5372100"/>
            <a:ext cx="3860800" cy="4445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/>
          <a:lstStyle/>
          <a:p>
            <a:pPr>
              <a:spcBef>
                <a:spcPct val="50000"/>
              </a:spcBef>
            </a:pPr>
            <a:r>
              <a:rPr kumimoji="1" lang="en-US" altLang="en-US" sz="2000" b="1">
                <a:latin typeface="Courier New" pitchFamily="49" charset="0"/>
              </a:rPr>
              <a:t> H</a:t>
            </a:r>
          </a:p>
        </p:txBody>
      </p:sp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3287713" y="5454650"/>
            <a:ext cx="746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en-US" sz="1400"/>
              <a:t>front</a:t>
            </a:r>
          </a:p>
        </p:txBody>
      </p:sp>
      <p:cxnSp>
        <p:nvCxnSpPr>
          <p:cNvPr id="83977" name="AutoShape 9"/>
          <p:cNvCxnSpPr>
            <a:cxnSpLocks noChangeShapeType="1"/>
          </p:cNvCxnSpPr>
          <p:nvPr/>
        </p:nvCxnSpPr>
        <p:spPr bwMode="auto">
          <a:xfrm>
            <a:off x="1649413" y="1803400"/>
            <a:ext cx="1587" cy="2227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3978" name="AutoShape 10"/>
          <p:cNvCxnSpPr>
            <a:cxnSpLocks noChangeShapeType="1"/>
          </p:cNvCxnSpPr>
          <p:nvPr/>
        </p:nvCxnSpPr>
        <p:spPr bwMode="auto">
          <a:xfrm flipV="1">
            <a:off x="4459288" y="1803400"/>
            <a:ext cx="0" cy="1109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3979" name="AutoShape 11"/>
          <p:cNvCxnSpPr>
            <a:cxnSpLocks noChangeShapeType="1"/>
          </p:cNvCxnSpPr>
          <p:nvPr/>
        </p:nvCxnSpPr>
        <p:spPr bwMode="auto">
          <a:xfrm>
            <a:off x="3078163" y="3059113"/>
            <a:ext cx="12350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3980" name="AutoShape 12"/>
          <p:cNvCxnSpPr>
            <a:cxnSpLocks noChangeShapeType="1"/>
          </p:cNvCxnSpPr>
          <p:nvPr/>
        </p:nvCxnSpPr>
        <p:spPr bwMode="auto">
          <a:xfrm flipV="1">
            <a:off x="1747838" y="3163888"/>
            <a:ext cx="1087437" cy="906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3981" name="AutoShape 13"/>
          <p:cNvCxnSpPr>
            <a:cxnSpLocks noChangeShapeType="1"/>
          </p:cNvCxnSpPr>
          <p:nvPr/>
        </p:nvCxnSpPr>
        <p:spPr bwMode="auto">
          <a:xfrm>
            <a:off x="1793875" y="1658938"/>
            <a:ext cx="25193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3982" name="AutoShape 14"/>
          <p:cNvCxnSpPr>
            <a:cxnSpLocks noChangeShapeType="1"/>
          </p:cNvCxnSpPr>
          <p:nvPr/>
        </p:nvCxnSpPr>
        <p:spPr bwMode="auto">
          <a:xfrm flipV="1">
            <a:off x="1747838" y="3163888"/>
            <a:ext cx="2613025" cy="1117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983" name="Oval 15"/>
          <p:cNvSpPr>
            <a:spLocks noChangeArrowheads="1"/>
          </p:cNvSpPr>
          <p:nvPr/>
        </p:nvSpPr>
        <p:spPr bwMode="auto">
          <a:xfrm>
            <a:off x="7700963" y="2921000"/>
            <a:ext cx="274637" cy="2746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83984" name="Oval 16"/>
          <p:cNvSpPr>
            <a:spLocks noChangeArrowheads="1"/>
          </p:cNvSpPr>
          <p:nvPr/>
        </p:nvSpPr>
        <p:spPr bwMode="auto">
          <a:xfrm>
            <a:off x="7707313" y="1509713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D</a:t>
            </a:r>
          </a:p>
        </p:txBody>
      </p:sp>
      <p:sp>
        <p:nvSpPr>
          <p:cNvPr id="83985" name="Oval 17"/>
          <p:cNvSpPr>
            <a:spLocks noChangeArrowheads="1"/>
          </p:cNvSpPr>
          <p:nvPr/>
        </p:nvSpPr>
        <p:spPr bwMode="auto">
          <a:xfrm>
            <a:off x="6018213" y="1509713"/>
            <a:ext cx="274637" cy="274637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C</a:t>
            </a:r>
          </a:p>
        </p:txBody>
      </p:sp>
      <p:cxnSp>
        <p:nvCxnSpPr>
          <p:cNvPr id="83987" name="AutoShape 19"/>
          <p:cNvCxnSpPr>
            <a:cxnSpLocks noChangeShapeType="1"/>
            <a:stCxn id="83985" idx="5"/>
            <a:endCxn id="83983" idx="1"/>
          </p:cNvCxnSpPr>
          <p:nvPr/>
        </p:nvCxnSpPr>
        <p:spPr bwMode="auto">
          <a:xfrm>
            <a:off x="6253163" y="1752600"/>
            <a:ext cx="1487487" cy="1200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3988" name="AutoShape 20"/>
          <p:cNvCxnSpPr>
            <a:cxnSpLocks noChangeShapeType="1"/>
            <a:endCxn id="83983" idx="2"/>
          </p:cNvCxnSpPr>
          <p:nvPr/>
        </p:nvCxnSpPr>
        <p:spPr bwMode="auto">
          <a:xfrm>
            <a:off x="6299200" y="3059113"/>
            <a:ext cx="13938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3989" name="AutoShape 21"/>
          <p:cNvCxnSpPr>
            <a:cxnSpLocks noChangeShapeType="1"/>
            <a:stCxn id="83985" idx="4"/>
          </p:cNvCxnSpPr>
          <p:nvPr/>
        </p:nvCxnSpPr>
        <p:spPr bwMode="auto">
          <a:xfrm flipH="1">
            <a:off x="6154738" y="1792288"/>
            <a:ext cx="1587" cy="1120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3990" name="AutoShape 22"/>
          <p:cNvCxnSpPr>
            <a:cxnSpLocks noChangeShapeType="1"/>
            <a:stCxn id="83985" idx="6"/>
            <a:endCxn id="83984" idx="2"/>
          </p:cNvCxnSpPr>
          <p:nvPr/>
        </p:nvCxnSpPr>
        <p:spPr bwMode="auto">
          <a:xfrm>
            <a:off x="6300788" y="1647825"/>
            <a:ext cx="13985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3991" name="AutoShape 23"/>
          <p:cNvCxnSpPr>
            <a:cxnSpLocks noChangeShapeType="1"/>
          </p:cNvCxnSpPr>
          <p:nvPr/>
        </p:nvCxnSpPr>
        <p:spPr bwMode="auto">
          <a:xfrm>
            <a:off x="4603750" y="3059113"/>
            <a:ext cx="140493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3992" name="Text Box 24"/>
          <p:cNvSpPr txBox="1">
            <a:spLocks noChangeArrowheads="1"/>
          </p:cNvSpPr>
          <p:nvPr/>
        </p:nvSpPr>
        <p:spPr bwMode="auto">
          <a:xfrm>
            <a:off x="1484313" y="106045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-</a:t>
            </a:r>
          </a:p>
        </p:txBody>
      </p:sp>
      <p:sp>
        <p:nvSpPr>
          <p:cNvPr id="83994" name="Text Box 26"/>
          <p:cNvSpPr txBox="1">
            <a:spLocks noChangeArrowheads="1"/>
          </p:cNvSpPr>
          <p:nvPr/>
        </p:nvSpPr>
        <p:spPr bwMode="auto">
          <a:xfrm>
            <a:off x="4310063" y="1057275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A</a:t>
            </a:r>
          </a:p>
        </p:txBody>
      </p:sp>
      <p:sp>
        <p:nvSpPr>
          <p:cNvPr id="83995" name="Text Box 27"/>
          <p:cNvSpPr txBox="1">
            <a:spLocks noChangeArrowheads="1"/>
          </p:cNvSpPr>
          <p:nvPr/>
        </p:nvSpPr>
        <p:spPr bwMode="auto">
          <a:xfrm>
            <a:off x="1498600" y="438150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A</a:t>
            </a:r>
          </a:p>
        </p:txBody>
      </p:sp>
      <p:sp>
        <p:nvSpPr>
          <p:cNvPr id="83996" name="Text Box 28"/>
          <p:cNvSpPr txBox="1">
            <a:spLocks noChangeArrowheads="1"/>
          </p:cNvSpPr>
          <p:nvPr/>
        </p:nvSpPr>
        <p:spPr bwMode="auto">
          <a:xfrm>
            <a:off x="292100" y="5372100"/>
            <a:ext cx="2260600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/>
          <a:lstStyle/>
          <a:p>
            <a:pPr algn="ctr">
              <a:spcBef>
                <a:spcPct val="50000"/>
              </a:spcBef>
            </a:pPr>
            <a:r>
              <a:rPr kumimoji="1" lang="en-US" altLang="en-US" sz="1600" dirty="0"/>
              <a:t>visit neighbors of C</a:t>
            </a:r>
          </a:p>
        </p:txBody>
      </p:sp>
      <p:sp>
        <p:nvSpPr>
          <p:cNvPr id="83997" name="Text Box 29"/>
          <p:cNvSpPr txBox="1">
            <a:spLocks noChangeArrowheads="1"/>
          </p:cNvSpPr>
          <p:nvPr/>
        </p:nvSpPr>
        <p:spPr bwMode="auto">
          <a:xfrm>
            <a:off x="4306888" y="3208338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B</a:t>
            </a:r>
          </a:p>
        </p:txBody>
      </p:sp>
      <p:sp>
        <p:nvSpPr>
          <p:cNvPr id="83998" name="Text Box 30"/>
          <p:cNvSpPr txBox="1">
            <a:spLocks noChangeArrowheads="1"/>
          </p:cNvSpPr>
          <p:nvPr/>
        </p:nvSpPr>
        <p:spPr bwMode="auto">
          <a:xfrm>
            <a:off x="2786063" y="320675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I</a:t>
            </a:r>
          </a:p>
        </p:txBody>
      </p:sp>
      <p:sp>
        <p:nvSpPr>
          <p:cNvPr id="83999" name="Text Box 31"/>
          <p:cNvSpPr txBox="1">
            <a:spLocks noChangeArrowheads="1"/>
          </p:cNvSpPr>
          <p:nvPr/>
        </p:nvSpPr>
        <p:spPr bwMode="auto">
          <a:xfrm>
            <a:off x="6003925" y="3216275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F</a:t>
            </a:r>
          </a:p>
        </p:txBody>
      </p:sp>
      <p:sp>
        <p:nvSpPr>
          <p:cNvPr id="84000" name="Text Box 32"/>
          <p:cNvSpPr txBox="1">
            <a:spLocks noChangeArrowheads="1"/>
          </p:cNvSpPr>
          <p:nvPr/>
        </p:nvSpPr>
        <p:spPr bwMode="auto">
          <a:xfrm>
            <a:off x="5995988" y="105410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G</a:t>
            </a:r>
          </a:p>
        </p:txBody>
      </p:sp>
      <p:sp>
        <p:nvSpPr>
          <p:cNvPr id="84001" name="Text Box 33"/>
          <p:cNvSpPr txBox="1">
            <a:spLocks noChangeArrowheads="1"/>
          </p:cNvSpPr>
          <p:nvPr/>
        </p:nvSpPr>
        <p:spPr bwMode="auto">
          <a:xfrm>
            <a:off x="7689850" y="3224213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G</a:t>
            </a:r>
          </a:p>
        </p:txBody>
      </p:sp>
      <p:cxnSp>
        <p:nvCxnSpPr>
          <p:cNvPr id="84002" name="AutoShape 34"/>
          <p:cNvCxnSpPr>
            <a:cxnSpLocks noChangeShapeType="1"/>
            <a:stCxn id="83985" idx="4"/>
          </p:cNvCxnSpPr>
          <p:nvPr/>
        </p:nvCxnSpPr>
        <p:spPr bwMode="auto">
          <a:xfrm flipH="1">
            <a:off x="6154738" y="1792288"/>
            <a:ext cx="1587" cy="1120775"/>
          </a:xfrm>
          <a:prstGeom prst="straightConnector1">
            <a:avLst/>
          </a:prstGeom>
          <a:noFill/>
          <a:ln w="762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4003" name="AutoShape 35"/>
          <p:cNvCxnSpPr>
            <a:cxnSpLocks noChangeShapeType="1"/>
            <a:stCxn id="83985" idx="5"/>
            <a:endCxn id="83983" idx="1"/>
          </p:cNvCxnSpPr>
          <p:nvPr/>
        </p:nvCxnSpPr>
        <p:spPr bwMode="auto">
          <a:xfrm>
            <a:off x="6253163" y="1752600"/>
            <a:ext cx="1487487" cy="1200150"/>
          </a:xfrm>
          <a:prstGeom prst="straightConnector1">
            <a:avLst/>
          </a:prstGeom>
          <a:noFill/>
          <a:ln w="762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4004" name="AutoShape 36"/>
          <p:cNvCxnSpPr>
            <a:cxnSpLocks noChangeShapeType="1"/>
            <a:stCxn id="83985" idx="6"/>
            <a:endCxn id="83984" idx="2"/>
          </p:cNvCxnSpPr>
          <p:nvPr/>
        </p:nvCxnSpPr>
        <p:spPr bwMode="auto">
          <a:xfrm>
            <a:off x="6300788" y="1647825"/>
            <a:ext cx="1398587" cy="0"/>
          </a:xfrm>
          <a:prstGeom prst="straightConnector1">
            <a:avLst/>
          </a:prstGeom>
          <a:noFill/>
          <a:ln w="762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4005" name="Text Box 37"/>
          <p:cNvSpPr txBox="1">
            <a:spLocks noChangeArrowheads="1"/>
          </p:cNvSpPr>
          <p:nvPr/>
        </p:nvSpPr>
        <p:spPr bwMode="auto">
          <a:xfrm>
            <a:off x="4024313" y="5886450"/>
            <a:ext cx="3819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en-US" sz="1600"/>
              <a:t>FIFO Queue</a:t>
            </a:r>
          </a:p>
        </p:txBody>
      </p:sp>
      <p:sp>
        <p:nvSpPr>
          <p:cNvPr id="84006" name="Oval 38"/>
          <p:cNvSpPr>
            <a:spLocks noChangeArrowheads="1"/>
          </p:cNvSpPr>
          <p:nvPr/>
        </p:nvSpPr>
        <p:spPr bwMode="auto">
          <a:xfrm>
            <a:off x="1512888" y="40386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84007" name="Oval 39"/>
          <p:cNvSpPr>
            <a:spLocks noChangeArrowheads="1"/>
          </p:cNvSpPr>
          <p:nvPr/>
        </p:nvSpPr>
        <p:spPr bwMode="auto">
          <a:xfrm>
            <a:off x="432117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F</a:t>
            </a:r>
          </a:p>
        </p:txBody>
      </p:sp>
      <p:sp>
        <p:nvSpPr>
          <p:cNvPr id="84008" name="Oval 40"/>
          <p:cNvSpPr>
            <a:spLocks noChangeArrowheads="1"/>
          </p:cNvSpPr>
          <p:nvPr/>
        </p:nvSpPr>
        <p:spPr bwMode="auto">
          <a:xfrm>
            <a:off x="4321175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84009" name="Oval 41"/>
          <p:cNvSpPr>
            <a:spLocks noChangeArrowheads="1"/>
          </p:cNvSpPr>
          <p:nvPr/>
        </p:nvSpPr>
        <p:spPr bwMode="auto">
          <a:xfrm>
            <a:off x="1511300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84010" name="Oval 42"/>
          <p:cNvSpPr>
            <a:spLocks noChangeArrowheads="1"/>
          </p:cNvSpPr>
          <p:nvPr/>
        </p:nvSpPr>
        <p:spPr bwMode="auto">
          <a:xfrm>
            <a:off x="2795588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E</a:t>
            </a:r>
          </a:p>
        </p:txBody>
      </p:sp>
      <p:sp>
        <p:nvSpPr>
          <p:cNvPr id="84011" name="Oval 43"/>
          <p:cNvSpPr>
            <a:spLocks noChangeArrowheads="1"/>
          </p:cNvSpPr>
          <p:nvPr/>
        </p:nvSpPr>
        <p:spPr bwMode="auto">
          <a:xfrm>
            <a:off x="601662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05200" y="632460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Sequence   A B I F E G 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Breadth First Search</a:t>
            </a:r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4025900" y="5372100"/>
            <a:ext cx="3860800" cy="4445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/>
          <a:lstStyle/>
          <a:p>
            <a:pPr>
              <a:spcBef>
                <a:spcPct val="50000"/>
              </a:spcBef>
            </a:pPr>
            <a:r>
              <a:rPr kumimoji="1" lang="en-US" altLang="en-US" sz="2000" b="1">
                <a:latin typeface="Courier New" pitchFamily="49" charset="0"/>
              </a:rPr>
              <a:t> H D</a:t>
            </a:r>
          </a:p>
        </p:txBody>
      </p:sp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3287713" y="5454650"/>
            <a:ext cx="746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en-US" sz="1400"/>
              <a:t>front</a:t>
            </a:r>
          </a:p>
        </p:txBody>
      </p:sp>
      <p:cxnSp>
        <p:nvCxnSpPr>
          <p:cNvPr id="86025" name="AutoShape 9"/>
          <p:cNvCxnSpPr>
            <a:cxnSpLocks noChangeShapeType="1"/>
          </p:cNvCxnSpPr>
          <p:nvPr/>
        </p:nvCxnSpPr>
        <p:spPr bwMode="auto">
          <a:xfrm>
            <a:off x="1649413" y="1803400"/>
            <a:ext cx="1587" cy="2227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6026" name="AutoShape 10"/>
          <p:cNvCxnSpPr>
            <a:cxnSpLocks noChangeShapeType="1"/>
          </p:cNvCxnSpPr>
          <p:nvPr/>
        </p:nvCxnSpPr>
        <p:spPr bwMode="auto">
          <a:xfrm flipV="1">
            <a:off x="4459288" y="1803400"/>
            <a:ext cx="0" cy="1109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6027" name="AutoShape 11"/>
          <p:cNvCxnSpPr>
            <a:cxnSpLocks noChangeShapeType="1"/>
          </p:cNvCxnSpPr>
          <p:nvPr/>
        </p:nvCxnSpPr>
        <p:spPr bwMode="auto">
          <a:xfrm>
            <a:off x="3078163" y="3059113"/>
            <a:ext cx="12350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6028" name="AutoShape 12"/>
          <p:cNvCxnSpPr>
            <a:cxnSpLocks noChangeShapeType="1"/>
          </p:cNvCxnSpPr>
          <p:nvPr/>
        </p:nvCxnSpPr>
        <p:spPr bwMode="auto">
          <a:xfrm flipV="1">
            <a:off x="1747838" y="3163888"/>
            <a:ext cx="1087437" cy="906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6029" name="AutoShape 13"/>
          <p:cNvCxnSpPr>
            <a:cxnSpLocks noChangeShapeType="1"/>
          </p:cNvCxnSpPr>
          <p:nvPr/>
        </p:nvCxnSpPr>
        <p:spPr bwMode="auto">
          <a:xfrm>
            <a:off x="1793875" y="1658938"/>
            <a:ext cx="25193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6030" name="AutoShape 14"/>
          <p:cNvCxnSpPr>
            <a:cxnSpLocks noChangeShapeType="1"/>
          </p:cNvCxnSpPr>
          <p:nvPr/>
        </p:nvCxnSpPr>
        <p:spPr bwMode="auto">
          <a:xfrm flipV="1">
            <a:off x="1747838" y="3163888"/>
            <a:ext cx="2613025" cy="1117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6031" name="Oval 15"/>
          <p:cNvSpPr>
            <a:spLocks noChangeArrowheads="1"/>
          </p:cNvSpPr>
          <p:nvPr/>
        </p:nvSpPr>
        <p:spPr bwMode="auto">
          <a:xfrm>
            <a:off x="7700963" y="2921000"/>
            <a:ext cx="274637" cy="2746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86032" name="Oval 16"/>
          <p:cNvSpPr>
            <a:spLocks noChangeArrowheads="1"/>
          </p:cNvSpPr>
          <p:nvPr/>
        </p:nvSpPr>
        <p:spPr bwMode="auto">
          <a:xfrm>
            <a:off x="7707313" y="1509713"/>
            <a:ext cx="274637" cy="274637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6033" name="Oval 17"/>
          <p:cNvSpPr>
            <a:spLocks noChangeArrowheads="1"/>
          </p:cNvSpPr>
          <p:nvPr/>
        </p:nvSpPr>
        <p:spPr bwMode="auto">
          <a:xfrm>
            <a:off x="6018213" y="1509713"/>
            <a:ext cx="274637" cy="274637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C</a:t>
            </a:r>
          </a:p>
        </p:txBody>
      </p:sp>
      <p:cxnSp>
        <p:nvCxnSpPr>
          <p:cNvPr id="86035" name="AutoShape 19"/>
          <p:cNvCxnSpPr>
            <a:cxnSpLocks noChangeShapeType="1"/>
            <a:stCxn id="86033" idx="5"/>
            <a:endCxn id="86031" idx="1"/>
          </p:cNvCxnSpPr>
          <p:nvPr/>
        </p:nvCxnSpPr>
        <p:spPr bwMode="auto">
          <a:xfrm>
            <a:off x="6253163" y="1752600"/>
            <a:ext cx="1487487" cy="1200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6036" name="AutoShape 20"/>
          <p:cNvCxnSpPr>
            <a:cxnSpLocks noChangeShapeType="1"/>
            <a:endCxn id="86031" idx="2"/>
          </p:cNvCxnSpPr>
          <p:nvPr/>
        </p:nvCxnSpPr>
        <p:spPr bwMode="auto">
          <a:xfrm>
            <a:off x="6299200" y="3059113"/>
            <a:ext cx="13938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6037" name="AutoShape 21"/>
          <p:cNvCxnSpPr>
            <a:cxnSpLocks noChangeShapeType="1"/>
            <a:stCxn id="86033" idx="4"/>
          </p:cNvCxnSpPr>
          <p:nvPr/>
        </p:nvCxnSpPr>
        <p:spPr bwMode="auto">
          <a:xfrm flipH="1">
            <a:off x="6154738" y="1792288"/>
            <a:ext cx="1587" cy="1120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6038" name="AutoShape 22"/>
          <p:cNvCxnSpPr>
            <a:cxnSpLocks noChangeShapeType="1"/>
            <a:stCxn id="86033" idx="6"/>
            <a:endCxn id="86032" idx="2"/>
          </p:cNvCxnSpPr>
          <p:nvPr/>
        </p:nvCxnSpPr>
        <p:spPr bwMode="auto">
          <a:xfrm>
            <a:off x="6300788" y="1647825"/>
            <a:ext cx="13985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6039" name="AutoShape 23"/>
          <p:cNvCxnSpPr>
            <a:cxnSpLocks noChangeShapeType="1"/>
          </p:cNvCxnSpPr>
          <p:nvPr/>
        </p:nvCxnSpPr>
        <p:spPr bwMode="auto">
          <a:xfrm>
            <a:off x="4603750" y="3059113"/>
            <a:ext cx="140493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6040" name="Text Box 24"/>
          <p:cNvSpPr txBox="1">
            <a:spLocks noChangeArrowheads="1"/>
          </p:cNvSpPr>
          <p:nvPr/>
        </p:nvSpPr>
        <p:spPr bwMode="auto">
          <a:xfrm>
            <a:off x="1484313" y="106045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-</a:t>
            </a:r>
          </a:p>
        </p:txBody>
      </p:sp>
      <p:sp>
        <p:nvSpPr>
          <p:cNvPr id="86042" name="Text Box 26"/>
          <p:cNvSpPr txBox="1">
            <a:spLocks noChangeArrowheads="1"/>
          </p:cNvSpPr>
          <p:nvPr/>
        </p:nvSpPr>
        <p:spPr bwMode="auto">
          <a:xfrm>
            <a:off x="4310063" y="1057275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A</a:t>
            </a:r>
          </a:p>
        </p:txBody>
      </p:sp>
      <p:sp>
        <p:nvSpPr>
          <p:cNvPr id="86043" name="Text Box 27"/>
          <p:cNvSpPr txBox="1">
            <a:spLocks noChangeArrowheads="1"/>
          </p:cNvSpPr>
          <p:nvPr/>
        </p:nvSpPr>
        <p:spPr bwMode="auto">
          <a:xfrm>
            <a:off x="1498600" y="438150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A</a:t>
            </a:r>
          </a:p>
        </p:txBody>
      </p:sp>
      <p:sp>
        <p:nvSpPr>
          <p:cNvPr id="86044" name="Text Box 28"/>
          <p:cNvSpPr txBox="1">
            <a:spLocks noChangeArrowheads="1"/>
          </p:cNvSpPr>
          <p:nvPr/>
        </p:nvSpPr>
        <p:spPr bwMode="auto">
          <a:xfrm>
            <a:off x="292100" y="5372100"/>
            <a:ext cx="2260600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/>
          <a:lstStyle/>
          <a:p>
            <a:pPr algn="ctr">
              <a:spcBef>
                <a:spcPct val="50000"/>
              </a:spcBef>
            </a:pPr>
            <a:r>
              <a:rPr kumimoji="1" lang="en-US" altLang="en-US" sz="1600" dirty="0"/>
              <a:t>D discovered</a:t>
            </a:r>
          </a:p>
        </p:txBody>
      </p:sp>
      <p:sp>
        <p:nvSpPr>
          <p:cNvPr id="86045" name="Text Box 29"/>
          <p:cNvSpPr txBox="1">
            <a:spLocks noChangeArrowheads="1"/>
          </p:cNvSpPr>
          <p:nvPr/>
        </p:nvSpPr>
        <p:spPr bwMode="auto">
          <a:xfrm>
            <a:off x="4306888" y="3208338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B</a:t>
            </a:r>
          </a:p>
        </p:txBody>
      </p:sp>
      <p:sp>
        <p:nvSpPr>
          <p:cNvPr id="86046" name="Text Box 30"/>
          <p:cNvSpPr txBox="1">
            <a:spLocks noChangeArrowheads="1"/>
          </p:cNvSpPr>
          <p:nvPr/>
        </p:nvSpPr>
        <p:spPr bwMode="auto">
          <a:xfrm>
            <a:off x="2786063" y="320675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I</a:t>
            </a:r>
          </a:p>
        </p:txBody>
      </p:sp>
      <p:sp>
        <p:nvSpPr>
          <p:cNvPr id="86047" name="Text Box 31"/>
          <p:cNvSpPr txBox="1">
            <a:spLocks noChangeArrowheads="1"/>
          </p:cNvSpPr>
          <p:nvPr/>
        </p:nvSpPr>
        <p:spPr bwMode="auto">
          <a:xfrm>
            <a:off x="6003925" y="3216275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F</a:t>
            </a:r>
          </a:p>
        </p:txBody>
      </p:sp>
      <p:sp>
        <p:nvSpPr>
          <p:cNvPr id="86048" name="Text Box 32"/>
          <p:cNvSpPr txBox="1">
            <a:spLocks noChangeArrowheads="1"/>
          </p:cNvSpPr>
          <p:nvPr/>
        </p:nvSpPr>
        <p:spPr bwMode="auto">
          <a:xfrm>
            <a:off x="5995988" y="105410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G</a:t>
            </a:r>
          </a:p>
        </p:txBody>
      </p:sp>
      <p:sp>
        <p:nvSpPr>
          <p:cNvPr id="86049" name="Text Box 33"/>
          <p:cNvSpPr txBox="1">
            <a:spLocks noChangeArrowheads="1"/>
          </p:cNvSpPr>
          <p:nvPr/>
        </p:nvSpPr>
        <p:spPr bwMode="auto">
          <a:xfrm>
            <a:off x="7689850" y="3224213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G</a:t>
            </a:r>
          </a:p>
        </p:txBody>
      </p:sp>
      <p:cxnSp>
        <p:nvCxnSpPr>
          <p:cNvPr id="86050" name="AutoShape 34"/>
          <p:cNvCxnSpPr>
            <a:cxnSpLocks noChangeShapeType="1"/>
            <a:stCxn id="86033" idx="4"/>
          </p:cNvCxnSpPr>
          <p:nvPr/>
        </p:nvCxnSpPr>
        <p:spPr bwMode="auto">
          <a:xfrm flipH="1">
            <a:off x="6154738" y="1792288"/>
            <a:ext cx="1587" cy="1120775"/>
          </a:xfrm>
          <a:prstGeom prst="straightConnector1">
            <a:avLst/>
          </a:prstGeom>
          <a:noFill/>
          <a:ln w="762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6051" name="AutoShape 35"/>
          <p:cNvCxnSpPr>
            <a:cxnSpLocks noChangeShapeType="1"/>
            <a:stCxn id="86033" idx="5"/>
            <a:endCxn id="86031" idx="1"/>
          </p:cNvCxnSpPr>
          <p:nvPr/>
        </p:nvCxnSpPr>
        <p:spPr bwMode="auto">
          <a:xfrm>
            <a:off x="6253163" y="1752600"/>
            <a:ext cx="1487487" cy="1200150"/>
          </a:xfrm>
          <a:prstGeom prst="straightConnector1">
            <a:avLst/>
          </a:prstGeom>
          <a:noFill/>
          <a:ln w="762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6052" name="AutoShape 36"/>
          <p:cNvCxnSpPr>
            <a:cxnSpLocks noChangeShapeType="1"/>
            <a:stCxn id="86033" idx="6"/>
            <a:endCxn id="86032" idx="2"/>
          </p:cNvCxnSpPr>
          <p:nvPr/>
        </p:nvCxnSpPr>
        <p:spPr bwMode="auto">
          <a:xfrm>
            <a:off x="6300788" y="1647825"/>
            <a:ext cx="1398587" cy="0"/>
          </a:xfrm>
          <a:prstGeom prst="straightConnector1">
            <a:avLst/>
          </a:prstGeom>
          <a:noFill/>
          <a:ln w="762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6053" name="Text Box 37"/>
          <p:cNvSpPr txBox="1">
            <a:spLocks noChangeArrowheads="1"/>
          </p:cNvSpPr>
          <p:nvPr/>
        </p:nvSpPr>
        <p:spPr bwMode="auto">
          <a:xfrm>
            <a:off x="7670800" y="1062038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C</a:t>
            </a:r>
          </a:p>
        </p:txBody>
      </p:sp>
      <p:sp>
        <p:nvSpPr>
          <p:cNvPr id="86054" name="Text Box 38"/>
          <p:cNvSpPr txBox="1">
            <a:spLocks noChangeArrowheads="1"/>
          </p:cNvSpPr>
          <p:nvPr/>
        </p:nvSpPr>
        <p:spPr bwMode="auto">
          <a:xfrm>
            <a:off x="4024313" y="5886450"/>
            <a:ext cx="3819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en-US" sz="1600"/>
              <a:t>FIFO Queue</a:t>
            </a:r>
          </a:p>
        </p:txBody>
      </p:sp>
      <p:sp>
        <p:nvSpPr>
          <p:cNvPr id="86055" name="Oval 39"/>
          <p:cNvSpPr>
            <a:spLocks noChangeArrowheads="1"/>
          </p:cNvSpPr>
          <p:nvPr/>
        </p:nvSpPr>
        <p:spPr bwMode="auto">
          <a:xfrm>
            <a:off x="1512888" y="40386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86056" name="Oval 40"/>
          <p:cNvSpPr>
            <a:spLocks noChangeArrowheads="1"/>
          </p:cNvSpPr>
          <p:nvPr/>
        </p:nvSpPr>
        <p:spPr bwMode="auto">
          <a:xfrm>
            <a:off x="432117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F</a:t>
            </a:r>
          </a:p>
        </p:txBody>
      </p:sp>
      <p:sp>
        <p:nvSpPr>
          <p:cNvPr id="86057" name="Oval 41"/>
          <p:cNvSpPr>
            <a:spLocks noChangeArrowheads="1"/>
          </p:cNvSpPr>
          <p:nvPr/>
        </p:nvSpPr>
        <p:spPr bwMode="auto">
          <a:xfrm>
            <a:off x="4321175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86058" name="Oval 42"/>
          <p:cNvSpPr>
            <a:spLocks noChangeArrowheads="1"/>
          </p:cNvSpPr>
          <p:nvPr/>
        </p:nvSpPr>
        <p:spPr bwMode="auto">
          <a:xfrm>
            <a:off x="1511300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86059" name="Oval 43"/>
          <p:cNvSpPr>
            <a:spLocks noChangeArrowheads="1"/>
          </p:cNvSpPr>
          <p:nvPr/>
        </p:nvSpPr>
        <p:spPr bwMode="auto">
          <a:xfrm>
            <a:off x="2795588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E</a:t>
            </a:r>
          </a:p>
        </p:txBody>
      </p:sp>
      <p:sp>
        <p:nvSpPr>
          <p:cNvPr id="86060" name="Oval 44"/>
          <p:cNvSpPr>
            <a:spLocks noChangeArrowheads="1"/>
          </p:cNvSpPr>
          <p:nvPr/>
        </p:nvSpPr>
        <p:spPr bwMode="auto">
          <a:xfrm>
            <a:off x="601662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05200" y="6400800"/>
            <a:ext cx="450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Sequence   A B I F E G 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Breadth First Search</a:t>
            </a: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4025900" y="5372100"/>
            <a:ext cx="3860800" cy="4445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/>
          <a:lstStyle/>
          <a:p>
            <a:pPr>
              <a:spcBef>
                <a:spcPct val="50000"/>
              </a:spcBef>
            </a:pPr>
            <a:r>
              <a:rPr kumimoji="1" lang="en-US" altLang="en-US" sz="2000" b="1">
                <a:latin typeface="Courier New" pitchFamily="49" charset="0"/>
              </a:rPr>
              <a:t> H D</a:t>
            </a: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3287713" y="5454650"/>
            <a:ext cx="746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en-US" sz="1400"/>
              <a:t>front</a:t>
            </a:r>
          </a:p>
        </p:txBody>
      </p:sp>
      <p:cxnSp>
        <p:nvCxnSpPr>
          <p:cNvPr id="88073" name="AutoShape 9"/>
          <p:cNvCxnSpPr>
            <a:cxnSpLocks noChangeShapeType="1"/>
          </p:cNvCxnSpPr>
          <p:nvPr/>
        </p:nvCxnSpPr>
        <p:spPr bwMode="auto">
          <a:xfrm>
            <a:off x="1649413" y="1803400"/>
            <a:ext cx="1587" cy="2227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8074" name="AutoShape 10"/>
          <p:cNvCxnSpPr>
            <a:cxnSpLocks noChangeShapeType="1"/>
          </p:cNvCxnSpPr>
          <p:nvPr/>
        </p:nvCxnSpPr>
        <p:spPr bwMode="auto">
          <a:xfrm flipV="1">
            <a:off x="4459288" y="1803400"/>
            <a:ext cx="0" cy="1109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8075" name="AutoShape 11"/>
          <p:cNvCxnSpPr>
            <a:cxnSpLocks noChangeShapeType="1"/>
          </p:cNvCxnSpPr>
          <p:nvPr/>
        </p:nvCxnSpPr>
        <p:spPr bwMode="auto">
          <a:xfrm>
            <a:off x="3078163" y="3059113"/>
            <a:ext cx="12350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8076" name="AutoShape 12"/>
          <p:cNvCxnSpPr>
            <a:cxnSpLocks noChangeShapeType="1"/>
          </p:cNvCxnSpPr>
          <p:nvPr/>
        </p:nvCxnSpPr>
        <p:spPr bwMode="auto">
          <a:xfrm flipV="1">
            <a:off x="1747838" y="3163888"/>
            <a:ext cx="1087437" cy="906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8077" name="AutoShape 13"/>
          <p:cNvCxnSpPr>
            <a:cxnSpLocks noChangeShapeType="1"/>
          </p:cNvCxnSpPr>
          <p:nvPr/>
        </p:nvCxnSpPr>
        <p:spPr bwMode="auto">
          <a:xfrm>
            <a:off x="1793875" y="1658938"/>
            <a:ext cx="25193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8078" name="AutoShape 14"/>
          <p:cNvCxnSpPr>
            <a:cxnSpLocks noChangeShapeType="1"/>
          </p:cNvCxnSpPr>
          <p:nvPr/>
        </p:nvCxnSpPr>
        <p:spPr bwMode="auto">
          <a:xfrm flipV="1">
            <a:off x="1747838" y="3163888"/>
            <a:ext cx="2613025" cy="1117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8079" name="Oval 15"/>
          <p:cNvSpPr>
            <a:spLocks noChangeArrowheads="1"/>
          </p:cNvSpPr>
          <p:nvPr/>
        </p:nvSpPr>
        <p:spPr bwMode="auto">
          <a:xfrm>
            <a:off x="7700963" y="2921000"/>
            <a:ext cx="274637" cy="2746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88080" name="Oval 16"/>
          <p:cNvSpPr>
            <a:spLocks noChangeArrowheads="1"/>
          </p:cNvSpPr>
          <p:nvPr/>
        </p:nvSpPr>
        <p:spPr bwMode="auto">
          <a:xfrm>
            <a:off x="7707313" y="1509713"/>
            <a:ext cx="274637" cy="274637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8081" name="Oval 17"/>
          <p:cNvSpPr>
            <a:spLocks noChangeArrowheads="1"/>
          </p:cNvSpPr>
          <p:nvPr/>
        </p:nvSpPr>
        <p:spPr bwMode="auto">
          <a:xfrm>
            <a:off x="6018213" y="1509713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C</a:t>
            </a:r>
          </a:p>
        </p:txBody>
      </p:sp>
      <p:cxnSp>
        <p:nvCxnSpPr>
          <p:cNvPr id="88083" name="AutoShape 19"/>
          <p:cNvCxnSpPr>
            <a:cxnSpLocks noChangeShapeType="1"/>
            <a:stCxn id="88081" idx="5"/>
            <a:endCxn id="88079" idx="1"/>
          </p:cNvCxnSpPr>
          <p:nvPr/>
        </p:nvCxnSpPr>
        <p:spPr bwMode="auto">
          <a:xfrm>
            <a:off x="6253163" y="1752600"/>
            <a:ext cx="1487487" cy="1200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8084" name="AutoShape 20"/>
          <p:cNvCxnSpPr>
            <a:cxnSpLocks noChangeShapeType="1"/>
            <a:endCxn id="88079" idx="2"/>
          </p:cNvCxnSpPr>
          <p:nvPr/>
        </p:nvCxnSpPr>
        <p:spPr bwMode="auto">
          <a:xfrm>
            <a:off x="6299200" y="3059113"/>
            <a:ext cx="13938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8085" name="AutoShape 21"/>
          <p:cNvCxnSpPr>
            <a:cxnSpLocks noChangeShapeType="1"/>
            <a:stCxn id="88081" idx="4"/>
          </p:cNvCxnSpPr>
          <p:nvPr/>
        </p:nvCxnSpPr>
        <p:spPr bwMode="auto">
          <a:xfrm flipH="1">
            <a:off x="6154738" y="1792288"/>
            <a:ext cx="1587" cy="1120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8086" name="AutoShape 22"/>
          <p:cNvCxnSpPr>
            <a:cxnSpLocks noChangeShapeType="1"/>
            <a:stCxn id="88081" idx="6"/>
            <a:endCxn id="88080" idx="2"/>
          </p:cNvCxnSpPr>
          <p:nvPr/>
        </p:nvCxnSpPr>
        <p:spPr bwMode="auto">
          <a:xfrm>
            <a:off x="6300788" y="1647825"/>
            <a:ext cx="13985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8087" name="AutoShape 23"/>
          <p:cNvCxnSpPr>
            <a:cxnSpLocks noChangeShapeType="1"/>
          </p:cNvCxnSpPr>
          <p:nvPr/>
        </p:nvCxnSpPr>
        <p:spPr bwMode="auto">
          <a:xfrm>
            <a:off x="4603750" y="3059113"/>
            <a:ext cx="140493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8088" name="Text Box 24"/>
          <p:cNvSpPr txBox="1">
            <a:spLocks noChangeArrowheads="1"/>
          </p:cNvSpPr>
          <p:nvPr/>
        </p:nvSpPr>
        <p:spPr bwMode="auto">
          <a:xfrm>
            <a:off x="1484313" y="106045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-</a:t>
            </a:r>
          </a:p>
        </p:txBody>
      </p:sp>
      <p:sp>
        <p:nvSpPr>
          <p:cNvPr id="88090" name="Text Box 26"/>
          <p:cNvSpPr txBox="1">
            <a:spLocks noChangeArrowheads="1"/>
          </p:cNvSpPr>
          <p:nvPr/>
        </p:nvSpPr>
        <p:spPr bwMode="auto">
          <a:xfrm>
            <a:off x="4310063" y="1057275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A</a:t>
            </a:r>
          </a:p>
        </p:txBody>
      </p:sp>
      <p:sp>
        <p:nvSpPr>
          <p:cNvPr id="88091" name="Text Box 27"/>
          <p:cNvSpPr txBox="1">
            <a:spLocks noChangeArrowheads="1"/>
          </p:cNvSpPr>
          <p:nvPr/>
        </p:nvSpPr>
        <p:spPr bwMode="auto">
          <a:xfrm>
            <a:off x="1498600" y="438150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A</a:t>
            </a:r>
          </a:p>
        </p:txBody>
      </p:sp>
      <p:sp>
        <p:nvSpPr>
          <p:cNvPr id="88092" name="Text Box 28"/>
          <p:cNvSpPr txBox="1">
            <a:spLocks noChangeArrowheads="1"/>
          </p:cNvSpPr>
          <p:nvPr/>
        </p:nvSpPr>
        <p:spPr bwMode="auto">
          <a:xfrm>
            <a:off x="292100" y="5372100"/>
            <a:ext cx="2260600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/>
          <a:lstStyle/>
          <a:p>
            <a:pPr algn="ctr">
              <a:spcBef>
                <a:spcPct val="50000"/>
              </a:spcBef>
            </a:pPr>
            <a:r>
              <a:rPr kumimoji="1" lang="en-US" altLang="en-US" sz="1600" dirty="0"/>
              <a:t>C finished</a:t>
            </a:r>
          </a:p>
        </p:txBody>
      </p:sp>
      <p:sp>
        <p:nvSpPr>
          <p:cNvPr id="88093" name="Text Box 29"/>
          <p:cNvSpPr txBox="1">
            <a:spLocks noChangeArrowheads="1"/>
          </p:cNvSpPr>
          <p:nvPr/>
        </p:nvSpPr>
        <p:spPr bwMode="auto">
          <a:xfrm>
            <a:off x="4306888" y="3208338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B</a:t>
            </a:r>
          </a:p>
        </p:txBody>
      </p:sp>
      <p:sp>
        <p:nvSpPr>
          <p:cNvPr id="88094" name="Text Box 30"/>
          <p:cNvSpPr txBox="1">
            <a:spLocks noChangeArrowheads="1"/>
          </p:cNvSpPr>
          <p:nvPr/>
        </p:nvSpPr>
        <p:spPr bwMode="auto">
          <a:xfrm>
            <a:off x="2786063" y="320675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I</a:t>
            </a:r>
          </a:p>
        </p:txBody>
      </p:sp>
      <p:sp>
        <p:nvSpPr>
          <p:cNvPr id="88095" name="Text Box 31"/>
          <p:cNvSpPr txBox="1">
            <a:spLocks noChangeArrowheads="1"/>
          </p:cNvSpPr>
          <p:nvPr/>
        </p:nvSpPr>
        <p:spPr bwMode="auto">
          <a:xfrm>
            <a:off x="6003925" y="3216275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F</a:t>
            </a:r>
          </a:p>
        </p:txBody>
      </p:sp>
      <p:sp>
        <p:nvSpPr>
          <p:cNvPr id="88096" name="Text Box 32"/>
          <p:cNvSpPr txBox="1">
            <a:spLocks noChangeArrowheads="1"/>
          </p:cNvSpPr>
          <p:nvPr/>
        </p:nvSpPr>
        <p:spPr bwMode="auto">
          <a:xfrm>
            <a:off x="5995988" y="105410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G</a:t>
            </a:r>
          </a:p>
        </p:txBody>
      </p:sp>
      <p:sp>
        <p:nvSpPr>
          <p:cNvPr id="88097" name="Text Box 33"/>
          <p:cNvSpPr txBox="1">
            <a:spLocks noChangeArrowheads="1"/>
          </p:cNvSpPr>
          <p:nvPr/>
        </p:nvSpPr>
        <p:spPr bwMode="auto">
          <a:xfrm>
            <a:off x="7689850" y="3224213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G</a:t>
            </a:r>
          </a:p>
        </p:txBody>
      </p:sp>
      <p:sp>
        <p:nvSpPr>
          <p:cNvPr id="88098" name="Text Box 34"/>
          <p:cNvSpPr txBox="1">
            <a:spLocks noChangeArrowheads="1"/>
          </p:cNvSpPr>
          <p:nvPr/>
        </p:nvSpPr>
        <p:spPr bwMode="auto">
          <a:xfrm>
            <a:off x="7670800" y="1062038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C</a:t>
            </a:r>
          </a:p>
        </p:txBody>
      </p:sp>
      <p:sp>
        <p:nvSpPr>
          <p:cNvPr id="88099" name="Text Box 35"/>
          <p:cNvSpPr txBox="1">
            <a:spLocks noChangeArrowheads="1"/>
          </p:cNvSpPr>
          <p:nvPr/>
        </p:nvSpPr>
        <p:spPr bwMode="auto">
          <a:xfrm>
            <a:off x="4024313" y="5886450"/>
            <a:ext cx="3819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en-US" sz="1600"/>
              <a:t>FIFO Queue</a:t>
            </a:r>
          </a:p>
        </p:txBody>
      </p:sp>
      <p:sp>
        <p:nvSpPr>
          <p:cNvPr id="88100" name="Oval 36"/>
          <p:cNvSpPr>
            <a:spLocks noChangeArrowheads="1"/>
          </p:cNvSpPr>
          <p:nvPr/>
        </p:nvSpPr>
        <p:spPr bwMode="auto">
          <a:xfrm>
            <a:off x="1512888" y="40386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88101" name="Oval 37"/>
          <p:cNvSpPr>
            <a:spLocks noChangeArrowheads="1"/>
          </p:cNvSpPr>
          <p:nvPr/>
        </p:nvSpPr>
        <p:spPr bwMode="auto">
          <a:xfrm>
            <a:off x="432117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F</a:t>
            </a:r>
          </a:p>
        </p:txBody>
      </p:sp>
      <p:sp>
        <p:nvSpPr>
          <p:cNvPr id="88102" name="Oval 38"/>
          <p:cNvSpPr>
            <a:spLocks noChangeArrowheads="1"/>
          </p:cNvSpPr>
          <p:nvPr/>
        </p:nvSpPr>
        <p:spPr bwMode="auto">
          <a:xfrm>
            <a:off x="4321175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88103" name="Oval 39"/>
          <p:cNvSpPr>
            <a:spLocks noChangeArrowheads="1"/>
          </p:cNvSpPr>
          <p:nvPr/>
        </p:nvSpPr>
        <p:spPr bwMode="auto">
          <a:xfrm>
            <a:off x="1511300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88104" name="Oval 40"/>
          <p:cNvSpPr>
            <a:spLocks noChangeArrowheads="1"/>
          </p:cNvSpPr>
          <p:nvPr/>
        </p:nvSpPr>
        <p:spPr bwMode="auto">
          <a:xfrm>
            <a:off x="2795588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E</a:t>
            </a:r>
          </a:p>
        </p:txBody>
      </p:sp>
      <p:sp>
        <p:nvSpPr>
          <p:cNvPr id="88105" name="Oval 41"/>
          <p:cNvSpPr>
            <a:spLocks noChangeArrowheads="1"/>
          </p:cNvSpPr>
          <p:nvPr/>
        </p:nvSpPr>
        <p:spPr bwMode="auto">
          <a:xfrm>
            <a:off x="601662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84418" y="6306189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Sequence   A B I F E G 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Breadth First Search</a:t>
            </a:r>
          </a:p>
        </p:txBody>
      </p:sp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4025900" y="5372100"/>
            <a:ext cx="3860800" cy="4445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/>
          <a:lstStyle/>
          <a:p>
            <a:pPr>
              <a:spcBef>
                <a:spcPct val="50000"/>
              </a:spcBef>
            </a:pPr>
            <a:r>
              <a:rPr kumimoji="1" lang="en-US" altLang="en-US" sz="2000" b="1">
                <a:latin typeface="Courier New" pitchFamily="49" charset="0"/>
              </a:rPr>
              <a:t> H D</a:t>
            </a:r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3287713" y="5454650"/>
            <a:ext cx="746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en-US" sz="1400"/>
              <a:t>front</a:t>
            </a:r>
          </a:p>
        </p:txBody>
      </p:sp>
      <p:cxnSp>
        <p:nvCxnSpPr>
          <p:cNvPr id="90121" name="AutoShape 9"/>
          <p:cNvCxnSpPr>
            <a:cxnSpLocks noChangeShapeType="1"/>
          </p:cNvCxnSpPr>
          <p:nvPr/>
        </p:nvCxnSpPr>
        <p:spPr bwMode="auto">
          <a:xfrm>
            <a:off x="1649413" y="1803400"/>
            <a:ext cx="1587" cy="2227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0122" name="AutoShape 10"/>
          <p:cNvCxnSpPr>
            <a:cxnSpLocks noChangeShapeType="1"/>
          </p:cNvCxnSpPr>
          <p:nvPr/>
        </p:nvCxnSpPr>
        <p:spPr bwMode="auto">
          <a:xfrm flipV="1">
            <a:off x="4459288" y="1803400"/>
            <a:ext cx="0" cy="1109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0123" name="AutoShape 11"/>
          <p:cNvCxnSpPr>
            <a:cxnSpLocks noChangeShapeType="1"/>
          </p:cNvCxnSpPr>
          <p:nvPr/>
        </p:nvCxnSpPr>
        <p:spPr bwMode="auto">
          <a:xfrm>
            <a:off x="3078163" y="3059113"/>
            <a:ext cx="12350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0124" name="AutoShape 12"/>
          <p:cNvCxnSpPr>
            <a:cxnSpLocks noChangeShapeType="1"/>
          </p:cNvCxnSpPr>
          <p:nvPr/>
        </p:nvCxnSpPr>
        <p:spPr bwMode="auto">
          <a:xfrm flipV="1">
            <a:off x="1747838" y="3163888"/>
            <a:ext cx="1087437" cy="906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0125" name="AutoShape 13"/>
          <p:cNvCxnSpPr>
            <a:cxnSpLocks noChangeShapeType="1"/>
          </p:cNvCxnSpPr>
          <p:nvPr/>
        </p:nvCxnSpPr>
        <p:spPr bwMode="auto">
          <a:xfrm>
            <a:off x="1793875" y="1658938"/>
            <a:ext cx="25193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0126" name="AutoShape 14"/>
          <p:cNvCxnSpPr>
            <a:cxnSpLocks noChangeShapeType="1"/>
          </p:cNvCxnSpPr>
          <p:nvPr/>
        </p:nvCxnSpPr>
        <p:spPr bwMode="auto">
          <a:xfrm flipV="1">
            <a:off x="1747838" y="3163888"/>
            <a:ext cx="2613025" cy="1117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0127" name="Oval 15"/>
          <p:cNvSpPr>
            <a:spLocks noChangeArrowheads="1"/>
          </p:cNvSpPr>
          <p:nvPr/>
        </p:nvSpPr>
        <p:spPr bwMode="auto">
          <a:xfrm>
            <a:off x="7700963" y="2921000"/>
            <a:ext cx="274637" cy="2746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90128" name="Oval 16"/>
          <p:cNvSpPr>
            <a:spLocks noChangeArrowheads="1"/>
          </p:cNvSpPr>
          <p:nvPr/>
        </p:nvSpPr>
        <p:spPr bwMode="auto">
          <a:xfrm>
            <a:off x="7707313" y="1509713"/>
            <a:ext cx="274637" cy="274637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90131" name="AutoShape 19"/>
          <p:cNvCxnSpPr>
            <a:cxnSpLocks noChangeShapeType="1"/>
            <a:endCxn id="90127" idx="1"/>
          </p:cNvCxnSpPr>
          <p:nvPr/>
        </p:nvCxnSpPr>
        <p:spPr bwMode="auto">
          <a:xfrm>
            <a:off x="6253163" y="1752600"/>
            <a:ext cx="1487487" cy="1200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0132" name="AutoShape 20"/>
          <p:cNvCxnSpPr>
            <a:cxnSpLocks noChangeShapeType="1"/>
            <a:endCxn id="90127" idx="2"/>
          </p:cNvCxnSpPr>
          <p:nvPr/>
        </p:nvCxnSpPr>
        <p:spPr bwMode="auto">
          <a:xfrm>
            <a:off x="6299200" y="3059113"/>
            <a:ext cx="13938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0133" name="AutoShape 21"/>
          <p:cNvCxnSpPr>
            <a:cxnSpLocks noChangeShapeType="1"/>
          </p:cNvCxnSpPr>
          <p:nvPr/>
        </p:nvCxnSpPr>
        <p:spPr bwMode="auto">
          <a:xfrm flipH="1">
            <a:off x="6154738" y="1792288"/>
            <a:ext cx="1587" cy="1120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0134" name="AutoShape 22"/>
          <p:cNvCxnSpPr>
            <a:cxnSpLocks noChangeShapeType="1"/>
            <a:endCxn id="90128" idx="2"/>
          </p:cNvCxnSpPr>
          <p:nvPr/>
        </p:nvCxnSpPr>
        <p:spPr bwMode="auto">
          <a:xfrm>
            <a:off x="6300788" y="1647825"/>
            <a:ext cx="13985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0135" name="AutoShape 23"/>
          <p:cNvCxnSpPr>
            <a:cxnSpLocks noChangeShapeType="1"/>
          </p:cNvCxnSpPr>
          <p:nvPr/>
        </p:nvCxnSpPr>
        <p:spPr bwMode="auto">
          <a:xfrm>
            <a:off x="4603750" y="3059113"/>
            <a:ext cx="140493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0136" name="Text Box 24"/>
          <p:cNvSpPr txBox="1">
            <a:spLocks noChangeArrowheads="1"/>
          </p:cNvSpPr>
          <p:nvPr/>
        </p:nvSpPr>
        <p:spPr bwMode="auto">
          <a:xfrm>
            <a:off x="1484313" y="106045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-</a:t>
            </a:r>
          </a:p>
        </p:txBody>
      </p:sp>
      <p:sp>
        <p:nvSpPr>
          <p:cNvPr id="90138" name="Text Box 26"/>
          <p:cNvSpPr txBox="1">
            <a:spLocks noChangeArrowheads="1"/>
          </p:cNvSpPr>
          <p:nvPr/>
        </p:nvSpPr>
        <p:spPr bwMode="auto">
          <a:xfrm>
            <a:off x="4310063" y="1057275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A</a:t>
            </a:r>
          </a:p>
        </p:txBody>
      </p:sp>
      <p:sp>
        <p:nvSpPr>
          <p:cNvPr id="90139" name="Text Box 27"/>
          <p:cNvSpPr txBox="1">
            <a:spLocks noChangeArrowheads="1"/>
          </p:cNvSpPr>
          <p:nvPr/>
        </p:nvSpPr>
        <p:spPr bwMode="auto">
          <a:xfrm>
            <a:off x="1498600" y="438150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A</a:t>
            </a:r>
          </a:p>
        </p:txBody>
      </p:sp>
      <p:sp>
        <p:nvSpPr>
          <p:cNvPr id="90140" name="Text Box 28"/>
          <p:cNvSpPr txBox="1">
            <a:spLocks noChangeArrowheads="1"/>
          </p:cNvSpPr>
          <p:nvPr/>
        </p:nvSpPr>
        <p:spPr bwMode="auto">
          <a:xfrm>
            <a:off x="292100" y="5372100"/>
            <a:ext cx="2260600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/>
          <a:lstStyle/>
          <a:p>
            <a:pPr algn="ctr">
              <a:spcBef>
                <a:spcPct val="50000"/>
              </a:spcBef>
            </a:pPr>
            <a:r>
              <a:rPr kumimoji="1" lang="en-US" altLang="en-US" sz="1600" dirty="0" err="1" smtClean="0"/>
              <a:t>dequeue</a:t>
            </a:r>
            <a:r>
              <a:rPr kumimoji="1" lang="en-US" altLang="en-US" sz="1600" dirty="0" smtClean="0"/>
              <a:t> </a:t>
            </a:r>
            <a:r>
              <a:rPr kumimoji="1" lang="en-US" altLang="en-US" sz="1600" dirty="0"/>
              <a:t>next vertex</a:t>
            </a:r>
          </a:p>
        </p:txBody>
      </p:sp>
      <p:sp>
        <p:nvSpPr>
          <p:cNvPr id="90141" name="Text Box 29"/>
          <p:cNvSpPr txBox="1">
            <a:spLocks noChangeArrowheads="1"/>
          </p:cNvSpPr>
          <p:nvPr/>
        </p:nvSpPr>
        <p:spPr bwMode="auto">
          <a:xfrm>
            <a:off x="4306888" y="3208338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B</a:t>
            </a:r>
          </a:p>
        </p:txBody>
      </p:sp>
      <p:sp>
        <p:nvSpPr>
          <p:cNvPr id="90142" name="Text Box 30"/>
          <p:cNvSpPr txBox="1">
            <a:spLocks noChangeArrowheads="1"/>
          </p:cNvSpPr>
          <p:nvPr/>
        </p:nvSpPr>
        <p:spPr bwMode="auto">
          <a:xfrm>
            <a:off x="2786063" y="320675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I</a:t>
            </a:r>
          </a:p>
        </p:txBody>
      </p:sp>
      <p:sp>
        <p:nvSpPr>
          <p:cNvPr id="90143" name="Text Box 31"/>
          <p:cNvSpPr txBox="1">
            <a:spLocks noChangeArrowheads="1"/>
          </p:cNvSpPr>
          <p:nvPr/>
        </p:nvSpPr>
        <p:spPr bwMode="auto">
          <a:xfrm>
            <a:off x="6003925" y="3216275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F</a:t>
            </a:r>
          </a:p>
        </p:txBody>
      </p:sp>
      <p:sp>
        <p:nvSpPr>
          <p:cNvPr id="90144" name="Text Box 32"/>
          <p:cNvSpPr txBox="1">
            <a:spLocks noChangeArrowheads="1"/>
          </p:cNvSpPr>
          <p:nvPr/>
        </p:nvSpPr>
        <p:spPr bwMode="auto">
          <a:xfrm>
            <a:off x="5995988" y="105410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G</a:t>
            </a:r>
          </a:p>
        </p:txBody>
      </p:sp>
      <p:sp>
        <p:nvSpPr>
          <p:cNvPr id="90145" name="Text Box 33"/>
          <p:cNvSpPr txBox="1">
            <a:spLocks noChangeArrowheads="1"/>
          </p:cNvSpPr>
          <p:nvPr/>
        </p:nvSpPr>
        <p:spPr bwMode="auto">
          <a:xfrm>
            <a:off x="7689850" y="3224213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G</a:t>
            </a:r>
          </a:p>
        </p:txBody>
      </p:sp>
      <p:sp>
        <p:nvSpPr>
          <p:cNvPr id="90146" name="Text Box 34"/>
          <p:cNvSpPr txBox="1">
            <a:spLocks noChangeArrowheads="1"/>
          </p:cNvSpPr>
          <p:nvPr/>
        </p:nvSpPr>
        <p:spPr bwMode="auto">
          <a:xfrm>
            <a:off x="7670800" y="1062038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C</a:t>
            </a:r>
          </a:p>
        </p:txBody>
      </p:sp>
      <p:sp>
        <p:nvSpPr>
          <p:cNvPr id="90147" name="Text Box 35"/>
          <p:cNvSpPr txBox="1">
            <a:spLocks noChangeArrowheads="1"/>
          </p:cNvSpPr>
          <p:nvPr/>
        </p:nvSpPr>
        <p:spPr bwMode="auto">
          <a:xfrm>
            <a:off x="4024313" y="5886450"/>
            <a:ext cx="3819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en-US" sz="1600"/>
              <a:t>FIFO Queue</a:t>
            </a:r>
          </a:p>
        </p:txBody>
      </p:sp>
      <p:sp>
        <p:nvSpPr>
          <p:cNvPr id="90148" name="Oval 36"/>
          <p:cNvSpPr>
            <a:spLocks noChangeArrowheads="1"/>
          </p:cNvSpPr>
          <p:nvPr/>
        </p:nvSpPr>
        <p:spPr bwMode="auto">
          <a:xfrm>
            <a:off x="1512888" y="40386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90149" name="Oval 37"/>
          <p:cNvSpPr>
            <a:spLocks noChangeArrowheads="1"/>
          </p:cNvSpPr>
          <p:nvPr/>
        </p:nvSpPr>
        <p:spPr bwMode="auto">
          <a:xfrm>
            <a:off x="432117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F</a:t>
            </a:r>
          </a:p>
        </p:txBody>
      </p:sp>
      <p:sp>
        <p:nvSpPr>
          <p:cNvPr id="90150" name="Oval 38"/>
          <p:cNvSpPr>
            <a:spLocks noChangeArrowheads="1"/>
          </p:cNvSpPr>
          <p:nvPr/>
        </p:nvSpPr>
        <p:spPr bwMode="auto">
          <a:xfrm>
            <a:off x="4321175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90151" name="Oval 39"/>
          <p:cNvSpPr>
            <a:spLocks noChangeArrowheads="1"/>
          </p:cNvSpPr>
          <p:nvPr/>
        </p:nvSpPr>
        <p:spPr bwMode="auto">
          <a:xfrm>
            <a:off x="1511300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90152" name="Oval 40"/>
          <p:cNvSpPr>
            <a:spLocks noChangeArrowheads="1"/>
          </p:cNvSpPr>
          <p:nvPr/>
        </p:nvSpPr>
        <p:spPr bwMode="auto">
          <a:xfrm>
            <a:off x="2795588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E</a:t>
            </a:r>
          </a:p>
        </p:txBody>
      </p:sp>
      <p:sp>
        <p:nvSpPr>
          <p:cNvPr id="90153" name="Oval 41"/>
          <p:cNvSpPr>
            <a:spLocks noChangeArrowheads="1"/>
          </p:cNvSpPr>
          <p:nvPr/>
        </p:nvSpPr>
        <p:spPr bwMode="auto">
          <a:xfrm>
            <a:off x="601662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G</a:t>
            </a:r>
          </a:p>
        </p:txBody>
      </p:sp>
      <p:sp>
        <p:nvSpPr>
          <p:cNvPr id="90154" name="Oval 42"/>
          <p:cNvSpPr>
            <a:spLocks noChangeArrowheads="1"/>
          </p:cNvSpPr>
          <p:nvPr/>
        </p:nvSpPr>
        <p:spPr bwMode="auto">
          <a:xfrm>
            <a:off x="6018213" y="1509713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C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05200" y="64008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Sequence   A B I F E G 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Breadth First Search</a:t>
            </a: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4025900" y="5372100"/>
            <a:ext cx="3860800" cy="4445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/>
          <a:lstStyle/>
          <a:p>
            <a:pPr>
              <a:spcBef>
                <a:spcPct val="50000"/>
              </a:spcBef>
            </a:pPr>
            <a:r>
              <a:rPr kumimoji="1" lang="en-US" altLang="en-US" sz="2000" b="1">
                <a:latin typeface="Courier New" pitchFamily="49" charset="0"/>
              </a:rPr>
              <a:t> D</a:t>
            </a: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3287713" y="5454650"/>
            <a:ext cx="746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en-US" sz="1400"/>
              <a:t>front</a:t>
            </a:r>
          </a:p>
        </p:txBody>
      </p:sp>
      <p:cxnSp>
        <p:nvCxnSpPr>
          <p:cNvPr id="92169" name="AutoShape 9"/>
          <p:cNvCxnSpPr>
            <a:cxnSpLocks noChangeShapeType="1"/>
          </p:cNvCxnSpPr>
          <p:nvPr/>
        </p:nvCxnSpPr>
        <p:spPr bwMode="auto">
          <a:xfrm>
            <a:off x="1649413" y="1803400"/>
            <a:ext cx="1587" cy="2227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2170" name="AutoShape 10"/>
          <p:cNvCxnSpPr>
            <a:cxnSpLocks noChangeShapeType="1"/>
          </p:cNvCxnSpPr>
          <p:nvPr/>
        </p:nvCxnSpPr>
        <p:spPr bwMode="auto">
          <a:xfrm flipV="1">
            <a:off x="4459288" y="1803400"/>
            <a:ext cx="0" cy="1109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2171" name="AutoShape 11"/>
          <p:cNvCxnSpPr>
            <a:cxnSpLocks noChangeShapeType="1"/>
          </p:cNvCxnSpPr>
          <p:nvPr/>
        </p:nvCxnSpPr>
        <p:spPr bwMode="auto">
          <a:xfrm>
            <a:off x="3078163" y="3059113"/>
            <a:ext cx="12350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2172" name="AutoShape 12"/>
          <p:cNvCxnSpPr>
            <a:cxnSpLocks noChangeShapeType="1"/>
          </p:cNvCxnSpPr>
          <p:nvPr/>
        </p:nvCxnSpPr>
        <p:spPr bwMode="auto">
          <a:xfrm flipV="1">
            <a:off x="1747838" y="3163888"/>
            <a:ext cx="1087437" cy="906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2173" name="AutoShape 13"/>
          <p:cNvCxnSpPr>
            <a:cxnSpLocks noChangeShapeType="1"/>
          </p:cNvCxnSpPr>
          <p:nvPr/>
        </p:nvCxnSpPr>
        <p:spPr bwMode="auto">
          <a:xfrm>
            <a:off x="1793875" y="1658938"/>
            <a:ext cx="25193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2174" name="AutoShape 14"/>
          <p:cNvCxnSpPr>
            <a:cxnSpLocks noChangeShapeType="1"/>
          </p:cNvCxnSpPr>
          <p:nvPr/>
        </p:nvCxnSpPr>
        <p:spPr bwMode="auto">
          <a:xfrm flipV="1">
            <a:off x="1747838" y="3163888"/>
            <a:ext cx="2613025" cy="1117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2175" name="Oval 15"/>
          <p:cNvSpPr>
            <a:spLocks noChangeArrowheads="1"/>
          </p:cNvSpPr>
          <p:nvPr/>
        </p:nvSpPr>
        <p:spPr bwMode="auto">
          <a:xfrm>
            <a:off x="7700963" y="2921000"/>
            <a:ext cx="274637" cy="2746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92176" name="Oval 16"/>
          <p:cNvSpPr>
            <a:spLocks noChangeArrowheads="1"/>
          </p:cNvSpPr>
          <p:nvPr/>
        </p:nvSpPr>
        <p:spPr bwMode="auto">
          <a:xfrm>
            <a:off x="7707313" y="1509713"/>
            <a:ext cx="274637" cy="274637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92179" name="AutoShape 19"/>
          <p:cNvCxnSpPr>
            <a:cxnSpLocks noChangeShapeType="1"/>
            <a:endCxn id="92175" idx="1"/>
          </p:cNvCxnSpPr>
          <p:nvPr/>
        </p:nvCxnSpPr>
        <p:spPr bwMode="auto">
          <a:xfrm>
            <a:off x="6253163" y="1752600"/>
            <a:ext cx="1487487" cy="1200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2180" name="AutoShape 20"/>
          <p:cNvCxnSpPr>
            <a:cxnSpLocks noChangeShapeType="1"/>
            <a:endCxn id="92175" idx="2"/>
          </p:cNvCxnSpPr>
          <p:nvPr/>
        </p:nvCxnSpPr>
        <p:spPr bwMode="auto">
          <a:xfrm>
            <a:off x="6299200" y="3059113"/>
            <a:ext cx="13938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2181" name="AutoShape 21"/>
          <p:cNvCxnSpPr>
            <a:cxnSpLocks noChangeShapeType="1"/>
          </p:cNvCxnSpPr>
          <p:nvPr/>
        </p:nvCxnSpPr>
        <p:spPr bwMode="auto">
          <a:xfrm flipH="1">
            <a:off x="6154738" y="1792288"/>
            <a:ext cx="1587" cy="1120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2182" name="AutoShape 22"/>
          <p:cNvCxnSpPr>
            <a:cxnSpLocks noChangeShapeType="1"/>
            <a:endCxn id="92176" idx="2"/>
          </p:cNvCxnSpPr>
          <p:nvPr/>
        </p:nvCxnSpPr>
        <p:spPr bwMode="auto">
          <a:xfrm>
            <a:off x="6300788" y="1647825"/>
            <a:ext cx="13985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2183" name="AutoShape 23"/>
          <p:cNvCxnSpPr>
            <a:cxnSpLocks noChangeShapeType="1"/>
          </p:cNvCxnSpPr>
          <p:nvPr/>
        </p:nvCxnSpPr>
        <p:spPr bwMode="auto">
          <a:xfrm>
            <a:off x="4603750" y="3059113"/>
            <a:ext cx="140493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2184" name="Text Box 24"/>
          <p:cNvSpPr txBox="1">
            <a:spLocks noChangeArrowheads="1"/>
          </p:cNvSpPr>
          <p:nvPr/>
        </p:nvSpPr>
        <p:spPr bwMode="auto">
          <a:xfrm>
            <a:off x="1484313" y="106045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-</a:t>
            </a:r>
          </a:p>
        </p:txBody>
      </p:sp>
      <p:sp>
        <p:nvSpPr>
          <p:cNvPr id="92186" name="Text Box 26"/>
          <p:cNvSpPr txBox="1">
            <a:spLocks noChangeArrowheads="1"/>
          </p:cNvSpPr>
          <p:nvPr/>
        </p:nvSpPr>
        <p:spPr bwMode="auto">
          <a:xfrm>
            <a:off x="4310063" y="1057275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A</a:t>
            </a:r>
          </a:p>
        </p:txBody>
      </p:sp>
      <p:sp>
        <p:nvSpPr>
          <p:cNvPr id="92187" name="Text Box 27"/>
          <p:cNvSpPr txBox="1">
            <a:spLocks noChangeArrowheads="1"/>
          </p:cNvSpPr>
          <p:nvPr/>
        </p:nvSpPr>
        <p:spPr bwMode="auto">
          <a:xfrm>
            <a:off x="1498600" y="438150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A</a:t>
            </a:r>
          </a:p>
        </p:txBody>
      </p:sp>
      <p:sp>
        <p:nvSpPr>
          <p:cNvPr id="92188" name="Text Box 28"/>
          <p:cNvSpPr txBox="1">
            <a:spLocks noChangeArrowheads="1"/>
          </p:cNvSpPr>
          <p:nvPr/>
        </p:nvSpPr>
        <p:spPr bwMode="auto">
          <a:xfrm>
            <a:off x="292100" y="5372100"/>
            <a:ext cx="2260600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/>
          <a:lstStyle/>
          <a:p>
            <a:pPr algn="ctr">
              <a:spcBef>
                <a:spcPct val="50000"/>
              </a:spcBef>
            </a:pPr>
            <a:r>
              <a:rPr kumimoji="1" lang="en-US" altLang="en-US" sz="1600" dirty="0"/>
              <a:t>visit neighbors of H</a:t>
            </a:r>
          </a:p>
        </p:txBody>
      </p:sp>
      <p:sp>
        <p:nvSpPr>
          <p:cNvPr id="92189" name="Text Box 29"/>
          <p:cNvSpPr txBox="1">
            <a:spLocks noChangeArrowheads="1"/>
          </p:cNvSpPr>
          <p:nvPr/>
        </p:nvSpPr>
        <p:spPr bwMode="auto">
          <a:xfrm>
            <a:off x="4306888" y="3208338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B</a:t>
            </a:r>
          </a:p>
        </p:txBody>
      </p:sp>
      <p:sp>
        <p:nvSpPr>
          <p:cNvPr id="92190" name="Text Box 30"/>
          <p:cNvSpPr txBox="1">
            <a:spLocks noChangeArrowheads="1"/>
          </p:cNvSpPr>
          <p:nvPr/>
        </p:nvSpPr>
        <p:spPr bwMode="auto">
          <a:xfrm>
            <a:off x="2786063" y="320675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I</a:t>
            </a:r>
          </a:p>
        </p:txBody>
      </p:sp>
      <p:sp>
        <p:nvSpPr>
          <p:cNvPr id="92191" name="Text Box 31"/>
          <p:cNvSpPr txBox="1">
            <a:spLocks noChangeArrowheads="1"/>
          </p:cNvSpPr>
          <p:nvPr/>
        </p:nvSpPr>
        <p:spPr bwMode="auto">
          <a:xfrm>
            <a:off x="6003925" y="3216275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F</a:t>
            </a:r>
          </a:p>
        </p:txBody>
      </p:sp>
      <p:sp>
        <p:nvSpPr>
          <p:cNvPr id="92192" name="Text Box 32"/>
          <p:cNvSpPr txBox="1">
            <a:spLocks noChangeArrowheads="1"/>
          </p:cNvSpPr>
          <p:nvPr/>
        </p:nvSpPr>
        <p:spPr bwMode="auto">
          <a:xfrm>
            <a:off x="5995988" y="105410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G</a:t>
            </a:r>
          </a:p>
        </p:txBody>
      </p:sp>
      <p:sp>
        <p:nvSpPr>
          <p:cNvPr id="92193" name="Text Box 33"/>
          <p:cNvSpPr txBox="1">
            <a:spLocks noChangeArrowheads="1"/>
          </p:cNvSpPr>
          <p:nvPr/>
        </p:nvSpPr>
        <p:spPr bwMode="auto">
          <a:xfrm>
            <a:off x="7689850" y="3224213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G</a:t>
            </a:r>
          </a:p>
        </p:txBody>
      </p:sp>
      <p:sp>
        <p:nvSpPr>
          <p:cNvPr id="92194" name="Text Box 34"/>
          <p:cNvSpPr txBox="1">
            <a:spLocks noChangeArrowheads="1"/>
          </p:cNvSpPr>
          <p:nvPr/>
        </p:nvSpPr>
        <p:spPr bwMode="auto">
          <a:xfrm>
            <a:off x="7670800" y="1062038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C</a:t>
            </a:r>
          </a:p>
        </p:txBody>
      </p:sp>
      <p:cxnSp>
        <p:nvCxnSpPr>
          <p:cNvPr id="92195" name="AutoShape 35"/>
          <p:cNvCxnSpPr>
            <a:cxnSpLocks noChangeShapeType="1"/>
            <a:endCxn id="92175" idx="2"/>
          </p:cNvCxnSpPr>
          <p:nvPr/>
        </p:nvCxnSpPr>
        <p:spPr bwMode="auto">
          <a:xfrm>
            <a:off x="6299200" y="3059113"/>
            <a:ext cx="1393825" cy="0"/>
          </a:xfrm>
          <a:prstGeom prst="straightConnector1">
            <a:avLst/>
          </a:prstGeom>
          <a:noFill/>
          <a:ln w="762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2196" name="AutoShape 36"/>
          <p:cNvCxnSpPr>
            <a:cxnSpLocks noChangeShapeType="1"/>
            <a:endCxn id="92175" idx="1"/>
          </p:cNvCxnSpPr>
          <p:nvPr/>
        </p:nvCxnSpPr>
        <p:spPr bwMode="auto">
          <a:xfrm>
            <a:off x="6253163" y="1752600"/>
            <a:ext cx="1487487" cy="1200150"/>
          </a:xfrm>
          <a:prstGeom prst="straightConnector1">
            <a:avLst/>
          </a:prstGeom>
          <a:noFill/>
          <a:ln w="762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2197" name="Text Box 37"/>
          <p:cNvSpPr txBox="1">
            <a:spLocks noChangeArrowheads="1"/>
          </p:cNvSpPr>
          <p:nvPr/>
        </p:nvSpPr>
        <p:spPr bwMode="auto">
          <a:xfrm>
            <a:off x="4024313" y="5886450"/>
            <a:ext cx="3819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en-US" sz="1600"/>
              <a:t>FIFO Queue</a:t>
            </a:r>
          </a:p>
        </p:txBody>
      </p:sp>
      <p:sp>
        <p:nvSpPr>
          <p:cNvPr id="92198" name="Oval 38"/>
          <p:cNvSpPr>
            <a:spLocks noChangeArrowheads="1"/>
          </p:cNvSpPr>
          <p:nvPr/>
        </p:nvSpPr>
        <p:spPr bwMode="auto">
          <a:xfrm>
            <a:off x="1512888" y="40386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92199" name="Oval 39"/>
          <p:cNvSpPr>
            <a:spLocks noChangeArrowheads="1"/>
          </p:cNvSpPr>
          <p:nvPr/>
        </p:nvSpPr>
        <p:spPr bwMode="auto">
          <a:xfrm>
            <a:off x="432117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F</a:t>
            </a:r>
          </a:p>
        </p:txBody>
      </p:sp>
      <p:sp>
        <p:nvSpPr>
          <p:cNvPr id="92200" name="Oval 40"/>
          <p:cNvSpPr>
            <a:spLocks noChangeArrowheads="1"/>
          </p:cNvSpPr>
          <p:nvPr/>
        </p:nvSpPr>
        <p:spPr bwMode="auto">
          <a:xfrm>
            <a:off x="4321175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92201" name="Oval 41"/>
          <p:cNvSpPr>
            <a:spLocks noChangeArrowheads="1"/>
          </p:cNvSpPr>
          <p:nvPr/>
        </p:nvSpPr>
        <p:spPr bwMode="auto">
          <a:xfrm>
            <a:off x="1511300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92202" name="Oval 42"/>
          <p:cNvSpPr>
            <a:spLocks noChangeArrowheads="1"/>
          </p:cNvSpPr>
          <p:nvPr/>
        </p:nvSpPr>
        <p:spPr bwMode="auto">
          <a:xfrm>
            <a:off x="2795588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E</a:t>
            </a:r>
          </a:p>
        </p:txBody>
      </p:sp>
      <p:sp>
        <p:nvSpPr>
          <p:cNvPr id="92203" name="Oval 43"/>
          <p:cNvSpPr>
            <a:spLocks noChangeArrowheads="1"/>
          </p:cNvSpPr>
          <p:nvPr/>
        </p:nvSpPr>
        <p:spPr bwMode="auto">
          <a:xfrm>
            <a:off x="601662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G</a:t>
            </a:r>
          </a:p>
        </p:txBody>
      </p:sp>
      <p:sp>
        <p:nvSpPr>
          <p:cNvPr id="92204" name="Oval 44"/>
          <p:cNvSpPr>
            <a:spLocks noChangeArrowheads="1"/>
          </p:cNvSpPr>
          <p:nvPr/>
        </p:nvSpPr>
        <p:spPr bwMode="auto">
          <a:xfrm>
            <a:off x="6018213" y="1509713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C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81400" y="6400800"/>
            <a:ext cx="415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Sequence   A B I F E G C 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Breadth First Search</a:t>
            </a:r>
          </a:p>
        </p:txBody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4025900" y="5372100"/>
            <a:ext cx="3860800" cy="4445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/>
          <a:lstStyle/>
          <a:p>
            <a:pPr>
              <a:spcBef>
                <a:spcPct val="50000"/>
              </a:spcBef>
            </a:pPr>
            <a:r>
              <a:rPr kumimoji="1" lang="en-US" altLang="en-US" sz="2000" b="1">
                <a:latin typeface="Courier New" pitchFamily="49" charset="0"/>
              </a:rPr>
              <a:t> D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3287713" y="5454650"/>
            <a:ext cx="746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en-US" sz="1400"/>
              <a:t>front</a:t>
            </a:r>
          </a:p>
        </p:txBody>
      </p:sp>
      <p:cxnSp>
        <p:nvCxnSpPr>
          <p:cNvPr id="94217" name="AutoShape 9"/>
          <p:cNvCxnSpPr>
            <a:cxnSpLocks noChangeShapeType="1"/>
          </p:cNvCxnSpPr>
          <p:nvPr/>
        </p:nvCxnSpPr>
        <p:spPr bwMode="auto">
          <a:xfrm>
            <a:off x="1649413" y="1803400"/>
            <a:ext cx="1587" cy="2227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4218" name="AutoShape 10"/>
          <p:cNvCxnSpPr>
            <a:cxnSpLocks noChangeShapeType="1"/>
          </p:cNvCxnSpPr>
          <p:nvPr/>
        </p:nvCxnSpPr>
        <p:spPr bwMode="auto">
          <a:xfrm flipV="1">
            <a:off x="4459288" y="1803400"/>
            <a:ext cx="0" cy="1109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4219" name="AutoShape 11"/>
          <p:cNvCxnSpPr>
            <a:cxnSpLocks noChangeShapeType="1"/>
          </p:cNvCxnSpPr>
          <p:nvPr/>
        </p:nvCxnSpPr>
        <p:spPr bwMode="auto">
          <a:xfrm>
            <a:off x="3078163" y="3059113"/>
            <a:ext cx="12350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4220" name="AutoShape 12"/>
          <p:cNvCxnSpPr>
            <a:cxnSpLocks noChangeShapeType="1"/>
          </p:cNvCxnSpPr>
          <p:nvPr/>
        </p:nvCxnSpPr>
        <p:spPr bwMode="auto">
          <a:xfrm flipV="1">
            <a:off x="1747838" y="3163888"/>
            <a:ext cx="1087437" cy="906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4221" name="AutoShape 13"/>
          <p:cNvCxnSpPr>
            <a:cxnSpLocks noChangeShapeType="1"/>
          </p:cNvCxnSpPr>
          <p:nvPr/>
        </p:nvCxnSpPr>
        <p:spPr bwMode="auto">
          <a:xfrm>
            <a:off x="1793875" y="1658938"/>
            <a:ext cx="25193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4222" name="AutoShape 14"/>
          <p:cNvCxnSpPr>
            <a:cxnSpLocks noChangeShapeType="1"/>
          </p:cNvCxnSpPr>
          <p:nvPr/>
        </p:nvCxnSpPr>
        <p:spPr bwMode="auto">
          <a:xfrm flipV="1">
            <a:off x="1747838" y="3163888"/>
            <a:ext cx="2613025" cy="1117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4224" name="Oval 16"/>
          <p:cNvSpPr>
            <a:spLocks noChangeArrowheads="1"/>
          </p:cNvSpPr>
          <p:nvPr/>
        </p:nvSpPr>
        <p:spPr bwMode="auto">
          <a:xfrm>
            <a:off x="7707313" y="1509713"/>
            <a:ext cx="274637" cy="274637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94227" name="AutoShape 19"/>
          <p:cNvCxnSpPr>
            <a:cxnSpLocks noChangeShapeType="1"/>
            <a:stCxn id="94252" idx="5"/>
          </p:cNvCxnSpPr>
          <p:nvPr/>
        </p:nvCxnSpPr>
        <p:spPr bwMode="auto">
          <a:xfrm>
            <a:off x="6253163" y="1752600"/>
            <a:ext cx="1489075" cy="12144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4228" name="AutoShape 20"/>
          <p:cNvCxnSpPr>
            <a:cxnSpLocks noChangeShapeType="1"/>
          </p:cNvCxnSpPr>
          <p:nvPr/>
        </p:nvCxnSpPr>
        <p:spPr bwMode="auto">
          <a:xfrm>
            <a:off x="6299200" y="3059113"/>
            <a:ext cx="13938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4229" name="AutoShape 21"/>
          <p:cNvCxnSpPr>
            <a:cxnSpLocks noChangeShapeType="1"/>
            <a:stCxn id="94252" idx="4"/>
          </p:cNvCxnSpPr>
          <p:nvPr/>
        </p:nvCxnSpPr>
        <p:spPr bwMode="auto">
          <a:xfrm>
            <a:off x="6156325" y="1792288"/>
            <a:ext cx="0" cy="11350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4230" name="AutoShape 22"/>
          <p:cNvCxnSpPr>
            <a:cxnSpLocks noChangeShapeType="1"/>
            <a:stCxn id="94252" idx="6"/>
            <a:endCxn id="94224" idx="2"/>
          </p:cNvCxnSpPr>
          <p:nvPr/>
        </p:nvCxnSpPr>
        <p:spPr bwMode="auto">
          <a:xfrm>
            <a:off x="6300788" y="1647825"/>
            <a:ext cx="13985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4231" name="AutoShape 23"/>
          <p:cNvCxnSpPr>
            <a:cxnSpLocks noChangeShapeType="1"/>
          </p:cNvCxnSpPr>
          <p:nvPr/>
        </p:nvCxnSpPr>
        <p:spPr bwMode="auto">
          <a:xfrm>
            <a:off x="4603750" y="3059113"/>
            <a:ext cx="140493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4232" name="Text Box 24"/>
          <p:cNvSpPr txBox="1">
            <a:spLocks noChangeArrowheads="1"/>
          </p:cNvSpPr>
          <p:nvPr/>
        </p:nvSpPr>
        <p:spPr bwMode="auto">
          <a:xfrm>
            <a:off x="1484313" y="106045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-</a:t>
            </a:r>
          </a:p>
        </p:txBody>
      </p:sp>
      <p:sp>
        <p:nvSpPr>
          <p:cNvPr id="94234" name="Text Box 26"/>
          <p:cNvSpPr txBox="1">
            <a:spLocks noChangeArrowheads="1"/>
          </p:cNvSpPr>
          <p:nvPr/>
        </p:nvSpPr>
        <p:spPr bwMode="auto">
          <a:xfrm>
            <a:off x="4310063" y="1057275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A</a:t>
            </a:r>
          </a:p>
        </p:txBody>
      </p:sp>
      <p:sp>
        <p:nvSpPr>
          <p:cNvPr id="94235" name="Text Box 27"/>
          <p:cNvSpPr txBox="1">
            <a:spLocks noChangeArrowheads="1"/>
          </p:cNvSpPr>
          <p:nvPr/>
        </p:nvSpPr>
        <p:spPr bwMode="auto">
          <a:xfrm>
            <a:off x="1498600" y="438150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A</a:t>
            </a:r>
          </a:p>
        </p:txBody>
      </p:sp>
      <p:sp>
        <p:nvSpPr>
          <p:cNvPr id="94236" name="Text Box 28"/>
          <p:cNvSpPr txBox="1">
            <a:spLocks noChangeArrowheads="1"/>
          </p:cNvSpPr>
          <p:nvPr/>
        </p:nvSpPr>
        <p:spPr bwMode="auto">
          <a:xfrm>
            <a:off x="292100" y="5372100"/>
            <a:ext cx="2260600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/>
          <a:lstStyle/>
          <a:p>
            <a:pPr algn="ctr">
              <a:spcBef>
                <a:spcPct val="50000"/>
              </a:spcBef>
            </a:pPr>
            <a:r>
              <a:rPr kumimoji="1" lang="en-US" altLang="en-US" sz="1600" dirty="0"/>
              <a:t>finished H</a:t>
            </a:r>
          </a:p>
        </p:txBody>
      </p:sp>
      <p:sp>
        <p:nvSpPr>
          <p:cNvPr id="94237" name="Text Box 29"/>
          <p:cNvSpPr txBox="1">
            <a:spLocks noChangeArrowheads="1"/>
          </p:cNvSpPr>
          <p:nvPr/>
        </p:nvSpPr>
        <p:spPr bwMode="auto">
          <a:xfrm>
            <a:off x="4306888" y="3208338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B</a:t>
            </a:r>
          </a:p>
        </p:txBody>
      </p:sp>
      <p:sp>
        <p:nvSpPr>
          <p:cNvPr id="94238" name="Text Box 30"/>
          <p:cNvSpPr txBox="1">
            <a:spLocks noChangeArrowheads="1"/>
          </p:cNvSpPr>
          <p:nvPr/>
        </p:nvSpPr>
        <p:spPr bwMode="auto">
          <a:xfrm>
            <a:off x="2786063" y="320675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I</a:t>
            </a:r>
          </a:p>
        </p:txBody>
      </p:sp>
      <p:sp>
        <p:nvSpPr>
          <p:cNvPr id="94239" name="Text Box 31"/>
          <p:cNvSpPr txBox="1">
            <a:spLocks noChangeArrowheads="1"/>
          </p:cNvSpPr>
          <p:nvPr/>
        </p:nvSpPr>
        <p:spPr bwMode="auto">
          <a:xfrm>
            <a:off x="6003925" y="3216275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F</a:t>
            </a:r>
          </a:p>
        </p:txBody>
      </p:sp>
      <p:sp>
        <p:nvSpPr>
          <p:cNvPr id="94240" name="Text Box 32"/>
          <p:cNvSpPr txBox="1">
            <a:spLocks noChangeArrowheads="1"/>
          </p:cNvSpPr>
          <p:nvPr/>
        </p:nvSpPr>
        <p:spPr bwMode="auto">
          <a:xfrm>
            <a:off x="5995988" y="105410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G</a:t>
            </a:r>
          </a:p>
        </p:txBody>
      </p:sp>
      <p:sp>
        <p:nvSpPr>
          <p:cNvPr id="94241" name="Text Box 33"/>
          <p:cNvSpPr txBox="1">
            <a:spLocks noChangeArrowheads="1"/>
          </p:cNvSpPr>
          <p:nvPr/>
        </p:nvSpPr>
        <p:spPr bwMode="auto">
          <a:xfrm>
            <a:off x="7689850" y="3224213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G</a:t>
            </a:r>
          </a:p>
        </p:txBody>
      </p:sp>
      <p:sp>
        <p:nvSpPr>
          <p:cNvPr id="94242" name="Text Box 34"/>
          <p:cNvSpPr txBox="1">
            <a:spLocks noChangeArrowheads="1"/>
          </p:cNvSpPr>
          <p:nvPr/>
        </p:nvSpPr>
        <p:spPr bwMode="auto">
          <a:xfrm>
            <a:off x="7670800" y="1062038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C</a:t>
            </a:r>
          </a:p>
        </p:txBody>
      </p:sp>
      <p:sp>
        <p:nvSpPr>
          <p:cNvPr id="94243" name="Text Box 35"/>
          <p:cNvSpPr txBox="1">
            <a:spLocks noChangeArrowheads="1"/>
          </p:cNvSpPr>
          <p:nvPr/>
        </p:nvSpPr>
        <p:spPr bwMode="auto">
          <a:xfrm>
            <a:off x="4024313" y="5886450"/>
            <a:ext cx="3819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en-US" sz="1600"/>
              <a:t>FIFO Queue</a:t>
            </a:r>
          </a:p>
        </p:txBody>
      </p:sp>
      <p:sp>
        <p:nvSpPr>
          <p:cNvPr id="94244" name="Oval 36"/>
          <p:cNvSpPr>
            <a:spLocks noChangeArrowheads="1"/>
          </p:cNvSpPr>
          <p:nvPr/>
        </p:nvSpPr>
        <p:spPr bwMode="auto">
          <a:xfrm>
            <a:off x="1512888" y="40386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94245" name="Oval 37"/>
          <p:cNvSpPr>
            <a:spLocks noChangeArrowheads="1"/>
          </p:cNvSpPr>
          <p:nvPr/>
        </p:nvSpPr>
        <p:spPr bwMode="auto">
          <a:xfrm>
            <a:off x="432117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F</a:t>
            </a:r>
          </a:p>
        </p:txBody>
      </p:sp>
      <p:sp>
        <p:nvSpPr>
          <p:cNvPr id="94246" name="Oval 38"/>
          <p:cNvSpPr>
            <a:spLocks noChangeArrowheads="1"/>
          </p:cNvSpPr>
          <p:nvPr/>
        </p:nvSpPr>
        <p:spPr bwMode="auto">
          <a:xfrm>
            <a:off x="4321175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94247" name="Oval 39"/>
          <p:cNvSpPr>
            <a:spLocks noChangeArrowheads="1"/>
          </p:cNvSpPr>
          <p:nvPr/>
        </p:nvSpPr>
        <p:spPr bwMode="auto">
          <a:xfrm>
            <a:off x="1511300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94248" name="Oval 40"/>
          <p:cNvSpPr>
            <a:spLocks noChangeArrowheads="1"/>
          </p:cNvSpPr>
          <p:nvPr/>
        </p:nvSpPr>
        <p:spPr bwMode="auto">
          <a:xfrm>
            <a:off x="2795588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E</a:t>
            </a:r>
          </a:p>
        </p:txBody>
      </p:sp>
      <p:sp>
        <p:nvSpPr>
          <p:cNvPr id="94249" name="Oval 41"/>
          <p:cNvSpPr>
            <a:spLocks noChangeArrowheads="1"/>
          </p:cNvSpPr>
          <p:nvPr/>
        </p:nvSpPr>
        <p:spPr bwMode="auto">
          <a:xfrm>
            <a:off x="601662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G</a:t>
            </a:r>
          </a:p>
        </p:txBody>
      </p:sp>
      <p:sp>
        <p:nvSpPr>
          <p:cNvPr id="94250" name="Oval 42"/>
          <p:cNvSpPr>
            <a:spLocks noChangeArrowheads="1"/>
          </p:cNvSpPr>
          <p:nvPr/>
        </p:nvSpPr>
        <p:spPr bwMode="auto">
          <a:xfrm>
            <a:off x="7700963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H</a:t>
            </a:r>
          </a:p>
        </p:txBody>
      </p:sp>
      <p:sp>
        <p:nvSpPr>
          <p:cNvPr id="94252" name="Oval 44"/>
          <p:cNvSpPr>
            <a:spLocks noChangeArrowheads="1"/>
          </p:cNvSpPr>
          <p:nvPr/>
        </p:nvSpPr>
        <p:spPr bwMode="auto">
          <a:xfrm>
            <a:off x="6018213" y="1509713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C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05200" y="64008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Sequence   A B I F E G C 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Breadth First Search</a:t>
            </a:r>
          </a:p>
        </p:txBody>
      </p:sp>
      <p:sp>
        <p:nvSpPr>
          <p:cNvPr id="4099" name="Oval 3"/>
          <p:cNvSpPr>
            <a:spLocks noChangeArrowheads="1"/>
          </p:cNvSpPr>
          <p:nvPr/>
        </p:nvSpPr>
        <p:spPr bwMode="auto">
          <a:xfrm>
            <a:off x="1511300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A</a:t>
            </a:r>
          </a:p>
        </p:txBody>
      </p:sp>
      <p:sp>
        <p:nvSpPr>
          <p:cNvPr id="4100" name="Oval 4"/>
          <p:cNvSpPr>
            <a:spLocks noChangeArrowheads="1"/>
          </p:cNvSpPr>
          <p:nvPr/>
        </p:nvSpPr>
        <p:spPr bwMode="auto">
          <a:xfrm>
            <a:off x="4321175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B</a:t>
            </a:r>
          </a:p>
        </p:txBody>
      </p:sp>
      <p:sp>
        <p:nvSpPr>
          <p:cNvPr id="4101" name="Oval 5"/>
          <p:cNvSpPr>
            <a:spLocks noChangeArrowheads="1"/>
          </p:cNvSpPr>
          <p:nvPr/>
        </p:nvSpPr>
        <p:spPr bwMode="auto">
          <a:xfrm>
            <a:off x="432117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F</a:t>
            </a:r>
          </a:p>
        </p:txBody>
      </p:sp>
      <p:sp>
        <p:nvSpPr>
          <p:cNvPr id="4102" name="Oval 6"/>
          <p:cNvSpPr>
            <a:spLocks noChangeArrowheads="1"/>
          </p:cNvSpPr>
          <p:nvPr/>
        </p:nvSpPr>
        <p:spPr bwMode="auto">
          <a:xfrm>
            <a:off x="1512888" y="40386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I</a:t>
            </a:r>
          </a:p>
        </p:txBody>
      </p:sp>
      <p:sp>
        <p:nvSpPr>
          <p:cNvPr id="4103" name="Oval 7"/>
          <p:cNvSpPr>
            <a:spLocks noChangeArrowheads="1"/>
          </p:cNvSpPr>
          <p:nvPr/>
        </p:nvSpPr>
        <p:spPr bwMode="auto">
          <a:xfrm>
            <a:off x="2795588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E</a:t>
            </a:r>
          </a:p>
        </p:txBody>
      </p:sp>
      <p:cxnSp>
        <p:nvCxnSpPr>
          <p:cNvPr id="4104" name="AutoShape 8"/>
          <p:cNvCxnSpPr>
            <a:cxnSpLocks noChangeShapeType="1"/>
            <a:stCxn id="4099" idx="4"/>
            <a:endCxn id="4102" idx="0"/>
          </p:cNvCxnSpPr>
          <p:nvPr/>
        </p:nvCxnSpPr>
        <p:spPr bwMode="auto">
          <a:xfrm>
            <a:off x="1649413" y="1803400"/>
            <a:ext cx="1587" cy="2227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105" name="AutoShape 9"/>
          <p:cNvCxnSpPr>
            <a:cxnSpLocks noChangeShapeType="1"/>
            <a:stCxn id="4101" idx="0"/>
            <a:endCxn id="4100" idx="4"/>
          </p:cNvCxnSpPr>
          <p:nvPr/>
        </p:nvCxnSpPr>
        <p:spPr bwMode="auto">
          <a:xfrm flipV="1">
            <a:off x="4459288" y="1803400"/>
            <a:ext cx="0" cy="1109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106" name="AutoShape 10"/>
          <p:cNvCxnSpPr>
            <a:cxnSpLocks noChangeShapeType="1"/>
            <a:stCxn id="4103" idx="6"/>
            <a:endCxn id="4101" idx="2"/>
          </p:cNvCxnSpPr>
          <p:nvPr/>
        </p:nvCxnSpPr>
        <p:spPr bwMode="auto">
          <a:xfrm>
            <a:off x="3078163" y="3059113"/>
            <a:ext cx="12350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107" name="AutoShape 11"/>
          <p:cNvCxnSpPr>
            <a:cxnSpLocks noChangeShapeType="1"/>
            <a:stCxn id="4102" idx="7"/>
            <a:endCxn id="4103" idx="3"/>
          </p:cNvCxnSpPr>
          <p:nvPr/>
        </p:nvCxnSpPr>
        <p:spPr bwMode="auto">
          <a:xfrm flipV="1">
            <a:off x="1747838" y="3163888"/>
            <a:ext cx="1087437" cy="906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108" name="AutoShape 12"/>
          <p:cNvCxnSpPr>
            <a:cxnSpLocks noChangeShapeType="1"/>
            <a:stCxn id="4099" idx="6"/>
            <a:endCxn id="4100" idx="2"/>
          </p:cNvCxnSpPr>
          <p:nvPr/>
        </p:nvCxnSpPr>
        <p:spPr bwMode="auto">
          <a:xfrm>
            <a:off x="1793875" y="1658938"/>
            <a:ext cx="25193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109" name="AutoShape 13"/>
          <p:cNvCxnSpPr>
            <a:cxnSpLocks noChangeShapeType="1"/>
            <a:stCxn id="4102" idx="5"/>
            <a:endCxn id="4101" idx="3"/>
          </p:cNvCxnSpPr>
          <p:nvPr/>
        </p:nvCxnSpPr>
        <p:spPr bwMode="auto">
          <a:xfrm flipV="1">
            <a:off x="1747838" y="3163888"/>
            <a:ext cx="2613025" cy="1117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110" name="Oval 14"/>
          <p:cNvSpPr>
            <a:spLocks noChangeArrowheads="1"/>
          </p:cNvSpPr>
          <p:nvPr/>
        </p:nvSpPr>
        <p:spPr bwMode="auto">
          <a:xfrm>
            <a:off x="7700963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H</a:t>
            </a:r>
          </a:p>
        </p:txBody>
      </p:sp>
      <p:sp>
        <p:nvSpPr>
          <p:cNvPr id="4111" name="Oval 15"/>
          <p:cNvSpPr>
            <a:spLocks noChangeArrowheads="1"/>
          </p:cNvSpPr>
          <p:nvPr/>
        </p:nvSpPr>
        <p:spPr bwMode="auto">
          <a:xfrm>
            <a:off x="7707313" y="1509713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D</a:t>
            </a:r>
          </a:p>
        </p:txBody>
      </p:sp>
      <p:sp>
        <p:nvSpPr>
          <p:cNvPr id="4112" name="Oval 16"/>
          <p:cNvSpPr>
            <a:spLocks noChangeArrowheads="1"/>
          </p:cNvSpPr>
          <p:nvPr/>
        </p:nvSpPr>
        <p:spPr bwMode="auto">
          <a:xfrm>
            <a:off x="6018213" y="1509713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C</a:t>
            </a:r>
          </a:p>
        </p:txBody>
      </p:sp>
      <p:sp>
        <p:nvSpPr>
          <p:cNvPr id="4113" name="Oval 17"/>
          <p:cNvSpPr>
            <a:spLocks noChangeArrowheads="1"/>
          </p:cNvSpPr>
          <p:nvPr/>
        </p:nvSpPr>
        <p:spPr bwMode="auto">
          <a:xfrm>
            <a:off x="601662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G</a:t>
            </a:r>
          </a:p>
        </p:txBody>
      </p:sp>
      <p:cxnSp>
        <p:nvCxnSpPr>
          <p:cNvPr id="4114" name="AutoShape 18"/>
          <p:cNvCxnSpPr>
            <a:cxnSpLocks noChangeShapeType="1"/>
            <a:stCxn id="4112" idx="5"/>
            <a:endCxn id="4110" idx="1"/>
          </p:cNvCxnSpPr>
          <p:nvPr/>
        </p:nvCxnSpPr>
        <p:spPr bwMode="auto">
          <a:xfrm>
            <a:off x="6253163" y="1752600"/>
            <a:ext cx="1487487" cy="1200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115" name="AutoShape 19"/>
          <p:cNvCxnSpPr>
            <a:cxnSpLocks noChangeShapeType="1"/>
            <a:stCxn id="4113" idx="6"/>
            <a:endCxn id="4110" idx="2"/>
          </p:cNvCxnSpPr>
          <p:nvPr/>
        </p:nvCxnSpPr>
        <p:spPr bwMode="auto">
          <a:xfrm>
            <a:off x="6299200" y="3059113"/>
            <a:ext cx="13938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116" name="AutoShape 20"/>
          <p:cNvCxnSpPr>
            <a:cxnSpLocks noChangeShapeType="1"/>
            <a:stCxn id="4112" idx="4"/>
            <a:endCxn id="4113" idx="0"/>
          </p:cNvCxnSpPr>
          <p:nvPr/>
        </p:nvCxnSpPr>
        <p:spPr bwMode="auto">
          <a:xfrm flipH="1">
            <a:off x="6154738" y="1792288"/>
            <a:ext cx="1587" cy="1120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117" name="AutoShape 21"/>
          <p:cNvCxnSpPr>
            <a:cxnSpLocks noChangeShapeType="1"/>
            <a:stCxn id="4112" idx="6"/>
            <a:endCxn id="4111" idx="2"/>
          </p:cNvCxnSpPr>
          <p:nvPr/>
        </p:nvCxnSpPr>
        <p:spPr bwMode="auto">
          <a:xfrm>
            <a:off x="6300788" y="1647825"/>
            <a:ext cx="13985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118" name="AutoShape 22"/>
          <p:cNvCxnSpPr>
            <a:cxnSpLocks noChangeShapeType="1"/>
            <a:stCxn id="4101" idx="6"/>
            <a:endCxn id="4113" idx="2"/>
          </p:cNvCxnSpPr>
          <p:nvPr/>
        </p:nvCxnSpPr>
        <p:spPr bwMode="auto">
          <a:xfrm>
            <a:off x="4603750" y="3059113"/>
            <a:ext cx="140493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4119" name="Text Box 23"/>
          <p:cNvSpPr txBox="1">
            <a:spLocks noChangeArrowheads="1"/>
          </p:cNvSpPr>
          <p:nvPr/>
        </p:nvSpPr>
        <p:spPr bwMode="auto">
          <a:xfrm>
            <a:off x="4025900" y="5372100"/>
            <a:ext cx="3860800" cy="4445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/>
          <a:lstStyle/>
          <a:p>
            <a:pPr>
              <a:spcBef>
                <a:spcPct val="50000"/>
              </a:spcBef>
            </a:pPr>
            <a:r>
              <a:rPr kumimoji="1" lang="en-US" altLang="en-US" sz="2000" b="1">
                <a:latin typeface="Courier New" pitchFamily="49" charset="0"/>
              </a:rPr>
              <a:t> </a:t>
            </a:r>
          </a:p>
        </p:txBody>
      </p:sp>
      <p:sp>
        <p:nvSpPr>
          <p:cNvPr id="4120" name="Text Box 24"/>
          <p:cNvSpPr txBox="1">
            <a:spLocks noChangeArrowheads="1"/>
          </p:cNvSpPr>
          <p:nvPr/>
        </p:nvSpPr>
        <p:spPr bwMode="auto">
          <a:xfrm>
            <a:off x="4024313" y="5886450"/>
            <a:ext cx="3819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en-US" sz="1600"/>
              <a:t>FIFO Queue</a:t>
            </a:r>
          </a:p>
        </p:txBody>
      </p:sp>
      <p:sp>
        <p:nvSpPr>
          <p:cNvPr id="4121" name="Text Box 25"/>
          <p:cNvSpPr txBox="1">
            <a:spLocks noChangeArrowheads="1"/>
          </p:cNvSpPr>
          <p:nvPr/>
        </p:nvSpPr>
        <p:spPr bwMode="auto">
          <a:xfrm>
            <a:off x="1484313" y="106045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-</a:t>
            </a:r>
          </a:p>
        </p:txBody>
      </p:sp>
      <p:sp>
        <p:nvSpPr>
          <p:cNvPr id="4122" name="Text Box 26"/>
          <p:cNvSpPr txBox="1">
            <a:spLocks noChangeArrowheads="1"/>
          </p:cNvSpPr>
          <p:nvPr/>
        </p:nvSpPr>
        <p:spPr bwMode="auto">
          <a:xfrm>
            <a:off x="3287713" y="5454650"/>
            <a:ext cx="746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en-US" sz="1400" dirty="0" smtClean="0"/>
              <a:t>front</a:t>
            </a:r>
            <a:endParaRPr kumimoji="1" lang="en-US" altLang="en-US" sz="1400" dirty="0"/>
          </a:p>
        </p:txBody>
      </p:sp>
      <p:sp>
        <p:nvSpPr>
          <p:cNvPr id="4123" name="Text Box 27"/>
          <p:cNvSpPr txBox="1">
            <a:spLocks noChangeArrowheads="1"/>
          </p:cNvSpPr>
          <p:nvPr/>
        </p:nvSpPr>
        <p:spPr bwMode="auto">
          <a:xfrm>
            <a:off x="292100" y="5372100"/>
            <a:ext cx="2260600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/>
          <a:lstStyle/>
          <a:p>
            <a:pPr algn="ctr">
              <a:spcBef>
                <a:spcPct val="50000"/>
              </a:spcBef>
            </a:pPr>
            <a:endParaRPr kumimoji="1" lang="en-US" altLang="en-US" sz="1600"/>
          </a:p>
        </p:txBody>
      </p:sp>
      <p:sp>
        <p:nvSpPr>
          <p:cNvPr id="3" name="TextBox 2"/>
          <p:cNvSpPr txBox="1"/>
          <p:nvPr/>
        </p:nvSpPr>
        <p:spPr>
          <a:xfrm>
            <a:off x="3505200" y="640080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Sequence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Breadth First Search</a:t>
            </a:r>
          </a:p>
        </p:txBody>
      </p:sp>
      <p:sp>
        <p:nvSpPr>
          <p:cNvPr id="96259" name="Text Box 3"/>
          <p:cNvSpPr txBox="1">
            <a:spLocks noChangeArrowheads="1"/>
          </p:cNvSpPr>
          <p:nvPr/>
        </p:nvSpPr>
        <p:spPr bwMode="auto">
          <a:xfrm>
            <a:off x="4025900" y="5372100"/>
            <a:ext cx="3860800" cy="4445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/>
          <a:lstStyle/>
          <a:p>
            <a:pPr>
              <a:spcBef>
                <a:spcPct val="50000"/>
              </a:spcBef>
            </a:pPr>
            <a:r>
              <a:rPr kumimoji="1" lang="en-US" altLang="en-US" sz="2000" b="1">
                <a:latin typeface="Courier New" pitchFamily="49" charset="0"/>
              </a:rPr>
              <a:t> D</a:t>
            </a:r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3287713" y="5454650"/>
            <a:ext cx="746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en-US" sz="1400"/>
              <a:t>front</a:t>
            </a:r>
          </a:p>
        </p:txBody>
      </p:sp>
      <p:cxnSp>
        <p:nvCxnSpPr>
          <p:cNvPr id="96265" name="AutoShape 9"/>
          <p:cNvCxnSpPr>
            <a:cxnSpLocks noChangeShapeType="1"/>
          </p:cNvCxnSpPr>
          <p:nvPr/>
        </p:nvCxnSpPr>
        <p:spPr bwMode="auto">
          <a:xfrm>
            <a:off x="1649413" y="1803400"/>
            <a:ext cx="1587" cy="2227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6266" name="AutoShape 10"/>
          <p:cNvCxnSpPr>
            <a:cxnSpLocks noChangeShapeType="1"/>
          </p:cNvCxnSpPr>
          <p:nvPr/>
        </p:nvCxnSpPr>
        <p:spPr bwMode="auto">
          <a:xfrm flipV="1">
            <a:off x="4459288" y="1803400"/>
            <a:ext cx="0" cy="1109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6267" name="AutoShape 11"/>
          <p:cNvCxnSpPr>
            <a:cxnSpLocks noChangeShapeType="1"/>
          </p:cNvCxnSpPr>
          <p:nvPr/>
        </p:nvCxnSpPr>
        <p:spPr bwMode="auto">
          <a:xfrm>
            <a:off x="3078163" y="3059113"/>
            <a:ext cx="12350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6268" name="AutoShape 12"/>
          <p:cNvCxnSpPr>
            <a:cxnSpLocks noChangeShapeType="1"/>
          </p:cNvCxnSpPr>
          <p:nvPr/>
        </p:nvCxnSpPr>
        <p:spPr bwMode="auto">
          <a:xfrm flipV="1">
            <a:off x="1747838" y="3163888"/>
            <a:ext cx="1087437" cy="906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6269" name="AutoShape 13"/>
          <p:cNvCxnSpPr>
            <a:cxnSpLocks noChangeShapeType="1"/>
          </p:cNvCxnSpPr>
          <p:nvPr/>
        </p:nvCxnSpPr>
        <p:spPr bwMode="auto">
          <a:xfrm>
            <a:off x="1793875" y="1658938"/>
            <a:ext cx="25193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6270" name="AutoShape 14"/>
          <p:cNvCxnSpPr>
            <a:cxnSpLocks noChangeShapeType="1"/>
          </p:cNvCxnSpPr>
          <p:nvPr/>
        </p:nvCxnSpPr>
        <p:spPr bwMode="auto">
          <a:xfrm flipV="1">
            <a:off x="1747838" y="3163888"/>
            <a:ext cx="2613025" cy="1117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6272" name="Oval 16"/>
          <p:cNvSpPr>
            <a:spLocks noChangeArrowheads="1"/>
          </p:cNvSpPr>
          <p:nvPr/>
        </p:nvSpPr>
        <p:spPr bwMode="auto">
          <a:xfrm>
            <a:off x="7707313" y="1509713"/>
            <a:ext cx="274637" cy="274637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96275" name="AutoShape 19"/>
          <p:cNvCxnSpPr>
            <a:cxnSpLocks noChangeShapeType="1"/>
          </p:cNvCxnSpPr>
          <p:nvPr/>
        </p:nvCxnSpPr>
        <p:spPr bwMode="auto">
          <a:xfrm>
            <a:off x="6253163" y="1752600"/>
            <a:ext cx="1487487" cy="1200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6276" name="AutoShape 20"/>
          <p:cNvCxnSpPr>
            <a:cxnSpLocks noChangeShapeType="1"/>
          </p:cNvCxnSpPr>
          <p:nvPr/>
        </p:nvCxnSpPr>
        <p:spPr bwMode="auto">
          <a:xfrm>
            <a:off x="6299200" y="3059113"/>
            <a:ext cx="13938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6277" name="AutoShape 21"/>
          <p:cNvCxnSpPr>
            <a:cxnSpLocks noChangeShapeType="1"/>
          </p:cNvCxnSpPr>
          <p:nvPr/>
        </p:nvCxnSpPr>
        <p:spPr bwMode="auto">
          <a:xfrm flipH="1">
            <a:off x="6154738" y="1792288"/>
            <a:ext cx="1587" cy="1120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6278" name="AutoShape 22"/>
          <p:cNvCxnSpPr>
            <a:cxnSpLocks noChangeShapeType="1"/>
            <a:endCxn id="96272" idx="2"/>
          </p:cNvCxnSpPr>
          <p:nvPr/>
        </p:nvCxnSpPr>
        <p:spPr bwMode="auto">
          <a:xfrm>
            <a:off x="6300788" y="1647825"/>
            <a:ext cx="13985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6279" name="AutoShape 23"/>
          <p:cNvCxnSpPr>
            <a:cxnSpLocks noChangeShapeType="1"/>
          </p:cNvCxnSpPr>
          <p:nvPr/>
        </p:nvCxnSpPr>
        <p:spPr bwMode="auto">
          <a:xfrm>
            <a:off x="4603750" y="3059113"/>
            <a:ext cx="140493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6280" name="Text Box 24"/>
          <p:cNvSpPr txBox="1">
            <a:spLocks noChangeArrowheads="1"/>
          </p:cNvSpPr>
          <p:nvPr/>
        </p:nvSpPr>
        <p:spPr bwMode="auto">
          <a:xfrm>
            <a:off x="1484313" y="106045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-</a:t>
            </a:r>
          </a:p>
        </p:txBody>
      </p:sp>
      <p:sp>
        <p:nvSpPr>
          <p:cNvPr id="96282" name="Text Box 26"/>
          <p:cNvSpPr txBox="1">
            <a:spLocks noChangeArrowheads="1"/>
          </p:cNvSpPr>
          <p:nvPr/>
        </p:nvSpPr>
        <p:spPr bwMode="auto">
          <a:xfrm>
            <a:off x="4310063" y="1057275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A</a:t>
            </a:r>
          </a:p>
        </p:txBody>
      </p:sp>
      <p:sp>
        <p:nvSpPr>
          <p:cNvPr id="96283" name="Text Box 27"/>
          <p:cNvSpPr txBox="1">
            <a:spLocks noChangeArrowheads="1"/>
          </p:cNvSpPr>
          <p:nvPr/>
        </p:nvSpPr>
        <p:spPr bwMode="auto">
          <a:xfrm>
            <a:off x="1498600" y="438150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A</a:t>
            </a:r>
          </a:p>
        </p:txBody>
      </p:sp>
      <p:sp>
        <p:nvSpPr>
          <p:cNvPr id="96284" name="Text Box 28"/>
          <p:cNvSpPr txBox="1">
            <a:spLocks noChangeArrowheads="1"/>
          </p:cNvSpPr>
          <p:nvPr/>
        </p:nvSpPr>
        <p:spPr bwMode="auto">
          <a:xfrm>
            <a:off x="292100" y="5372100"/>
            <a:ext cx="2260600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/>
          <a:lstStyle/>
          <a:p>
            <a:pPr algn="ctr">
              <a:spcBef>
                <a:spcPct val="50000"/>
              </a:spcBef>
            </a:pPr>
            <a:r>
              <a:rPr kumimoji="1" lang="en-US" altLang="en-US" sz="1600" dirty="0" err="1"/>
              <a:t>dequeue</a:t>
            </a:r>
            <a:r>
              <a:rPr kumimoji="1" lang="en-US" altLang="en-US" sz="1600" dirty="0"/>
              <a:t> next vertex</a:t>
            </a:r>
          </a:p>
        </p:txBody>
      </p:sp>
      <p:sp>
        <p:nvSpPr>
          <p:cNvPr id="96285" name="Text Box 29"/>
          <p:cNvSpPr txBox="1">
            <a:spLocks noChangeArrowheads="1"/>
          </p:cNvSpPr>
          <p:nvPr/>
        </p:nvSpPr>
        <p:spPr bwMode="auto">
          <a:xfrm>
            <a:off x="4306888" y="3208338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B</a:t>
            </a:r>
          </a:p>
        </p:txBody>
      </p:sp>
      <p:sp>
        <p:nvSpPr>
          <p:cNvPr id="96286" name="Text Box 30"/>
          <p:cNvSpPr txBox="1">
            <a:spLocks noChangeArrowheads="1"/>
          </p:cNvSpPr>
          <p:nvPr/>
        </p:nvSpPr>
        <p:spPr bwMode="auto">
          <a:xfrm>
            <a:off x="2786063" y="320675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I</a:t>
            </a:r>
          </a:p>
        </p:txBody>
      </p:sp>
      <p:sp>
        <p:nvSpPr>
          <p:cNvPr id="96287" name="Text Box 31"/>
          <p:cNvSpPr txBox="1">
            <a:spLocks noChangeArrowheads="1"/>
          </p:cNvSpPr>
          <p:nvPr/>
        </p:nvSpPr>
        <p:spPr bwMode="auto">
          <a:xfrm>
            <a:off x="6003925" y="3216275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F</a:t>
            </a:r>
          </a:p>
        </p:txBody>
      </p:sp>
      <p:sp>
        <p:nvSpPr>
          <p:cNvPr id="96288" name="Text Box 32"/>
          <p:cNvSpPr txBox="1">
            <a:spLocks noChangeArrowheads="1"/>
          </p:cNvSpPr>
          <p:nvPr/>
        </p:nvSpPr>
        <p:spPr bwMode="auto">
          <a:xfrm>
            <a:off x="5995988" y="105410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G</a:t>
            </a:r>
          </a:p>
        </p:txBody>
      </p:sp>
      <p:sp>
        <p:nvSpPr>
          <p:cNvPr id="96289" name="Text Box 33"/>
          <p:cNvSpPr txBox="1">
            <a:spLocks noChangeArrowheads="1"/>
          </p:cNvSpPr>
          <p:nvPr/>
        </p:nvSpPr>
        <p:spPr bwMode="auto">
          <a:xfrm>
            <a:off x="7689850" y="3224213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G</a:t>
            </a:r>
          </a:p>
        </p:txBody>
      </p:sp>
      <p:sp>
        <p:nvSpPr>
          <p:cNvPr id="96290" name="Text Box 34"/>
          <p:cNvSpPr txBox="1">
            <a:spLocks noChangeArrowheads="1"/>
          </p:cNvSpPr>
          <p:nvPr/>
        </p:nvSpPr>
        <p:spPr bwMode="auto">
          <a:xfrm>
            <a:off x="7670800" y="1062038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C</a:t>
            </a:r>
          </a:p>
        </p:txBody>
      </p:sp>
      <p:sp>
        <p:nvSpPr>
          <p:cNvPr id="96291" name="Text Box 35"/>
          <p:cNvSpPr txBox="1">
            <a:spLocks noChangeArrowheads="1"/>
          </p:cNvSpPr>
          <p:nvPr/>
        </p:nvSpPr>
        <p:spPr bwMode="auto">
          <a:xfrm>
            <a:off x="4024313" y="5886450"/>
            <a:ext cx="3819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en-US" sz="1600"/>
              <a:t>FIFO Queue</a:t>
            </a:r>
          </a:p>
        </p:txBody>
      </p:sp>
      <p:sp>
        <p:nvSpPr>
          <p:cNvPr id="96292" name="Oval 36"/>
          <p:cNvSpPr>
            <a:spLocks noChangeArrowheads="1"/>
          </p:cNvSpPr>
          <p:nvPr/>
        </p:nvSpPr>
        <p:spPr bwMode="auto">
          <a:xfrm>
            <a:off x="1512888" y="40386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96293" name="Oval 37"/>
          <p:cNvSpPr>
            <a:spLocks noChangeArrowheads="1"/>
          </p:cNvSpPr>
          <p:nvPr/>
        </p:nvSpPr>
        <p:spPr bwMode="auto">
          <a:xfrm>
            <a:off x="432117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F</a:t>
            </a:r>
          </a:p>
        </p:txBody>
      </p:sp>
      <p:sp>
        <p:nvSpPr>
          <p:cNvPr id="96294" name="Oval 38"/>
          <p:cNvSpPr>
            <a:spLocks noChangeArrowheads="1"/>
          </p:cNvSpPr>
          <p:nvPr/>
        </p:nvSpPr>
        <p:spPr bwMode="auto">
          <a:xfrm>
            <a:off x="4321175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96295" name="Oval 39"/>
          <p:cNvSpPr>
            <a:spLocks noChangeArrowheads="1"/>
          </p:cNvSpPr>
          <p:nvPr/>
        </p:nvSpPr>
        <p:spPr bwMode="auto">
          <a:xfrm>
            <a:off x="1511300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96296" name="Oval 40"/>
          <p:cNvSpPr>
            <a:spLocks noChangeArrowheads="1"/>
          </p:cNvSpPr>
          <p:nvPr/>
        </p:nvSpPr>
        <p:spPr bwMode="auto">
          <a:xfrm>
            <a:off x="2795588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E</a:t>
            </a:r>
          </a:p>
        </p:txBody>
      </p:sp>
      <p:sp>
        <p:nvSpPr>
          <p:cNvPr id="96297" name="Oval 41"/>
          <p:cNvSpPr>
            <a:spLocks noChangeArrowheads="1"/>
          </p:cNvSpPr>
          <p:nvPr/>
        </p:nvSpPr>
        <p:spPr bwMode="auto">
          <a:xfrm>
            <a:off x="601662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G</a:t>
            </a:r>
          </a:p>
        </p:txBody>
      </p:sp>
      <p:sp>
        <p:nvSpPr>
          <p:cNvPr id="96298" name="Oval 42"/>
          <p:cNvSpPr>
            <a:spLocks noChangeArrowheads="1"/>
          </p:cNvSpPr>
          <p:nvPr/>
        </p:nvSpPr>
        <p:spPr bwMode="auto">
          <a:xfrm>
            <a:off x="7700963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H</a:t>
            </a:r>
          </a:p>
        </p:txBody>
      </p:sp>
      <p:sp>
        <p:nvSpPr>
          <p:cNvPr id="96299" name="Oval 43"/>
          <p:cNvSpPr>
            <a:spLocks noChangeArrowheads="1"/>
          </p:cNvSpPr>
          <p:nvPr/>
        </p:nvSpPr>
        <p:spPr bwMode="auto">
          <a:xfrm>
            <a:off x="6018213" y="1509713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C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29000" y="6306189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Sequence   A B I F E G C 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Breadth First Search</a:t>
            </a:r>
          </a:p>
        </p:txBody>
      </p:sp>
      <p:sp>
        <p:nvSpPr>
          <p:cNvPr id="98307" name="Text Box 3"/>
          <p:cNvSpPr txBox="1">
            <a:spLocks noChangeArrowheads="1"/>
          </p:cNvSpPr>
          <p:nvPr/>
        </p:nvSpPr>
        <p:spPr bwMode="auto">
          <a:xfrm>
            <a:off x="4025900" y="5372100"/>
            <a:ext cx="3860800" cy="4445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/>
          <a:lstStyle/>
          <a:p>
            <a:pPr>
              <a:spcBef>
                <a:spcPct val="50000"/>
              </a:spcBef>
            </a:pPr>
            <a:r>
              <a:rPr kumimoji="1" lang="en-US" altLang="en-US" sz="2000" b="1">
                <a:latin typeface="Courier New" pitchFamily="49" charset="0"/>
              </a:rPr>
              <a:t> </a:t>
            </a:r>
          </a:p>
        </p:txBody>
      </p:sp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3287713" y="5454650"/>
            <a:ext cx="746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en-US" sz="1400"/>
              <a:t>front</a:t>
            </a:r>
          </a:p>
        </p:txBody>
      </p:sp>
      <p:cxnSp>
        <p:nvCxnSpPr>
          <p:cNvPr id="98313" name="AutoShape 9"/>
          <p:cNvCxnSpPr>
            <a:cxnSpLocks noChangeShapeType="1"/>
          </p:cNvCxnSpPr>
          <p:nvPr/>
        </p:nvCxnSpPr>
        <p:spPr bwMode="auto">
          <a:xfrm>
            <a:off x="1649413" y="1803400"/>
            <a:ext cx="1587" cy="2227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8314" name="AutoShape 10"/>
          <p:cNvCxnSpPr>
            <a:cxnSpLocks noChangeShapeType="1"/>
          </p:cNvCxnSpPr>
          <p:nvPr/>
        </p:nvCxnSpPr>
        <p:spPr bwMode="auto">
          <a:xfrm flipV="1">
            <a:off x="4459288" y="1803400"/>
            <a:ext cx="0" cy="1109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8315" name="AutoShape 11"/>
          <p:cNvCxnSpPr>
            <a:cxnSpLocks noChangeShapeType="1"/>
          </p:cNvCxnSpPr>
          <p:nvPr/>
        </p:nvCxnSpPr>
        <p:spPr bwMode="auto">
          <a:xfrm>
            <a:off x="3078163" y="3059113"/>
            <a:ext cx="12350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8316" name="AutoShape 12"/>
          <p:cNvCxnSpPr>
            <a:cxnSpLocks noChangeShapeType="1"/>
          </p:cNvCxnSpPr>
          <p:nvPr/>
        </p:nvCxnSpPr>
        <p:spPr bwMode="auto">
          <a:xfrm flipV="1">
            <a:off x="1747838" y="3163888"/>
            <a:ext cx="1087437" cy="906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8317" name="AutoShape 13"/>
          <p:cNvCxnSpPr>
            <a:cxnSpLocks noChangeShapeType="1"/>
          </p:cNvCxnSpPr>
          <p:nvPr/>
        </p:nvCxnSpPr>
        <p:spPr bwMode="auto">
          <a:xfrm>
            <a:off x="1793875" y="1658938"/>
            <a:ext cx="25193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8318" name="AutoShape 14"/>
          <p:cNvCxnSpPr>
            <a:cxnSpLocks noChangeShapeType="1"/>
          </p:cNvCxnSpPr>
          <p:nvPr/>
        </p:nvCxnSpPr>
        <p:spPr bwMode="auto">
          <a:xfrm flipV="1">
            <a:off x="1747838" y="3163888"/>
            <a:ext cx="2613025" cy="1117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8320" name="Oval 16"/>
          <p:cNvSpPr>
            <a:spLocks noChangeArrowheads="1"/>
          </p:cNvSpPr>
          <p:nvPr/>
        </p:nvSpPr>
        <p:spPr bwMode="auto">
          <a:xfrm>
            <a:off x="7707313" y="1509713"/>
            <a:ext cx="274637" cy="274637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D</a:t>
            </a:r>
          </a:p>
        </p:txBody>
      </p:sp>
      <p:cxnSp>
        <p:nvCxnSpPr>
          <p:cNvPr id="98323" name="AutoShape 19"/>
          <p:cNvCxnSpPr>
            <a:cxnSpLocks noChangeShapeType="1"/>
          </p:cNvCxnSpPr>
          <p:nvPr/>
        </p:nvCxnSpPr>
        <p:spPr bwMode="auto">
          <a:xfrm>
            <a:off x="6253163" y="1752600"/>
            <a:ext cx="1487487" cy="1200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8324" name="AutoShape 20"/>
          <p:cNvCxnSpPr>
            <a:cxnSpLocks noChangeShapeType="1"/>
          </p:cNvCxnSpPr>
          <p:nvPr/>
        </p:nvCxnSpPr>
        <p:spPr bwMode="auto">
          <a:xfrm>
            <a:off x="6299200" y="3059113"/>
            <a:ext cx="13938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8325" name="AutoShape 21"/>
          <p:cNvCxnSpPr>
            <a:cxnSpLocks noChangeShapeType="1"/>
          </p:cNvCxnSpPr>
          <p:nvPr/>
        </p:nvCxnSpPr>
        <p:spPr bwMode="auto">
          <a:xfrm flipH="1">
            <a:off x="6154738" y="1792288"/>
            <a:ext cx="1587" cy="1120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8326" name="AutoShape 22"/>
          <p:cNvCxnSpPr>
            <a:cxnSpLocks noChangeShapeType="1"/>
            <a:endCxn id="98320" idx="2"/>
          </p:cNvCxnSpPr>
          <p:nvPr/>
        </p:nvCxnSpPr>
        <p:spPr bwMode="auto">
          <a:xfrm>
            <a:off x="6300788" y="1647825"/>
            <a:ext cx="13985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8327" name="AutoShape 23"/>
          <p:cNvCxnSpPr>
            <a:cxnSpLocks noChangeShapeType="1"/>
          </p:cNvCxnSpPr>
          <p:nvPr/>
        </p:nvCxnSpPr>
        <p:spPr bwMode="auto">
          <a:xfrm>
            <a:off x="4603750" y="3059113"/>
            <a:ext cx="140493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8328" name="Text Box 24"/>
          <p:cNvSpPr txBox="1">
            <a:spLocks noChangeArrowheads="1"/>
          </p:cNvSpPr>
          <p:nvPr/>
        </p:nvSpPr>
        <p:spPr bwMode="auto">
          <a:xfrm>
            <a:off x="1484313" y="106045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-</a:t>
            </a:r>
          </a:p>
        </p:txBody>
      </p:sp>
      <p:sp>
        <p:nvSpPr>
          <p:cNvPr id="98330" name="Text Box 26"/>
          <p:cNvSpPr txBox="1">
            <a:spLocks noChangeArrowheads="1"/>
          </p:cNvSpPr>
          <p:nvPr/>
        </p:nvSpPr>
        <p:spPr bwMode="auto">
          <a:xfrm>
            <a:off x="4310063" y="1057275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A</a:t>
            </a:r>
          </a:p>
        </p:txBody>
      </p:sp>
      <p:sp>
        <p:nvSpPr>
          <p:cNvPr id="98331" name="Text Box 27"/>
          <p:cNvSpPr txBox="1">
            <a:spLocks noChangeArrowheads="1"/>
          </p:cNvSpPr>
          <p:nvPr/>
        </p:nvSpPr>
        <p:spPr bwMode="auto">
          <a:xfrm>
            <a:off x="1498600" y="438150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A</a:t>
            </a:r>
          </a:p>
        </p:txBody>
      </p:sp>
      <p:sp>
        <p:nvSpPr>
          <p:cNvPr id="98332" name="Text Box 28"/>
          <p:cNvSpPr txBox="1">
            <a:spLocks noChangeArrowheads="1"/>
          </p:cNvSpPr>
          <p:nvPr/>
        </p:nvSpPr>
        <p:spPr bwMode="auto">
          <a:xfrm>
            <a:off x="292100" y="5372100"/>
            <a:ext cx="2260600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/>
          <a:lstStyle/>
          <a:p>
            <a:pPr algn="ctr">
              <a:spcBef>
                <a:spcPct val="50000"/>
              </a:spcBef>
            </a:pPr>
            <a:r>
              <a:rPr kumimoji="1" lang="en-US" altLang="en-US" sz="1600" dirty="0"/>
              <a:t>visit neighbors of D</a:t>
            </a:r>
          </a:p>
        </p:txBody>
      </p:sp>
      <p:sp>
        <p:nvSpPr>
          <p:cNvPr id="98333" name="Text Box 29"/>
          <p:cNvSpPr txBox="1">
            <a:spLocks noChangeArrowheads="1"/>
          </p:cNvSpPr>
          <p:nvPr/>
        </p:nvSpPr>
        <p:spPr bwMode="auto">
          <a:xfrm>
            <a:off x="4306888" y="3208338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B</a:t>
            </a:r>
          </a:p>
        </p:txBody>
      </p:sp>
      <p:sp>
        <p:nvSpPr>
          <p:cNvPr id="98334" name="Text Box 30"/>
          <p:cNvSpPr txBox="1">
            <a:spLocks noChangeArrowheads="1"/>
          </p:cNvSpPr>
          <p:nvPr/>
        </p:nvSpPr>
        <p:spPr bwMode="auto">
          <a:xfrm>
            <a:off x="2786063" y="320675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I</a:t>
            </a:r>
          </a:p>
        </p:txBody>
      </p:sp>
      <p:sp>
        <p:nvSpPr>
          <p:cNvPr id="98335" name="Text Box 31"/>
          <p:cNvSpPr txBox="1">
            <a:spLocks noChangeArrowheads="1"/>
          </p:cNvSpPr>
          <p:nvPr/>
        </p:nvSpPr>
        <p:spPr bwMode="auto">
          <a:xfrm>
            <a:off x="6003925" y="3216275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F</a:t>
            </a:r>
          </a:p>
        </p:txBody>
      </p:sp>
      <p:sp>
        <p:nvSpPr>
          <p:cNvPr id="98336" name="Text Box 32"/>
          <p:cNvSpPr txBox="1">
            <a:spLocks noChangeArrowheads="1"/>
          </p:cNvSpPr>
          <p:nvPr/>
        </p:nvSpPr>
        <p:spPr bwMode="auto">
          <a:xfrm>
            <a:off x="5995988" y="105410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G</a:t>
            </a:r>
          </a:p>
        </p:txBody>
      </p:sp>
      <p:sp>
        <p:nvSpPr>
          <p:cNvPr id="98337" name="Text Box 33"/>
          <p:cNvSpPr txBox="1">
            <a:spLocks noChangeArrowheads="1"/>
          </p:cNvSpPr>
          <p:nvPr/>
        </p:nvSpPr>
        <p:spPr bwMode="auto">
          <a:xfrm>
            <a:off x="7689850" y="3224213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G</a:t>
            </a:r>
          </a:p>
        </p:txBody>
      </p:sp>
      <p:sp>
        <p:nvSpPr>
          <p:cNvPr id="98338" name="Text Box 34"/>
          <p:cNvSpPr txBox="1">
            <a:spLocks noChangeArrowheads="1"/>
          </p:cNvSpPr>
          <p:nvPr/>
        </p:nvSpPr>
        <p:spPr bwMode="auto">
          <a:xfrm>
            <a:off x="7670800" y="1062038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C</a:t>
            </a:r>
          </a:p>
        </p:txBody>
      </p:sp>
      <p:cxnSp>
        <p:nvCxnSpPr>
          <p:cNvPr id="98339" name="AutoShape 35"/>
          <p:cNvCxnSpPr>
            <a:cxnSpLocks noChangeShapeType="1"/>
            <a:endCxn id="98320" idx="2"/>
          </p:cNvCxnSpPr>
          <p:nvPr/>
        </p:nvCxnSpPr>
        <p:spPr bwMode="auto">
          <a:xfrm>
            <a:off x="6300788" y="1647825"/>
            <a:ext cx="1398587" cy="0"/>
          </a:xfrm>
          <a:prstGeom prst="straightConnector1">
            <a:avLst/>
          </a:prstGeom>
          <a:noFill/>
          <a:ln w="762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8340" name="Text Box 36"/>
          <p:cNvSpPr txBox="1">
            <a:spLocks noChangeArrowheads="1"/>
          </p:cNvSpPr>
          <p:nvPr/>
        </p:nvSpPr>
        <p:spPr bwMode="auto">
          <a:xfrm>
            <a:off x="4024313" y="5886450"/>
            <a:ext cx="3819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en-US" sz="1600"/>
              <a:t>FIFO Queue</a:t>
            </a:r>
          </a:p>
        </p:txBody>
      </p:sp>
      <p:sp>
        <p:nvSpPr>
          <p:cNvPr id="98341" name="Oval 37"/>
          <p:cNvSpPr>
            <a:spLocks noChangeArrowheads="1"/>
          </p:cNvSpPr>
          <p:nvPr/>
        </p:nvSpPr>
        <p:spPr bwMode="auto">
          <a:xfrm>
            <a:off x="1512888" y="40386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98342" name="Oval 38"/>
          <p:cNvSpPr>
            <a:spLocks noChangeArrowheads="1"/>
          </p:cNvSpPr>
          <p:nvPr/>
        </p:nvSpPr>
        <p:spPr bwMode="auto">
          <a:xfrm>
            <a:off x="432117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F</a:t>
            </a:r>
          </a:p>
        </p:txBody>
      </p:sp>
      <p:sp>
        <p:nvSpPr>
          <p:cNvPr id="98343" name="Oval 39"/>
          <p:cNvSpPr>
            <a:spLocks noChangeArrowheads="1"/>
          </p:cNvSpPr>
          <p:nvPr/>
        </p:nvSpPr>
        <p:spPr bwMode="auto">
          <a:xfrm>
            <a:off x="4321175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98344" name="Oval 40"/>
          <p:cNvSpPr>
            <a:spLocks noChangeArrowheads="1"/>
          </p:cNvSpPr>
          <p:nvPr/>
        </p:nvSpPr>
        <p:spPr bwMode="auto">
          <a:xfrm>
            <a:off x="1511300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98345" name="Oval 41"/>
          <p:cNvSpPr>
            <a:spLocks noChangeArrowheads="1"/>
          </p:cNvSpPr>
          <p:nvPr/>
        </p:nvSpPr>
        <p:spPr bwMode="auto">
          <a:xfrm>
            <a:off x="2795588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E</a:t>
            </a:r>
          </a:p>
        </p:txBody>
      </p:sp>
      <p:sp>
        <p:nvSpPr>
          <p:cNvPr id="98346" name="Oval 42"/>
          <p:cNvSpPr>
            <a:spLocks noChangeArrowheads="1"/>
          </p:cNvSpPr>
          <p:nvPr/>
        </p:nvSpPr>
        <p:spPr bwMode="auto">
          <a:xfrm>
            <a:off x="601662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G</a:t>
            </a:r>
          </a:p>
        </p:txBody>
      </p:sp>
      <p:sp>
        <p:nvSpPr>
          <p:cNvPr id="98347" name="Oval 43"/>
          <p:cNvSpPr>
            <a:spLocks noChangeArrowheads="1"/>
          </p:cNvSpPr>
          <p:nvPr/>
        </p:nvSpPr>
        <p:spPr bwMode="auto">
          <a:xfrm>
            <a:off x="7700963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H</a:t>
            </a:r>
          </a:p>
        </p:txBody>
      </p:sp>
      <p:sp>
        <p:nvSpPr>
          <p:cNvPr id="98348" name="Oval 44"/>
          <p:cNvSpPr>
            <a:spLocks noChangeArrowheads="1"/>
          </p:cNvSpPr>
          <p:nvPr/>
        </p:nvSpPr>
        <p:spPr bwMode="auto">
          <a:xfrm>
            <a:off x="6018213" y="1509713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C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60173" y="6306189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Sequence   A B I F E G C H 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Breadth First Search</a:t>
            </a:r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4025900" y="5372100"/>
            <a:ext cx="3860800" cy="4445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/>
          <a:lstStyle/>
          <a:p>
            <a:pPr>
              <a:spcBef>
                <a:spcPct val="50000"/>
              </a:spcBef>
            </a:pPr>
            <a:r>
              <a:rPr kumimoji="1" lang="en-US" altLang="en-US" sz="2000" b="1">
                <a:latin typeface="Courier New" pitchFamily="49" charset="0"/>
              </a:rPr>
              <a:t> </a:t>
            </a:r>
          </a:p>
        </p:txBody>
      </p:sp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3287713" y="5454650"/>
            <a:ext cx="746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en-US" sz="1400"/>
              <a:t>front</a:t>
            </a:r>
          </a:p>
        </p:txBody>
      </p:sp>
      <p:cxnSp>
        <p:nvCxnSpPr>
          <p:cNvPr id="100361" name="AutoShape 9"/>
          <p:cNvCxnSpPr>
            <a:cxnSpLocks noChangeShapeType="1"/>
          </p:cNvCxnSpPr>
          <p:nvPr/>
        </p:nvCxnSpPr>
        <p:spPr bwMode="auto">
          <a:xfrm>
            <a:off x="1649413" y="1803400"/>
            <a:ext cx="1587" cy="2227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0362" name="AutoShape 10"/>
          <p:cNvCxnSpPr>
            <a:cxnSpLocks noChangeShapeType="1"/>
          </p:cNvCxnSpPr>
          <p:nvPr/>
        </p:nvCxnSpPr>
        <p:spPr bwMode="auto">
          <a:xfrm flipV="1">
            <a:off x="4459288" y="1803400"/>
            <a:ext cx="0" cy="1109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0363" name="AutoShape 11"/>
          <p:cNvCxnSpPr>
            <a:cxnSpLocks noChangeShapeType="1"/>
          </p:cNvCxnSpPr>
          <p:nvPr/>
        </p:nvCxnSpPr>
        <p:spPr bwMode="auto">
          <a:xfrm>
            <a:off x="3078163" y="3059113"/>
            <a:ext cx="12350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0364" name="AutoShape 12"/>
          <p:cNvCxnSpPr>
            <a:cxnSpLocks noChangeShapeType="1"/>
          </p:cNvCxnSpPr>
          <p:nvPr/>
        </p:nvCxnSpPr>
        <p:spPr bwMode="auto">
          <a:xfrm flipV="1">
            <a:off x="1747838" y="3163888"/>
            <a:ext cx="1087437" cy="906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0365" name="AutoShape 13"/>
          <p:cNvCxnSpPr>
            <a:cxnSpLocks noChangeShapeType="1"/>
          </p:cNvCxnSpPr>
          <p:nvPr/>
        </p:nvCxnSpPr>
        <p:spPr bwMode="auto">
          <a:xfrm>
            <a:off x="1793875" y="1658938"/>
            <a:ext cx="25193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0366" name="AutoShape 14"/>
          <p:cNvCxnSpPr>
            <a:cxnSpLocks noChangeShapeType="1"/>
          </p:cNvCxnSpPr>
          <p:nvPr/>
        </p:nvCxnSpPr>
        <p:spPr bwMode="auto">
          <a:xfrm flipV="1">
            <a:off x="1747838" y="3163888"/>
            <a:ext cx="2613025" cy="1117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0371" name="AutoShape 19"/>
          <p:cNvCxnSpPr>
            <a:cxnSpLocks noChangeShapeType="1"/>
          </p:cNvCxnSpPr>
          <p:nvPr/>
        </p:nvCxnSpPr>
        <p:spPr bwMode="auto">
          <a:xfrm>
            <a:off x="6253163" y="1752600"/>
            <a:ext cx="1487487" cy="1200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0372" name="AutoShape 20"/>
          <p:cNvCxnSpPr>
            <a:cxnSpLocks noChangeShapeType="1"/>
          </p:cNvCxnSpPr>
          <p:nvPr/>
        </p:nvCxnSpPr>
        <p:spPr bwMode="auto">
          <a:xfrm>
            <a:off x="6299200" y="3059113"/>
            <a:ext cx="13938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0373" name="AutoShape 21"/>
          <p:cNvCxnSpPr>
            <a:cxnSpLocks noChangeShapeType="1"/>
          </p:cNvCxnSpPr>
          <p:nvPr/>
        </p:nvCxnSpPr>
        <p:spPr bwMode="auto">
          <a:xfrm flipH="1">
            <a:off x="6154738" y="1792288"/>
            <a:ext cx="1587" cy="1120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0374" name="AutoShape 22"/>
          <p:cNvCxnSpPr>
            <a:cxnSpLocks noChangeShapeType="1"/>
          </p:cNvCxnSpPr>
          <p:nvPr/>
        </p:nvCxnSpPr>
        <p:spPr bwMode="auto">
          <a:xfrm>
            <a:off x="6300788" y="1647825"/>
            <a:ext cx="13985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0375" name="AutoShape 23"/>
          <p:cNvCxnSpPr>
            <a:cxnSpLocks noChangeShapeType="1"/>
          </p:cNvCxnSpPr>
          <p:nvPr/>
        </p:nvCxnSpPr>
        <p:spPr bwMode="auto">
          <a:xfrm>
            <a:off x="4603750" y="3059113"/>
            <a:ext cx="140493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0376" name="Text Box 24"/>
          <p:cNvSpPr txBox="1">
            <a:spLocks noChangeArrowheads="1"/>
          </p:cNvSpPr>
          <p:nvPr/>
        </p:nvSpPr>
        <p:spPr bwMode="auto">
          <a:xfrm>
            <a:off x="1484313" y="106045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-</a:t>
            </a:r>
          </a:p>
        </p:txBody>
      </p:sp>
      <p:sp>
        <p:nvSpPr>
          <p:cNvPr id="100378" name="Text Box 26"/>
          <p:cNvSpPr txBox="1">
            <a:spLocks noChangeArrowheads="1"/>
          </p:cNvSpPr>
          <p:nvPr/>
        </p:nvSpPr>
        <p:spPr bwMode="auto">
          <a:xfrm>
            <a:off x="4310063" y="1057275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A</a:t>
            </a:r>
          </a:p>
        </p:txBody>
      </p:sp>
      <p:sp>
        <p:nvSpPr>
          <p:cNvPr id="100379" name="Text Box 27"/>
          <p:cNvSpPr txBox="1">
            <a:spLocks noChangeArrowheads="1"/>
          </p:cNvSpPr>
          <p:nvPr/>
        </p:nvSpPr>
        <p:spPr bwMode="auto">
          <a:xfrm>
            <a:off x="1498600" y="438150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A</a:t>
            </a:r>
          </a:p>
        </p:txBody>
      </p:sp>
      <p:sp>
        <p:nvSpPr>
          <p:cNvPr id="100380" name="Text Box 28"/>
          <p:cNvSpPr txBox="1">
            <a:spLocks noChangeArrowheads="1"/>
          </p:cNvSpPr>
          <p:nvPr/>
        </p:nvSpPr>
        <p:spPr bwMode="auto">
          <a:xfrm>
            <a:off x="292100" y="5372100"/>
            <a:ext cx="2260600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/>
          <a:lstStyle/>
          <a:p>
            <a:pPr algn="ctr">
              <a:spcBef>
                <a:spcPct val="50000"/>
              </a:spcBef>
            </a:pPr>
            <a:r>
              <a:rPr kumimoji="1" lang="en-US" altLang="en-US" sz="1600" dirty="0"/>
              <a:t>D finished</a:t>
            </a:r>
          </a:p>
        </p:txBody>
      </p:sp>
      <p:sp>
        <p:nvSpPr>
          <p:cNvPr id="100381" name="Text Box 29"/>
          <p:cNvSpPr txBox="1">
            <a:spLocks noChangeArrowheads="1"/>
          </p:cNvSpPr>
          <p:nvPr/>
        </p:nvSpPr>
        <p:spPr bwMode="auto">
          <a:xfrm>
            <a:off x="4306888" y="3208338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B</a:t>
            </a:r>
          </a:p>
        </p:txBody>
      </p:sp>
      <p:sp>
        <p:nvSpPr>
          <p:cNvPr id="100382" name="Text Box 30"/>
          <p:cNvSpPr txBox="1">
            <a:spLocks noChangeArrowheads="1"/>
          </p:cNvSpPr>
          <p:nvPr/>
        </p:nvSpPr>
        <p:spPr bwMode="auto">
          <a:xfrm>
            <a:off x="2786063" y="320675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I</a:t>
            </a:r>
          </a:p>
        </p:txBody>
      </p:sp>
      <p:sp>
        <p:nvSpPr>
          <p:cNvPr id="100383" name="Text Box 31"/>
          <p:cNvSpPr txBox="1">
            <a:spLocks noChangeArrowheads="1"/>
          </p:cNvSpPr>
          <p:nvPr/>
        </p:nvSpPr>
        <p:spPr bwMode="auto">
          <a:xfrm>
            <a:off x="6003925" y="3216275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F</a:t>
            </a:r>
          </a:p>
        </p:txBody>
      </p:sp>
      <p:sp>
        <p:nvSpPr>
          <p:cNvPr id="100384" name="Text Box 32"/>
          <p:cNvSpPr txBox="1">
            <a:spLocks noChangeArrowheads="1"/>
          </p:cNvSpPr>
          <p:nvPr/>
        </p:nvSpPr>
        <p:spPr bwMode="auto">
          <a:xfrm>
            <a:off x="5995988" y="105410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G</a:t>
            </a:r>
          </a:p>
        </p:txBody>
      </p:sp>
      <p:sp>
        <p:nvSpPr>
          <p:cNvPr id="100385" name="Text Box 33"/>
          <p:cNvSpPr txBox="1">
            <a:spLocks noChangeArrowheads="1"/>
          </p:cNvSpPr>
          <p:nvPr/>
        </p:nvSpPr>
        <p:spPr bwMode="auto">
          <a:xfrm>
            <a:off x="7689850" y="3224213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G</a:t>
            </a:r>
          </a:p>
        </p:txBody>
      </p:sp>
      <p:sp>
        <p:nvSpPr>
          <p:cNvPr id="100386" name="Text Box 34"/>
          <p:cNvSpPr txBox="1">
            <a:spLocks noChangeArrowheads="1"/>
          </p:cNvSpPr>
          <p:nvPr/>
        </p:nvSpPr>
        <p:spPr bwMode="auto">
          <a:xfrm>
            <a:off x="7670800" y="1062038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C</a:t>
            </a:r>
          </a:p>
        </p:txBody>
      </p:sp>
      <p:sp>
        <p:nvSpPr>
          <p:cNvPr id="100387" name="Text Box 35"/>
          <p:cNvSpPr txBox="1">
            <a:spLocks noChangeArrowheads="1"/>
          </p:cNvSpPr>
          <p:nvPr/>
        </p:nvSpPr>
        <p:spPr bwMode="auto">
          <a:xfrm>
            <a:off x="4024313" y="5886450"/>
            <a:ext cx="3819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en-US" sz="1600"/>
              <a:t>FIFO Queue</a:t>
            </a:r>
          </a:p>
        </p:txBody>
      </p:sp>
      <p:sp>
        <p:nvSpPr>
          <p:cNvPr id="100388" name="Oval 36"/>
          <p:cNvSpPr>
            <a:spLocks noChangeArrowheads="1"/>
          </p:cNvSpPr>
          <p:nvPr/>
        </p:nvSpPr>
        <p:spPr bwMode="auto">
          <a:xfrm>
            <a:off x="1512888" y="40386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100389" name="Oval 37"/>
          <p:cNvSpPr>
            <a:spLocks noChangeArrowheads="1"/>
          </p:cNvSpPr>
          <p:nvPr/>
        </p:nvSpPr>
        <p:spPr bwMode="auto">
          <a:xfrm>
            <a:off x="432117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F</a:t>
            </a:r>
          </a:p>
        </p:txBody>
      </p:sp>
      <p:sp>
        <p:nvSpPr>
          <p:cNvPr id="100390" name="Oval 38"/>
          <p:cNvSpPr>
            <a:spLocks noChangeArrowheads="1"/>
          </p:cNvSpPr>
          <p:nvPr/>
        </p:nvSpPr>
        <p:spPr bwMode="auto">
          <a:xfrm>
            <a:off x="4321175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100391" name="Oval 39"/>
          <p:cNvSpPr>
            <a:spLocks noChangeArrowheads="1"/>
          </p:cNvSpPr>
          <p:nvPr/>
        </p:nvSpPr>
        <p:spPr bwMode="auto">
          <a:xfrm>
            <a:off x="1511300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100392" name="Oval 40"/>
          <p:cNvSpPr>
            <a:spLocks noChangeArrowheads="1"/>
          </p:cNvSpPr>
          <p:nvPr/>
        </p:nvSpPr>
        <p:spPr bwMode="auto">
          <a:xfrm>
            <a:off x="2795588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E</a:t>
            </a:r>
          </a:p>
        </p:txBody>
      </p:sp>
      <p:sp>
        <p:nvSpPr>
          <p:cNvPr id="100393" name="Oval 41"/>
          <p:cNvSpPr>
            <a:spLocks noChangeArrowheads="1"/>
          </p:cNvSpPr>
          <p:nvPr/>
        </p:nvSpPr>
        <p:spPr bwMode="auto">
          <a:xfrm>
            <a:off x="601662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G</a:t>
            </a:r>
          </a:p>
        </p:txBody>
      </p:sp>
      <p:sp>
        <p:nvSpPr>
          <p:cNvPr id="100394" name="Oval 42"/>
          <p:cNvSpPr>
            <a:spLocks noChangeArrowheads="1"/>
          </p:cNvSpPr>
          <p:nvPr/>
        </p:nvSpPr>
        <p:spPr bwMode="auto">
          <a:xfrm>
            <a:off x="7700963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H</a:t>
            </a:r>
          </a:p>
        </p:txBody>
      </p:sp>
      <p:sp>
        <p:nvSpPr>
          <p:cNvPr id="100395" name="Oval 43"/>
          <p:cNvSpPr>
            <a:spLocks noChangeArrowheads="1"/>
          </p:cNvSpPr>
          <p:nvPr/>
        </p:nvSpPr>
        <p:spPr bwMode="auto">
          <a:xfrm>
            <a:off x="6018213" y="1509713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C</a:t>
            </a:r>
          </a:p>
        </p:txBody>
      </p:sp>
      <p:sp>
        <p:nvSpPr>
          <p:cNvPr id="100396" name="Oval 44"/>
          <p:cNvSpPr>
            <a:spLocks noChangeArrowheads="1"/>
          </p:cNvSpPr>
          <p:nvPr/>
        </p:nvSpPr>
        <p:spPr bwMode="auto">
          <a:xfrm>
            <a:off x="7707313" y="1509713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05200" y="632460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Sequence   A B I F E G C H 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Breadth First Search</a:t>
            </a:r>
          </a:p>
        </p:txBody>
      </p:sp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4025900" y="5372100"/>
            <a:ext cx="3860800" cy="4445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/>
          <a:lstStyle/>
          <a:p>
            <a:pPr>
              <a:spcBef>
                <a:spcPct val="50000"/>
              </a:spcBef>
            </a:pPr>
            <a:r>
              <a:rPr kumimoji="1" lang="en-US" altLang="en-US" sz="2000" b="1">
                <a:latin typeface="Courier New" pitchFamily="49" charset="0"/>
              </a:rPr>
              <a:t> </a:t>
            </a:r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3287713" y="5454650"/>
            <a:ext cx="746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en-US" sz="1400"/>
              <a:t>front</a:t>
            </a:r>
          </a:p>
        </p:txBody>
      </p:sp>
      <p:cxnSp>
        <p:nvCxnSpPr>
          <p:cNvPr id="102409" name="AutoShape 9"/>
          <p:cNvCxnSpPr>
            <a:cxnSpLocks noChangeShapeType="1"/>
          </p:cNvCxnSpPr>
          <p:nvPr/>
        </p:nvCxnSpPr>
        <p:spPr bwMode="auto">
          <a:xfrm>
            <a:off x="1649413" y="1803400"/>
            <a:ext cx="1587" cy="2227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2410" name="AutoShape 10"/>
          <p:cNvCxnSpPr>
            <a:cxnSpLocks noChangeShapeType="1"/>
          </p:cNvCxnSpPr>
          <p:nvPr/>
        </p:nvCxnSpPr>
        <p:spPr bwMode="auto">
          <a:xfrm flipV="1">
            <a:off x="4459288" y="1803400"/>
            <a:ext cx="0" cy="1109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2411" name="AutoShape 11"/>
          <p:cNvCxnSpPr>
            <a:cxnSpLocks noChangeShapeType="1"/>
          </p:cNvCxnSpPr>
          <p:nvPr/>
        </p:nvCxnSpPr>
        <p:spPr bwMode="auto">
          <a:xfrm>
            <a:off x="3078163" y="3059113"/>
            <a:ext cx="12350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2412" name="AutoShape 12"/>
          <p:cNvCxnSpPr>
            <a:cxnSpLocks noChangeShapeType="1"/>
          </p:cNvCxnSpPr>
          <p:nvPr/>
        </p:nvCxnSpPr>
        <p:spPr bwMode="auto">
          <a:xfrm flipV="1">
            <a:off x="1747838" y="3163888"/>
            <a:ext cx="1087437" cy="906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2413" name="AutoShape 13"/>
          <p:cNvCxnSpPr>
            <a:cxnSpLocks noChangeShapeType="1"/>
          </p:cNvCxnSpPr>
          <p:nvPr/>
        </p:nvCxnSpPr>
        <p:spPr bwMode="auto">
          <a:xfrm>
            <a:off x="1793875" y="1658938"/>
            <a:ext cx="25193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2414" name="AutoShape 14"/>
          <p:cNvCxnSpPr>
            <a:cxnSpLocks noChangeShapeType="1"/>
          </p:cNvCxnSpPr>
          <p:nvPr/>
        </p:nvCxnSpPr>
        <p:spPr bwMode="auto">
          <a:xfrm flipV="1">
            <a:off x="1747838" y="3163888"/>
            <a:ext cx="2613025" cy="1117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2419" name="AutoShape 19"/>
          <p:cNvCxnSpPr>
            <a:cxnSpLocks noChangeShapeType="1"/>
          </p:cNvCxnSpPr>
          <p:nvPr/>
        </p:nvCxnSpPr>
        <p:spPr bwMode="auto">
          <a:xfrm>
            <a:off x="6253163" y="1752600"/>
            <a:ext cx="1487487" cy="1200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2420" name="AutoShape 20"/>
          <p:cNvCxnSpPr>
            <a:cxnSpLocks noChangeShapeType="1"/>
          </p:cNvCxnSpPr>
          <p:nvPr/>
        </p:nvCxnSpPr>
        <p:spPr bwMode="auto">
          <a:xfrm>
            <a:off x="6299200" y="3059113"/>
            <a:ext cx="13938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2421" name="AutoShape 21"/>
          <p:cNvCxnSpPr>
            <a:cxnSpLocks noChangeShapeType="1"/>
          </p:cNvCxnSpPr>
          <p:nvPr/>
        </p:nvCxnSpPr>
        <p:spPr bwMode="auto">
          <a:xfrm flipH="1">
            <a:off x="6154738" y="1792288"/>
            <a:ext cx="1587" cy="1120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2422" name="AutoShape 22"/>
          <p:cNvCxnSpPr>
            <a:cxnSpLocks noChangeShapeType="1"/>
          </p:cNvCxnSpPr>
          <p:nvPr/>
        </p:nvCxnSpPr>
        <p:spPr bwMode="auto">
          <a:xfrm>
            <a:off x="6300788" y="1647825"/>
            <a:ext cx="13985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2423" name="AutoShape 23"/>
          <p:cNvCxnSpPr>
            <a:cxnSpLocks noChangeShapeType="1"/>
          </p:cNvCxnSpPr>
          <p:nvPr/>
        </p:nvCxnSpPr>
        <p:spPr bwMode="auto">
          <a:xfrm>
            <a:off x="4603750" y="3059113"/>
            <a:ext cx="140493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2424" name="Text Box 24"/>
          <p:cNvSpPr txBox="1">
            <a:spLocks noChangeArrowheads="1"/>
          </p:cNvSpPr>
          <p:nvPr/>
        </p:nvSpPr>
        <p:spPr bwMode="auto">
          <a:xfrm>
            <a:off x="1484313" y="106045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-</a:t>
            </a:r>
          </a:p>
        </p:txBody>
      </p:sp>
      <p:sp>
        <p:nvSpPr>
          <p:cNvPr id="102426" name="Text Box 26"/>
          <p:cNvSpPr txBox="1">
            <a:spLocks noChangeArrowheads="1"/>
          </p:cNvSpPr>
          <p:nvPr/>
        </p:nvSpPr>
        <p:spPr bwMode="auto">
          <a:xfrm>
            <a:off x="4310063" y="1057275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A</a:t>
            </a:r>
          </a:p>
        </p:txBody>
      </p:sp>
      <p:sp>
        <p:nvSpPr>
          <p:cNvPr id="102427" name="Text Box 27"/>
          <p:cNvSpPr txBox="1">
            <a:spLocks noChangeArrowheads="1"/>
          </p:cNvSpPr>
          <p:nvPr/>
        </p:nvSpPr>
        <p:spPr bwMode="auto">
          <a:xfrm>
            <a:off x="1498600" y="438150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A</a:t>
            </a:r>
          </a:p>
        </p:txBody>
      </p:sp>
      <p:sp>
        <p:nvSpPr>
          <p:cNvPr id="102428" name="Text Box 28"/>
          <p:cNvSpPr txBox="1">
            <a:spLocks noChangeArrowheads="1"/>
          </p:cNvSpPr>
          <p:nvPr/>
        </p:nvSpPr>
        <p:spPr bwMode="auto">
          <a:xfrm>
            <a:off x="292100" y="5372100"/>
            <a:ext cx="2260600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/>
          <a:lstStyle/>
          <a:p>
            <a:pPr algn="ctr">
              <a:spcBef>
                <a:spcPct val="50000"/>
              </a:spcBef>
            </a:pPr>
            <a:r>
              <a:rPr kumimoji="1" lang="en-US" altLang="en-US" sz="1600" dirty="0" err="1"/>
              <a:t>dequeue</a:t>
            </a:r>
            <a:r>
              <a:rPr kumimoji="1" lang="en-US" altLang="en-US" sz="1600" dirty="0"/>
              <a:t> next vertex</a:t>
            </a:r>
          </a:p>
        </p:txBody>
      </p:sp>
      <p:sp>
        <p:nvSpPr>
          <p:cNvPr id="102429" name="Text Box 29"/>
          <p:cNvSpPr txBox="1">
            <a:spLocks noChangeArrowheads="1"/>
          </p:cNvSpPr>
          <p:nvPr/>
        </p:nvSpPr>
        <p:spPr bwMode="auto">
          <a:xfrm>
            <a:off x="4306888" y="3208338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B</a:t>
            </a:r>
          </a:p>
        </p:txBody>
      </p:sp>
      <p:sp>
        <p:nvSpPr>
          <p:cNvPr id="102430" name="Text Box 30"/>
          <p:cNvSpPr txBox="1">
            <a:spLocks noChangeArrowheads="1"/>
          </p:cNvSpPr>
          <p:nvPr/>
        </p:nvSpPr>
        <p:spPr bwMode="auto">
          <a:xfrm>
            <a:off x="2786063" y="320675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I</a:t>
            </a:r>
          </a:p>
        </p:txBody>
      </p:sp>
      <p:sp>
        <p:nvSpPr>
          <p:cNvPr id="102431" name="Text Box 31"/>
          <p:cNvSpPr txBox="1">
            <a:spLocks noChangeArrowheads="1"/>
          </p:cNvSpPr>
          <p:nvPr/>
        </p:nvSpPr>
        <p:spPr bwMode="auto">
          <a:xfrm>
            <a:off x="6003925" y="3216275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F</a:t>
            </a:r>
          </a:p>
        </p:txBody>
      </p:sp>
      <p:sp>
        <p:nvSpPr>
          <p:cNvPr id="102432" name="Text Box 32"/>
          <p:cNvSpPr txBox="1">
            <a:spLocks noChangeArrowheads="1"/>
          </p:cNvSpPr>
          <p:nvPr/>
        </p:nvSpPr>
        <p:spPr bwMode="auto">
          <a:xfrm>
            <a:off x="5995988" y="105410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G</a:t>
            </a:r>
          </a:p>
        </p:txBody>
      </p:sp>
      <p:sp>
        <p:nvSpPr>
          <p:cNvPr id="102433" name="Text Box 33"/>
          <p:cNvSpPr txBox="1">
            <a:spLocks noChangeArrowheads="1"/>
          </p:cNvSpPr>
          <p:nvPr/>
        </p:nvSpPr>
        <p:spPr bwMode="auto">
          <a:xfrm>
            <a:off x="7689850" y="3224213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G</a:t>
            </a:r>
          </a:p>
        </p:txBody>
      </p:sp>
      <p:sp>
        <p:nvSpPr>
          <p:cNvPr id="102434" name="Text Box 34"/>
          <p:cNvSpPr txBox="1">
            <a:spLocks noChangeArrowheads="1"/>
          </p:cNvSpPr>
          <p:nvPr/>
        </p:nvSpPr>
        <p:spPr bwMode="auto">
          <a:xfrm>
            <a:off x="7670800" y="1062038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C</a:t>
            </a:r>
          </a:p>
        </p:txBody>
      </p:sp>
      <p:sp>
        <p:nvSpPr>
          <p:cNvPr id="102435" name="Text Box 35"/>
          <p:cNvSpPr txBox="1">
            <a:spLocks noChangeArrowheads="1"/>
          </p:cNvSpPr>
          <p:nvPr/>
        </p:nvSpPr>
        <p:spPr bwMode="auto">
          <a:xfrm>
            <a:off x="4024313" y="5886450"/>
            <a:ext cx="3819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en-US" sz="1600"/>
              <a:t>FIFO Queue</a:t>
            </a:r>
          </a:p>
        </p:txBody>
      </p:sp>
      <p:sp>
        <p:nvSpPr>
          <p:cNvPr id="102436" name="Oval 36"/>
          <p:cNvSpPr>
            <a:spLocks noChangeArrowheads="1"/>
          </p:cNvSpPr>
          <p:nvPr/>
        </p:nvSpPr>
        <p:spPr bwMode="auto">
          <a:xfrm>
            <a:off x="1512888" y="40386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102437" name="Oval 37"/>
          <p:cNvSpPr>
            <a:spLocks noChangeArrowheads="1"/>
          </p:cNvSpPr>
          <p:nvPr/>
        </p:nvSpPr>
        <p:spPr bwMode="auto">
          <a:xfrm>
            <a:off x="432117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F</a:t>
            </a:r>
          </a:p>
        </p:txBody>
      </p:sp>
      <p:sp>
        <p:nvSpPr>
          <p:cNvPr id="102440" name="Oval 40"/>
          <p:cNvSpPr>
            <a:spLocks noChangeArrowheads="1"/>
          </p:cNvSpPr>
          <p:nvPr/>
        </p:nvSpPr>
        <p:spPr bwMode="auto">
          <a:xfrm>
            <a:off x="4321175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102441" name="Oval 41"/>
          <p:cNvSpPr>
            <a:spLocks noChangeArrowheads="1"/>
          </p:cNvSpPr>
          <p:nvPr/>
        </p:nvSpPr>
        <p:spPr bwMode="auto">
          <a:xfrm>
            <a:off x="1511300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102442" name="Oval 42"/>
          <p:cNvSpPr>
            <a:spLocks noChangeArrowheads="1"/>
          </p:cNvSpPr>
          <p:nvPr/>
        </p:nvSpPr>
        <p:spPr bwMode="auto">
          <a:xfrm>
            <a:off x="2795588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E</a:t>
            </a:r>
          </a:p>
        </p:txBody>
      </p:sp>
      <p:sp>
        <p:nvSpPr>
          <p:cNvPr id="102443" name="Oval 43"/>
          <p:cNvSpPr>
            <a:spLocks noChangeArrowheads="1"/>
          </p:cNvSpPr>
          <p:nvPr/>
        </p:nvSpPr>
        <p:spPr bwMode="auto">
          <a:xfrm>
            <a:off x="601662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G</a:t>
            </a:r>
          </a:p>
        </p:txBody>
      </p:sp>
      <p:sp>
        <p:nvSpPr>
          <p:cNvPr id="102444" name="Oval 44"/>
          <p:cNvSpPr>
            <a:spLocks noChangeArrowheads="1"/>
          </p:cNvSpPr>
          <p:nvPr/>
        </p:nvSpPr>
        <p:spPr bwMode="auto">
          <a:xfrm>
            <a:off x="7700963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H</a:t>
            </a:r>
          </a:p>
        </p:txBody>
      </p:sp>
      <p:sp>
        <p:nvSpPr>
          <p:cNvPr id="102445" name="Oval 45"/>
          <p:cNvSpPr>
            <a:spLocks noChangeArrowheads="1"/>
          </p:cNvSpPr>
          <p:nvPr/>
        </p:nvSpPr>
        <p:spPr bwMode="auto">
          <a:xfrm>
            <a:off x="6018213" y="1509713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C</a:t>
            </a:r>
          </a:p>
        </p:txBody>
      </p:sp>
      <p:sp>
        <p:nvSpPr>
          <p:cNvPr id="102446" name="Oval 46"/>
          <p:cNvSpPr>
            <a:spLocks noChangeArrowheads="1"/>
          </p:cNvSpPr>
          <p:nvPr/>
        </p:nvSpPr>
        <p:spPr bwMode="auto">
          <a:xfrm>
            <a:off x="7707313" y="1509713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05200" y="640080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Sequence   A B I F E G C H 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Breadth First Search</a:t>
            </a:r>
          </a:p>
        </p:txBody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4025900" y="5372100"/>
            <a:ext cx="3860800" cy="4445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/>
          <a:lstStyle/>
          <a:p>
            <a:pPr>
              <a:spcBef>
                <a:spcPct val="50000"/>
              </a:spcBef>
            </a:pPr>
            <a:r>
              <a:rPr kumimoji="1" lang="en-US" altLang="en-US" sz="2000" b="1">
                <a:latin typeface="Courier New" pitchFamily="49" charset="0"/>
              </a:rPr>
              <a:t> </a:t>
            </a: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3287713" y="5454650"/>
            <a:ext cx="746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en-US" sz="1400"/>
              <a:t>front</a:t>
            </a:r>
          </a:p>
        </p:txBody>
      </p:sp>
      <p:sp>
        <p:nvSpPr>
          <p:cNvPr id="104453" name="Text Box 5"/>
          <p:cNvSpPr txBox="1">
            <a:spLocks noChangeArrowheads="1"/>
          </p:cNvSpPr>
          <p:nvPr/>
        </p:nvSpPr>
        <p:spPr bwMode="auto">
          <a:xfrm>
            <a:off x="292100" y="5372100"/>
            <a:ext cx="2260600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/>
          <a:lstStyle/>
          <a:p>
            <a:pPr algn="ctr">
              <a:spcBef>
                <a:spcPct val="50000"/>
              </a:spcBef>
            </a:pPr>
            <a:r>
              <a:rPr kumimoji="1" lang="en-US" altLang="en-US" sz="1600"/>
              <a:t>STOP</a:t>
            </a:r>
          </a:p>
        </p:txBody>
      </p:sp>
      <p:sp>
        <p:nvSpPr>
          <p:cNvPr id="104458" name="Oval 10"/>
          <p:cNvSpPr>
            <a:spLocks noChangeArrowheads="1"/>
          </p:cNvSpPr>
          <p:nvPr/>
        </p:nvSpPr>
        <p:spPr bwMode="auto">
          <a:xfrm>
            <a:off x="2795588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E</a:t>
            </a:r>
          </a:p>
        </p:txBody>
      </p:sp>
      <p:cxnSp>
        <p:nvCxnSpPr>
          <p:cNvPr id="104459" name="AutoShape 11"/>
          <p:cNvCxnSpPr>
            <a:cxnSpLocks noChangeShapeType="1"/>
          </p:cNvCxnSpPr>
          <p:nvPr/>
        </p:nvCxnSpPr>
        <p:spPr bwMode="auto">
          <a:xfrm>
            <a:off x="1649413" y="1803400"/>
            <a:ext cx="1587" cy="2227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4460" name="AutoShape 12"/>
          <p:cNvCxnSpPr>
            <a:cxnSpLocks noChangeShapeType="1"/>
          </p:cNvCxnSpPr>
          <p:nvPr/>
        </p:nvCxnSpPr>
        <p:spPr bwMode="auto">
          <a:xfrm flipV="1">
            <a:off x="4459288" y="1803400"/>
            <a:ext cx="0" cy="1109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4461" name="AutoShape 13"/>
          <p:cNvCxnSpPr>
            <a:cxnSpLocks noChangeShapeType="1"/>
            <a:stCxn id="104458" idx="6"/>
          </p:cNvCxnSpPr>
          <p:nvPr/>
        </p:nvCxnSpPr>
        <p:spPr bwMode="auto">
          <a:xfrm>
            <a:off x="3078163" y="3059113"/>
            <a:ext cx="12350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4462" name="AutoShape 14"/>
          <p:cNvCxnSpPr>
            <a:cxnSpLocks noChangeShapeType="1"/>
            <a:endCxn id="104458" idx="3"/>
          </p:cNvCxnSpPr>
          <p:nvPr/>
        </p:nvCxnSpPr>
        <p:spPr bwMode="auto">
          <a:xfrm flipV="1">
            <a:off x="1747838" y="3163888"/>
            <a:ext cx="1087437" cy="906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4463" name="AutoShape 15"/>
          <p:cNvCxnSpPr>
            <a:cxnSpLocks noChangeShapeType="1"/>
          </p:cNvCxnSpPr>
          <p:nvPr/>
        </p:nvCxnSpPr>
        <p:spPr bwMode="auto">
          <a:xfrm>
            <a:off x="1793875" y="1658938"/>
            <a:ext cx="25193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4464" name="AutoShape 16"/>
          <p:cNvCxnSpPr>
            <a:cxnSpLocks noChangeShapeType="1"/>
          </p:cNvCxnSpPr>
          <p:nvPr/>
        </p:nvCxnSpPr>
        <p:spPr bwMode="auto">
          <a:xfrm flipV="1">
            <a:off x="1747838" y="3163888"/>
            <a:ext cx="2613025" cy="1117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4465" name="Oval 17"/>
          <p:cNvSpPr>
            <a:spLocks noChangeArrowheads="1"/>
          </p:cNvSpPr>
          <p:nvPr/>
        </p:nvSpPr>
        <p:spPr bwMode="auto">
          <a:xfrm>
            <a:off x="7700963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H</a:t>
            </a:r>
          </a:p>
        </p:txBody>
      </p:sp>
      <p:sp>
        <p:nvSpPr>
          <p:cNvPr id="104466" name="Oval 18"/>
          <p:cNvSpPr>
            <a:spLocks noChangeArrowheads="1"/>
          </p:cNvSpPr>
          <p:nvPr/>
        </p:nvSpPr>
        <p:spPr bwMode="auto">
          <a:xfrm>
            <a:off x="7707313" y="1509713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D</a:t>
            </a:r>
          </a:p>
        </p:txBody>
      </p:sp>
      <p:cxnSp>
        <p:nvCxnSpPr>
          <p:cNvPr id="104469" name="AutoShape 21"/>
          <p:cNvCxnSpPr>
            <a:cxnSpLocks noChangeShapeType="1"/>
            <a:endCxn id="104465" idx="1"/>
          </p:cNvCxnSpPr>
          <p:nvPr/>
        </p:nvCxnSpPr>
        <p:spPr bwMode="auto">
          <a:xfrm>
            <a:off x="6253163" y="1752600"/>
            <a:ext cx="1487487" cy="1200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4470" name="AutoShape 22"/>
          <p:cNvCxnSpPr>
            <a:cxnSpLocks noChangeShapeType="1"/>
            <a:endCxn id="104465" idx="2"/>
          </p:cNvCxnSpPr>
          <p:nvPr/>
        </p:nvCxnSpPr>
        <p:spPr bwMode="auto">
          <a:xfrm>
            <a:off x="6299200" y="3059113"/>
            <a:ext cx="13938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4471" name="AutoShape 23"/>
          <p:cNvCxnSpPr>
            <a:cxnSpLocks noChangeShapeType="1"/>
          </p:cNvCxnSpPr>
          <p:nvPr/>
        </p:nvCxnSpPr>
        <p:spPr bwMode="auto">
          <a:xfrm flipH="1">
            <a:off x="6154738" y="1792288"/>
            <a:ext cx="1587" cy="1120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4472" name="AutoShape 24"/>
          <p:cNvCxnSpPr>
            <a:cxnSpLocks noChangeShapeType="1"/>
            <a:endCxn id="104466" idx="2"/>
          </p:cNvCxnSpPr>
          <p:nvPr/>
        </p:nvCxnSpPr>
        <p:spPr bwMode="auto">
          <a:xfrm>
            <a:off x="6300788" y="1647825"/>
            <a:ext cx="13985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4473" name="AutoShape 25"/>
          <p:cNvCxnSpPr>
            <a:cxnSpLocks noChangeShapeType="1"/>
          </p:cNvCxnSpPr>
          <p:nvPr/>
        </p:nvCxnSpPr>
        <p:spPr bwMode="auto">
          <a:xfrm>
            <a:off x="4603750" y="3059113"/>
            <a:ext cx="140493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4474" name="Text Box 26"/>
          <p:cNvSpPr txBox="1">
            <a:spLocks noChangeArrowheads="1"/>
          </p:cNvSpPr>
          <p:nvPr/>
        </p:nvSpPr>
        <p:spPr bwMode="auto">
          <a:xfrm>
            <a:off x="1484313" y="106045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-</a:t>
            </a:r>
          </a:p>
        </p:txBody>
      </p:sp>
      <p:sp>
        <p:nvSpPr>
          <p:cNvPr id="104476" name="Text Box 28"/>
          <p:cNvSpPr txBox="1">
            <a:spLocks noChangeArrowheads="1"/>
          </p:cNvSpPr>
          <p:nvPr/>
        </p:nvSpPr>
        <p:spPr bwMode="auto">
          <a:xfrm>
            <a:off x="4310063" y="1057275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A</a:t>
            </a:r>
          </a:p>
        </p:txBody>
      </p:sp>
      <p:sp>
        <p:nvSpPr>
          <p:cNvPr id="104477" name="Text Box 29"/>
          <p:cNvSpPr txBox="1">
            <a:spLocks noChangeArrowheads="1"/>
          </p:cNvSpPr>
          <p:nvPr/>
        </p:nvSpPr>
        <p:spPr bwMode="auto">
          <a:xfrm>
            <a:off x="1498600" y="438150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A</a:t>
            </a:r>
          </a:p>
        </p:txBody>
      </p:sp>
      <p:sp>
        <p:nvSpPr>
          <p:cNvPr id="104478" name="Text Box 30"/>
          <p:cNvSpPr txBox="1">
            <a:spLocks noChangeArrowheads="1"/>
          </p:cNvSpPr>
          <p:nvPr/>
        </p:nvSpPr>
        <p:spPr bwMode="auto">
          <a:xfrm>
            <a:off x="4306888" y="3208338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B</a:t>
            </a:r>
          </a:p>
        </p:txBody>
      </p:sp>
      <p:sp>
        <p:nvSpPr>
          <p:cNvPr id="104479" name="Text Box 31"/>
          <p:cNvSpPr txBox="1">
            <a:spLocks noChangeArrowheads="1"/>
          </p:cNvSpPr>
          <p:nvPr/>
        </p:nvSpPr>
        <p:spPr bwMode="auto">
          <a:xfrm>
            <a:off x="2786063" y="320675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I</a:t>
            </a:r>
          </a:p>
        </p:txBody>
      </p:sp>
      <p:sp>
        <p:nvSpPr>
          <p:cNvPr id="104480" name="Text Box 32"/>
          <p:cNvSpPr txBox="1">
            <a:spLocks noChangeArrowheads="1"/>
          </p:cNvSpPr>
          <p:nvPr/>
        </p:nvSpPr>
        <p:spPr bwMode="auto">
          <a:xfrm>
            <a:off x="6003925" y="3216275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F</a:t>
            </a:r>
          </a:p>
        </p:txBody>
      </p:sp>
      <p:sp>
        <p:nvSpPr>
          <p:cNvPr id="104481" name="Text Box 33"/>
          <p:cNvSpPr txBox="1">
            <a:spLocks noChangeArrowheads="1"/>
          </p:cNvSpPr>
          <p:nvPr/>
        </p:nvSpPr>
        <p:spPr bwMode="auto">
          <a:xfrm>
            <a:off x="5995988" y="105410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G</a:t>
            </a:r>
          </a:p>
        </p:txBody>
      </p:sp>
      <p:sp>
        <p:nvSpPr>
          <p:cNvPr id="104482" name="Text Box 34"/>
          <p:cNvSpPr txBox="1">
            <a:spLocks noChangeArrowheads="1"/>
          </p:cNvSpPr>
          <p:nvPr/>
        </p:nvSpPr>
        <p:spPr bwMode="auto">
          <a:xfrm>
            <a:off x="7689850" y="3224213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G</a:t>
            </a:r>
          </a:p>
        </p:txBody>
      </p:sp>
      <p:sp>
        <p:nvSpPr>
          <p:cNvPr id="104483" name="Text Box 35"/>
          <p:cNvSpPr txBox="1">
            <a:spLocks noChangeArrowheads="1"/>
          </p:cNvSpPr>
          <p:nvPr/>
        </p:nvSpPr>
        <p:spPr bwMode="auto">
          <a:xfrm>
            <a:off x="7670800" y="1062038"/>
            <a:ext cx="339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C</a:t>
            </a:r>
          </a:p>
        </p:txBody>
      </p:sp>
      <p:sp>
        <p:nvSpPr>
          <p:cNvPr id="104484" name="Text Box 36"/>
          <p:cNvSpPr txBox="1">
            <a:spLocks noChangeArrowheads="1"/>
          </p:cNvSpPr>
          <p:nvPr/>
        </p:nvSpPr>
        <p:spPr bwMode="auto">
          <a:xfrm>
            <a:off x="4024313" y="5886450"/>
            <a:ext cx="3819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en-US" sz="1600"/>
              <a:t>FIFO Queue</a:t>
            </a:r>
          </a:p>
        </p:txBody>
      </p:sp>
      <p:sp>
        <p:nvSpPr>
          <p:cNvPr id="104485" name="Oval 37"/>
          <p:cNvSpPr>
            <a:spLocks noChangeArrowheads="1"/>
          </p:cNvSpPr>
          <p:nvPr/>
        </p:nvSpPr>
        <p:spPr bwMode="auto">
          <a:xfrm>
            <a:off x="1512888" y="40386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I</a:t>
            </a:r>
          </a:p>
        </p:txBody>
      </p:sp>
      <p:sp>
        <p:nvSpPr>
          <p:cNvPr id="104486" name="Oval 38"/>
          <p:cNvSpPr>
            <a:spLocks noChangeArrowheads="1"/>
          </p:cNvSpPr>
          <p:nvPr/>
        </p:nvSpPr>
        <p:spPr bwMode="auto">
          <a:xfrm>
            <a:off x="432117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F</a:t>
            </a:r>
          </a:p>
        </p:txBody>
      </p:sp>
      <p:sp>
        <p:nvSpPr>
          <p:cNvPr id="104487" name="Oval 39"/>
          <p:cNvSpPr>
            <a:spLocks noChangeArrowheads="1"/>
          </p:cNvSpPr>
          <p:nvPr/>
        </p:nvSpPr>
        <p:spPr bwMode="auto">
          <a:xfrm>
            <a:off x="4321175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104488" name="Oval 40"/>
          <p:cNvSpPr>
            <a:spLocks noChangeArrowheads="1"/>
          </p:cNvSpPr>
          <p:nvPr/>
        </p:nvSpPr>
        <p:spPr bwMode="auto">
          <a:xfrm>
            <a:off x="1511300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104489" name="Oval 41"/>
          <p:cNvSpPr>
            <a:spLocks noChangeArrowheads="1"/>
          </p:cNvSpPr>
          <p:nvPr/>
        </p:nvSpPr>
        <p:spPr bwMode="auto">
          <a:xfrm>
            <a:off x="601662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G</a:t>
            </a:r>
          </a:p>
        </p:txBody>
      </p:sp>
      <p:sp>
        <p:nvSpPr>
          <p:cNvPr id="104490" name="Oval 42"/>
          <p:cNvSpPr>
            <a:spLocks noChangeArrowheads="1"/>
          </p:cNvSpPr>
          <p:nvPr/>
        </p:nvSpPr>
        <p:spPr bwMode="auto">
          <a:xfrm>
            <a:off x="6018213" y="1509713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</a:rPr>
              <a:t>C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05200" y="6400800"/>
            <a:ext cx="48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Sequence   A B I F E G C H 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Depth- vs. Breadth-First searching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z="2400" dirty="0" smtClean="0"/>
              <a:t>When a breadth-first search succeeds, it finds a minimum-depth (nearest the root) goal node</a:t>
            </a:r>
          </a:p>
          <a:p>
            <a:pPr lvl="1"/>
            <a:r>
              <a:rPr lang="en-US" altLang="en-US" sz="2000" dirty="0" smtClean="0"/>
              <a:t>A separate mechanism is needed to keep track of the path to the goal node</a:t>
            </a:r>
            <a:endParaRPr lang="en-US" altLang="en-US" dirty="0" smtClean="0"/>
          </a:p>
          <a:p>
            <a:r>
              <a:rPr lang="en-US" altLang="en-US" sz="2400" dirty="0" smtClean="0"/>
              <a:t>When a depth-first search succeeds, the path to the goal node is on the stack</a:t>
            </a:r>
          </a:p>
          <a:p>
            <a:pPr lvl="1"/>
            <a:r>
              <a:rPr lang="en-US" altLang="en-US" sz="2000" dirty="0" smtClean="0"/>
              <a:t>The found goal node is not necessarily minimum depth</a:t>
            </a:r>
            <a:endParaRPr lang="en-US" altLang="en-US" dirty="0" smtClean="0"/>
          </a:p>
          <a:p>
            <a:r>
              <a:rPr lang="en-US" altLang="en-US" sz="2400" dirty="0" smtClean="0"/>
              <a:t>For a large tree, breadth-first search memory requirements may be excessive</a:t>
            </a:r>
          </a:p>
          <a:p>
            <a:r>
              <a:rPr lang="en-US" altLang="en-US" sz="2400" dirty="0" smtClean="0"/>
              <a:t>For a large tree, a depth-first search may take an excessively long time to find even a very nearby goal node</a:t>
            </a:r>
          </a:p>
          <a:p>
            <a:r>
              <a:rPr lang="en-US" altLang="en-US" sz="2400" dirty="0" smtClean="0"/>
              <a:t>How can we combine the advantages (and avoid the disadvantages) of these two search techniques?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674FD-1A82-4196-BCF4-035C52C8933C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3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Breadth First Search</a:t>
            </a:r>
          </a:p>
        </p:txBody>
      </p:sp>
      <p:sp>
        <p:nvSpPr>
          <p:cNvPr id="6147" name="Oval 3"/>
          <p:cNvSpPr>
            <a:spLocks noChangeArrowheads="1"/>
          </p:cNvSpPr>
          <p:nvPr/>
        </p:nvSpPr>
        <p:spPr bwMode="auto">
          <a:xfrm>
            <a:off x="1511300" y="1520825"/>
            <a:ext cx="274638" cy="2746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148" name="Oval 4"/>
          <p:cNvSpPr>
            <a:spLocks noChangeArrowheads="1"/>
          </p:cNvSpPr>
          <p:nvPr/>
        </p:nvSpPr>
        <p:spPr bwMode="auto">
          <a:xfrm>
            <a:off x="4321175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B</a:t>
            </a:r>
          </a:p>
        </p:txBody>
      </p:sp>
      <p:sp>
        <p:nvSpPr>
          <p:cNvPr id="6149" name="Oval 5"/>
          <p:cNvSpPr>
            <a:spLocks noChangeArrowheads="1"/>
          </p:cNvSpPr>
          <p:nvPr/>
        </p:nvSpPr>
        <p:spPr bwMode="auto">
          <a:xfrm>
            <a:off x="432117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F</a:t>
            </a:r>
          </a:p>
        </p:txBody>
      </p:sp>
      <p:sp>
        <p:nvSpPr>
          <p:cNvPr id="6150" name="Oval 6"/>
          <p:cNvSpPr>
            <a:spLocks noChangeArrowheads="1"/>
          </p:cNvSpPr>
          <p:nvPr/>
        </p:nvSpPr>
        <p:spPr bwMode="auto">
          <a:xfrm>
            <a:off x="1512888" y="40386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I</a:t>
            </a:r>
          </a:p>
        </p:txBody>
      </p:sp>
      <p:sp>
        <p:nvSpPr>
          <p:cNvPr id="6151" name="Oval 7"/>
          <p:cNvSpPr>
            <a:spLocks noChangeArrowheads="1"/>
          </p:cNvSpPr>
          <p:nvPr/>
        </p:nvSpPr>
        <p:spPr bwMode="auto">
          <a:xfrm>
            <a:off x="2795588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E</a:t>
            </a:r>
          </a:p>
        </p:txBody>
      </p:sp>
      <p:cxnSp>
        <p:nvCxnSpPr>
          <p:cNvPr id="6152" name="AutoShape 8"/>
          <p:cNvCxnSpPr>
            <a:cxnSpLocks noChangeShapeType="1"/>
            <a:stCxn id="6147" idx="4"/>
            <a:endCxn id="6150" idx="0"/>
          </p:cNvCxnSpPr>
          <p:nvPr/>
        </p:nvCxnSpPr>
        <p:spPr bwMode="auto">
          <a:xfrm>
            <a:off x="1649413" y="1803400"/>
            <a:ext cx="1587" cy="2227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53" name="AutoShape 9"/>
          <p:cNvCxnSpPr>
            <a:cxnSpLocks noChangeShapeType="1"/>
            <a:stCxn id="6149" idx="0"/>
            <a:endCxn id="6148" idx="4"/>
          </p:cNvCxnSpPr>
          <p:nvPr/>
        </p:nvCxnSpPr>
        <p:spPr bwMode="auto">
          <a:xfrm flipV="1">
            <a:off x="4459288" y="1803400"/>
            <a:ext cx="0" cy="1109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54" name="AutoShape 10"/>
          <p:cNvCxnSpPr>
            <a:cxnSpLocks noChangeShapeType="1"/>
            <a:stCxn id="6151" idx="6"/>
            <a:endCxn id="6149" idx="2"/>
          </p:cNvCxnSpPr>
          <p:nvPr/>
        </p:nvCxnSpPr>
        <p:spPr bwMode="auto">
          <a:xfrm>
            <a:off x="3078163" y="3059113"/>
            <a:ext cx="12350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55" name="AutoShape 11"/>
          <p:cNvCxnSpPr>
            <a:cxnSpLocks noChangeShapeType="1"/>
            <a:stCxn id="6150" idx="7"/>
            <a:endCxn id="6151" idx="3"/>
          </p:cNvCxnSpPr>
          <p:nvPr/>
        </p:nvCxnSpPr>
        <p:spPr bwMode="auto">
          <a:xfrm flipV="1">
            <a:off x="1747838" y="3163888"/>
            <a:ext cx="1087437" cy="906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56" name="AutoShape 12"/>
          <p:cNvCxnSpPr>
            <a:cxnSpLocks noChangeShapeType="1"/>
            <a:stCxn id="6147" idx="6"/>
            <a:endCxn id="6148" idx="2"/>
          </p:cNvCxnSpPr>
          <p:nvPr/>
        </p:nvCxnSpPr>
        <p:spPr bwMode="auto">
          <a:xfrm>
            <a:off x="1793875" y="1658938"/>
            <a:ext cx="25193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57" name="AutoShape 13"/>
          <p:cNvCxnSpPr>
            <a:cxnSpLocks noChangeShapeType="1"/>
            <a:stCxn id="6150" idx="5"/>
            <a:endCxn id="6149" idx="3"/>
          </p:cNvCxnSpPr>
          <p:nvPr/>
        </p:nvCxnSpPr>
        <p:spPr bwMode="auto">
          <a:xfrm flipV="1">
            <a:off x="1747838" y="3163888"/>
            <a:ext cx="2613025" cy="1117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58" name="Oval 14"/>
          <p:cNvSpPr>
            <a:spLocks noChangeArrowheads="1"/>
          </p:cNvSpPr>
          <p:nvPr/>
        </p:nvSpPr>
        <p:spPr bwMode="auto">
          <a:xfrm>
            <a:off x="7700963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H</a:t>
            </a:r>
          </a:p>
        </p:txBody>
      </p:sp>
      <p:sp>
        <p:nvSpPr>
          <p:cNvPr id="6159" name="Oval 15"/>
          <p:cNvSpPr>
            <a:spLocks noChangeArrowheads="1"/>
          </p:cNvSpPr>
          <p:nvPr/>
        </p:nvSpPr>
        <p:spPr bwMode="auto">
          <a:xfrm>
            <a:off x="7707313" y="1509713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D</a:t>
            </a:r>
          </a:p>
        </p:txBody>
      </p:sp>
      <p:sp>
        <p:nvSpPr>
          <p:cNvPr id="6160" name="Oval 16"/>
          <p:cNvSpPr>
            <a:spLocks noChangeArrowheads="1"/>
          </p:cNvSpPr>
          <p:nvPr/>
        </p:nvSpPr>
        <p:spPr bwMode="auto">
          <a:xfrm>
            <a:off x="6018213" y="1509713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C</a:t>
            </a:r>
          </a:p>
        </p:txBody>
      </p:sp>
      <p:sp>
        <p:nvSpPr>
          <p:cNvPr id="6161" name="Oval 17"/>
          <p:cNvSpPr>
            <a:spLocks noChangeArrowheads="1"/>
          </p:cNvSpPr>
          <p:nvPr/>
        </p:nvSpPr>
        <p:spPr bwMode="auto">
          <a:xfrm>
            <a:off x="601662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G</a:t>
            </a:r>
          </a:p>
        </p:txBody>
      </p:sp>
      <p:cxnSp>
        <p:nvCxnSpPr>
          <p:cNvPr id="6162" name="AutoShape 18"/>
          <p:cNvCxnSpPr>
            <a:cxnSpLocks noChangeShapeType="1"/>
            <a:stCxn id="6160" idx="5"/>
            <a:endCxn id="6158" idx="1"/>
          </p:cNvCxnSpPr>
          <p:nvPr/>
        </p:nvCxnSpPr>
        <p:spPr bwMode="auto">
          <a:xfrm>
            <a:off x="6253163" y="1752600"/>
            <a:ext cx="1487487" cy="1200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63" name="AutoShape 19"/>
          <p:cNvCxnSpPr>
            <a:cxnSpLocks noChangeShapeType="1"/>
            <a:stCxn id="6161" idx="6"/>
            <a:endCxn id="6158" idx="2"/>
          </p:cNvCxnSpPr>
          <p:nvPr/>
        </p:nvCxnSpPr>
        <p:spPr bwMode="auto">
          <a:xfrm>
            <a:off x="6299200" y="3059113"/>
            <a:ext cx="13938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64" name="AutoShape 20"/>
          <p:cNvCxnSpPr>
            <a:cxnSpLocks noChangeShapeType="1"/>
            <a:stCxn id="6160" idx="4"/>
            <a:endCxn id="6161" idx="0"/>
          </p:cNvCxnSpPr>
          <p:nvPr/>
        </p:nvCxnSpPr>
        <p:spPr bwMode="auto">
          <a:xfrm flipH="1">
            <a:off x="6154738" y="1792288"/>
            <a:ext cx="1587" cy="1120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65" name="AutoShape 21"/>
          <p:cNvCxnSpPr>
            <a:cxnSpLocks noChangeShapeType="1"/>
            <a:stCxn id="6160" idx="6"/>
            <a:endCxn id="6159" idx="2"/>
          </p:cNvCxnSpPr>
          <p:nvPr/>
        </p:nvCxnSpPr>
        <p:spPr bwMode="auto">
          <a:xfrm>
            <a:off x="6300788" y="1647825"/>
            <a:ext cx="13985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166" name="AutoShape 22"/>
          <p:cNvCxnSpPr>
            <a:cxnSpLocks noChangeShapeType="1"/>
            <a:stCxn id="6149" idx="6"/>
            <a:endCxn id="6161" idx="2"/>
          </p:cNvCxnSpPr>
          <p:nvPr/>
        </p:nvCxnSpPr>
        <p:spPr bwMode="auto">
          <a:xfrm>
            <a:off x="4603750" y="3059113"/>
            <a:ext cx="140493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167" name="Text Box 23"/>
          <p:cNvSpPr txBox="1">
            <a:spLocks noChangeArrowheads="1"/>
          </p:cNvSpPr>
          <p:nvPr/>
        </p:nvSpPr>
        <p:spPr bwMode="auto">
          <a:xfrm>
            <a:off x="4025900" y="5372100"/>
            <a:ext cx="3860800" cy="4445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/>
          <a:lstStyle/>
          <a:p>
            <a:pPr>
              <a:spcBef>
                <a:spcPct val="50000"/>
              </a:spcBef>
            </a:pPr>
            <a:r>
              <a:rPr kumimoji="1" lang="en-US" altLang="en-US" sz="2000" b="1">
                <a:latin typeface="Courier New" pitchFamily="49" charset="0"/>
              </a:rPr>
              <a:t> A</a:t>
            </a:r>
          </a:p>
        </p:txBody>
      </p:sp>
      <p:sp>
        <p:nvSpPr>
          <p:cNvPr id="6168" name="Text Box 24"/>
          <p:cNvSpPr txBox="1">
            <a:spLocks noChangeArrowheads="1"/>
          </p:cNvSpPr>
          <p:nvPr/>
        </p:nvSpPr>
        <p:spPr bwMode="auto">
          <a:xfrm>
            <a:off x="4024313" y="5886450"/>
            <a:ext cx="3819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en-US" sz="1600"/>
              <a:t>FIFO Queue</a:t>
            </a:r>
          </a:p>
        </p:txBody>
      </p:sp>
      <p:sp>
        <p:nvSpPr>
          <p:cNvPr id="6169" name="Text Box 25"/>
          <p:cNvSpPr txBox="1">
            <a:spLocks noChangeArrowheads="1"/>
          </p:cNvSpPr>
          <p:nvPr/>
        </p:nvSpPr>
        <p:spPr bwMode="auto">
          <a:xfrm>
            <a:off x="1484313" y="106045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-</a:t>
            </a:r>
          </a:p>
        </p:txBody>
      </p:sp>
      <p:sp>
        <p:nvSpPr>
          <p:cNvPr id="6170" name="Text Box 26"/>
          <p:cNvSpPr txBox="1">
            <a:spLocks noChangeArrowheads="1"/>
          </p:cNvSpPr>
          <p:nvPr/>
        </p:nvSpPr>
        <p:spPr bwMode="auto">
          <a:xfrm>
            <a:off x="3287713" y="5454650"/>
            <a:ext cx="746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en-US" sz="1400"/>
              <a:t>front</a:t>
            </a:r>
          </a:p>
        </p:txBody>
      </p:sp>
      <p:sp>
        <p:nvSpPr>
          <p:cNvPr id="6171" name="Text Box 27"/>
          <p:cNvSpPr txBox="1">
            <a:spLocks noChangeArrowheads="1"/>
          </p:cNvSpPr>
          <p:nvPr/>
        </p:nvSpPr>
        <p:spPr bwMode="auto">
          <a:xfrm>
            <a:off x="292100" y="5372100"/>
            <a:ext cx="2260600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/>
          <a:lstStyle/>
          <a:p>
            <a:pPr algn="ctr">
              <a:spcBef>
                <a:spcPct val="50000"/>
              </a:spcBef>
            </a:pPr>
            <a:r>
              <a:rPr kumimoji="1" lang="en-US" altLang="en-US" sz="1600" dirty="0" err="1" smtClean="0"/>
              <a:t>enqueue</a:t>
            </a:r>
            <a:r>
              <a:rPr kumimoji="1" lang="en-US" altLang="en-US" sz="1600" dirty="0" smtClean="0"/>
              <a:t> source node</a:t>
            </a:r>
            <a:endParaRPr kumimoji="1" lang="en-US" alt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3505200" y="64008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Sequence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Breadth First Search</a:t>
            </a:r>
          </a:p>
        </p:txBody>
      </p:sp>
      <p:sp>
        <p:nvSpPr>
          <p:cNvPr id="8195" name="Oval 3"/>
          <p:cNvSpPr>
            <a:spLocks noChangeArrowheads="1"/>
          </p:cNvSpPr>
          <p:nvPr/>
        </p:nvSpPr>
        <p:spPr bwMode="auto">
          <a:xfrm>
            <a:off x="1511300" y="1520825"/>
            <a:ext cx="274638" cy="274638"/>
          </a:xfrm>
          <a:prstGeom prst="ellipse">
            <a:avLst/>
          </a:prstGeom>
          <a:solidFill>
            <a:srgbClr val="00339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8196" name="Oval 4"/>
          <p:cNvSpPr>
            <a:spLocks noChangeArrowheads="1"/>
          </p:cNvSpPr>
          <p:nvPr/>
        </p:nvSpPr>
        <p:spPr bwMode="auto">
          <a:xfrm>
            <a:off x="4321175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B</a:t>
            </a:r>
          </a:p>
        </p:txBody>
      </p:sp>
      <p:sp>
        <p:nvSpPr>
          <p:cNvPr id="8197" name="Oval 5"/>
          <p:cNvSpPr>
            <a:spLocks noChangeArrowheads="1"/>
          </p:cNvSpPr>
          <p:nvPr/>
        </p:nvSpPr>
        <p:spPr bwMode="auto">
          <a:xfrm>
            <a:off x="432117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F</a:t>
            </a:r>
          </a:p>
        </p:txBody>
      </p:sp>
      <p:sp>
        <p:nvSpPr>
          <p:cNvPr id="8198" name="Oval 6"/>
          <p:cNvSpPr>
            <a:spLocks noChangeArrowheads="1"/>
          </p:cNvSpPr>
          <p:nvPr/>
        </p:nvSpPr>
        <p:spPr bwMode="auto">
          <a:xfrm>
            <a:off x="1512888" y="40386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I</a:t>
            </a:r>
          </a:p>
        </p:txBody>
      </p:sp>
      <p:sp>
        <p:nvSpPr>
          <p:cNvPr id="8199" name="Oval 7"/>
          <p:cNvSpPr>
            <a:spLocks noChangeArrowheads="1"/>
          </p:cNvSpPr>
          <p:nvPr/>
        </p:nvSpPr>
        <p:spPr bwMode="auto">
          <a:xfrm>
            <a:off x="2795588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E</a:t>
            </a:r>
          </a:p>
        </p:txBody>
      </p:sp>
      <p:cxnSp>
        <p:nvCxnSpPr>
          <p:cNvPr id="8200" name="AutoShape 8"/>
          <p:cNvCxnSpPr>
            <a:cxnSpLocks noChangeShapeType="1"/>
            <a:stCxn id="8195" idx="4"/>
            <a:endCxn id="8198" idx="0"/>
          </p:cNvCxnSpPr>
          <p:nvPr/>
        </p:nvCxnSpPr>
        <p:spPr bwMode="auto">
          <a:xfrm>
            <a:off x="1649413" y="1803400"/>
            <a:ext cx="1587" cy="2227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01" name="AutoShape 9"/>
          <p:cNvCxnSpPr>
            <a:cxnSpLocks noChangeShapeType="1"/>
            <a:stCxn id="8197" idx="0"/>
            <a:endCxn id="8196" idx="4"/>
          </p:cNvCxnSpPr>
          <p:nvPr/>
        </p:nvCxnSpPr>
        <p:spPr bwMode="auto">
          <a:xfrm flipV="1">
            <a:off x="4459288" y="1803400"/>
            <a:ext cx="0" cy="1109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02" name="AutoShape 10"/>
          <p:cNvCxnSpPr>
            <a:cxnSpLocks noChangeShapeType="1"/>
            <a:stCxn id="8199" idx="6"/>
            <a:endCxn id="8197" idx="2"/>
          </p:cNvCxnSpPr>
          <p:nvPr/>
        </p:nvCxnSpPr>
        <p:spPr bwMode="auto">
          <a:xfrm>
            <a:off x="3078163" y="3059113"/>
            <a:ext cx="12350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03" name="AutoShape 11"/>
          <p:cNvCxnSpPr>
            <a:cxnSpLocks noChangeShapeType="1"/>
            <a:stCxn id="8198" idx="7"/>
            <a:endCxn id="8199" idx="3"/>
          </p:cNvCxnSpPr>
          <p:nvPr/>
        </p:nvCxnSpPr>
        <p:spPr bwMode="auto">
          <a:xfrm flipV="1">
            <a:off x="1747838" y="3163888"/>
            <a:ext cx="1087437" cy="906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04" name="AutoShape 12"/>
          <p:cNvCxnSpPr>
            <a:cxnSpLocks noChangeShapeType="1"/>
            <a:stCxn id="8195" idx="6"/>
            <a:endCxn id="8196" idx="2"/>
          </p:cNvCxnSpPr>
          <p:nvPr/>
        </p:nvCxnSpPr>
        <p:spPr bwMode="auto">
          <a:xfrm>
            <a:off x="1793875" y="1658938"/>
            <a:ext cx="25193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05" name="AutoShape 13"/>
          <p:cNvCxnSpPr>
            <a:cxnSpLocks noChangeShapeType="1"/>
            <a:stCxn id="8198" idx="5"/>
            <a:endCxn id="8197" idx="3"/>
          </p:cNvCxnSpPr>
          <p:nvPr/>
        </p:nvCxnSpPr>
        <p:spPr bwMode="auto">
          <a:xfrm flipV="1">
            <a:off x="1747838" y="3163888"/>
            <a:ext cx="2613025" cy="1117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206" name="Oval 14"/>
          <p:cNvSpPr>
            <a:spLocks noChangeArrowheads="1"/>
          </p:cNvSpPr>
          <p:nvPr/>
        </p:nvSpPr>
        <p:spPr bwMode="auto">
          <a:xfrm>
            <a:off x="7700963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H</a:t>
            </a:r>
          </a:p>
        </p:txBody>
      </p:sp>
      <p:sp>
        <p:nvSpPr>
          <p:cNvPr id="8207" name="Oval 15"/>
          <p:cNvSpPr>
            <a:spLocks noChangeArrowheads="1"/>
          </p:cNvSpPr>
          <p:nvPr/>
        </p:nvSpPr>
        <p:spPr bwMode="auto">
          <a:xfrm>
            <a:off x="7707313" y="1509713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D</a:t>
            </a:r>
          </a:p>
        </p:txBody>
      </p:sp>
      <p:sp>
        <p:nvSpPr>
          <p:cNvPr id="8208" name="Oval 16"/>
          <p:cNvSpPr>
            <a:spLocks noChangeArrowheads="1"/>
          </p:cNvSpPr>
          <p:nvPr/>
        </p:nvSpPr>
        <p:spPr bwMode="auto">
          <a:xfrm>
            <a:off x="6018213" y="1509713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C</a:t>
            </a:r>
          </a:p>
        </p:txBody>
      </p:sp>
      <p:sp>
        <p:nvSpPr>
          <p:cNvPr id="8209" name="Oval 17"/>
          <p:cNvSpPr>
            <a:spLocks noChangeArrowheads="1"/>
          </p:cNvSpPr>
          <p:nvPr/>
        </p:nvSpPr>
        <p:spPr bwMode="auto">
          <a:xfrm>
            <a:off x="601662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G</a:t>
            </a:r>
          </a:p>
        </p:txBody>
      </p:sp>
      <p:cxnSp>
        <p:nvCxnSpPr>
          <p:cNvPr id="8210" name="AutoShape 18"/>
          <p:cNvCxnSpPr>
            <a:cxnSpLocks noChangeShapeType="1"/>
            <a:stCxn id="8208" idx="5"/>
            <a:endCxn id="8206" idx="1"/>
          </p:cNvCxnSpPr>
          <p:nvPr/>
        </p:nvCxnSpPr>
        <p:spPr bwMode="auto">
          <a:xfrm>
            <a:off x="6253163" y="1752600"/>
            <a:ext cx="1487487" cy="1200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11" name="AutoShape 19"/>
          <p:cNvCxnSpPr>
            <a:cxnSpLocks noChangeShapeType="1"/>
            <a:stCxn id="8209" idx="6"/>
            <a:endCxn id="8206" idx="2"/>
          </p:cNvCxnSpPr>
          <p:nvPr/>
        </p:nvCxnSpPr>
        <p:spPr bwMode="auto">
          <a:xfrm>
            <a:off x="6299200" y="3059113"/>
            <a:ext cx="13938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12" name="AutoShape 20"/>
          <p:cNvCxnSpPr>
            <a:cxnSpLocks noChangeShapeType="1"/>
            <a:stCxn id="8208" idx="4"/>
            <a:endCxn id="8209" idx="0"/>
          </p:cNvCxnSpPr>
          <p:nvPr/>
        </p:nvCxnSpPr>
        <p:spPr bwMode="auto">
          <a:xfrm flipH="1">
            <a:off x="6154738" y="1792288"/>
            <a:ext cx="1587" cy="1120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13" name="AutoShape 21"/>
          <p:cNvCxnSpPr>
            <a:cxnSpLocks noChangeShapeType="1"/>
            <a:stCxn id="8208" idx="6"/>
            <a:endCxn id="8207" idx="2"/>
          </p:cNvCxnSpPr>
          <p:nvPr/>
        </p:nvCxnSpPr>
        <p:spPr bwMode="auto">
          <a:xfrm>
            <a:off x="6300788" y="1647825"/>
            <a:ext cx="13985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8214" name="AutoShape 22"/>
          <p:cNvCxnSpPr>
            <a:cxnSpLocks noChangeShapeType="1"/>
            <a:stCxn id="8197" idx="6"/>
            <a:endCxn id="8209" idx="2"/>
          </p:cNvCxnSpPr>
          <p:nvPr/>
        </p:nvCxnSpPr>
        <p:spPr bwMode="auto">
          <a:xfrm>
            <a:off x="4603750" y="3059113"/>
            <a:ext cx="140493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215" name="Text Box 23"/>
          <p:cNvSpPr txBox="1">
            <a:spLocks noChangeArrowheads="1"/>
          </p:cNvSpPr>
          <p:nvPr/>
        </p:nvSpPr>
        <p:spPr bwMode="auto">
          <a:xfrm>
            <a:off x="4025900" y="5372100"/>
            <a:ext cx="3860800" cy="4445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/>
          <a:lstStyle/>
          <a:p>
            <a:pPr>
              <a:spcBef>
                <a:spcPct val="50000"/>
              </a:spcBef>
            </a:pPr>
            <a:r>
              <a:rPr kumimoji="1" lang="en-US" altLang="en-US" sz="2000" b="1">
                <a:latin typeface="Courier New" pitchFamily="49" charset="0"/>
              </a:rPr>
              <a:t> A</a:t>
            </a:r>
          </a:p>
        </p:txBody>
      </p:sp>
      <p:sp>
        <p:nvSpPr>
          <p:cNvPr id="8216" name="Text Box 24"/>
          <p:cNvSpPr txBox="1">
            <a:spLocks noChangeArrowheads="1"/>
          </p:cNvSpPr>
          <p:nvPr/>
        </p:nvSpPr>
        <p:spPr bwMode="auto">
          <a:xfrm>
            <a:off x="4024313" y="5886450"/>
            <a:ext cx="3819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en-US" sz="1600"/>
              <a:t>FIFO Queue</a:t>
            </a:r>
          </a:p>
        </p:txBody>
      </p:sp>
      <p:sp>
        <p:nvSpPr>
          <p:cNvPr id="8217" name="Text Box 25"/>
          <p:cNvSpPr txBox="1">
            <a:spLocks noChangeArrowheads="1"/>
          </p:cNvSpPr>
          <p:nvPr/>
        </p:nvSpPr>
        <p:spPr bwMode="auto">
          <a:xfrm>
            <a:off x="1484313" y="106045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-</a:t>
            </a:r>
          </a:p>
        </p:txBody>
      </p:sp>
      <p:sp>
        <p:nvSpPr>
          <p:cNvPr id="8218" name="Text Box 26"/>
          <p:cNvSpPr txBox="1">
            <a:spLocks noChangeArrowheads="1"/>
          </p:cNvSpPr>
          <p:nvPr/>
        </p:nvSpPr>
        <p:spPr bwMode="auto">
          <a:xfrm>
            <a:off x="3287713" y="5454650"/>
            <a:ext cx="746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en-US" sz="1400"/>
              <a:t>front</a:t>
            </a:r>
          </a:p>
        </p:txBody>
      </p:sp>
      <p:sp>
        <p:nvSpPr>
          <p:cNvPr id="8219" name="Text Box 27"/>
          <p:cNvSpPr txBox="1">
            <a:spLocks noChangeArrowheads="1"/>
          </p:cNvSpPr>
          <p:nvPr/>
        </p:nvSpPr>
        <p:spPr bwMode="auto">
          <a:xfrm>
            <a:off x="292100" y="5372100"/>
            <a:ext cx="2260600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/>
          <a:lstStyle/>
          <a:p>
            <a:pPr algn="ctr">
              <a:spcBef>
                <a:spcPct val="50000"/>
              </a:spcBef>
            </a:pPr>
            <a:r>
              <a:rPr kumimoji="1" lang="en-US" altLang="en-US" sz="1600" dirty="0" err="1"/>
              <a:t>dequeue</a:t>
            </a:r>
            <a:r>
              <a:rPr kumimoji="1" lang="en-US" altLang="en-US" sz="1600" dirty="0"/>
              <a:t> next vertex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05200" y="6292334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Sequence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Breadth First Search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4025900" y="5372100"/>
            <a:ext cx="3860800" cy="4445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/>
          <a:lstStyle/>
          <a:p>
            <a:pPr>
              <a:spcBef>
                <a:spcPct val="50000"/>
              </a:spcBef>
            </a:pPr>
            <a:endParaRPr kumimoji="1" lang="en-US" altLang="en-US" sz="2000" b="1">
              <a:latin typeface="Courier New" pitchFamily="49" charset="0"/>
            </a:endParaRP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3287713" y="5454650"/>
            <a:ext cx="746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en-US" sz="1400"/>
              <a:t>front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292100" y="5372100"/>
            <a:ext cx="2260600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/>
          <a:lstStyle/>
          <a:p>
            <a:pPr algn="ctr">
              <a:spcBef>
                <a:spcPct val="50000"/>
              </a:spcBef>
            </a:pPr>
            <a:r>
              <a:rPr kumimoji="1" lang="en-US" altLang="en-US" sz="1600" dirty="0"/>
              <a:t>visit neighbors of A</a:t>
            </a:r>
          </a:p>
        </p:txBody>
      </p:sp>
      <p:sp>
        <p:nvSpPr>
          <p:cNvPr id="10246" name="Oval 6"/>
          <p:cNvSpPr>
            <a:spLocks noChangeArrowheads="1"/>
          </p:cNvSpPr>
          <p:nvPr/>
        </p:nvSpPr>
        <p:spPr bwMode="auto">
          <a:xfrm>
            <a:off x="1511300" y="1520825"/>
            <a:ext cx="274638" cy="2746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0247" name="Oval 7"/>
          <p:cNvSpPr>
            <a:spLocks noChangeArrowheads="1"/>
          </p:cNvSpPr>
          <p:nvPr/>
        </p:nvSpPr>
        <p:spPr bwMode="auto">
          <a:xfrm>
            <a:off x="4321175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B</a:t>
            </a:r>
          </a:p>
        </p:txBody>
      </p:sp>
      <p:sp>
        <p:nvSpPr>
          <p:cNvPr id="10248" name="Oval 8"/>
          <p:cNvSpPr>
            <a:spLocks noChangeArrowheads="1"/>
          </p:cNvSpPr>
          <p:nvPr/>
        </p:nvSpPr>
        <p:spPr bwMode="auto">
          <a:xfrm>
            <a:off x="432117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F</a:t>
            </a:r>
          </a:p>
        </p:txBody>
      </p:sp>
      <p:sp>
        <p:nvSpPr>
          <p:cNvPr id="10249" name="Oval 9"/>
          <p:cNvSpPr>
            <a:spLocks noChangeArrowheads="1"/>
          </p:cNvSpPr>
          <p:nvPr/>
        </p:nvSpPr>
        <p:spPr bwMode="auto">
          <a:xfrm>
            <a:off x="1512888" y="40386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I</a:t>
            </a:r>
          </a:p>
        </p:txBody>
      </p:sp>
      <p:sp>
        <p:nvSpPr>
          <p:cNvPr id="10250" name="Oval 10"/>
          <p:cNvSpPr>
            <a:spLocks noChangeArrowheads="1"/>
          </p:cNvSpPr>
          <p:nvPr/>
        </p:nvSpPr>
        <p:spPr bwMode="auto">
          <a:xfrm>
            <a:off x="2795588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E</a:t>
            </a:r>
          </a:p>
        </p:txBody>
      </p:sp>
      <p:cxnSp>
        <p:nvCxnSpPr>
          <p:cNvPr id="10251" name="AutoShape 11"/>
          <p:cNvCxnSpPr>
            <a:cxnSpLocks noChangeShapeType="1"/>
            <a:stCxn id="10246" idx="4"/>
            <a:endCxn id="10249" idx="0"/>
          </p:cNvCxnSpPr>
          <p:nvPr/>
        </p:nvCxnSpPr>
        <p:spPr bwMode="auto">
          <a:xfrm>
            <a:off x="1649413" y="1803400"/>
            <a:ext cx="1587" cy="2227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252" name="AutoShape 12"/>
          <p:cNvCxnSpPr>
            <a:cxnSpLocks noChangeShapeType="1"/>
            <a:stCxn id="10248" idx="0"/>
            <a:endCxn id="10247" idx="4"/>
          </p:cNvCxnSpPr>
          <p:nvPr/>
        </p:nvCxnSpPr>
        <p:spPr bwMode="auto">
          <a:xfrm flipV="1">
            <a:off x="4459288" y="1803400"/>
            <a:ext cx="0" cy="1109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253" name="AutoShape 13"/>
          <p:cNvCxnSpPr>
            <a:cxnSpLocks noChangeShapeType="1"/>
            <a:stCxn id="10250" idx="6"/>
            <a:endCxn id="10248" idx="2"/>
          </p:cNvCxnSpPr>
          <p:nvPr/>
        </p:nvCxnSpPr>
        <p:spPr bwMode="auto">
          <a:xfrm>
            <a:off x="3078163" y="3059113"/>
            <a:ext cx="12350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254" name="AutoShape 14"/>
          <p:cNvCxnSpPr>
            <a:cxnSpLocks noChangeShapeType="1"/>
            <a:stCxn id="10249" idx="7"/>
            <a:endCxn id="10250" idx="3"/>
          </p:cNvCxnSpPr>
          <p:nvPr/>
        </p:nvCxnSpPr>
        <p:spPr bwMode="auto">
          <a:xfrm flipV="1">
            <a:off x="1747838" y="3163888"/>
            <a:ext cx="1087437" cy="906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255" name="AutoShape 15"/>
          <p:cNvCxnSpPr>
            <a:cxnSpLocks noChangeShapeType="1"/>
            <a:stCxn id="10246" idx="6"/>
            <a:endCxn id="10247" idx="2"/>
          </p:cNvCxnSpPr>
          <p:nvPr/>
        </p:nvCxnSpPr>
        <p:spPr bwMode="auto">
          <a:xfrm>
            <a:off x="1793875" y="1658938"/>
            <a:ext cx="25193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256" name="AutoShape 16"/>
          <p:cNvCxnSpPr>
            <a:cxnSpLocks noChangeShapeType="1"/>
            <a:stCxn id="10249" idx="5"/>
            <a:endCxn id="10248" idx="3"/>
          </p:cNvCxnSpPr>
          <p:nvPr/>
        </p:nvCxnSpPr>
        <p:spPr bwMode="auto">
          <a:xfrm flipV="1">
            <a:off x="1747838" y="3163888"/>
            <a:ext cx="2613025" cy="1117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257" name="Oval 17"/>
          <p:cNvSpPr>
            <a:spLocks noChangeArrowheads="1"/>
          </p:cNvSpPr>
          <p:nvPr/>
        </p:nvSpPr>
        <p:spPr bwMode="auto">
          <a:xfrm>
            <a:off x="7700963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H</a:t>
            </a:r>
          </a:p>
        </p:txBody>
      </p:sp>
      <p:sp>
        <p:nvSpPr>
          <p:cNvPr id="10258" name="Oval 18"/>
          <p:cNvSpPr>
            <a:spLocks noChangeArrowheads="1"/>
          </p:cNvSpPr>
          <p:nvPr/>
        </p:nvSpPr>
        <p:spPr bwMode="auto">
          <a:xfrm>
            <a:off x="7707313" y="1509713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D</a:t>
            </a:r>
          </a:p>
        </p:txBody>
      </p:sp>
      <p:sp>
        <p:nvSpPr>
          <p:cNvPr id="10259" name="Oval 19"/>
          <p:cNvSpPr>
            <a:spLocks noChangeArrowheads="1"/>
          </p:cNvSpPr>
          <p:nvPr/>
        </p:nvSpPr>
        <p:spPr bwMode="auto">
          <a:xfrm>
            <a:off x="6018213" y="1509713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C</a:t>
            </a:r>
          </a:p>
        </p:txBody>
      </p:sp>
      <p:sp>
        <p:nvSpPr>
          <p:cNvPr id="10260" name="Oval 20"/>
          <p:cNvSpPr>
            <a:spLocks noChangeArrowheads="1"/>
          </p:cNvSpPr>
          <p:nvPr/>
        </p:nvSpPr>
        <p:spPr bwMode="auto">
          <a:xfrm>
            <a:off x="601662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G</a:t>
            </a:r>
          </a:p>
        </p:txBody>
      </p:sp>
      <p:cxnSp>
        <p:nvCxnSpPr>
          <p:cNvPr id="10261" name="AutoShape 21"/>
          <p:cNvCxnSpPr>
            <a:cxnSpLocks noChangeShapeType="1"/>
            <a:stCxn id="10259" idx="5"/>
            <a:endCxn id="10257" idx="1"/>
          </p:cNvCxnSpPr>
          <p:nvPr/>
        </p:nvCxnSpPr>
        <p:spPr bwMode="auto">
          <a:xfrm>
            <a:off x="6253163" y="1752600"/>
            <a:ext cx="1487487" cy="1200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262" name="AutoShape 22"/>
          <p:cNvCxnSpPr>
            <a:cxnSpLocks noChangeShapeType="1"/>
            <a:stCxn id="10260" idx="6"/>
            <a:endCxn id="10257" idx="2"/>
          </p:cNvCxnSpPr>
          <p:nvPr/>
        </p:nvCxnSpPr>
        <p:spPr bwMode="auto">
          <a:xfrm>
            <a:off x="6299200" y="3059113"/>
            <a:ext cx="13938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263" name="AutoShape 23"/>
          <p:cNvCxnSpPr>
            <a:cxnSpLocks noChangeShapeType="1"/>
            <a:stCxn id="10259" idx="4"/>
            <a:endCxn id="10260" idx="0"/>
          </p:cNvCxnSpPr>
          <p:nvPr/>
        </p:nvCxnSpPr>
        <p:spPr bwMode="auto">
          <a:xfrm flipH="1">
            <a:off x="6154738" y="1792288"/>
            <a:ext cx="1587" cy="1120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264" name="AutoShape 24"/>
          <p:cNvCxnSpPr>
            <a:cxnSpLocks noChangeShapeType="1"/>
            <a:stCxn id="10259" idx="6"/>
            <a:endCxn id="10258" idx="2"/>
          </p:cNvCxnSpPr>
          <p:nvPr/>
        </p:nvCxnSpPr>
        <p:spPr bwMode="auto">
          <a:xfrm>
            <a:off x="6300788" y="1647825"/>
            <a:ext cx="13985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265" name="AutoShape 25"/>
          <p:cNvCxnSpPr>
            <a:cxnSpLocks noChangeShapeType="1"/>
            <a:stCxn id="10248" idx="6"/>
            <a:endCxn id="10260" idx="2"/>
          </p:cNvCxnSpPr>
          <p:nvPr/>
        </p:nvCxnSpPr>
        <p:spPr bwMode="auto">
          <a:xfrm>
            <a:off x="4603750" y="3059113"/>
            <a:ext cx="140493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266" name="Text Box 26"/>
          <p:cNvSpPr txBox="1">
            <a:spLocks noChangeArrowheads="1"/>
          </p:cNvSpPr>
          <p:nvPr/>
        </p:nvSpPr>
        <p:spPr bwMode="auto">
          <a:xfrm>
            <a:off x="1484313" y="106045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-</a:t>
            </a:r>
          </a:p>
        </p:txBody>
      </p:sp>
      <p:sp>
        <p:nvSpPr>
          <p:cNvPr id="10267" name="Text Box 27"/>
          <p:cNvSpPr txBox="1">
            <a:spLocks noChangeArrowheads="1"/>
          </p:cNvSpPr>
          <p:nvPr/>
        </p:nvSpPr>
        <p:spPr bwMode="auto">
          <a:xfrm>
            <a:off x="4024313" y="5886450"/>
            <a:ext cx="3819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en-US" sz="1600"/>
              <a:t>FIFO Queue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05200" y="6306189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Sequence   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/>
              <a:t>Breadth First Search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4025900" y="5372100"/>
            <a:ext cx="3860800" cy="4445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/>
          <a:lstStyle/>
          <a:p>
            <a:pPr>
              <a:spcBef>
                <a:spcPct val="50000"/>
              </a:spcBef>
            </a:pPr>
            <a:r>
              <a:rPr kumimoji="1" lang="en-US" altLang="en-US" sz="2000" b="1">
                <a:latin typeface="Courier New" pitchFamily="49" charset="0"/>
              </a:rPr>
              <a:t> 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3287713" y="5454650"/>
            <a:ext cx="746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en-US" sz="1400"/>
              <a:t>front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292100" y="5372100"/>
            <a:ext cx="2260600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/>
          <a:lstStyle/>
          <a:p>
            <a:pPr algn="ctr">
              <a:spcBef>
                <a:spcPct val="50000"/>
              </a:spcBef>
            </a:pPr>
            <a:r>
              <a:rPr kumimoji="1" lang="en-US" altLang="en-US" sz="1600" dirty="0"/>
              <a:t>visit neighbors of A</a:t>
            </a:r>
          </a:p>
        </p:txBody>
      </p:sp>
      <p:sp>
        <p:nvSpPr>
          <p:cNvPr id="12294" name="Oval 6"/>
          <p:cNvSpPr>
            <a:spLocks noChangeArrowheads="1"/>
          </p:cNvSpPr>
          <p:nvPr/>
        </p:nvSpPr>
        <p:spPr bwMode="auto">
          <a:xfrm>
            <a:off x="1511300" y="1520825"/>
            <a:ext cx="274638" cy="274638"/>
          </a:xfrm>
          <a:prstGeom prst="ellipse">
            <a:avLst/>
          </a:prstGeom>
          <a:solidFill>
            <a:schemeClr val="accent1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2295" name="Oval 7"/>
          <p:cNvSpPr>
            <a:spLocks noChangeArrowheads="1"/>
          </p:cNvSpPr>
          <p:nvPr/>
        </p:nvSpPr>
        <p:spPr bwMode="auto">
          <a:xfrm>
            <a:off x="4321175" y="1520825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B</a:t>
            </a:r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432117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F</a:t>
            </a:r>
          </a:p>
        </p:txBody>
      </p:sp>
      <p:sp>
        <p:nvSpPr>
          <p:cNvPr id="12297" name="Oval 9"/>
          <p:cNvSpPr>
            <a:spLocks noChangeArrowheads="1"/>
          </p:cNvSpPr>
          <p:nvPr/>
        </p:nvSpPr>
        <p:spPr bwMode="auto">
          <a:xfrm>
            <a:off x="1512888" y="40386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I</a:t>
            </a:r>
          </a:p>
        </p:txBody>
      </p:sp>
      <p:sp>
        <p:nvSpPr>
          <p:cNvPr id="12298" name="Oval 10"/>
          <p:cNvSpPr>
            <a:spLocks noChangeArrowheads="1"/>
          </p:cNvSpPr>
          <p:nvPr/>
        </p:nvSpPr>
        <p:spPr bwMode="auto">
          <a:xfrm>
            <a:off x="2795588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E</a:t>
            </a:r>
          </a:p>
        </p:txBody>
      </p:sp>
      <p:cxnSp>
        <p:nvCxnSpPr>
          <p:cNvPr id="12299" name="AutoShape 11"/>
          <p:cNvCxnSpPr>
            <a:cxnSpLocks noChangeShapeType="1"/>
            <a:stCxn id="12294" idx="4"/>
            <a:endCxn id="12297" idx="0"/>
          </p:cNvCxnSpPr>
          <p:nvPr/>
        </p:nvCxnSpPr>
        <p:spPr bwMode="auto">
          <a:xfrm>
            <a:off x="1649413" y="1803400"/>
            <a:ext cx="1587" cy="22272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300" name="AutoShape 12"/>
          <p:cNvCxnSpPr>
            <a:cxnSpLocks noChangeShapeType="1"/>
            <a:stCxn id="12296" idx="0"/>
            <a:endCxn id="12295" idx="4"/>
          </p:cNvCxnSpPr>
          <p:nvPr/>
        </p:nvCxnSpPr>
        <p:spPr bwMode="auto">
          <a:xfrm flipV="1">
            <a:off x="4459288" y="1803400"/>
            <a:ext cx="0" cy="1109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301" name="AutoShape 13"/>
          <p:cNvCxnSpPr>
            <a:cxnSpLocks noChangeShapeType="1"/>
            <a:stCxn id="12298" idx="6"/>
            <a:endCxn id="12296" idx="2"/>
          </p:cNvCxnSpPr>
          <p:nvPr/>
        </p:nvCxnSpPr>
        <p:spPr bwMode="auto">
          <a:xfrm>
            <a:off x="3078163" y="3059113"/>
            <a:ext cx="12350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302" name="AutoShape 14"/>
          <p:cNvCxnSpPr>
            <a:cxnSpLocks noChangeShapeType="1"/>
            <a:stCxn id="12297" idx="7"/>
            <a:endCxn id="12298" idx="3"/>
          </p:cNvCxnSpPr>
          <p:nvPr/>
        </p:nvCxnSpPr>
        <p:spPr bwMode="auto">
          <a:xfrm flipV="1">
            <a:off x="1747838" y="3163888"/>
            <a:ext cx="1087437" cy="9064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303" name="AutoShape 15"/>
          <p:cNvCxnSpPr>
            <a:cxnSpLocks noChangeShapeType="1"/>
            <a:stCxn id="12294" idx="6"/>
            <a:endCxn id="12295" idx="2"/>
          </p:cNvCxnSpPr>
          <p:nvPr/>
        </p:nvCxnSpPr>
        <p:spPr bwMode="auto">
          <a:xfrm>
            <a:off x="1793875" y="1658938"/>
            <a:ext cx="251936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304" name="AutoShape 16"/>
          <p:cNvCxnSpPr>
            <a:cxnSpLocks noChangeShapeType="1"/>
            <a:stCxn id="12297" idx="5"/>
            <a:endCxn id="12296" idx="3"/>
          </p:cNvCxnSpPr>
          <p:nvPr/>
        </p:nvCxnSpPr>
        <p:spPr bwMode="auto">
          <a:xfrm flipV="1">
            <a:off x="1747838" y="3163888"/>
            <a:ext cx="2613025" cy="1117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2305" name="Oval 17"/>
          <p:cNvSpPr>
            <a:spLocks noChangeArrowheads="1"/>
          </p:cNvSpPr>
          <p:nvPr/>
        </p:nvSpPr>
        <p:spPr bwMode="auto">
          <a:xfrm>
            <a:off x="7700963" y="2921000"/>
            <a:ext cx="274637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H</a:t>
            </a:r>
          </a:p>
        </p:txBody>
      </p:sp>
      <p:sp>
        <p:nvSpPr>
          <p:cNvPr id="12306" name="Oval 18"/>
          <p:cNvSpPr>
            <a:spLocks noChangeArrowheads="1"/>
          </p:cNvSpPr>
          <p:nvPr/>
        </p:nvSpPr>
        <p:spPr bwMode="auto">
          <a:xfrm>
            <a:off x="7707313" y="1509713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D</a:t>
            </a:r>
          </a:p>
        </p:txBody>
      </p:sp>
      <p:sp>
        <p:nvSpPr>
          <p:cNvPr id="12307" name="Oval 19"/>
          <p:cNvSpPr>
            <a:spLocks noChangeArrowheads="1"/>
          </p:cNvSpPr>
          <p:nvPr/>
        </p:nvSpPr>
        <p:spPr bwMode="auto">
          <a:xfrm>
            <a:off x="6018213" y="1509713"/>
            <a:ext cx="274637" cy="274637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C</a:t>
            </a:r>
          </a:p>
        </p:txBody>
      </p:sp>
      <p:sp>
        <p:nvSpPr>
          <p:cNvPr id="12308" name="Oval 20"/>
          <p:cNvSpPr>
            <a:spLocks noChangeArrowheads="1"/>
          </p:cNvSpPr>
          <p:nvPr/>
        </p:nvSpPr>
        <p:spPr bwMode="auto">
          <a:xfrm>
            <a:off x="6016625" y="2921000"/>
            <a:ext cx="274638" cy="274638"/>
          </a:xfrm>
          <a:prstGeom prst="ellipse">
            <a:avLst/>
          </a:prstGeom>
          <a:solidFill>
            <a:schemeClr val="tx2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200"/>
              <a:t>G</a:t>
            </a:r>
          </a:p>
        </p:txBody>
      </p:sp>
      <p:cxnSp>
        <p:nvCxnSpPr>
          <p:cNvPr id="12309" name="AutoShape 21"/>
          <p:cNvCxnSpPr>
            <a:cxnSpLocks noChangeShapeType="1"/>
            <a:stCxn id="12307" idx="5"/>
            <a:endCxn id="12305" idx="1"/>
          </p:cNvCxnSpPr>
          <p:nvPr/>
        </p:nvCxnSpPr>
        <p:spPr bwMode="auto">
          <a:xfrm>
            <a:off x="6253163" y="1752600"/>
            <a:ext cx="1487487" cy="1200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310" name="AutoShape 22"/>
          <p:cNvCxnSpPr>
            <a:cxnSpLocks noChangeShapeType="1"/>
            <a:stCxn id="12308" idx="6"/>
            <a:endCxn id="12305" idx="2"/>
          </p:cNvCxnSpPr>
          <p:nvPr/>
        </p:nvCxnSpPr>
        <p:spPr bwMode="auto">
          <a:xfrm>
            <a:off x="6299200" y="3059113"/>
            <a:ext cx="13938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311" name="AutoShape 23"/>
          <p:cNvCxnSpPr>
            <a:cxnSpLocks noChangeShapeType="1"/>
            <a:stCxn id="12307" idx="4"/>
            <a:endCxn id="12308" idx="0"/>
          </p:cNvCxnSpPr>
          <p:nvPr/>
        </p:nvCxnSpPr>
        <p:spPr bwMode="auto">
          <a:xfrm flipH="1">
            <a:off x="6154738" y="1792288"/>
            <a:ext cx="1587" cy="1120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312" name="AutoShape 24"/>
          <p:cNvCxnSpPr>
            <a:cxnSpLocks noChangeShapeType="1"/>
            <a:stCxn id="12307" idx="6"/>
            <a:endCxn id="12306" idx="2"/>
          </p:cNvCxnSpPr>
          <p:nvPr/>
        </p:nvCxnSpPr>
        <p:spPr bwMode="auto">
          <a:xfrm>
            <a:off x="6300788" y="1647825"/>
            <a:ext cx="13985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313" name="AutoShape 25"/>
          <p:cNvCxnSpPr>
            <a:cxnSpLocks noChangeShapeType="1"/>
            <a:stCxn id="12296" idx="6"/>
            <a:endCxn id="12308" idx="2"/>
          </p:cNvCxnSpPr>
          <p:nvPr/>
        </p:nvCxnSpPr>
        <p:spPr bwMode="auto">
          <a:xfrm>
            <a:off x="4603750" y="3059113"/>
            <a:ext cx="140493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314" name="AutoShape 26"/>
          <p:cNvCxnSpPr>
            <a:cxnSpLocks noChangeShapeType="1"/>
            <a:stCxn id="12294" idx="6"/>
            <a:endCxn id="12295" idx="2"/>
          </p:cNvCxnSpPr>
          <p:nvPr/>
        </p:nvCxnSpPr>
        <p:spPr bwMode="auto">
          <a:xfrm>
            <a:off x="1793875" y="1658938"/>
            <a:ext cx="2519363" cy="0"/>
          </a:xfrm>
          <a:prstGeom prst="straightConnector1">
            <a:avLst/>
          </a:prstGeom>
          <a:noFill/>
          <a:ln w="76200">
            <a:solidFill>
              <a:srgbClr val="00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2315" name="Text Box 27"/>
          <p:cNvSpPr txBox="1">
            <a:spLocks noChangeArrowheads="1"/>
          </p:cNvSpPr>
          <p:nvPr/>
        </p:nvSpPr>
        <p:spPr bwMode="auto">
          <a:xfrm>
            <a:off x="1484313" y="1060450"/>
            <a:ext cx="339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en-US" sz="1800" b="1">
                <a:solidFill>
                  <a:srgbClr val="006600"/>
                </a:solidFill>
                <a:latin typeface="Courier New" pitchFamily="49" charset="0"/>
              </a:rPr>
              <a:t>-</a:t>
            </a:r>
          </a:p>
        </p:txBody>
      </p:sp>
      <p:sp>
        <p:nvSpPr>
          <p:cNvPr id="12316" name="Text Box 28"/>
          <p:cNvSpPr txBox="1">
            <a:spLocks noChangeArrowheads="1"/>
          </p:cNvSpPr>
          <p:nvPr/>
        </p:nvSpPr>
        <p:spPr bwMode="auto">
          <a:xfrm>
            <a:off x="4024313" y="5886450"/>
            <a:ext cx="3819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en-US" sz="1600"/>
              <a:t>FIFO Queue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77419" y="6375461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Search Sequence   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1878</Words>
  <Application>Microsoft Office PowerPoint</Application>
  <PresentationFormat>On-screen Show (4:3)</PresentationFormat>
  <Paragraphs>1094</Paragraphs>
  <Slides>55</Slides>
  <Notes>50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Office Theme</vt:lpstr>
      <vt:lpstr>Tree Searches</vt:lpstr>
      <vt:lpstr>Tree Searches Revisited</vt:lpstr>
      <vt:lpstr>Breadth-First Search</vt:lpstr>
      <vt:lpstr>How to do breadth-first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Depth- vs. Breadth-First searching</vt:lpstr>
    </vt:vector>
  </TitlesOfParts>
  <Company>Ford Motor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 Searches</dc:title>
  <dc:creator>Steiner, Tom (T.G.)</dc:creator>
  <cp:lastModifiedBy>Steiner, Tom (T.G.)</cp:lastModifiedBy>
  <cp:revision>6</cp:revision>
  <dcterms:created xsi:type="dcterms:W3CDTF">2014-11-05T13:54:35Z</dcterms:created>
  <dcterms:modified xsi:type="dcterms:W3CDTF">2014-11-05T14:52:25Z</dcterms:modified>
</cp:coreProperties>
</file>