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5" r:id="rId2"/>
    <p:sldId id="296" r:id="rId3"/>
    <p:sldId id="297" r:id="rId4"/>
    <p:sldId id="293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2E349-919B-4E0D-B333-FFA8F3FD8688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38B4E-EC6A-456F-BDA1-BEE34AF59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ECAC5-4A2A-48EE-BC57-90EC36221916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A95E7-D4D9-48D1-B255-BC370246310B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9774D-617D-4B87-89E9-70F92423E0CF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857C-8E8E-442C-B30B-784D04E4E7EF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8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5AFA0-A059-438A-AEE5-5CCB827739AC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CF47-E25F-4040-A256-638E7DAF8208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5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44753-2870-4A5D-A9DC-1D1C2EB5F349}" type="datetime1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0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2C494-DD69-4E28-B6B6-24B5B5CF5F16}" type="datetime1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AB5B1-11C5-4B88-8911-52494871D41D}" type="datetime1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81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E002-5011-415A-9092-06DFA21F6803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5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DADC5-BB28-4288-AE37-E26553526D96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5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AA3D8-E66E-4618-9251-165F14AEACCF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80A37-88F1-4D77-8779-FDED1ACB6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5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2"/>
                </a:solidFill>
              </a:rPr>
              <a:t>Entropy</a:t>
            </a:r>
            <a:r>
              <a:rPr lang="en-US" altLang="en-US" dirty="0"/>
              <a:t> is a measure of </a:t>
            </a:r>
            <a:r>
              <a:rPr lang="en-US" altLang="en-US" i="1" dirty="0"/>
              <a:t>information content:</a:t>
            </a:r>
            <a:r>
              <a:rPr lang="en-US" altLang="en-US" dirty="0"/>
              <a:t> the number of  bits </a:t>
            </a:r>
            <a:r>
              <a:rPr lang="en-US" altLang="en-US" i="1" dirty="0"/>
              <a:t>actually</a:t>
            </a:r>
            <a:r>
              <a:rPr lang="en-US" altLang="en-US" dirty="0"/>
              <a:t> required to store data.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Entropy is sometimes called a measure of </a:t>
            </a:r>
            <a:r>
              <a:rPr lang="en-US" altLang="en-US" i="1" dirty="0"/>
              <a:t>surprise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highly predictable sequence contains little actual information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1800" dirty="0">
                <a:latin typeface="Verdana" pitchFamily="34" charset="0"/>
              </a:rPr>
              <a:t>11011011011011011011011011</a:t>
            </a:r>
            <a:r>
              <a:rPr lang="en-US" altLang="en-US" dirty="0"/>
              <a:t> (what’s next?)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Example: I didn’t win the lottery this week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completely unpredictable sequence of </a:t>
            </a:r>
            <a:r>
              <a:rPr lang="en-US" altLang="en-US" dirty="0" smtClean="0"/>
              <a:t> </a:t>
            </a:r>
            <a:r>
              <a:rPr lang="en-US" altLang="en-US" dirty="0"/>
              <a:t>bits contains </a:t>
            </a:r>
            <a:r>
              <a:rPr lang="en-US" altLang="en-US" sz="2000" dirty="0">
                <a:solidFill>
                  <a:srgbClr val="FFFF99"/>
                </a:solidFill>
                <a:latin typeface="Verdana" pitchFamily="34" charset="0"/>
              </a:rPr>
              <a:t>n</a:t>
            </a:r>
            <a:r>
              <a:rPr lang="en-US" altLang="en-US" dirty="0"/>
              <a:t> bits of information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Example: </a:t>
            </a:r>
            <a:r>
              <a:rPr lang="en-US" altLang="en-US" sz="1800" dirty="0">
                <a:latin typeface="Verdana" pitchFamily="34" charset="0"/>
              </a:rPr>
              <a:t>01000001110110011010010000</a:t>
            </a:r>
            <a:r>
              <a:rPr lang="en-US" altLang="en-US" dirty="0"/>
              <a:t> (what’s next?)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Example: I just won $10 million in the lottery!!!!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Note that nothing says the information has to have any “meaning” (whatever that is)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2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Example, step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smallest values is </a:t>
            </a:r>
            <a:r>
              <a:rPr lang="en-US" altLang="en-US" sz="2400" dirty="0">
                <a:latin typeface="Verdana" pitchFamily="34" charset="0"/>
              </a:rPr>
              <a:t>R</a:t>
            </a:r>
            <a:r>
              <a:rPr lang="en-US" altLang="en-US" dirty="0"/>
              <a:t>, while </a:t>
            </a:r>
            <a:r>
              <a:rPr lang="en-US" altLang="en-US" sz="2400" dirty="0">
                <a:latin typeface="Verdana" pitchFamily="34" charset="0"/>
              </a:rPr>
              <a:t>A</a:t>
            </a:r>
            <a:r>
              <a:rPr lang="en-US" altLang="en-US" dirty="0"/>
              <a:t> and </a:t>
            </a:r>
            <a:r>
              <a:rPr lang="en-US" altLang="en-US" sz="2400" dirty="0">
                <a:latin typeface="Verdana" pitchFamily="34" charset="0"/>
              </a:rPr>
              <a:t>B+C+D</a:t>
            </a:r>
            <a:r>
              <a:rPr lang="en-US" altLang="en-US" dirty="0"/>
              <a:t> all have value 40</a:t>
            </a:r>
          </a:p>
          <a:p>
            <a:r>
              <a:rPr lang="en-US" altLang="en-US" dirty="0"/>
              <a:t>Connect </a:t>
            </a:r>
            <a:r>
              <a:rPr lang="en-US" altLang="en-US" sz="2400" dirty="0">
                <a:latin typeface="Verdana" pitchFamily="34" charset="0"/>
              </a:rPr>
              <a:t>R</a:t>
            </a:r>
            <a:r>
              <a:rPr lang="en-US" altLang="en-US" dirty="0"/>
              <a:t> to either of the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76" y="3352800"/>
            <a:ext cx="3857625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9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Example, step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the final two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90800"/>
            <a:ext cx="4886325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24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Example, step </a:t>
            </a:r>
            <a:r>
              <a:rPr lang="en-US" altLang="en-US" dirty="0" smtClean="0"/>
              <a:t>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Assign 0 to left branches, 1 to right branches</a:t>
            </a:r>
          </a:p>
          <a:p>
            <a:r>
              <a:rPr lang="en-US" altLang="en-US" dirty="0"/>
              <a:t>Each encoding is a path from the </a:t>
            </a:r>
            <a:r>
              <a:rPr lang="en-US" altLang="en-US" dirty="0" smtClean="0"/>
              <a:t>root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latin typeface="Verdana" pitchFamily="34" charset="0"/>
              </a:rPr>
              <a:t>A = 0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dirty="0">
                <a:latin typeface="Verdana" pitchFamily="34" charset="0"/>
              </a:rPr>
              <a:t>B = 100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dirty="0">
                <a:latin typeface="Verdana" pitchFamily="34" charset="0"/>
              </a:rPr>
              <a:t>C = 1010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dirty="0">
                <a:latin typeface="Verdana" pitchFamily="34" charset="0"/>
              </a:rPr>
              <a:t>D = 1011</a:t>
            </a:r>
            <a:br>
              <a:rPr lang="en-US" altLang="en-US" sz="2800" dirty="0">
                <a:latin typeface="Verdana" pitchFamily="34" charset="0"/>
              </a:rPr>
            </a:br>
            <a:r>
              <a:rPr lang="en-US" altLang="en-US" sz="2800" dirty="0">
                <a:latin typeface="Verdana" pitchFamily="34" charset="0"/>
              </a:rPr>
              <a:t>R = 11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path terminates at a leaf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Do you see why encoded strings are decodable</a:t>
            </a:r>
            <a:r>
              <a:rPr lang="en-US" altLang="en-US" dirty="0" smtClean="0"/>
              <a:t>?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10" y="1828800"/>
            <a:ext cx="343852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22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Unique prefix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latin typeface="Verdana" pitchFamily="34" charset="0"/>
              </a:rPr>
              <a:t>A = 0</a:t>
            </a:r>
            <a:br>
              <a:rPr lang="en-US" altLang="en-US" sz="2400" dirty="0">
                <a:latin typeface="Verdana" pitchFamily="34" charset="0"/>
              </a:rPr>
            </a:br>
            <a:r>
              <a:rPr lang="en-US" altLang="en-US" sz="2400" dirty="0">
                <a:latin typeface="Verdana" pitchFamily="34" charset="0"/>
              </a:rPr>
              <a:t>B = 100</a:t>
            </a:r>
            <a:br>
              <a:rPr lang="en-US" altLang="en-US" sz="2400" dirty="0">
                <a:latin typeface="Verdana" pitchFamily="34" charset="0"/>
              </a:rPr>
            </a:br>
            <a:r>
              <a:rPr lang="en-US" altLang="en-US" sz="2400" dirty="0">
                <a:latin typeface="Verdana" pitchFamily="34" charset="0"/>
              </a:rPr>
              <a:t>C = 1010</a:t>
            </a:r>
            <a:br>
              <a:rPr lang="en-US" altLang="en-US" sz="2400" dirty="0">
                <a:latin typeface="Verdana" pitchFamily="34" charset="0"/>
              </a:rPr>
            </a:br>
            <a:r>
              <a:rPr lang="en-US" altLang="en-US" sz="2400" dirty="0">
                <a:latin typeface="Verdana" pitchFamily="34" charset="0"/>
              </a:rPr>
              <a:t>D = 1011</a:t>
            </a:r>
            <a:br>
              <a:rPr lang="en-US" altLang="en-US" sz="2400" dirty="0">
                <a:latin typeface="Verdana" pitchFamily="34" charset="0"/>
              </a:rPr>
            </a:br>
            <a:r>
              <a:rPr lang="en-US" altLang="en-US" sz="2400" dirty="0">
                <a:latin typeface="Verdana" pitchFamily="34" charset="0"/>
              </a:rPr>
              <a:t>R = 11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No bit string is a prefix of any other bit string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example, if </a:t>
            </a:r>
            <a:r>
              <a:rPr lang="en-US" altLang="en-US" dirty="0" smtClean="0"/>
              <a:t>added</a:t>
            </a:r>
            <a:r>
              <a:rPr lang="en-US" altLang="en-US" sz="2400" dirty="0" smtClean="0">
                <a:latin typeface="Verdana" pitchFamily="34" charset="0"/>
              </a:rPr>
              <a:t> </a:t>
            </a:r>
            <a:r>
              <a:rPr lang="en-US" altLang="en-US" sz="2400" dirty="0">
                <a:latin typeface="Verdana" pitchFamily="34" charset="0"/>
              </a:rPr>
              <a:t>E=01</a:t>
            </a:r>
            <a:r>
              <a:rPr lang="en-US" altLang="en-US" dirty="0"/>
              <a:t>, then </a:t>
            </a:r>
            <a:r>
              <a:rPr lang="en-US" altLang="en-US" sz="2400" dirty="0">
                <a:latin typeface="Verdana" pitchFamily="34" charset="0"/>
              </a:rPr>
              <a:t>A</a:t>
            </a:r>
            <a:r>
              <a:rPr lang="en-US" altLang="en-US" dirty="0"/>
              <a:t> (</a:t>
            </a:r>
            <a:r>
              <a:rPr lang="en-US" altLang="en-US" sz="2400" dirty="0">
                <a:latin typeface="Verdana" pitchFamily="34" charset="0"/>
              </a:rPr>
              <a:t>0</a:t>
            </a:r>
            <a:r>
              <a:rPr lang="en-US" altLang="en-US" dirty="0"/>
              <a:t>) would be a prefix of </a:t>
            </a:r>
            <a:r>
              <a:rPr lang="en-US" altLang="en-US" sz="2400" dirty="0">
                <a:latin typeface="Verdana" pitchFamily="34" charset="0"/>
              </a:rPr>
              <a:t>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Similarly, if </a:t>
            </a:r>
            <a:r>
              <a:rPr lang="en-US" altLang="en-US" dirty="0" smtClean="0"/>
              <a:t>added </a:t>
            </a:r>
            <a:r>
              <a:rPr lang="en-US" altLang="en-US" sz="2400" dirty="0">
                <a:latin typeface="Verdana" pitchFamily="34" charset="0"/>
              </a:rPr>
              <a:t>F=10</a:t>
            </a:r>
            <a:r>
              <a:rPr lang="en-US" altLang="en-US" dirty="0"/>
              <a:t>, then it would be a prefix of three other encodings (</a:t>
            </a:r>
            <a:r>
              <a:rPr lang="en-US" altLang="en-US" sz="2400" dirty="0">
                <a:latin typeface="Verdana" pitchFamily="34" charset="0"/>
              </a:rPr>
              <a:t>B=100</a:t>
            </a:r>
            <a:r>
              <a:rPr lang="en-US" altLang="en-US" dirty="0"/>
              <a:t>, </a:t>
            </a:r>
            <a:r>
              <a:rPr lang="en-US" altLang="en-US" sz="2400" dirty="0">
                <a:latin typeface="Verdana" pitchFamily="34" charset="0"/>
              </a:rPr>
              <a:t>C=1010</a:t>
            </a:r>
            <a:r>
              <a:rPr lang="en-US" altLang="en-US" dirty="0"/>
              <a:t>, and </a:t>
            </a:r>
            <a:r>
              <a:rPr lang="en-US" altLang="en-US" sz="2400" dirty="0">
                <a:latin typeface="Verdana" pitchFamily="34" charset="0"/>
              </a:rPr>
              <a:t>D=1011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unique prefix property holds because, in a binary tree, a leaf is not on a path to any other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33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Practical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It is not practical to create a Huffman encoding for a single short string, such as </a:t>
            </a:r>
            <a:r>
              <a:rPr lang="en-US" altLang="en-US" sz="2400" dirty="0">
                <a:latin typeface="Verdana" pitchFamily="34" charset="0"/>
              </a:rPr>
              <a:t>ABRACADABRA</a:t>
            </a:r>
          </a:p>
          <a:p>
            <a:pPr lvl="1"/>
            <a:r>
              <a:rPr lang="en-US" altLang="en-US" dirty="0"/>
              <a:t>To decode it, you would need the code table</a:t>
            </a:r>
          </a:p>
          <a:p>
            <a:pPr lvl="1"/>
            <a:r>
              <a:rPr lang="en-US" altLang="en-US" dirty="0"/>
              <a:t>If you include the code table in the entire message, the whole thing is bigger than just the ASCII message</a:t>
            </a:r>
          </a:p>
          <a:p>
            <a:r>
              <a:rPr lang="en-US" altLang="en-US" dirty="0"/>
              <a:t>Huffman encoding is practical if:</a:t>
            </a:r>
          </a:p>
          <a:p>
            <a:pPr lvl="1"/>
            <a:r>
              <a:rPr lang="en-US" altLang="en-US" dirty="0"/>
              <a:t>The encoded string is large relative to the code table, OR</a:t>
            </a:r>
          </a:p>
          <a:p>
            <a:pPr lvl="1"/>
            <a:r>
              <a:rPr lang="en-US" altLang="en-US" dirty="0"/>
              <a:t>We agree on the code table beforehand</a:t>
            </a:r>
          </a:p>
          <a:p>
            <a:pPr lvl="2"/>
            <a:r>
              <a:rPr lang="en-US" altLang="en-US" dirty="0"/>
              <a:t>For example, it’s easy to find a table of letter frequencies for English (or any other alphabet-based language)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3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About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example gave a nice, good-looking binary tree, with no lines crossing other lines</a:t>
            </a:r>
          </a:p>
          <a:p>
            <a:pPr lvl="1"/>
            <a:r>
              <a:rPr lang="en-US" altLang="en-US" dirty="0"/>
              <a:t>That’s because </a:t>
            </a:r>
            <a:r>
              <a:rPr lang="en-US" altLang="en-US" dirty="0" smtClean="0"/>
              <a:t>the example </a:t>
            </a:r>
            <a:r>
              <a:rPr lang="en-US" altLang="en-US" dirty="0"/>
              <a:t>and numbers </a:t>
            </a:r>
            <a:r>
              <a:rPr lang="en-US" altLang="en-US" dirty="0" smtClean="0"/>
              <a:t>were chosen carefully</a:t>
            </a:r>
            <a:endParaRPr lang="en-US" altLang="en-US" dirty="0"/>
          </a:p>
          <a:p>
            <a:pPr lvl="1"/>
            <a:r>
              <a:rPr lang="en-US" altLang="en-US" dirty="0"/>
              <a:t>If you do this for real data, you can expect your drawing will be a lot messier—that’s 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96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Huffman encoding is a simple example of data compression: representing data in fewer bits than it would otherwise need</a:t>
            </a:r>
          </a:p>
          <a:p>
            <a:r>
              <a:rPr lang="en-US" altLang="en-US" dirty="0"/>
              <a:t>A more sophisticated method is GIF (Graphics Interchange Format) compression, for</a:t>
            </a:r>
            <a:r>
              <a:rPr lang="en-US" altLang="en-US" sz="2400" dirty="0">
                <a:latin typeface="Verdana" pitchFamily="34" charset="0"/>
              </a:rPr>
              <a:t> .gif </a:t>
            </a:r>
            <a:r>
              <a:rPr lang="en-US" altLang="en-US" dirty="0"/>
              <a:t>files</a:t>
            </a:r>
          </a:p>
          <a:p>
            <a:r>
              <a:rPr lang="en-US" altLang="en-US" dirty="0"/>
              <a:t>Another is JPEG (Joint Photographic Experts Group), for</a:t>
            </a:r>
            <a:r>
              <a:rPr lang="en-US" altLang="en-US" sz="2400" dirty="0">
                <a:latin typeface="Verdana" pitchFamily="34" charset="0"/>
              </a:rPr>
              <a:t> .jpg </a:t>
            </a:r>
            <a:r>
              <a:rPr lang="en-US" altLang="en-US" dirty="0"/>
              <a:t>files</a:t>
            </a:r>
          </a:p>
          <a:p>
            <a:pPr lvl="1"/>
            <a:r>
              <a:rPr lang="en-US" altLang="en-US" dirty="0"/>
              <a:t>Unlike the others, JPEG is </a:t>
            </a:r>
            <a:r>
              <a:rPr lang="en-US" altLang="en-US" dirty="0" smtClean="0"/>
              <a:t>lousy—it </a:t>
            </a:r>
            <a:r>
              <a:rPr lang="en-US" altLang="en-US" dirty="0"/>
              <a:t>loses information</a:t>
            </a:r>
          </a:p>
          <a:p>
            <a:pPr lvl="1"/>
            <a:r>
              <a:rPr lang="en-US" altLang="en-US" dirty="0"/>
              <a:t>Generally OK for photographs (if you don’t compress them </a:t>
            </a:r>
            <a:r>
              <a:rPr lang="en-US" altLang="en-US" i="1" dirty="0"/>
              <a:t>too</a:t>
            </a:r>
            <a:r>
              <a:rPr lang="en-US" altLang="en-US" dirty="0"/>
              <a:t> much), because decompression adds “fake” data very </a:t>
            </a:r>
            <a:r>
              <a:rPr lang="en-US" altLang="en-US" dirty="0" smtClean="0"/>
              <a:t>similar </a:t>
            </a:r>
            <a:r>
              <a:rPr lang="en-US" altLang="en-US" dirty="0"/>
              <a:t>to the 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Actual information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A partially predictable sequence of </a:t>
            </a:r>
            <a:r>
              <a:rPr lang="en-US" altLang="en-US" sz="2400" dirty="0">
                <a:latin typeface="Verdana" pitchFamily="34" charset="0"/>
              </a:rPr>
              <a:t>n</a:t>
            </a:r>
            <a:r>
              <a:rPr lang="en-US" altLang="en-US" dirty="0"/>
              <a:t> bits carries less than </a:t>
            </a:r>
            <a:r>
              <a:rPr lang="en-US" altLang="en-US" sz="2400" dirty="0">
                <a:latin typeface="Verdana" pitchFamily="34" charset="0"/>
              </a:rPr>
              <a:t>n</a:t>
            </a:r>
            <a:r>
              <a:rPr lang="en-US" altLang="en-US" dirty="0"/>
              <a:t> bits of information</a:t>
            </a:r>
          </a:p>
          <a:p>
            <a:pPr lvl="1"/>
            <a:r>
              <a:rPr lang="en-US" altLang="en-US" dirty="0"/>
              <a:t>Example #1:	</a:t>
            </a:r>
            <a:r>
              <a:rPr lang="en-US" altLang="en-US" sz="2000" dirty="0">
                <a:latin typeface="Verdana" pitchFamily="34" charset="0"/>
              </a:rPr>
              <a:t>111110101111111100101111101100</a:t>
            </a:r>
          </a:p>
          <a:p>
            <a:pPr lvl="1"/>
            <a:r>
              <a:rPr lang="en-US" altLang="en-US" dirty="0"/>
              <a:t>Blocks of 3:	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11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10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01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11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11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00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01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11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01</a:t>
            </a:r>
            <a:r>
              <a:rPr lang="en-US" altLang="en-US" sz="2000" u="sng" dirty="0">
                <a:latin typeface="Verdana" pitchFamily="34" charset="0"/>
              </a:rPr>
              <a:t>1</a:t>
            </a:r>
            <a:r>
              <a:rPr lang="en-US" altLang="en-US" sz="2000" dirty="0">
                <a:latin typeface="Verdana" pitchFamily="34" charset="0"/>
              </a:rPr>
              <a:t>00</a:t>
            </a:r>
          </a:p>
          <a:p>
            <a:pPr lvl="1"/>
            <a:r>
              <a:rPr lang="en-US" altLang="en-US" dirty="0"/>
              <a:t>Example #2:	</a:t>
            </a:r>
            <a:r>
              <a:rPr lang="en-US" altLang="en-US" sz="2000" dirty="0">
                <a:latin typeface="Verdana" pitchFamily="34" charset="0"/>
              </a:rPr>
              <a:t>101111011111110111111011111100</a:t>
            </a:r>
          </a:p>
          <a:p>
            <a:pPr lvl="1"/>
            <a:r>
              <a:rPr lang="en-US" altLang="en-US" dirty="0"/>
              <a:t>Unequal probabilities: p(</a:t>
            </a:r>
            <a:r>
              <a:rPr lang="en-US" altLang="en-US" sz="2000" dirty="0">
                <a:latin typeface="Verdana" pitchFamily="34" charset="0"/>
              </a:rPr>
              <a:t>1</a:t>
            </a:r>
            <a:r>
              <a:rPr lang="en-US" altLang="en-US" dirty="0"/>
              <a:t>) = 0.75, p(</a:t>
            </a:r>
            <a:r>
              <a:rPr lang="en-US" altLang="en-US" sz="2000" dirty="0">
                <a:latin typeface="Verdana" pitchFamily="34" charset="0"/>
              </a:rPr>
              <a:t>0</a:t>
            </a:r>
            <a:r>
              <a:rPr lang="en-US" altLang="en-US" dirty="0"/>
              <a:t>) = 0.25</a:t>
            </a:r>
          </a:p>
          <a:p>
            <a:pPr lvl="1"/>
            <a:r>
              <a:rPr lang="en-US" altLang="en-US" dirty="0"/>
              <a:t>Example #3:	</a:t>
            </a:r>
            <a:r>
              <a:rPr lang="en-US" altLang="en-US" sz="2000" dirty="0">
                <a:latin typeface="Verdana" pitchFamily="34" charset="0"/>
              </a:rPr>
              <a:t>"We, the people, in order to form a..."</a:t>
            </a:r>
          </a:p>
          <a:p>
            <a:pPr lvl="1"/>
            <a:r>
              <a:rPr lang="en-US" altLang="en-US" dirty="0"/>
              <a:t>Unequal character probabilities: </a:t>
            </a:r>
            <a:r>
              <a:rPr lang="en-US" altLang="en-US" sz="2000" dirty="0">
                <a:latin typeface="Verdana" pitchFamily="34" charset="0"/>
              </a:rPr>
              <a:t>e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Verdana" pitchFamily="34" charset="0"/>
              </a:rPr>
              <a:t>t</a:t>
            </a:r>
            <a:r>
              <a:rPr lang="en-US" altLang="en-US" dirty="0"/>
              <a:t> are common, </a:t>
            </a:r>
            <a:r>
              <a:rPr lang="en-US" altLang="en-US" sz="2000" dirty="0">
                <a:latin typeface="Verdana" pitchFamily="34" charset="0"/>
              </a:rPr>
              <a:t>j</a:t>
            </a:r>
            <a:r>
              <a:rPr lang="en-US" altLang="en-US" dirty="0"/>
              <a:t> and </a:t>
            </a:r>
            <a:r>
              <a:rPr lang="en-US" altLang="en-US" sz="2000" dirty="0">
                <a:latin typeface="Verdana" pitchFamily="34" charset="0"/>
              </a:rPr>
              <a:t>q</a:t>
            </a:r>
            <a:r>
              <a:rPr lang="en-US" altLang="en-US" dirty="0"/>
              <a:t> are uncommon</a:t>
            </a:r>
          </a:p>
          <a:p>
            <a:pPr lvl="1"/>
            <a:r>
              <a:rPr lang="en-US" altLang="en-US" dirty="0"/>
              <a:t>Example #4:	 </a:t>
            </a:r>
            <a:r>
              <a:rPr lang="en-US" altLang="en-US" sz="2000" dirty="0">
                <a:latin typeface="Verdana" pitchFamily="34" charset="0"/>
              </a:rPr>
              <a:t>{we, the, people, in, order, to, ...}</a:t>
            </a:r>
          </a:p>
          <a:p>
            <a:pPr lvl="1"/>
            <a:r>
              <a:rPr lang="en-US" altLang="en-US" dirty="0"/>
              <a:t>Unequal word probabilities: </a:t>
            </a:r>
            <a:r>
              <a:rPr lang="en-US" altLang="en-US" sz="2000" dirty="0">
                <a:latin typeface="Verdana" pitchFamily="34" charset="0"/>
              </a:rPr>
              <a:t>the</a:t>
            </a:r>
            <a:r>
              <a:rPr lang="en-US" altLang="en-US" dirty="0"/>
              <a:t> is very common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4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Fixed and variable bit widths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To encode English text, </a:t>
            </a:r>
            <a:r>
              <a:rPr lang="en-US" altLang="en-US" dirty="0" smtClean="0"/>
              <a:t>need </a:t>
            </a:r>
            <a:r>
              <a:rPr lang="en-US" altLang="en-US" dirty="0"/>
              <a:t>26 lower case letters, 26 upper case letters, and a handful of punctuation</a:t>
            </a:r>
          </a:p>
          <a:p>
            <a:r>
              <a:rPr lang="en-US" altLang="en-US" dirty="0" smtClean="0"/>
              <a:t>Can </a:t>
            </a:r>
            <a:r>
              <a:rPr lang="en-US" altLang="en-US" dirty="0"/>
              <a:t>get by with 64 characters (6 bits) in all</a:t>
            </a:r>
          </a:p>
          <a:p>
            <a:r>
              <a:rPr lang="en-US" altLang="en-US" dirty="0"/>
              <a:t>Each character is therefore 6 bits wide</a:t>
            </a:r>
          </a:p>
          <a:p>
            <a:r>
              <a:rPr lang="en-US" altLang="en-US" dirty="0" smtClean="0"/>
              <a:t>Can </a:t>
            </a:r>
            <a:r>
              <a:rPr lang="en-US" altLang="en-US" dirty="0"/>
              <a:t>do better, provided:</a:t>
            </a:r>
          </a:p>
          <a:p>
            <a:pPr lvl="1"/>
            <a:r>
              <a:rPr lang="en-US" altLang="en-US" dirty="0"/>
              <a:t>Some characters are more frequent than others</a:t>
            </a:r>
          </a:p>
          <a:p>
            <a:pPr lvl="1"/>
            <a:r>
              <a:rPr lang="en-US" altLang="en-US" dirty="0"/>
              <a:t>Characters may be different bit widths, so that for example, </a:t>
            </a:r>
            <a:r>
              <a:rPr lang="en-US" altLang="en-US" sz="2000" dirty="0">
                <a:latin typeface="Verdana" pitchFamily="34" charset="0"/>
              </a:rPr>
              <a:t>e</a:t>
            </a:r>
            <a:r>
              <a:rPr lang="en-US" altLang="en-US" dirty="0"/>
              <a:t> use only one or two bits, while </a:t>
            </a:r>
            <a:r>
              <a:rPr lang="en-US" altLang="en-US" sz="2000" dirty="0">
                <a:latin typeface="Verdana" pitchFamily="34" charset="0"/>
              </a:rPr>
              <a:t>x</a:t>
            </a:r>
            <a:r>
              <a:rPr lang="en-US" altLang="en-US" dirty="0"/>
              <a:t> uses several</a:t>
            </a:r>
          </a:p>
          <a:p>
            <a:pPr lvl="1"/>
            <a:r>
              <a:rPr lang="en-US" altLang="en-US" dirty="0" smtClean="0"/>
              <a:t>Have </a:t>
            </a:r>
            <a:r>
              <a:rPr lang="en-US" altLang="en-US" dirty="0"/>
              <a:t>a way of decoding the bit stream</a:t>
            </a:r>
          </a:p>
          <a:p>
            <a:pPr lvl="2"/>
            <a:r>
              <a:rPr lang="en-US" altLang="en-US" dirty="0"/>
              <a:t>Must tell where each character begins and ends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9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Huffman Code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smtClean="0"/>
              <a:t>Recall one way to compress data is with a Huffman code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A variable length code that has unique prefixes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Code is assigned by looking at the frequency of letters. Letters with high frequency get short codes while letters with low frequency get high codes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Method is to make each letter a tree.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Combine the two trees with the shortest frequency to make a new tree by creating a new root whose children are the 2 trees and which as the value of the sum of the 2 trees.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Continue with above until only 1 tree remains. Label all left edges 0 and all right edges 1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/>
              <a:t>The path to the node containing the letter is the unique prefix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7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latin typeface="Verdana" pitchFamily="34" charset="0"/>
              </a:rPr>
              <a:t>A = 0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B = 100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C = 1010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D = 1011</a:t>
            </a:r>
            <a:br>
              <a:rPr lang="en-US" altLang="en-US" dirty="0">
                <a:latin typeface="Verdana" pitchFamily="34" charset="0"/>
              </a:rPr>
            </a:br>
            <a:r>
              <a:rPr lang="en-US" altLang="en-US" dirty="0">
                <a:latin typeface="Verdana" pitchFamily="34" charset="0"/>
              </a:rPr>
              <a:t>R = 11</a:t>
            </a:r>
          </a:p>
          <a:p>
            <a:r>
              <a:rPr lang="en-US" altLang="en-US" dirty="0">
                <a:latin typeface="Verdana" pitchFamily="34" charset="0"/>
              </a:rPr>
              <a:t>ABRACADABRA = 01001101010010110100110</a:t>
            </a:r>
          </a:p>
          <a:p>
            <a:r>
              <a:rPr lang="en-US" altLang="en-US" dirty="0"/>
              <a:t>This is eleven letters in 23 bits</a:t>
            </a:r>
          </a:p>
          <a:p>
            <a:r>
              <a:rPr lang="en-US" altLang="en-US" dirty="0"/>
              <a:t>A fixed-width encoding would require 3 bits for five different letters, or 33 bits for 11 letters</a:t>
            </a:r>
          </a:p>
          <a:p>
            <a:r>
              <a:rPr lang="en-US" altLang="en-US" dirty="0"/>
              <a:t>Notice that the encoded bit string </a:t>
            </a:r>
            <a:r>
              <a:rPr lang="en-US" altLang="en-US" i="1" dirty="0"/>
              <a:t>can</a:t>
            </a:r>
            <a:r>
              <a:rPr lang="en-US" altLang="en-US" dirty="0"/>
              <a:t> be decoded!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3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this example, A was the most common letter</a:t>
            </a:r>
          </a:p>
          <a:p>
            <a:r>
              <a:rPr lang="en-US" altLang="en-US" dirty="0"/>
              <a:t>In </a:t>
            </a:r>
            <a:r>
              <a:rPr lang="en-US" altLang="en-US" sz="2400" dirty="0">
                <a:latin typeface="Verdana" pitchFamily="34" charset="0"/>
              </a:rPr>
              <a:t>ABRACADABRA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5 </a:t>
            </a:r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dirty="0"/>
              <a:t>s	code for </a:t>
            </a:r>
            <a:r>
              <a:rPr lang="en-US" altLang="en-US" dirty="0">
                <a:latin typeface="Verdana" pitchFamily="34" charset="0"/>
              </a:rPr>
              <a:t>A</a:t>
            </a:r>
            <a:r>
              <a:rPr lang="en-US" altLang="en-US" dirty="0"/>
              <a:t> is 1 bit long</a:t>
            </a:r>
          </a:p>
          <a:p>
            <a:pPr lvl="1"/>
            <a:r>
              <a:rPr lang="en-US" altLang="en-US" dirty="0"/>
              <a:t>2 </a:t>
            </a:r>
            <a:r>
              <a:rPr lang="en-US" altLang="en-US" dirty="0" err="1">
                <a:latin typeface="Verdana" pitchFamily="34" charset="0"/>
              </a:rPr>
              <a:t>R</a:t>
            </a:r>
            <a:r>
              <a:rPr lang="en-US" altLang="en-US" dirty="0" err="1"/>
              <a:t>s</a:t>
            </a:r>
            <a:r>
              <a:rPr lang="en-US" altLang="en-US" dirty="0"/>
              <a:t>	code for </a:t>
            </a:r>
            <a:r>
              <a:rPr lang="en-US" altLang="en-US" dirty="0">
                <a:latin typeface="Verdana" pitchFamily="34" charset="0"/>
              </a:rPr>
              <a:t>R</a:t>
            </a:r>
            <a:r>
              <a:rPr lang="en-US" altLang="en-US" dirty="0"/>
              <a:t> is 2 bits long</a:t>
            </a:r>
          </a:p>
          <a:p>
            <a:pPr lvl="1"/>
            <a:r>
              <a:rPr lang="en-US" altLang="en-US" dirty="0"/>
              <a:t>2 </a:t>
            </a:r>
            <a:r>
              <a:rPr lang="en-US" altLang="en-US" dirty="0" err="1">
                <a:latin typeface="Verdana" pitchFamily="34" charset="0"/>
              </a:rPr>
              <a:t>B</a:t>
            </a:r>
            <a:r>
              <a:rPr lang="en-US" altLang="en-US" dirty="0" err="1"/>
              <a:t>s</a:t>
            </a:r>
            <a:r>
              <a:rPr lang="en-US" altLang="en-US" dirty="0"/>
              <a:t>	code for </a:t>
            </a:r>
            <a:r>
              <a:rPr lang="en-US" altLang="en-US" dirty="0">
                <a:latin typeface="Verdana" pitchFamily="34" charset="0"/>
              </a:rPr>
              <a:t>B</a:t>
            </a:r>
            <a:r>
              <a:rPr lang="en-US" altLang="en-US" dirty="0"/>
              <a:t> is 3 bits long</a:t>
            </a:r>
          </a:p>
          <a:p>
            <a:pPr lvl="1"/>
            <a:r>
              <a:rPr lang="en-US" altLang="en-US" dirty="0"/>
              <a:t>1 </a:t>
            </a:r>
            <a:r>
              <a:rPr lang="en-US" altLang="en-US" dirty="0">
                <a:latin typeface="Verdana" pitchFamily="34" charset="0"/>
              </a:rPr>
              <a:t>C</a:t>
            </a:r>
            <a:r>
              <a:rPr lang="en-US" altLang="en-US" dirty="0"/>
              <a:t>	code for </a:t>
            </a:r>
            <a:r>
              <a:rPr lang="en-US" altLang="en-US" dirty="0">
                <a:latin typeface="Verdana" pitchFamily="34" charset="0"/>
              </a:rPr>
              <a:t>C</a:t>
            </a:r>
            <a:r>
              <a:rPr lang="en-US" altLang="en-US" dirty="0"/>
              <a:t> is 4 bits long</a:t>
            </a:r>
            <a:endParaRPr lang="en-US" altLang="en-US" dirty="0">
              <a:latin typeface="Verdana" pitchFamily="34" charset="0"/>
            </a:endParaRPr>
          </a:p>
          <a:p>
            <a:pPr lvl="1"/>
            <a:r>
              <a:rPr lang="en-US" altLang="en-US" dirty="0"/>
              <a:t>1 </a:t>
            </a:r>
            <a:r>
              <a:rPr lang="en-US" altLang="en-US" dirty="0">
                <a:latin typeface="Verdana" pitchFamily="34" charset="0"/>
              </a:rPr>
              <a:t>D</a:t>
            </a:r>
            <a:r>
              <a:rPr lang="en-US" altLang="en-US" dirty="0"/>
              <a:t>	code for </a:t>
            </a:r>
            <a:r>
              <a:rPr lang="en-US" altLang="en-US" dirty="0">
                <a:latin typeface="Verdana" pitchFamily="34" charset="0"/>
              </a:rPr>
              <a:t>D</a:t>
            </a:r>
            <a:r>
              <a:rPr lang="en-US" altLang="en-US" dirty="0"/>
              <a:t> is 4 bits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7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Creating a Huffman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For each encoding unit (letter, in this example), associate a frequency (number of times it occurs)</a:t>
            </a:r>
          </a:p>
          <a:p>
            <a:pPr lvl="1"/>
            <a:r>
              <a:rPr lang="en-US" altLang="en-US" dirty="0"/>
              <a:t>You can also use a percentage or a probability</a:t>
            </a:r>
          </a:p>
          <a:p>
            <a:r>
              <a:rPr lang="en-US" altLang="en-US" dirty="0"/>
              <a:t>Create a binary tree whose children are the encoding units with the smallest frequencies</a:t>
            </a:r>
          </a:p>
          <a:p>
            <a:pPr lvl="1"/>
            <a:r>
              <a:rPr lang="en-US" altLang="en-US" dirty="0"/>
              <a:t>The frequency of the root is the sum of the frequencies of the leaves</a:t>
            </a:r>
          </a:p>
          <a:p>
            <a:r>
              <a:rPr lang="en-US" altLang="en-US" dirty="0"/>
              <a:t>Repeat this procedure until all the encoding units are in the binary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0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Example, step </a:t>
            </a:r>
            <a:r>
              <a:rPr lang="en-US" altLang="en-US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Assume that relative frequencies are: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Verdana" pitchFamily="34" charset="0"/>
              </a:rPr>
              <a:t>A</a:t>
            </a:r>
            <a:r>
              <a:rPr lang="en-US" altLang="en-US" sz="2000" dirty="0"/>
              <a:t>: 40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Verdana" pitchFamily="34" charset="0"/>
              </a:rPr>
              <a:t>B</a:t>
            </a:r>
            <a:r>
              <a:rPr lang="en-US" altLang="en-US" sz="2000" dirty="0"/>
              <a:t>: 20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Verdana" pitchFamily="34" charset="0"/>
              </a:rPr>
              <a:t>C</a:t>
            </a:r>
            <a:r>
              <a:rPr lang="en-US" altLang="en-US" sz="2000" dirty="0"/>
              <a:t>: 10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Verdana" pitchFamily="34" charset="0"/>
              </a:rPr>
              <a:t>D</a:t>
            </a:r>
            <a:r>
              <a:rPr lang="en-US" altLang="en-US" sz="2000" dirty="0"/>
              <a:t>: 10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Verdana" pitchFamily="34" charset="0"/>
              </a:rPr>
              <a:t>R</a:t>
            </a:r>
            <a:r>
              <a:rPr lang="en-US" altLang="en-US" sz="2000" dirty="0"/>
              <a:t>: 20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(I chose simpler numbers than the real frequencies)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Smallest number are 10 and 10 (</a:t>
            </a:r>
            <a:r>
              <a:rPr lang="en-US" altLang="en-US" sz="2400" dirty="0">
                <a:latin typeface="Verdana" pitchFamily="34" charset="0"/>
              </a:rPr>
              <a:t>C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Verdana" pitchFamily="34" charset="0"/>
              </a:rPr>
              <a:t>D</a:t>
            </a:r>
            <a:r>
              <a:rPr lang="en-US" altLang="en-US" sz="2400" dirty="0"/>
              <a:t>), so connect those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800600"/>
            <a:ext cx="36671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5411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Example, step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atin typeface="Verdana" pitchFamily="34" charset="0"/>
              </a:rPr>
              <a:t>C</a:t>
            </a:r>
            <a:r>
              <a:rPr lang="en-US" altLang="en-US" dirty="0"/>
              <a:t> and </a:t>
            </a:r>
            <a:r>
              <a:rPr lang="en-US" altLang="en-US" sz="2400" dirty="0">
                <a:latin typeface="Verdana" pitchFamily="34" charset="0"/>
              </a:rPr>
              <a:t>D</a:t>
            </a:r>
            <a:r>
              <a:rPr lang="en-US" altLang="en-US" dirty="0"/>
              <a:t> have already been used, and the new node above them (call it </a:t>
            </a:r>
            <a:r>
              <a:rPr lang="en-US" altLang="en-US" sz="2400" dirty="0">
                <a:latin typeface="Verdana" pitchFamily="34" charset="0"/>
              </a:rPr>
              <a:t>C+D</a:t>
            </a:r>
            <a:r>
              <a:rPr lang="en-US" altLang="en-US" dirty="0"/>
              <a:t>) has value 20</a:t>
            </a:r>
          </a:p>
          <a:p>
            <a:r>
              <a:rPr lang="en-US" altLang="en-US" dirty="0"/>
              <a:t>The smallest values are </a:t>
            </a:r>
            <a:r>
              <a:rPr lang="en-US" altLang="en-US" sz="2400" dirty="0">
                <a:latin typeface="Verdana" pitchFamily="34" charset="0"/>
              </a:rPr>
              <a:t>B</a:t>
            </a:r>
            <a:r>
              <a:rPr lang="en-US" altLang="en-US" dirty="0"/>
              <a:t>, </a:t>
            </a:r>
            <a:r>
              <a:rPr lang="en-US" altLang="en-US" sz="2400" dirty="0">
                <a:latin typeface="Verdana" pitchFamily="34" charset="0"/>
              </a:rPr>
              <a:t>C+D</a:t>
            </a:r>
            <a:r>
              <a:rPr lang="en-US" altLang="en-US" dirty="0"/>
              <a:t>, and </a:t>
            </a:r>
            <a:r>
              <a:rPr lang="en-US" altLang="en-US" sz="2400" dirty="0">
                <a:latin typeface="Verdana" pitchFamily="34" charset="0"/>
              </a:rPr>
              <a:t>R</a:t>
            </a:r>
            <a:r>
              <a:rPr lang="en-US" altLang="en-US" dirty="0"/>
              <a:t>, all of which have value 20</a:t>
            </a:r>
          </a:p>
          <a:p>
            <a:pPr lvl="1"/>
            <a:r>
              <a:rPr lang="en-US" altLang="en-US" dirty="0"/>
              <a:t>Connect any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80A37-88F1-4D77-8779-FDED1ACB63E9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886200"/>
            <a:ext cx="38766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85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3117</TotalTime>
  <Words>849</Words>
  <Application>Microsoft Office PowerPoint</Application>
  <PresentationFormat>On-screen Show (4:3)</PresentationFormat>
  <Paragraphs>121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Entropy</vt:lpstr>
      <vt:lpstr>Actual information content</vt:lpstr>
      <vt:lpstr>Fixed and variable bit widths</vt:lpstr>
      <vt:lpstr>Huffman Code Application</vt:lpstr>
      <vt:lpstr>Example Huffman encoding</vt:lpstr>
      <vt:lpstr>Why it works</vt:lpstr>
      <vt:lpstr>Creating a Huffman encoding</vt:lpstr>
      <vt:lpstr>Example, step 1</vt:lpstr>
      <vt:lpstr>Example, step 2</vt:lpstr>
      <vt:lpstr>Example, step 3</vt:lpstr>
      <vt:lpstr>Example, step 4</vt:lpstr>
      <vt:lpstr>Example, step 5</vt:lpstr>
      <vt:lpstr>Unique prefix property</vt:lpstr>
      <vt:lpstr>Practical considerations</vt:lpstr>
      <vt:lpstr>About the example</vt:lpstr>
      <vt:lpstr>Data compression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Queues</dc:title>
  <dc:creator>Steiner, Tom (T.G.)</dc:creator>
  <cp:lastModifiedBy>Steiner, Tom (T.G.)</cp:lastModifiedBy>
  <cp:revision>11</cp:revision>
  <dcterms:created xsi:type="dcterms:W3CDTF">2014-10-22T17:07:50Z</dcterms:created>
  <dcterms:modified xsi:type="dcterms:W3CDTF">2014-11-05T13:40:20Z</dcterms:modified>
</cp:coreProperties>
</file>