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89" r:id="rId11"/>
    <p:sldId id="290" r:id="rId12"/>
    <p:sldId id="265" r:id="rId13"/>
    <p:sldId id="276" r:id="rId14"/>
    <p:sldId id="266" r:id="rId15"/>
    <p:sldId id="267" r:id="rId16"/>
    <p:sldId id="268" r:id="rId17"/>
    <p:sldId id="291" r:id="rId18"/>
    <p:sldId id="292" r:id="rId19"/>
    <p:sldId id="296" r:id="rId20"/>
    <p:sldId id="270" r:id="rId21"/>
    <p:sldId id="277" r:id="rId22"/>
    <p:sldId id="278" r:id="rId23"/>
    <p:sldId id="279" r:id="rId24"/>
    <p:sldId id="297" r:id="rId25"/>
    <p:sldId id="298" r:id="rId26"/>
    <p:sldId id="299" r:id="rId27"/>
    <p:sldId id="300" r:id="rId28"/>
    <p:sldId id="301" r:id="rId29"/>
    <p:sldId id="302" r:id="rId30"/>
    <p:sldId id="303" r:id="rId31"/>
    <p:sldId id="304" r:id="rId32"/>
    <p:sldId id="305" r:id="rId33"/>
    <p:sldId id="280" r:id="rId34"/>
    <p:sldId id="281" r:id="rId35"/>
    <p:sldId id="282" r:id="rId36"/>
    <p:sldId id="283" r:id="rId37"/>
    <p:sldId id="284" r:id="rId38"/>
    <p:sldId id="285" r:id="rId39"/>
    <p:sldId id="269" r:id="rId40"/>
    <p:sldId id="306" r:id="rId41"/>
    <p:sldId id="307" r:id="rId42"/>
    <p:sldId id="271" r:id="rId43"/>
    <p:sldId id="273" r:id="rId44"/>
    <p:sldId id="308" r:id="rId45"/>
    <p:sldId id="272" r:id="rId46"/>
    <p:sldId id="286" r:id="rId47"/>
    <p:sldId id="287" r:id="rId48"/>
    <p:sldId id="320" r:id="rId49"/>
    <p:sldId id="274" r:id="rId50"/>
    <p:sldId id="275" r:id="rId51"/>
    <p:sldId id="309" r:id="rId52"/>
    <p:sldId id="310" r:id="rId53"/>
    <p:sldId id="311" r:id="rId54"/>
    <p:sldId id="313" r:id="rId55"/>
    <p:sldId id="314" r:id="rId56"/>
    <p:sldId id="315" r:id="rId57"/>
    <p:sldId id="316" r:id="rId58"/>
    <p:sldId id="317" r:id="rId59"/>
    <p:sldId id="318" r:id="rId60"/>
    <p:sldId id="319" r:id="rId61"/>
    <p:sldId id="312" r:id="rId62"/>
    <p:sldId id="321" r:id="rId63"/>
    <p:sldId id="322" r:id="rId64"/>
    <p:sldId id="323" r:id="rId65"/>
    <p:sldId id="324" r:id="rId66"/>
    <p:sldId id="325" r:id="rId67"/>
    <p:sldId id="326" r:id="rId68"/>
    <p:sldId id="327" r:id="rId69"/>
    <p:sldId id="328" r:id="rId70"/>
    <p:sldId id="330" r:id="rId71"/>
    <p:sldId id="32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4" autoAdjust="0"/>
    <p:restoredTop sz="94660"/>
  </p:normalViewPr>
  <p:slideViewPr>
    <p:cSldViewPr>
      <p:cViewPr varScale="1">
        <p:scale>
          <a:sx n="81" d="100"/>
          <a:sy n="81" d="100"/>
        </p:scale>
        <p:origin x="155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703DBC-68F7-4DA6-A65A-9989E7F7AB7E}" type="datetimeFigureOut">
              <a:rPr lang="en-US" smtClean="0"/>
              <a:t>4/4/2019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45A44-E9E9-41A7-8565-4C2384F52879}" type="slidenum">
              <a:rPr lang="en-US" smtClean="0"/>
              <a:t>‹#›</a:t>
            </a:fld>
            <a:endParaRPr lang="en-US"/>
          </a:p>
        </p:txBody>
      </p:sp>
    </p:spTree>
    <p:extLst>
      <p:ext uri="{BB962C8B-B14F-4D97-AF65-F5344CB8AC3E}">
        <p14:creationId xmlns:p14="http://schemas.microsoft.com/office/powerpoint/2010/main" val="2046485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r>
              <a:rPr lang="en-US" altLang="en-US" smtClean="0"/>
              <a:t>Binary representation lg(n)</a:t>
            </a:r>
          </a:p>
          <a:p>
            <a:pPr eaLnBrk="1" hangingPunct="1"/>
            <a:r>
              <a:rPr lang="en-US" altLang="en-US" smtClean="0"/>
              <a:t>Deepest tree is lg(n)</a:t>
            </a:r>
          </a:p>
          <a:p>
            <a:pPr eaLnBrk="1" hangingPunct="1"/>
            <a:r>
              <a:rPr lang="en-US" altLang="en-US" smtClean="0"/>
              <a:t>Number of trees is lg(n)</a:t>
            </a:r>
          </a:p>
        </p:txBody>
      </p:sp>
      <p:sp>
        <p:nvSpPr>
          <p:cNvPr id="8196" name="Slide Number Placeholder 3"/>
          <p:cNvSpPr>
            <a:spLocks noGrp="1"/>
          </p:cNvSpPr>
          <p:nvPr>
            <p:ph type="sldNum" sz="quarter" idx="5"/>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85813" indent="-303213" defTabSz="966788">
              <a:spcBef>
                <a:spcPct val="30000"/>
              </a:spcBef>
              <a:defRPr sz="1200">
                <a:solidFill>
                  <a:schemeClr val="tx1"/>
                </a:solidFill>
                <a:latin typeface="Times New Roman" panose="02020603050405020304" pitchFamily="18" charset="0"/>
              </a:defRPr>
            </a:lvl2pPr>
            <a:lvl3pPr marL="1208088" indent="-241300" defTabSz="966788">
              <a:spcBef>
                <a:spcPct val="30000"/>
              </a:spcBef>
              <a:defRPr sz="1200">
                <a:solidFill>
                  <a:schemeClr val="tx1"/>
                </a:solidFill>
                <a:latin typeface="Times New Roman" panose="02020603050405020304" pitchFamily="18" charset="0"/>
              </a:defRPr>
            </a:lvl3pPr>
            <a:lvl4pPr marL="1692275" indent="-242888" defTabSz="966788">
              <a:spcBef>
                <a:spcPct val="30000"/>
              </a:spcBef>
              <a:defRPr sz="1200">
                <a:solidFill>
                  <a:schemeClr val="tx1"/>
                </a:solidFill>
                <a:latin typeface="Times New Roman" panose="02020603050405020304" pitchFamily="18" charset="0"/>
              </a:defRPr>
            </a:lvl4pPr>
            <a:lvl5pPr marL="2174875" indent="-241300" defTabSz="966788">
              <a:spcBef>
                <a:spcPct val="30000"/>
              </a:spcBef>
              <a:defRPr sz="1200">
                <a:solidFill>
                  <a:schemeClr val="tx1"/>
                </a:solidFill>
                <a:latin typeface="Times New Roman" panose="02020603050405020304" pitchFamily="18" charset="0"/>
              </a:defRPr>
            </a:lvl5pPr>
            <a:lvl6pPr marL="2632075" indent="-2413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3089275" indent="-2413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546475" indent="-2413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4003675" indent="-2413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24D75B8-4172-41DA-B6CB-BD148E7AE176}" type="slidenum">
              <a:rPr lang="en-US" altLang="en-US" sz="1300"/>
              <a:pPr>
                <a:spcBef>
                  <a:spcPct val="0"/>
                </a:spcBef>
              </a:pPr>
              <a:t>21</a:t>
            </a:fld>
            <a:endParaRPr lang="en-US" altLang="en-US" sz="1300"/>
          </a:p>
        </p:txBody>
      </p:sp>
    </p:spTree>
    <p:extLst>
      <p:ext uri="{BB962C8B-B14F-4D97-AF65-F5344CB8AC3E}">
        <p14:creationId xmlns:p14="http://schemas.microsoft.com/office/powerpoint/2010/main" val="354652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p:spPr>
        <p:txBody>
          <a:bodyPr/>
          <a:lstStyle/>
          <a:p>
            <a:pPr eaLnBrk="1" hangingPunct="1"/>
            <a:endParaRPr lang="en-US" altLang="en-US" smtClean="0"/>
          </a:p>
        </p:txBody>
      </p:sp>
      <p:sp>
        <p:nvSpPr>
          <p:cNvPr id="10244" name="Slide Number Placeholder 3"/>
          <p:cNvSpPr>
            <a:spLocks noGrp="1"/>
          </p:cNvSpPr>
          <p:nvPr>
            <p:ph type="sldNum" sz="quarter" idx="5"/>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85813" indent="-303213" defTabSz="966788">
              <a:spcBef>
                <a:spcPct val="30000"/>
              </a:spcBef>
              <a:defRPr sz="1200">
                <a:solidFill>
                  <a:schemeClr val="tx1"/>
                </a:solidFill>
                <a:latin typeface="Times New Roman" panose="02020603050405020304" pitchFamily="18" charset="0"/>
              </a:defRPr>
            </a:lvl2pPr>
            <a:lvl3pPr marL="1208088" indent="-241300" defTabSz="966788">
              <a:spcBef>
                <a:spcPct val="30000"/>
              </a:spcBef>
              <a:defRPr sz="1200">
                <a:solidFill>
                  <a:schemeClr val="tx1"/>
                </a:solidFill>
                <a:latin typeface="Times New Roman" panose="02020603050405020304" pitchFamily="18" charset="0"/>
              </a:defRPr>
            </a:lvl3pPr>
            <a:lvl4pPr marL="1692275" indent="-242888" defTabSz="966788">
              <a:spcBef>
                <a:spcPct val="30000"/>
              </a:spcBef>
              <a:defRPr sz="1200">
                <a:solidFill>
                  <a:schemeClr val="tx1"/>
                </a:solidFill>
                <a:latin typeface="Times New Roman" panose="02020603050405020304" pitchFamily="18" charset="0"/>
              </a:defRPr>
            </a:lvl4pPr>
            <a:lvl5pPr marL="2174875" indent="-241300" defTabSz="966788">
              <a:spcBef>
                <a:spcPct val="30000"/>
              </a:spcBef>
              <a:defRPr sz="1200">
                <a:solidFill>
                  <a:schemeClr val="tx1"/>
                </a:solidFill>
                <a:latin typeface="Times New Roman" panose="02020603050405020304" pitchFamily="18" charset="0"/>
              </a:defRPr>
            </a:lvl5pPr>
            <a:lvl6pPr marL="2632075" indent="-2413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3089275" indent="-2413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546475" indent="-2413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4003675" indent="-2413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407A5E-EBA7-4AA7-BA79-C0F21BE30CED}" type="slidenum">
              <a:rPr lang="en-US" altLang="en-US" sz="1300"/>
              <a:pPr>
                <a:spcBef>
                  <a:spcPct val="0"/>
                </a:spcBef>
              </a:pPr>
              <a:t>22</a:t>
            </a:fld>
            <a:endParaRPr lang="en-US" altLang="en-US" sz="1300"/>
          </a:p>
        </p:txBody>
      </p:sp>
    </p:spTree>
    <p:extLst>
      <p:ext uri="{BB962C8B-B14F-4D97-AF65-F5344CB8AC3E}">
        <p14:creationId xmlns:p14="http://schemas.microsoft.com/office/powerpoint/2010/main" val="340012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969A3A-C984-457F-9B1D-A9549A708EF5}" type="datetime1">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409632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550C82-7203-43E9-B720-8C03C1FAE1AC}" type="datetime1">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31321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607B0-BF39-4D2D-80E0-92083518018B}" type="datetime1">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2908405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FB4B8397-CB65-4488-AA9A-FE941FBED4F8}" type="slidenum">
              <a:rPr lang="en-US" altLang="en-US"/>
              <a:pPr/>
              <a:t>‹#›</a:t>
            </a:fld>
            <a:endParaRPr lang="en-US" altLang="en-US"/>
          </a:p>
        </p:txBody>
      </p:sp>
    </p:spTree>
    <p:extLst>
      <p:ext uri="{BB962C8B-B14F-4D97-AF65-F5344CB8AC3E}">
        <p14:creationId xmlns:p14="http://schemas.microsoft.com/office/powerpoint/2010/main" val="345485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B45E39-2714-4EDF-BEDF-174A6455EC04}" type="datetime1">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273997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E5262-6F68-4500-BFD5-78CFDC160330}" type="datetime1">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9582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C4A668-750C-4C5A-9A3D-2409D62B2A43}" type="datetime1">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208076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81218-CC88-483D-BAD6-DC19B4BFE8A3}" type="datetime1">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403480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58ABA6-E234-45D8-9621-4EEE5EA98B1C}" type="datetime1">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289836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D45F2-0AD4-45C7-8C42-A7C26B323F87}" type="datetime1">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353097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9DD70-CE28-4BBC-959B-7A6D4F70390B}" type="datetime1">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150417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F22CE8-BE7D-404C-9BE6-4CE88B693880}" type="datetime1">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AAB6E-19E2-4B79-86DB-A876979C3D27}" type="slidenum">
              <a:rPr lang="en-US" smtClean="0"/>
              <a:t>‹#›</a:t>
            </a:fld>
            <a:endParaRPr lang="en-US"/>
          </a:p>
        </p:txBody>
      </p:sp>
    </p:spTree>
    <p:extLst>
      <p:ext uri="{BB962C8B-B14F-4D97-AF65-F5344CB8AC3E}">
        <p14:creationId xmlns:p14="http://schemas.microsoft.com/office/powerpoint/2010/main" val="234608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65F11-12AB-476C-A803-86611395CC23}" type="datetime1">
              <a:rPr lang="en-US" smtClean="0"/>
              <a:t>4/4/2019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AAB6E-19E2-4B79-86DB-A876979C3D27}" type="slidenum">
              <a:rPr lang="en-US" smtClean="0"/>
              <a:t>‹#›</a:t>
            </a:fld>
            <a:endParaRPr lang="en-US"/>
          </a:p>
        </p:txBody>
      </p:sp>
    </p:spTree>
    <p:extLst>
      <p:ext uri="{BB962C8B-B14F-4D97-AF65-F5344CB8AC3E}">
        <p14:creationId xmlns:p14="http://schemas.microsoft.com/office/powerpoint/2010/main" val="4261010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23.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tags" Target="../tags/tag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26" Type="http://schemas.openxmlformats.org/officeDocument/2006/relationships/tags" Target="../tags/tag44.xml"/><Relationship Id="rId39" Type="http://schemas.openxmlformats.org/officeDocument/2006/relationships/tags" Target="../tags/tag57.xml"/><Relationship Id="rId3" Type="http://schemas.openxmlformats.org/officeDocument/2006/relationships/tags" Target="../tags/tag21.xml"/><Relationship Id="rId21" Type="http://schemas.openxmlformats.org/officeDocument/2006/relationships/tags" Target="../tags/tag39.xml"/><Relationship Id="rId34" Type="http://schemas.openxmlformats.org/officeDocument/2006/relationships/tags" Target="../tags/tag52.xml"/><Relationship Id="rId42" Type="http://schemas.openxmlformats.org/officeDocument/2006/relationships/tags" Target="../tags/tag60.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5" Type="http://schemas.openxmlformats.org/officeDocument/2006/relationships/tags" Target="../tags/tag43.xml"/><Relationship Id="rId33" Type="http://schemas.openxmlformats.org/officeDocument/2006/relationships/tags" Target="../tags/tag51.xml"/><Relationship Id="rId38" Type="http://schemas.openxmlformats.org/officeDocument/2006/relationships/tags" Target="../tags/tag56.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29" Type="http://schemas.openxmlformats.org/officeDocument/2006/relationships/tags" Target="../tags/tag47.xml"/><Relationship Id="rId41" Type="http://schemas.openxmlformats.org/officeDocument/2006/relationships/tags" Target="../tags/tag59.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tags" Target="../tags/tag42.xml"/><Relationship Id="rId32" Type="http://schemas.openxmlformats.org/officeDocument/2006/relationships/tags" Target="../tags/tag50.xml"/><Relationship Id="rId37" Type="http://schemas.openxmlformats.org/officeDocument/2006/relationships/tags" Target="../tags/tag55.xml"/><Relationship Id="rId40" Type="http://schemas.openxmlformats.org/officeDocument/2006/relationships/tags" Target="../tags/tag58.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tags" Target="../tags/tag41.xml"/><Relationship Id="rId28" Type="http://schemas.openxmlformats.org/officeDocument/2006/relationships/tags" Target="../tags/tag46.xml"/><Relationship Id="rId36" Type="http://schemas.openxmlformats.org/officeDocument/2006/relationships/tags" Target="../tags/tag54.xml"/><Relationship Id="rId10" Type="http://schemas.openxmlformats.org/officeDocument/2006/relationships/tags" Target="../tags/tag28.xml"/><Relationship Id="rId19" Type="http://schemas.openxmlformats.org/officeDocument/2006/relationships/tags" Target="../tags/tag37.xml"/><Relationship Id="rId31" Type="http://schemas.openxmlformats.org/officeDocument/2006/relationships/tags" Target="../tags/tag49.xml"/><Relationship Id="rId44" Type="http://schemas.openxmlformats.org/officeDocument/2006/relationships/slideLayout" Target="../slideLayouts/slideLayout2.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 Id="rId27" Type="http://schemas.openxmlformats.org/officeDocument/2006/relationships/tags" Target="../tags/tag45.xml"/><Relationship Id="rId30" Type="http://schemas.openxmlformats.org/officeDocument/2006/relationships/tags" Target="../tags/tag48.xml"/><Relationship Id="rId35" Type="http://schemas.openxmlformats.org/officeDocument/2006/relationships/tags" Target="../tags/tag53.xml"/><Relationship Id="rId43" Type="http://schemas.openxmlformats.org/officeDocument/2006/relationships/tags" Target="../tags/tag61.xml"/></Relationships>
</file>

<file path=ppt/slides/_rels/slide34.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tags" Target="../tags/tag79.xml"/><Relationship Id="rId26" Type="http://schemas.openxmlformats.org/officeDocument/2006/relationships/tags" Target="../tags/tag87.xml"/><Relationship Id="rId39" Type="http://schemas.openxmlformats.org/officeDocument/2006/relationships/tags" Target="../tags/tag100.xml"/><Relationship Id="rId3" Type="http://schemas.openxmlformats.org/officeDocument/2006/relationships/tags" Target="../tags/tag64.xml"/><Relationship Id="rId21" Type="http://schemas.openxmlformats.org/officeDocument/2006/relationships/tags" Target="../tags/tag82.xml"/><Relationship Id="rId34" Type="http://schemas.openxmlformats.org/officeDocument/2006/relationships/tags" Target="../tags/tag95.xml"/><Relationship Id="rId42" Type="http://schemas.openxmlformats.org/officeDocument/2006/relationships/tags" Target="../tags/tag103.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5" Type="http://schemas.openxmlformats.org/officeDocument/2006/relationships/tags" Target="../tags/tag86.xml"/><Relationship Id="rId33" Type="http://schemas.openxmlformats.org/officeDocument/2006/relationships/tags" Target="../tags/tag94.xml"/><Relationship Id="rId38" Type="http://schemas.openxmlformats.org/officeDocument/2006/relationships/tags" Target="../tags/tag99.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tags" Target="../tags/tag81.xml"/><Relationship Id="rId29" Type="http://schemas.openxmlformats.org/officeDocument/2006/relationships/tags" Target="../tags/tag90.xml"/><Relationship Id="rId41" Type="http://schemas.openxmlformats.org/officeDocument/2006/relationships/tags" Target="../tags/tag102.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24" Type="http://schemas.openxmlformats.org/officeDocument/2006/relationships/tags" Target="../tags/tag85.xml"/><Relationship Id="rId32" Type="http://schemas.openxmlformats.org/officeDocument/2006/relationships/tags" Target="../tags/tag93.xml"/><Relationship Id="rId37" Type="http://schemas.openxmlformats.org/officeDocument/2006/relationships/tags" Target="../tags/tag98.xml"/><Relationship Id="rId40" Type="http://schemas.openxmlformats.org/officeDocument/2006/relationships/tags" Target="../tags/tag101.xml"/><Relationship Id="rId45" Type="http://schemas.openxmlformats.org/officeDocument/2006/relationships/slideLayout" Target="../slideLayouts/slideLayout2.xml"/><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tags" Target="../tags/tag84.xml"/><Relationship Id="rId28" Type="http://schemas.openxmlformats.org/officeDocument/2006/relationships/tags" Target="../tags/tag89.xml"/><Relationship Id="rId36" Type="http://schemas.openxmlformats.org/officeDocument/2006/relationships/tags" Target="../tags/tag97.xml"/><Relationship Id="rId10" Type="http://schemas.openxmlformats.org/officeDocument/2006/relationships/tags" Target="../tags/tag71.xml"/><Relationship Id="rId19" Type="http://schemas.openxmlformats.org/officeDocument/2006/relationships/tags" Target="../tags/tag80.xml"/><Relationship Id="rId31" Type="http://schemas.openxmlformats.org/officeDocument/2006/relationships/tags" Target="../tags/tag92.xml"/><Relationship Id="rId44" Type="http://schemas.openxmlformats.org/officeDocument/2006/relationships/tags" Target="../tags/tag105.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tags" Target="../tags/tag83.xml"/><Relationship Id="rId27" Type="http://schemas.openxmlformats.org/officeDocument/2006/relationships/tags" Target="../tags/tag88.xml"/><Relationship Id="rId30" Type="http://schemas.openxmlformats.org/officeDocument/2006/relationships/tags" Target="../tags/tag91.xml"/><Relationship Id="rId35" Type="http://schemas.openxmlformats.org/officeDocument/2006/relationships/tags" Target="../tags/tag96.xml"/><Relationship Id="rId43" Type="http://schemas.openxmlformats.org/officeDocument/2006/relationships/tags" Target="../tags/tag104.xml"/></Relationships>
</file>

<file path=ppt/slides/_rels/slide35.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18" Type="http://schemas.openxmlformats.org/officeDocument/2006/relationships/tags" Target="../tags/tag123.xml"/><Relationship Id="rId26" Type="http://schemas.openxmlformats.org/officeDocument/2006/relationships/tags" Target="../tags/tag131.xml"/><Relationship Id="rId39" Type="http://schemas.openxmlformats.org/officeDocument/2006/relationships/tags" Target="../tags/tag144.xml"/><Relationship Id="rId3" Type="http://schemas.openxmlformats.org/officeDocument/2006/relationships/tags" Target="../tags/tag108.xml"/><Relationship Id="rId21" Type="http://schemas.openxmlformats.org/officeDocument/2006/relationships/tags" Target="../tags/tag126.xml"/><Relationship Id="rId34" Type="http://schemas.openxmlformats.org/officeDocument/2006/relationships/tags" Target="../tags/tag139.xml"/><Relationship Id="rId42" Type="http://schemas.openxmlformats.org/officeDocument/2006/relationships/tags" Target="../tags/tag147.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tags" Target="../tags/tag122.xml"/><Relationship Id="rId25" Type="http://schemas.openxmlformats.org/officeDocument/2006/relationships/tags" Target="../tags/tag130.xml"/><Relationship Id="rId33" Type="http://schemas.openxmlformats.org/officeDocument/2006/relationships/tags" Target="../tags/tag138.xml"/><Relationship Id="rId38" Type="http://schemas.openxmlformats.org/officeDocument/2006/relationships/tags" Target="../tags/tag143.xml"/><Relationship Id="rId46" Type="http://schemas.openxmlformats.org/officeDocument/2006/relationships/slideLayout" Target="../slideLayouts/slideLayout2.xml"/><Relationship Id="rId2" Type="http://schemas.openxmlformats.org/officeDocument/2006/relationships/tags" Target="../tags/tag107.xml"/><Relationship Id="rId16" Type="http://schemas.openxmlformats.org/officeDocument/2006/relationships/tags" Target="../tags/tag121.xml"/><Relationship Id="rId20" Type="http://schemas.openxmlformats.org/officeDocument/2006/relationships/tags" Target="../tags/tag125.xml"/><Relationship Id="rId29" Type="http://schemas.openxmlformats.org/officeDocument/2006/relationships/tags" Target="../tags/tag134.xml"/><Relationship Id="rId41" Type="http://schemas.openxmlformats.org/officeDocument/2006/relationships/tags" Target="../tags/tag146.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24" Type="http://schemas.openxmlformats.org/officeDocument/2006/relationships/tags" Target="../tags/tag129.xml"/><Relationship Id="rId32" Type="http://schemas.openxmlformats.org/officeDocument/2006/relationships/tags" Target="../tags/tag137.xml"/><Relationship Id="rId37" Type="http://schemas.openxmlformats.org/officeDocument/2006/relationships/tags" Target="../tags/tag142.xml"/><Relationship Id="rId40" Type="http://schemas.openxmlformats.org/officeDocument/2006/relationships/tags" Target="../tags/tag145.xml"/><Relationship Id="rId45" Type="http://schemas.openxmlformats.org/officeDocument/2006/relationships/tags" Target="../tags/tag150.xml"/><Relationship Id="rId5" Type="http://schemas.openxmlformats.org/officeDocument/2006/relationships/tags" Target="../tags/tag110.xml"/><Relationship Id="rId15" Type="http://schemas.openxmlformats.org/officeDocument/2006/relationships/tags" Target="../tags/tag120.xml"/><Relationship Id="rId23" Type="http://schemas.openxmlformats.org/officeDocument/2006/relationships/tags" Target="../tags/tag128.xml"/><Relationship Id="rId28" Type="http://schemas.openxmlformats.org/officeDocument/2006/relationships/tags" Target="../tags/tag133.xml"/><Relationship Id="rId36" Type="http://schemas.openxmlformats.org/officeDocument/2006/relationships/tags" Target="../tags/tag141.xml"/><Relationship Id="rId10" Type="http://schemas.openxmlformats.org/officeDocument/2006/relationships/tags" Target="../tags/tag115.xml"/><Relationship Id="rId19" Type="http://schemas.openxmlformats.org/officeDocument/2006/relationships/tags" Target="../tags/tag124.xml"/><Relationship Id="rId31" Type="http://schemas.openxmlformats.org/officeDocument/2006/relationships/tags" Target="../tags/tag136.xml"/><Relationship Id="rId44" Type="http://schemas.openxmlformats.org/officeDocument/2006/relationships/tags" Target="../tags/tag149.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 Id="rId22" Type="http://schemas.openxmlformats.org/officeDocument/2006/relationships/tags" Target="../tags/tag127.xml"/><Relationship Id="rId27" Type="http://schemas.openxmlformats.org/officeDocument/2006/relationships/tags" Target="../tags/tag132.xml"/><Relationship Id="rId30" Type="http://schemas.openxmlformats.org/officeDocument/2006/relationships/tags" Target="../tags/tag135.xml"/><Relationship Id="rId35" Type="http://schemas.openxmlformats.org/officeDocument/2006/relationships/tags" Target="../tags/tag140.xml"/><Relationship Id="rId43" Type="http://schemas.openxmlformats.org/officeDocument/2006/relationships/tags" Target="../tags/tag148.xml"/></Relationships>
</file>

<file path=ppt/slides/_rels/slide36.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tags" Target="../tags/tag168.xml"/><Relationship Id="rId26" Type="http://schemas.openxmlformats.org/officeDocument/2006/relationships/tags" Target="../tags/tag176.xml"/><Relationship Id="rId39" Type="http://schemas.openxmlformats.org/officeDocument/2006/relationships/tags" Target="../tags/tag189.xml"/><Relationship Id="rId3" Type="http://schemas.openxmlformats.org/officeDocument/2006/relationships/tags" Target="../tags/tag153.xml"/><Relationship Id="rId21" Type="http://schemas.openxmlformats.org/officeDocument/2006/relationships/tags" Target="../tags/tag171.xml"/><Relationship Id="rId34" Type="http://schemas.openxmlformats.org/officeDocument/2006/relationships/tags" Target="../tags/tag184.xml"/><Relationship Id="rId42" Type="http://schemas.openxmlformats.org/officeDocument/2006/relationships/tags" Target="../tags/tag192.xml"/><Relationship Id="rId47" Type="http://schemas.openxmlformats.org/officeDocument/2006/relationships/slideLayout" Target="../slideLayouts/slideLayout2.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5" Type="http://schemas.openxmlformats.org/officeDocument/2006/relationships/tags" Target="../tags/tag175.xml"/><Relationship Id="rId33" Type="http://schemas.openxmlformats.org/officeDocument/2006/relationships/tags" Target="../tags/tag183.xml"/><Relationship Id="rId38" Type="http://schemas.openxmlformats.org/officeDocument/2006/relationships/tags" Target="../tags/tag188.xml"/><Relationship Id="rId46" Type="http://schemas.openxmlformats.org/officeDocument/2006/relationships/tags" Target="../tags/tag196.xml"/><Relationship Id="rId2" Type="http://schemas.openxmlformats.org/officeDocument/2006/relationships/tags" Target="../tags/tag152.xml"/><Relationship Id="rId16" Type="http://schemas.openxmlformats.org/officeDocument/2006/relationships/tags" Target="../tags/tag166.xml"/><Relationship Id="rId20" Type="http://schemas.openxmlformats.org/officeDocument/2006/relationships/tags" Target="../tags/tag170.xml"/><Relationship Id="rId29" Type="http://schemas.openxmlformats.org/officeDocument/2006/relationships/tags" Target="../tags/tag179.xml"/><Relationship Id="rId41" Type="http://schemas.openxmlformats.org/officeDocument/2006/relationships/tags" Target="../tags/tag191.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24" Type="http://schemas.openxmlformats.org/officeDocument/2006/relationships/tags" Target="../tags/tag174.xml"/><Relationship Id="rId32" Type="http://schemas.openxmlformats.org/officeDocument/2006/relationships/tags" Target="../tags/tag182.xml"/><Relationship Id="rId37" Type="http://schemas.openxmlformats.org/officeDocument/2006/relationships/tags" Target="../tags/tag187.xml"/><Relationship Id="rId40" Type="http://schemas.openxmlformats.org/officeDocument/2006/relationships/tags" Target="../tags/tag190.xml"/><Relationship Id="rId45" Type="http://schemas.openxmlformats.org/officeDocument/2006/relationships/tags" Target="../tags/tag195.xml"/><Relationship Id="rId5" Type="http://schemas.openxmlformats.org/officeDocument/2006/relationships/tags" Target="../tags/tag155.xml"/><Relationship Id="rId15" Type="http://schemas.openxmlformats.org/officeDocument/2006/relationships/tags" Target="../tags/tag165.xml"/><Relationship Id="rId23" Type="http://schemas.openxmlformats.org/officeDocument/2006/relationships/tags" Target="../tags/tag173.xml"/><Relationship Id="rId28" Type="http://schemas.openxmlformats.org/officeDocument/2006/relationships/tags" Target="../tags/tag178.xml"/><Relationship Id="rId36" Type="http://schemas.openxmlformats.org/officeDocument/2006/relationships/tags" Target="../tags/tag186.xml"/><Relationship Id="rId10" Type="http://schemas.openxmlformats.org/officeDocument/2006/relationships/tags" Target="../tags/tag160.xml"/><Relationship Id="rId19" Type="http://schemas.openxmlformats.org/officeDocument/2006/relationships/tags" Target="../tags/tag169.xml"/><Relationship Id="rId31" Type="http://schemas.openxmlformats.org/officeDocument/2006/relationships/tags" Target="../tags/tag181.xml"/><Relationship Id="rId44" Type="http://schemas.openxmlformats.org/officeDocument/2006/relationships/tags" Target="../tags/tag194.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 Id="rId22" Type="http://schemas.openxmlformats.org/officeDocument/2006/relationships/tags" Target="../tags/tag172.xml"/><Relationship Id="rId27" Type="http://schemas.openxmlformats.org/officeDocument/2006/relationships/tags" Target="../tags/tag177.xml"/><Relationship Id="rId30" Type="http://schemas.openxmlformats.org/officeDocument/2006/relationships/tags" Target="../tags/tag180.xml"/><Relationship Id="rId35" Type="http://schemas.openxmlformats.org/officeDocument/2006/relationships/tags" Target="../tags/tag185.xml"/><Relationship Id="rId43" Type="http://schemas.openxmlformats.org/officeDocument/2006/relationships/tags" Target="../tags/tag193.xml"/></Relationships>
</file>

<file path=ppt/slides/_rels/slide37.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tags" Target="../tags/tag209.xml"/><Relationship Id="rId18" Type="http://schemas.openxmlformats.org/officeDocument/2006/relationships/tags" Target="../tags/tag214.xml"/><Relationship Id="rId26" Type="http://schemas.openxmlformats.org/officeDocument/2006/relationships/tags" Target="../tags/tag222.xml"/><Relationship Id="rId39" Type="http://schemas.openxmlformats.org/officeDocument/2006/relationships/tags" Target="../tags/tag235.xml"/><Relationship Id="rId3" Type="http://schemas.openxmlformats.org/officeDocument/2006/relationships/tags" Target="../tags/tag199.xml"/><Relationship Id="rId21" Type="http://schemas.openxmlformats.org/officeDocument/2006/relationships/tags" Target="../tags/tag217.xml"/><Relationship Id="rId34" Type="http://schemas.openxmlformats.org/officeDocument/2006/relationships/tags" Target="../tags/tag230.xml"/><Relationship Id="rId42" Type="http://schemas.openxmlformats.org/officeDocument/2006/relationships/tags" Target="../tags/tag238.xml"/><Relationship Id="rId47" Type="http://schemas.openxmlformats.org/officeDocument/2006/relationships/slideLayout" Target="../slideLayouts/slideLayout2.xml"/><Relationship Id="rId7" Type="http://schemas.openxmlformats.org/officeDocument/2006/relationships/tags" Target="../tags/tag203.xml"/><Relationship Id="rId12" Type="http://schemas.openxmlformats.org/officeDocument/2006/relationships/tags" Target="../tags/tag208.xml"/><Relationship Id="rId17" Type="http://schemas.openxmlformats.org/officeDocument/2006/relationships/tags" Target="../tags/tag213.xml"/><Relationship Id="rId25" Type="http://schemas.openxmlformats.org/officeDocument/2006/relationships/tags" Target="../tags/tag221.xml"/><Relationship Id="rId33" Type="http://schemas.openxmlformats.org/officeDocument/2006/relationships/tags" Target="../tags/tag229.xml"/><Relationship Id="rId38" Type="http://schemas.openxmlformats.org/officeDocument/2006/relationships/tags" Target="../tags/tag234.xml"/><Relationship Id="rId46" Type="http://schemas.openxmlformats.org/officeDocument/2006/relationships/tags" Target="../tags/tag242.xml"/><Relationship Id="rId2" Type="http://schemas.openxmlformats.org/officeDocument/2006/relationships/tags" Target="../tags/tag198.xml"/><Relationship Id="rId16" Type="http://schemas.openxmlformats.org/officeDocument/2006/relationships/tags" Target="../tags/tag212.xml"/><Relationship Id="rId20" Type="http://schemas.openxmlformats.org/officeDocument/2006/relationships/tags" Target="../tags/tag216.xml"/><Relationship Id="rId29" Type="http://schemas.openxmlformats.org/officeDocument/2006/relationships/tags" Target="../tags/tag225.xml"/><Relationship Id="rId41" Type="http://schemas.openxmlformats.org/officeDocument/2006/relationships/tags" Target="../tags/tag237.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tags" Target="../tags/tag207.xml"/><Relationship Id="rId24" Type="http://schemas.openxmlformats.org/officeDocument/2006/relationships/tags" Target="../tags/tag220.xml"/><Relationship Id="rId32" Type="http://schemas.openxmlformats.org/officeDocument/2006/relationships/tags" Target="../tags/tag228.xml"/><Relationship Id="rId37" Type="http://schemas.openxmlformats.org/officeDocument/2006/relationships/tags" Target="../tags/tag233.xml"/><Relationship Id="rId40" Type="http://schemas.openxmlformats.org/officeDocument/2006/relationships/tags" Target="../tags/tag236.xml"/><Relationship Id="rId45" Type="http://schemas.openxmlformats.org/officeDocument/2006/relationships/tags" Target="../tags/tag241.xml"/><Relationship Id="rId5" Type="http://schemas.openxmlformats.org/officeDocument/2006/relationships/tags" Target="../tags/tag201.xml"/><Relationship Id="rId15" Type="http://schemas.openxmlformats.org/officeDocument/2006/relationships/tags" Target="../tags/tag211.xml"/><Relationship Id="rId23" Type="http://schemas.openxmlformats.org/officeDocument/2006/relationships/tags" Target="../tags/tag219.xml"/><Relationship Id="rId28" Type="http://schemas.openxmlformats.org/officeDocument/2006/relationships/tags" Target="../tags/tag224.xml"/><Relationship Id="rId36" Type="http://schemas.openxmlformats.org/officeDocument/2006/relationships/tags" Target="../tags/tag232.xml"/><Relationship Id="rId10" Type="http://schemas.openxmlformats.org/officeDocument/2006/relationships/tags" Target="../tags/tag206.xml"/><Relationship Id="rId19" Type="http://schemas.openxmlformats.org/officeDocument/2006/relationships/tags" Target="../tags/tag215.xml"/><Relationship Id="rId31" Type="http://schemas.openxmlformats.org/officeDocument/2006/relationships/tags" Target="../tags/tag227.xml"/><Relationship Id="rId44" Type="http://schemas.openxmlformats.org/officeDocument/2006/relationships/tags" Target="../tags/tag240.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tags" Target="../tags/tag210.xml"/><Relationship Id="rId22" Type="http://schemas.openxmlformats.org/officeDocument/2006/relationships/tags" Target="../tags/tag218.xml"/><Relationship Id="rId27" Type="http://schemas.openxmlformats.org/officeDocument/2006/relationships/tags" Target="../tags/tag223.xml"/><Relationship Id="rId30" Type="http://schemas.openxmlformats.org/officeDocument/2006/relationships/tags" Target="../tags/tag226.xml"/><Relationship Id="rId35" Type="http://schemas.openxmlformats.org/officeDocument/2006/relationships/tags" Target="../tags/tag231.xml"/><Relationship Id="rId43" Type="http://schemas.openxmlformats.org/officeDocument/2006/relationships/tags" Target="../tags/tag239.xml"/></Relationships>
</file>

<file path=ppt/slides/_rels/slide38.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tags" Target="../tags/tag255.xml"/><Relationship Id="rId18" Type="http://schemas.openxmlformats.org/officeDocument/2006/relationships/tags" Target="../tags/tag260.xml"/><Relationship Id="rId26" Type="http://schemas.openxmlformats.org/officeDocument/2006/relationships/tags" Target="../tags/tag268.xml"/><Relationship Id="rId39" Type="http://schemas.openxmlformats.org/officeDocument/2006/relationships/tags" Target="../tags/tag281.xml"/><Relationship Id="rId3" Type="http://schemas.openxmlformats.org/officeDocument/2006/relationships/tags" Target="../tags/tag245.xml"/><Relationship Id="rId21" Type="http://schemas.openxmlformats.org/officeDocument/2006/relationships/tags" Target="../tags/tag263.xml"/><Relationship Id="rId34" Type="http://schemas.openxmlformats.org/officeDocument/2006/relationships/tags" Target="../tags/tag276.xml"/><Relationship Id="rId42" Type="http://schemas.openxmlformats.org/officeDocument/2006/relationships/tags" Target="../tags/tag284.xml"/><Relationship Id="rId47" Type="http://schemas.openxmlformats.org/officeDocument/2006/relationships/tags" Target="../tags/tag289.xml"/><Relationship Id="rId7" Type="http://schemas.openxmlformats.org/officeDocument/2006/relationships/tags" Target="../tags/tag249.xml"/><Relationship Id="rId12" Type="http://schemas.openxmlformats.org/officeDocument/2006/relationships/tags" Target="../tags/tag254.xml"/><Relationship Id="rId17" Type="http://schemas.openxmlformats.org/officeDocument/2006/relationships/tags" Target="../tags/tag259.xml"/><Relationship Id="rId25" Type="http://schemas.openxmlformats.org/officeDocument/2006/relationships/tags" Target="../tags/tag267.xml"/><Relationship Id="rId33" Type="http://schemas.openxmlformats.org/officeDocument/2006/relationships/tags" Target="../tags/tag275.xml"/><Relationship Id="rId38" Type="http://schemas.openxmlformats.org/officeDocument/2006/relationships/tags" Target="../tags/tag280.xml"/><Relationship Id="rId46" Type="http://schemas.openxmlformats.org/officeDocument/2006/relationships/tags" Target="../tags/tag288.xml"/><Relationship Id="rId2" Type="http://schemas.openxmlformats.org/officeDocument/2006/relationships/tags" Target="../tags/tag244.xml"/><Relationship Id="rId16" Type="http://schemas.openxmlformats.org/officeDocument/2006/relationships/tags" Target="../tags/tag258.xml"/><Relationship Id="rId20" Type="http://schemas.openxmlformats.org/officeDocument/2006/relationships/tags" Target="../tags/tag262.xml"/><Relationship Id="rId29" Type="http://schemas.openxmlformats.org/officeDocument/2006/relationships/tags" Target="../tags/tag271.xml"/><Relationship Id="rId41" Type="http://schemas.openxmlformats.org/officeDocument/2006/relationships/tags" Target="../tags/tag283.xml"/><Relationship Id="rId1" Type="http://schemas.openxmlformats.org/officeDocument/2006/relationships/tags" Target="../tags/tag243.xml"/><Relationship Id="rId6" Type="http://schemas.openxmlformats.org/officeDocument/2006/relationships/tags" Target="../tags/tag248.xml"/><Relationship Id="rId11" Type="http://schemas.openxmlformats.org/officeDocument/2006/relationships/tags" Target="../tags/tag253.xml"/><Relationship Id="rId24" Type="http://schemas.openxmlformats.org/officeDocument/2006/relationships/tags" Target="../tags/tag266.xml"/><Relationship Id="rId32" Type="http://schemas.openxmlformats.org/officeDocument/2006/relationships/tags" Target="../tags/tag274.xml"/><Relationship Id="rId37" Type="http://schemas.openxmlformats.org/officeDocument/2006/relationships/tags" Target="../tags/tag279.xml"/><Relationship Id="rId40" Type="http://schemas.openxmlformats.org/officeDocument/2006/relationships/tags" Target="../tags/tag282.xml"/><Relationship Id="rId45" Type="http://schemas.openxmlformats.org/officeDocument/2006/relationships/tags" Target="../tags/tag287.xml"/><Relationship Id="rId5" Type="http://schemas.openxmlformats.org/officeDocument/2006/relationships/tags" Target="../tags/tag247.xml"/><Relationship Id="rId15" Type="http://schemas.openxmlformats.org/officeDocument/2006/relationships/tags" Target="../tags/tag257.xml"/><Relationship Id="rId23" Type="http://schemas.openxmlformats.org/officeDocument/2006/relationships/tags" Target="../tags/tag265.xml"/><Relationship Id="rId28" Type="http://schemas.openxmlformats.org/officeDocument/2006/relationships/tags" Target="../tags/tag270.xml"/><Relationship Id="rId36" Type="http://schemas.openxmlformats.org/officeDocument/2006/relationships/tags" Target="../tags/tag278.xml"/><Relationship Id="rId10" Type="http://schemas.openxmlformats.org/officeDocument/2006/relationships/tags" Target="../tags/tag252.xml"/><Relationship Id="rId19" Type="http://schemas.openxmlformats.org/officeDocument/2006/relationships/tags" Target="../tags/tag261.xml"/><Relationship Id="rId31" Type="http://schemas.openxmlformats.org/officeDocument/2006/relationships/tags" Target="../tags/tag273.xml"/><Relationship Id="rId44" Type="http://schemas.openxmlformats.org/officeDocument/2006/relationships/tags" Target="../tags/tag286.xml"/><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tags" Target="../tags/tag256.xml"/><Relationship Id="rId22" Type="http://schemas.openxmlformats.org/officeDocument/2006/relationships/tags" Target="../tags/tag264.xml"/><Relationship Id="rId27" Type="http://schemas.openxmlformats.org/officeDocument/2006/relationships/tags" Target="../tags/tag269.xml"/><Relationship Id="rId30" Type="http://schemas.openxmlformats.org/officeDocument/2006/relationships/tags" Target="../tags/tag272.xml"/><Relationship Id="rId35" Type="http://schemas.openxmlformats.org/officeDocument/2006/relationships/tags" Target="../tags/tag277.xml"/><Relationship Id="rId43" Type="http://schemas.openxmlformats.org/officeDocument/2006/relationships/tags" Target="../tags/tag285.xml"/><Relationship Id="rId48"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tags" Target="../tags/tag307.xml"/><Relationship Id="rId26" Type="http://schemas.openxmlformats.org/officeDocument/2006/relationships/tags" Target="../tags/tag315.xml"/><Relationship Id="rId39" Type="http://schemas.openxmlformats.org/officeDocument/2006/relationships/tags" Target="../tags/tag328.xml"/><Relationship Id="rId3" Type="http://schemas.openxmlformats.org/officeDocument/2006/relationships/tags" Target="../tags/tag292.xml"/><Relationship Id="rId21" Type="http://schemas.openxmlformats.org/officeDocument/2006/relationships/tags" Target="../tags/tag310.xml"/><Relationship Id="rId34" Type="http://schemas.openxmlformats.org/officeDocument/2006/relationships/tags" Target="../tags/tag323.xml"/><Relationship Id="rId42" Type="http://schemas.openxmlformats.org/officeDocument/2006/relationships/slideLayout" Target="../slideLayouts/slideLayout2.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5" Type="http://schemas.openxmlformats.org/officeDocument/2006/relationships/tags" Target="../tags/tag314.xml"/><Relationship Id="rId33" Type="http://schemas.openxmlformats.org/officeDocument/2006/relationships/tags" Target="../tags/tag322.xml"/><Relationship Id="rId38" Type="http://schemas.openxmlformats.org/officeDocument/2006/relationships/tags" Target="../tags/tag327.xml"/><Relationship Id="rId2" Type="http://schemas.openxmlformats.org/officeDocument/2006/relationships/tags" Target="../tags/tag291.xml"/><Relationship Id="rId16" Type="http://schemas.openxmlformats.org/officeDocument/2006/relationships/tags" Target="../tags/tag305.xml"/><Relationship Id="rId20" Type="http://schemas.openxmlformats.org/officeDocument/2006/relationships/tags" Target="../tags/tag309.xml"/><Relationship Id="rId29" Type="http://schemas.openxmlformats.org/officeDocument/2006/relationships/tags" Target="../tags/tag318.xml"/><Relationship Id="rId41" Type="http://schemas.openxmlformats.org/officeDocument/2006/relationships/tags" Target="../tags/tag330.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24" Type="http://schemas.openxmlformats.org/officeDocument/2006/relationships/tags" Target="../tags/tag313.xml"/><Relationship Id="rId32" Type="http://schemas.openxmlformats.org/officeDocument/2006/relationships/tags" Target="../tags/tag321.xml"/><Relationship Id="rId37" Type="http://schemas.openxmlformats.org/officeDocument/2006/relationships/tags" Target="../tags/tag326.xml"/><Relationship Id="rId40" Type="http://schemas.openxmlformats.org/officeDocument/2006/relationships/tags" Target="../tags/tag329.xml"/><Relationship Id="rId5" Type="http://schemas.openxmlformats.org/officeDocument/2006/relationships/tags" Target="../tags/tag294.xml"/><Relationship Id="rId15" Type="http://schemas.openxmlformats.org/officeDocument/2006/relationships/tags" Target="../tags/tag304.xml"/><Relationship Id="rId23" Type="http://schemas.openxmlformats.org/officeDocument/2006/relationships/tags" Target="../tags/tag312.xml"/><Relationship Id="rId28" Type="http://schemas.openxmlformats.org/officeDocument/2006/relationships/tags" Target="../tags/tag317.xml"/><Relationship Id="rId36" Type="http://schemas.openxmlformats.org/officeDocument/2006/relationships/tags" Target="../tags/tag325.xml"/><Relationship Id="rId10" Type="http://schemas.openxmlformats.org/officeDocument/2006/relationships/tags" Target="../tags/tag299.xml"/><Relationship Id="rId19" Type="http://schemas.openxmlformats.org/officeDocument/2006/relationships/tags" Target="../tags/tag308.xml"/><Relationship Id="rId31" Type="http://schemas.openxmlformats.org/officeDocument/2006/relationships/tags" Target="../tags/tag320.xml"/><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 Id="rId22" Type="http://schemas.openxmlformats.org/officeDocument/2006/relationships/tags" Target="../tags/tag311.xml"/><Relationship Id="rId27" Type="http://schemas.openxmlformats.org/officeDocument/2006/relationships/tags" Target="../tags/tag316.xml"/><Relationship Id="rId30" Type="http://schemas.openxmlformats.org/officeDocument/2006/relationships/tags" Target="../tags/tag319.xml"/><Relationship Id="rId35" Type="http://schemas.openxmlformats.org/officeDocument/2006/relationships/tags" Target="../tags/tag324.xml"/></Relationships>
</file>

<file path=ppt/slides/_rels/slide47.xml.rels><?xml version="1.0" encoding="UTF-8" standalone="yes"?>
<Relationships xmlns="http://schemas.openxmlformats.org/package/2006/relationships"><Relationship Id="rId8" Type="http://schemas.openxmlformats.org/officeDocument/2006/relationships/tags" Target="../tags/tag338.xml"/><Relationship Id="rId13" Type="http://schemas.openxmlformats.org/officeDocument/2006/relationships/tags" Target="../tags/tag343.xml"/><Relationship Id="rId18" Type="http://schemas.openxmlformats.org/officeDocument/2006/relationships/tags" Target="../tags/tag348.xml"/><Relationship Id="rId26" Type="http://schemas.openxmlformats.org/officeDocument/2006/relationships/slideLayout" Target="../slideLayouts/slideLayout2.xml"/><Relationship Id="rId3" Type="http://schemas.openxmlformats.org/officeDocument/2006/relationships/tags" Target="../tags/tag333.xml"/><Relationship Id="rId21" Type="http://schemas.openxmlformats.org/officeDocument/2006/relationships/tags" Target="../tags/tag351.xml"/><Relationship Id="rId7" Type="http://schemas.openxmlformats.org/officeDocument/2006/relationships/tags" Target="../tags/tag337.xml"/><Relationship Id="rId12" Type="http://schemas.openxmlformats.org/officeDocument/2006/relationships/tags" Target="../tags/tag342.xml"/><Relationship Id="rId17" Type="http://schemas.openxmlformats.org/officeDocument/2006/relationships/tags" Target="../tags/tag347.xml"/><Relationship Id="rId25" Type="http://schemas.openxmlformats.org/officeDocument/2006/relationships/tags" Target="../tags/tag355.xml"/><Relationship Id="rId2" Type="http://schemas.openxmlformats.org/officeDocument/2006/relationships/tags" Target="../tags/tag332.xml"/><Relationship Id="rId16" Type="http://schemas.openxmlformats.org/officeDocument/2006/relationships/tags" Target="../tags/tag346.xml"/><Relationship Id="rId20" Type="http://schemas.openxmlformats.org/officeDocument/2006/relationships/tags" Target="../tags/tag350.xml"/><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tags" Target="../tags/tag341.xml"/><Relationship Id="rId24" Type="http://schemas.openxmlformats.org/officeDocument/2006/relationships/tags" Target="../tags/tag354.xml"/><Relationship Id="rId5" Type="http://schemas.openxmlformats.org/officeDocument/2006/relationships/tags" Target="../tags/tag335.xml"/><Relationship Id="rId15" Type="http://schemas.openxmlformats.org/officeDocument/2006/relationships/tags" Target="../tags/tag345.xml"/><Relationship Id="rId23" Type="http://schemas.openxmlformats.org/officeDocument/2006/relationships/tags" Target="../tags/tag353.xml"/><Relationship Id="rId10" Type="http://schemas.openxmlformats.org/officeDocument/2006/relationships/tags" Target="../tags/tag340.xml"/><Relationship Id="rId19" Type="http://schemas.openxmlformats.org/officeDocument/2006/relationships/tags" Target="../tags/tag349.xml"/><Relationship Id="rId4" Type="http://schemas.openxmlformats.org/officeDocument/2006/relationships/tags" Target="../tags/tag334.xml"/><Relationship Id="rId9" Type="http://schemas.openxmlformats.org/officeDocument/2006/relationships/tags" Target="../tags/tag339.xml"/><Relationship Id="rId14" Type="http://schemas.openxmlformats.org/officeDocument/2006/relationships/tags" Target="../tags/tag344.xml"/><Relationship Id="rId22" Type="http://schemas.openxmlformats.org/officeDocument/2006/relationships/tags" Target="../tags/tag35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Heaps</a:t>
            </a:r>
            <a:endParaRPr lang="en-US" dirty="0"/>
          </a:p>
        </p:txBody>
      </p:sp>
      <p:sp>
        <p:nvSpPr>
          <p:cNvPr id="3" name="Subtitle 2"/>
          <p:cNvSpPr>
            <a:spLocks noGrp="1"/>
          </p:cNvSpPr>
          <p:nvPr>
            <p:ph type="subTitle" idx="1"/>
          </p:nvPr>
        </p:nvSpPr>
        <p:spPr/>
        <p:txBody>
          <a:bodyPr/>
          <a:lstStyle/>
          <a:p>
            <a:r>
              <a:rPr lang="en-US" altLang="en-US" dirty="0" smtClean="0"/>
              <a:t>Leftist Trees</a:t>
            </a:r>
          </a:p>
          <a:p>
            <a:r>
              <a:rPr lang="en-US" dirty="0" smtClean="0"/>
              <a:t>&amp;</a:t>
            </a:r>
          </a:p>
          <a:p>
            <a:r>
              <a:rPr lang="en-US" altLang="en-US" dirty="0" smtClean="0"/>
              <a:t>Binomial Queues Details</a:t>
            </a:r>
            <a:endParaRPr lang="en-US" dirty="0"/>
          </a:p>
        </p:txBody>
      </p:sp>
      <p:sp>
        <p:nvSpPr>
          <p:cNvPr id="4" name="Slide Number Placeholder 3"/>
          <p:cNvSpPr>
            <a:spLocks noGrp="1"/>
          </p:cNvSpPr>
          <p:nvPr>
            <p:ph type="sldNum" sz="quarter" idx="12"/>
          </p:nvPr>
        </p:nvSpPr>
        <p:spPr/>
        <p:txBody>
          <a:bodyPr/>
          <a:lstStyle/>
          <a:p>
            <a:fld id="{5DAAAB6E-19E2-4B79-86DB-A876979C3D27}" type="slidenum">
              <a:rPr lang="en-US" smtClean="0"/>
              <a:t>1</a:t>
            </a:fld>
            <a:endParaRPr lang="en-US"/>
          </a:p>
        </p:txBody>
      </p:sp>
    </p:spTree>
    <p:extLst>
      <p:ext uri="{BB962C8B-B14F-4D97-AF65-F5344CB8AC3E}">
        <p14:creationId xmlns:p14="http://schemas.microsoft.com/office/powerpoint/2010/main" val="60670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Basic Heap Operations</a:t>
            </a:r>
          </a:p>
        </p:txBody>
      </p:sp>
      <p:graphicFrame>
        <p:nvGraphicFramePr>
          <p:cNvPr id="3162" name="Group 90"/>
          <p:cNvGraphicFramePr>
            <a:graphicFrameLocks noGrp="1"/>
          </p:cNvGraphicFramePr>
          <p:nvPr>
            <p:ph type="tbl" idx="1"/>
          </p:nvPr>
        </p:nvGraphicFramePr>
        <p:xfrm>
          <a:off x="685800" y="1781175"/>
          <a:ext cx="7772400" cy="4462272"/>
        </p:xfrm>
        <a:graphic>
          <a:graphicData uri="http://schemas.openxmlformats.org/drawingml/2006/table">
            <a:tbl>
              <a:tblPr/>
              <a:tblGrid>
                <a:gridCol w="1554163">
                  <a:extLst>
                    <a:ext uri="{9D8B030D-6E8A-4147-A177-3AD203B41FA5}">
                      <a16:colId xmlns:a16="http://schemas.microsoft.com/office/drawing/2014/main" val="4118110629"/>
                    </a:ext>
                  </a:extLst>
                </a:gridCol>
                <a:gridCol w="1554162">
                  <a:extLst>
                    <a:ext uri="{9D8B030D-6E8A-4147-A177-3AD203B41FA5}">
                      <a16:colId xmlns:a16="http://schemas.microsoft.com/office/drawing/2014/main" val="3639356011"/>
                    </a:ext>
                  </a:extLst>
                </a:gridCol>
                <a:gridCol w="1555750">
                  <a:extLst>
                    <a:ext uri="{9D8B030D-6E8A-4147-A177-3AD203B41FA5}">
                      <a16:colId xmlns:a16="http://schemas.microsoft.com/office/drawing/2014/main" val="41637497"/>
                    </a:ext>
                  </a:extLst>
                </a:gridCol>
                <a:gridCol w="1554163">
                  <a:extLst>
                    <a:ext uri="{9D8B030D-6E8A-4147-A177-3AD203B41FA5}">
                      <a16:colId xmlns:a16="http://schemas.microsoft.com/office/drawing/2014/main" val="2148367550"/>
                    </a:ext>
                  </a:extLst>
                </a:gridCol>
                <a:gridCol w="1554162">
                  <a:extLst>
                    <a:ext uri="{9D8B030D-6E8A-4147-A177-3AD203B41FA5}">
                      <a16:colId xmlns:a16="http://schemas.microsoft.com/office/drawing/2014/main" val="3593638740"/>
                    </a:ext>
                  </a:extLst>
                </a:gridCol>
              </a:tblGrid>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Binary Heap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Leftist Heap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Binomial Queue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Fibonacci Heap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3836658"/>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4602826"/>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deleteMin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5681367"/>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decrease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4837668"/>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merge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4763763"/>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findMin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3578597"/>
                  </a:ext>
                </a:extLst>
              </a:tr>
            </a:tbl>
          </a:graphicData>
        </a:graphic>
      </p:graphicFrame>
    </p:spTree>
    <p:extLst>
      <p:ext uri="{BB962C8B-B14F-4D97-AF65-F5344CB8AC3E}">
        <p14:creationId xmlns:p14="http://schemas.microsoft.com/office/powerpoint/2010/main" val="274409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Amortized Time</a:t>
            </a:r>
          </a:p>
        </p:txBody>
      </p:sp>
      <p:sp>
        <p:nvSpPr>
          <p:cNvPr id="6147" name="Rectangle 3"/>
          <p:cNvSpPr>
            <a:spLocks noGrp="1" noChangeArrowheads="1"/>
          </p:cNvSpPr>
          <p:nvPr>
            <p:ph type="body" idx="1"/>
          </p:nvPr>
        </p:nvSpPr>
        <p:spPr/>
        <p:txBody>
          <a:bodyPr/>
          <a:lstStyle/>
          <a:p>
            <a:pPr>
              <a:lnSpc>
                <a:spcPct val="90000"/>
              </a:lnSpc>
            </a:pPr>
            <a:r>
              <a:rPr lang="en-US" altLang="en-US" sz="2800"/>
              <a:t>Binomial Queues and Fibonacci Heaps have better performance in an amortized sense</a:t>
            </a:r>
          </a:p>
          <a:p>
            <a:pPr>
              <a:lnSpc>
                <a:spcPct val="90000"/>
              </a:lnSpc>
            </a:pPr>
            <a:r>
              <a:rPr lang="en-US" altLang="en-US" sz="2800"/>
              <a:t>Cost per operation vs. cost for sequence of operations</a:t>
            </a:r>
          </a:p>
          <a:p>
            <a:pPr>
              <a:lnSpc>
                <a:spcPct val="90000"/>
              </a:lnSpc>
            </a:pPr>
            <a:r>
              <a:rPr lang="en-US" altLang="en-US" sz="2800"/>
              <a:t>RB trees are O(lgN) per operation</a:t>
            </a:r>
          </a:p>
          <a:p>
            <a:pPr>
              <a:lnSpc>
                <a:spcPct val="90000"/>
              </a:lnSpc>
            </a:pPr>
            <a:r>
              <a:rPr lang="en-US" altLang="en-US" sz="2800"/>
              <a:t>Splay trees are O(M lgN) for M operations</a:t>
            </a:r>
          </a:p>
          <a:p>
            <a:pPr lvl="1">
              <a:lnSpc>
                <a:spcPct val="90000"/>
              </a:lnSpc>
            </a:pPr>
            <a:r>
              <a:rPr lang="en-US" altLang="en-US" sz="2400"/>
              <a:t>Individual ops can be more/less expensive that O(lgN)</a:t>
            </a:r>
          </a:p>
          <a:p>
            <a:pPr lvl="1">
              <a:lnSpc>
                <a:spcPct val="90000"/>
              </a:lnSpc>
            </a:pPr>
            <a:r>
              <a:rPr lang="en-US" altLang="en-US" sz="2400"/>
              <a:t>If one is more expensive, another is guaranteed to be less</a:t>
            </a:r>
          </a:p>
          <a:p>
            <a:pPr lvl="1">
              <a:lnSpc>
                <a:spcPct val="90000"/>
              </a:lnSpc>
            </a:pPr>
            <a:r>
              <a:rPr lang="en-US" altLang="en-US" sz="2400"/>
              <a:t>On average, cost per op is O(lgN)</a:t>
            </a:r>
          </a:p>
        </p:txBody>
      </p:sp>
    </p:spTree>
    <p:extLst>
      <p:ext uri="{BB962C8B-B14F-4D97-AF65-F5344CB8AC3E}">
        <p14:creationId xmlns:p14="http://schemas.microsoft.com/office/powerpoint/2010/main" val="278202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Binominal  Queues</a:t>
            </a:r>
          </a:p>
        </p:txBody>
      </p:sp>
      <p:sp>
        <p:nvSpPr>
          <p:cNvPr id="3" name="Content Placeholder 2"/>
          <p:cNvSpPr>
            <a:spLocks noGrp="1"/>
          </p:cNvSpPr>
          <p:nvPr>
            <p:ph idx="1"/>
          </p:nvPr>
        </p:nvSpPr>
        <p:spPr/>
        <p:txBody>
          <a:bodyPr/>
          <a:lstStyle/>
          <a:p>
            <a:r>
              <a:rPr lang="en-US" altLang="en-US" dirty="0" smtClean="0"/>
              <a:t>Although leftists heaps support merging , insertion and </a:t>
            </a:r>
            <a:r>
              <a:rPr lang="en-US" altLang="en-US" dirty="0" err="1" smtClean="0"/>
              <a:t>deletemin</a:t>
            </a:r>
            <a:r>
              <a:rPr lang="en-US" altLang="en-US" dirty="0" smtClean="0"/>
              <a:t> all in O(</a:t>
            </a:r>
            <a:r>
              <a:rPr lang="en-US" altLang="en-US" dirty="0" err="1" smtClean="0"/>
              <a:t>lg</a:t>
            </a:r>
            <a:r>
              <a:rPr lang="en-US" altLang="en-US" dirty="0" smtClean="0"/>
              <a:t>(n))(on average) can do better</a:t>
            </a:r>
          </a:p>
          <a:p>
            <a:r>
              <a:rPr lang="en-US" altLang="en-US" dirty="0" smtClean="0"/>
              <a:t>Binomial queues support all of the operations in O(</a:t>
            </a:r>
            <a:r>
              <a:rPr lang="en-US" altLang="en-US" dirty="0" err="1" smtClean="0"/>
              <a:t>lg</a:t>
            </a:r>
            <a:r>
              <a:rPr lang="en-US" altLang="en-US" dirty="0" smtClean="0"/>
              <a:t>(n)) </a:t>
            </a:r>
            <a:r>
              <a:rPr lang="en-US" altLang="en-US" i="1" dirty="0" smtClean="0"/>
              <a:t>worst-case</a:t>
            </a:r>
            <a:r>
              <a:rPr lang="en-US" altLang="en-US" dirty="0" smtClean="0"/>
              <a:t> time and insertion is </a:t>
            </a:r>
            <a:r>
              <a:rPr lang="en-US" altLang="en-US" b="1" i="1" dirty="0" smtClean="0"/>
              <a:t>O(1) time</a:t>
            </a:r>
            <a:r>
              <a:rPr lang="en-US" altLang="en-US" dirty="0" smtClean="0"/>
              <a:t>.</a:t>
            </a:r>
          </a:p>
        </p:txBody>
      </p:sp>
      <p:sp>
        <p:nvSpPr>
          <p:cNvPr id="4" name="Slide Number Placeholder 3"/>
          <p:cNvSpPr>
            <a:spLocks noGrp="1"/>
          </p:cNvSpPr>
          <p:nvPr>
            <p:ph type="sldNum" sz="quarter" idx="12"/>
          </p:nvPr>
        </p:nvSpPr>
        <p:spPr/>
        <p:txBody>
          <a:bodyPr/>
          <a:lstStyle/>
          <a:p>
            <a:fld id="{5DAAAB6E-19E2-4B79-86DB-A876979C3D27}" type="slidenum">
              <a:rPr lang="en-US" smtClean="0"/>
              <a:t>12</a:t>
            </a:fld>
            <a:endParaRPr lang="en-US"/>
          </a:p>
        </p:txBody>
      </p:sp>
    </p:spTree>
    <p:extLst>
      <p:ext uri="{BB962C8B-B14F-4D97-AF65-F5344CB8AC3E}">
        <p14:creationId xmlns:p14="http://schemas.microsoft.com/office/powerpoint/2010/main" val="213904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62833B4-C219-46BD-BCAB-1C291024594C}" type="slidenum">
              <a:rPr lang="en-US" altLang="en-US" sz="1400"/>
              <a:pPr>
                <a:spcBef>
                  <a:spcPct val="0"/>
                </a:spcBef>
                <a:buFontTx/>
                <a:buNone/>
              </a:pPr>
              <a:t>13</a:t>
            </a:fld>
            <a:endParaRPr lang="en-US" altLang="en-US" sz="1400"/>
          </a:p>
        </p:txBody>
      </p:sp>
      <p:sp>
        <p:nvSpPr>
          <p:cNvPr id="4099" name="Rectangle 2"/>
          <p:cNvSpPr>
            <a:spLocks noGrp="1" noChangeArrowheads="1"/>
          </p:cNvSpPr>
          <p:nvPr>
            <p:ph type="title"/>
            <p:custDataLst>
              <p:tags r:id="rId1"/>
            </p:custDataLst>
          </p:nvPr>
        </p:nvSpPr>
        <p:spPr/>
        <p:txBody>
          <a:bodyPr/>
          <a:lstStyle/>
          <a:p>
            <a:pPr eaLnBrk="1" hangingPunct="1"/>
            <a:r>
              <a:rPr lang="en-US" altLang="en-US" sz="4000" smtClean="0"/>
              <a:t>Binomial Queues</a:t>
            </a:r>
          </a:p>
        </p:txBody>
      </p:sp>
      <p:sp>
        <p:nvSpPr>
          <p:cNvPr id="4100" name="Rectangle 3"/>
          <p:cNvSpPr>
            <a:spLocks noGrp="1" noChangeArrowheads="1"/>
          </p:cNvSpPr>
          <p:nvPr>
            <p:ph type="body" idx="1"/>
            <p:custDataLst>
              <p:tags r:id="rId2"/>
            </p:custDataLst>
          </p:nvPr>
        </p:nvSpPr>
        <p:spPr/>
        <p:txBody>
          <a:bodyPr/>
          <a:lstStyle/>
          <a:p>
            <a:pPr eaLnBrk="1" hangingPunct="1"/>
            <a:r>
              <a:rPr lang="en-US" altLang="en-US" smtClean="0"/>
              <a:t>Structural property</a:t>
            </a:r>
          </a:p>
          <a:p>
            <a:pPr lvl="1" eaLnBrk="1" hangingPunct="1"/>
            <a:r>
              <a:rPr lang="en-US" altLang="en-US" smtClean="0"/>
              <a:t>Forest of binomial trees with at most</a:t>
            </a:r>
            <a:br>
              <a:rPr lang="en-US" altLang="en-US" smtClean="0"/>
            </a:br>
            <a:r>
              <a:rPr lang="en-US" altLang="en-US" smtClean="0"/>
              <a:t>one tree of any height</a:t>
            </a:r>
          </a:p>
          <a:p>
            <a:pPr lvl="1" eaLnBrk="1" hangingPunct="1"/>
            <a:endParaRPr lang="en-US" altLang="en-US" smtClean="0"/>
          </a:p>
          <a:p>
            <a:pPr eaLnBrk="1" hangingPunct="1"/>
            <a:r>
              <a:rPr lang="en-US" altLang="en-US" smtClean="0"/>
              <a:t>Order property</a:t>
            </a:r>
          </a:p>
          <a:p>
            <a:pPr lvl="1" eaLnBrk="1" hangingPunct="1"/>
            <a:r>
              <a:rPr lang="en-US" altLang="en-US" smtClean="0"/>
              <a:t>Each binomial tree has the heap-order property</a:t>
            </a:r>
          </a:p>
        </p:txBody>
      </p:sp>
    </p:spTree>
    <p:extLst>
      <p:ext uri="{BB962C8B-B14F-4D97-AF65-F5344CB8AC3E}">
        <p14:creationId xmlns:p14="http://schemas.microsoft.com/office/powerpoint/2010/main" val="307422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Binomial Queues Details</a:t>
            </a:r>
            <a:endParaRPr lang="en-US" dirty="0"/>
          </a:p>
        </p:txBody>
      </p:sp>
      <p:sp>
        <p:nvSpPr>
          <p:cNvPr id="3" name="Content Placeholder 2"/>
          <p:cNvSpPr>
            <a:spLocks noGrp="1"/>
          </p:cNvSpPr>
          <p:nvPr>
            <p:ph idx="1"/>
          </p:nvPr>
        </p:nvSpPr>
        <p:spPr/>
        <p:txBody>
          <a:bodyPr/>
          <a:lstStyle/>
          <a:p>
            <a:pPr>
              <a:lnSpc>
                <a:spcPct val="90000"/>
              </a:lnSpc>
            </a:pPr>
            <a:r>
              <a:rPr lang="en-US" altLang="en-US" dirty="0" smtClean="0">
                <a:latin typeface="Times New Roman" pitchFamily="18" charset="0"/>
              </a:rPr>
              <a:t>They are not a heap-oriented tree, but a collection of heap oriented trees called a </a:t>
            </a:r>
            <a:r>
              <a:rPr lang="en-US" altLang="en-US" b="1" i="1" dirty="0" smtClean="0">
                <a:latin typeface="Times New Roman" pitchFamily="18" charset="0"/>
              </a:rPr>
              <a:t>forest</a:t>
            </a:r>
            <a:r>
              <a:rPr lang="en-US" altLang="en-US" i="1" dirty="0" smtClean="0">
                <a:latin typeface="Times New Roman" pitchFamily="18" charset="0"/>
              </a:rPr>
              <a:t>.</a:t>
            </a:r>
          </a:p>
          <a:p>
            <a:pPr>
              <a:lnSpc>
                <a:spcPct val="90000"/>
              </a:lnSpc>
            </a:pPr>
            <a:r>
              <a:rPr lang="en-US" altLang="en-US" dirty="0" smtClean="0">
                <a:latin typeface="Times New Roman" pitchFamily="18" charset="0"/>
              </a:rPr>
              <a:t>Each tree is a </a:t>
            </a:r>
            <a:r>
              <a:rPr lang="en-US" altLang="en-US" i="1" dirty="0" smtClean="0">
                <a:latin typeface="Times New Roman" pitchFamily="18" charset="0"/>
              </a:rPr>
              <a:t>binomial tree B</a:t>
            </a:r>
            <a:r>
              <a:rPr lang="en-US" altLang="en-US" i="1" baseline="-25000" dirty="0" smtClean="0">
                <a:latin typeface="Times New Roman" pitchFamily="18" charset="0"/>
              </a:rPr>
              <a:t>k</a:t>
            </a:r>
            <a:r>
              <a:rPr lang="en-US" altLang="en-US" dirty="0" smtClean="0">
                <a:latin typeface="Times New Roman" pitchFamily="18" charset="0"/>
              </a:rPr>
              <a:t>  </a:t>
            </a:r>
          </a:p>
          <a:p>
            <a:pPr>
              <a:lnSpc>
                <a:spcPct val="90000"/>
              </a:lnSpc>
            </a:pPr>
            <a:r>
              <a:rPr lang="en-US" altLang="en-US" dirty="0" smtClean="0">
                <a:latin typeface="Times New Roman" pitchFamily="18" charset="0"/>
              </a:rPr>
              <a:t>There is at most one binomial tree of </a:t>
            </a:r>
            <a:r>
              <a:rPr lang="en-US" altLang="en-US" smtClean="0">
                <a:latin typeface="Times New Roman" pitchFamily="18" charset="0"/>
              </a:rPr>
              <a:t>every </a:t>
            </a:r>
            <a:r>
              <a:rPr lang="en-US" altLang="en-US" smtClean="0">
                <a:latin typeface="Times New Roman" pitchFamily="18" charset="0"/>
              </a:rPr>
              <a:t>height, </a:t>
            </a:r>
            <a:r>
              <a:rPr lang="en-US" altLang="en-US" i="1" dirty="0" smtClean="0">
                <a:latin typeface="Times New Roman" pitchFamily="18" charset="0"/>
              </a:rPr>
              <a:t>B</a:t>
            </a:r>
            <a:r>
              <a:rPr lang="en-US" altLang="en-US" i="1" baseline="-25000" dirty="0" smtClean="0">
                <a:latin typeface="Times New Roman" pitchFamily="18" charset="0"/>
              </a:rPr>
              <a:t>k</a:t>
            </a:r>
            <a:r>
              <a:rPr lang="en-US" altLang="en-US" dirty="0" smtClean="0">
                <a:latin typeface="Times New Roman" pitchFamily="18" charset="0"/>
              </a:rPr>
              <a:t> is the binomial tree of height k.  </a:t>
            </a:r>
          </a:p>
          <a:p>
            <a:pPr>
              <a:lnSpc>
                <a:spcPct val="90000"/>
              </a:lnSpc>
            </a:pPr>
            <a:r>
              <a:rPr lang="en-US" altLang="en-US" i="1" dirty="0" smtClean="0">
                <a:latin typeface="Times New Roman" pitchFamily="18" charset="0"/>
              </a:rPr>
              <a:t>B</a:t>
            </a:r>
            <a:r>
              <a:rPr lang="en-US" altLang="en-US" baseline="-25000" dirty="0" smtClean="0">
                <a:latin typeface="Times New Roman" pitchFamily="18" charset="0"/>
              </a:rPr>
              <a:t>0 </a:t>
            </a:r>
            <a:r>
              <a:rPr lang="en-US" altLang="en-US" dirty="0" smtClean="0">
                <a:latin typeface="Times New Roman" pitchFamily="18" charset="0"/>
              </a:rPr>
              <a:t> is a single node</a:t>
            </a:r>
          </a:p>
          <a:p>
            <a:pPr>
              <a:lnSpc>
                <a:spcPct val="90000"/>
              </a:lnSpc>
            </a:pPr>
            <a:r>
              <a:rPr lang="en-US" altLang="en-US" i="1" dirty="0" smtClean="0">
                <a:latin typeface="Times New Roman" pitchFamily="18" charset="0"/>
              </a:rPr>
              <a:t>B</a:t>
            </a:r>
            <a:r>
              <a:rPr lang="en-US" altLang="en-US" baseline="-25000" dirty="0" smtClean="0">
                <a:latin typeface="Times New Roman" pitchFamily="18" charset="0"/>
              </a:rPr>
              <a:t>k </a:t>
            </a:r>
            <a:r>
              <a:rPr lang="en-US" altLang="en-US" dirty="0" smtClean="0">
                <a:latin typeface="Times New Roman" pitchFamily="18" charset="0"/>
              </a:rPr>
              <a:t> is formed by attaching one </a:t>
            </a:r>
            <a:r>
              <a:rPr lang="en-US" altLang="en-US" i="1" dirty="0" smtClean="0">
                <a:latin typeface="Times New Roman" pitchFamily="18" charset="0"/>
              </a:rPr>
              <a:t>B</a:t>
            </a:r>
            <a:r>
              <a:rPr lang="en-US" altLang="en-US" baseline="-25000" dirty="0" smtClean="0">
                <a:latin typeface="Times New Roman" pitchFamily="18" charset="0"/>
              </a:rPr>
              <a:t>k-1</a:t>
            </a:r>
            <a:r>
              <a:rPr lang="en-US" altLang="en-US" dirty="0" smtClean="0">
                <a:latin typeface="Times New Roman" pitchFamily="18" charset="0"/>
              </a:rPr>
              <a:t> to the root of another </a:t>
            </a:r>
            <a:r>
              <a:rPr lang="en-US" altLang="en-US" i="1" dirty="0" smtClean="0">
                <a:latin typeface="Times New Roman" pitchFamily="18" charset="0"/>
              </a:rPr>
              <a:t>B</a:t>
            </a:r>
            <a:r>
              <a:rPr lang="en-US" altLang="en-US" baseline="-25000" dirty="0" smtClean="0">
                <a:latin typeface="Times New Roman" pitchFamily="18" charset="0"/>
              </a:rPr>
              <a:t>k-1</a:t>
            </a:r>
            <a:r>
              <a:rPr lang="en-US" altLang="en-US" dirty="0" smtClean="0">
                <a:latin typeface="Times New Roman" pitchFamily="18" charset="0"/>
              </a:rPr>
              <a:t> </a:t>
            </a:r>
          </a:p>
        </p:txBody>
      </p:sp>
      <p:sp>
        <p:nvSpPr>
          <p:cNvPr id="4" name="Slide Number Placeholder 3"/>
          <p:cNvSpPr>
            <a:spLocks noGrp="1"/>
          </p:cNvSpPr>
          <p:nvPr>
            <p:ph type="sldNum" sz="quarter" idx="12"/>
          </p:nvPr>
        </p:nvSpPr>
        <p:spPr/>
        <p:txBody>
          <a:bodyPr/>
          <a:lstStyle/>
          <a:p>
            <a:fld id="{5DAAAB6E-19E2-4B79-86DB-A876979C3D27}" type="slidenum">
              <a:rPr lang="en-US" smtClean="0"/>
              <a:t>14</a:t>
            </a:fld>
            <a:endParaRPr lang="en-US"/>
          </a:p>
        </p:txBody>
      </p:sp>
    </p:spTree>
    <p:extLst>
      <p:ext uri="{BB962C8B-B14F-4D97-AF65-F5344CB8AC3E}">
        <p14:creationId xmlns:p14="http://schemas.microsoft.com/office/powerpoint/2010/main" val="116501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itchFamily="18" charset="0"/>
              </a:rPr>
              <a:t>B</a:t>
            </a:r>
            <a:r>
              <a:rPr lang="en-US" altLang="en-US" baseline="-25000" dirty="0" smtClean="0">
                <a:latin typeface="Times New Roman" pitchFamily="18" charset="0"/>
              </a:rPr>
              <a:t>k</a:t>
            </a:r>
            <a:r>
              <a:rPr lang="en-US" altLang="en-US" dirty="0" smtClean="0">
                <a:latin typeface="Times New Roman" pitchFamily="18" charset="0"/>
              </a:rPr>
              <a:t> Pictures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5DAAAB6E-19E2-4B79-86DB-A876979C3D27}" type="slidenum">
              <a:rPr lang="en-US" smtClean="0"/>
              <a:t>15</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675563"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5826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 Binomial Queue out of </a:t>
            </a:r>
            <a:r>
              <a:rPr lang="en-US" altLang="en-US" i="1" dirty="0" smtClean="0"/>
              <a:t>B</a:t>
            </a:r>
            <a:r>
              <a:rPr lang="en-US" altLang="en-US" i="1" baseline="-25000" dirty="0" smtClean="0"/>
              <a:t>k</a:t>
            </a:r>
            <a:endParaRPr lang="en-US" dirty="0"/>
          </a:p>
        </p:txBody>
      </p:sp>
      <p:sp>
        <p:nvSpPr>
          <p:cNvPr id="3" name="Content Placeholder 2"/>
          <p:cNvSpPr>
            <a:spLocks noGrp="1"/>
          </p:cNvSpPr>
          <p:nvPr>
            <p:ph idx="1"/>
          </p:nvPr>
        </p:nvSpPr>
        <p:spPr/>
        <p:txBody>
          <a:bodyPr>
            <a:normAutofit/>
          </a:bodyPr>
          <a:lstStyle/>
          <a:p>
            <a:r>
              <a:rPr lang="en-US" altLang="en-US" sz="2000" dirty="0" smtClean="0"/>
              <a:t>Any number of nodes can be represented by the appropriate forest. If there are n nodes, then use the binary representation of n to choose the appropriate </a:t>
            </a:r>
            <a:r>
              <a:rPr lang="en-US" altLang="en-US" sz="2000" i="1" dirty="0" smtClean="0"/>
              <a:t>B</a:t>
            </a:r>
            <a:r>
              <a:rPr lang="en-US" altLang="en-US" sz="2000" i="1" baseline="-25000" dirty="0" smtClean="0"/>
              <a:t>k</a:t>
            </a:r>
            <a:r>
              <a:rPr lang="en-US" altLang="en-US" sz="2000" i="1" dirty="0" smtClean="0"/>
              <a:t> . </a:t>
            </a:r>
          </a:p>
          <a:p>
            <a:endParaRPr lang="en-US" altLang="en-US" sz="2000" dirty="0" smtClean="0"/>
          </a:p>
          <a:p>
            <a:r>
              <a:rPr lang="en-US" altLang="en-US" sz="2000" dirty="0" smtClean="0"/>
              <a:t>Consider 6 nodes. 6 = 110 </a:t>
            </a:r>
            <a:r>
              <a:rPr lang="en-US" altLang="en-US" sz="2000" dirty="0" smtClean="0">
                <a:sym typeface="Wingdings" pitchFamily="2" charset="2"/>
              </a:rPr>
              <a:t> 1 tree if size 4, 1 tree of size 2</a:t>
            </a:r>
            <a:endParaRPr lang="en-US" altLang="en-US" sz="2000" dirty="0" smtClean="0"/>
          </a:p>
          <a:p>
            <a:r>
              <a:rPr lang="en-US" altLang="en-US" sz="2000" dirty="0" smtClean="0"/>
              <a:t>Consider 13 nodes 13 = 1101 </a:t>
            </a:r>
            <a:r>
              <a:rPr lang="en-US" altLang="en-US" sz="2000" dirty="0" smtClean="0">
                <a:sym typeface="Wingdings" pitchFamily="2" charset="2"/>
              </a:rPr>
              <a:t> 8, 4 and 1</a:t>
            </a:r>
          </a:p>
          <a:p>
            <a:endParaRPr lang="en-US" altLang="en-US" sz="2000" dirty="0"/>
          </a:p>
        </p:txBody>
      </p:sp>
      <p:sp>
        <p:nvSpPr>
          <p:cNvPr id="4" name="Slide Number Placeholder 3"/>
          <p:cNvSpPr>
            <a:spLocks noGrp="1"/>
          </p:cNvSpPr>
          <p:nvPr>
            <p:ph type="sldNum" sz="quarter" idx="12"/>
          </p:nvPr>
        </p:nvSpPr>
        <p:spPr/>
        <p:txBody>
          <a:bodyPr/>
          <a:lstStyle/>
          <a:p>
            <a:fld id="{5DAAAB6E-19E2-4B79-86DB-A876979C3D27}" type="slidenum">
              <a:rPr lang="en-US" smtClean="0"/>
              <a:t>16</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3733800"/>
            <a:ext cx="5214937" cy="284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46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Basic Heap Operations</a:t>
            </a:r>
          </a:p>
        </p:txBody>
      </p:sp>
      <p:graphicFrame>
        <p:nvGraphicFramePr>
          <p:cNvPr id="4144" name="Group 48"/>
          <p:cNvGraphicFramePr>
            <a:graphicFrameLocks noGrp="1"/>
          </p:cNvGraphicFramePr>
          <p:nvPr>
            <p:ph type="tbl" idx="1"/>
          </p:nvPr>
        </p:nvGraphicFramePr>
        <p:xfrm>
          <a:off x="685800" y="1781175"/>
          <a:ext cx="7772400" cy="4599432"/>
        </p:xfrm>
        <a:graphic>
          <a:graphicData uri="http://schemas.openxmlformats.org/drawingml/2006/table">
            <a:tbl>
              <a:tblPr/>
              <a:tblGrid>
                <a:gridCol w="1554163">
                  <a:extLst>
                    <a:ext uri="{9D8B030D-6E8A-4147-A177-3AD203B41FA5}">
                      <a16:colId xmlns:a16="http://schemas.microsoft.com/office/drawing/2014/main" val="788691720"/>
                    </a:ext>
                  </a:extLst>
                </a:gridCol>
                <a:gridCol w="1554162">
                  <a:extLst>
                    <a:ext uri="{9D8B030D-6E8A-4147-A177-3AD203B41FA5}">
                      <a16:colId xmlns:a16="http://schemas.microsoft.com/office/drawing/2014/main" val="1901766382"/>
                    </a:ext>
                  </a:extLst>
                </a:gridCol>
                <a:gridCol w="1555750">
                  <a:extLst>
                    <a:ext uri="{9D8B030D-6E8A-4147-A177-3AD203B41FA5}">
                      <a16:colId xmlns:a16="http://schemas.microsoft.com/office/drawing/2014/main" val="3671325621"/>
                    </a:ext>
                  </a:extLst>
                </a:gridCol>
                <a:gridCol w="1554163">
                  <a:extLst>
                    <a:ext uri="{9D8B030D-6E8A-4147-A177-3AD203B41FA5}">
                      <a16:colId xmlns:a16="http://schemas.microsoft.com/office/drawing/2014/main" val="2570749706"/>
                    </a:ext>
                  </a:extLst>
                </a:gridCol>
                <a:gridCol w="1554162">
                  <a:extLst>
                    <a:ext uri="{9D8B030D-6E8A-4147-A177-3AD203B41FA5}">
                      <a16:colId xmlns:a16="http://schemas.microsoft.com/office/drawing/2014/main" val="164396074"/>
                    </a:ext>
                  </a:extLst>
                </a:gridCol>
              </a:tblGrid>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Binary Heap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Leftist Heap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Binomial Queue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Fibonacci Heap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6274212"/>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0611527"/>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deleteMin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0001655"/>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decrease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9035871"/>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merge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1556254"/>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findMin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5708804"/>
                  </a:ext>
                </a:extLst>
              </a:tr>
            </a:tbl>
          </a:graphicData>
        </a:graphic>
      </p:graphicFrame>
    </p:spTree>
    <p:extLst>
      <p:ext uri="{BB962C8B-B14F-4D97-AF65-F5344CB8AC3E}">
        <p14:creationId xmlns:p14="http://schemas.microsoft.com/office/powerpoint/2010/main" val="334858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Basic Heap Operations</a:t>
            </a:r>
          </a:p>
        </p:txBody>
      </p:sp>
      <p:graphicFrame>
        <p:nvGraphicFramePr>
          <p:cNvPr id="5167" name="Group 47"/>
          <p:cNvGraphicFramePr>
            <a:graphicFrameLocks noGrp="1"/>
          </p:cNvGraphicFramePr>
          <p:nvPr>
            <p:ph type="tbl" idx="1"/>
          </p:nvPr>
        </p:nvGraphicFramePr>
        <p:xfrm>
          <a:off x="685800" y="1781175"/>
          <a:ext cx="7772400" cy="5010912"/>
        </p:xfrm>
        <a:graphic>
          <a:graphicData uri="http://schemas.openxmlformats.org/drawingml/2006/table">
            <a:tbl>
              <a:tblPr/>
              <a:tblGrid>
                <a:gridCol w="1554163">
                  <a:extLst>
                    <a:ext uri="{9D8B030D-6E8A-4147-A177-3AD203B41FA5}">
                      <a16:colId xmlns:a16="http://schemas.microsoft.com/office/drawing/2014/main" val="1097152953"/>
                    </a:ext>
                  </a:extLst>
                </a:gridCol>
                <a:gridCol w="1554162">
                  <a:extLst>
                    <a:ext uri="{9D8B030D-6E8A-4147-A177-3AD203B41FA5}">
                      <a16:colId xmlns:a16="http://schemas.microsoft.com/office/drawing/2014/main" val="3920187161"/>
                    </a:ext>
                  </a:extLst>
                </a:gridCol>
                <a:gridCol w="1555750">
                  <a:extLst>
                    <a:ext uri="{9D8B030D-6E8A-4147-A177-3AD203B41FA5}">
                      <a16:colId xmlns:a16="http://schemas.microsoft.com/office/drawing/2014/main" val="3786062794"/>
                    </a:ext>
                  </a:extLst>
                </a:gridCol>
                <a:gridCol w="1554163">
                  <a:extLst>
                    <a:ext uri="{9D8B030D-6E8A-4147-A177-3AD203B41FA5}">
                      <a16:colId xmlns:a16="http://schemas.microsoft.com/office/drawing/2014/main" val="3407862152"/>
                    </a:ext>
                  </a:extLst>
                </a:gridCol>
                <a:gridCol w="1554162">
                  <a:extLst>
                    <a:ext uri="{9D8B030D-6E8A-4147-A177-3AD203B41FA5}">
                      <a16:colId xmlns:a16="http://schemas.microsoft.com/office/drawing/2014/main" val="1818253966"/>
                    </a:ext>
                  </a:extLst>
                </a:gridCol>
              </a:tblGrid>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Binary Heap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Leftist Heap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Binomial Queue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Fibonacci Heap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8276804"/>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2521896"/>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deleteMin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8514970"/>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decrease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5911853"/>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merge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6446649"/>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findMin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1918323"/>
                  </a:ext>
                </a:extLst>
              </a:tr>
            </a:tbl>
          </a:graphicData>
        </a:graphic>
      </p:graphicFrame>
    </p:spTree>
    <p:extLst>
      <p:ext uri="{BB962C8B-B14F-4D97-AF65-F5344CB8AC3E}">
        <p14:creationId xmlns:p14="http://schemas.microsoft.com/office/powerpoint/2010/main" val="3250230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findMin</a:t>
            </a:r>
          </a:p>
        </p:txBody>
      </p:sp>
      <p:sp>
        <p:nvSpPr>
          <p:cNvPr id="10243" name="Rectangle 3"/>
          <p:cNvSpPr>
            <a:spLocks noGrp="1" noChangeArrowheads="1"/>
          </p:cNvSpPr>
          <p:nvPr>
            <p:ph type="body" idx="1"/>
          </p:nvPr>
        </p:nvSpPr>
        <p:spPr/>
        <p:txBody>
          <a:bodyPr/>
          <a:lstStyle/>
          <a:p>
            <a:r>
              <a:rPr lang="en-US" altLang="en-US"/>
              <a:t>Scan trees and return smallest root</a:t>
            </a:r>
          </a:p>
          <a:p>
            <a:pPr lvl="1"/>
            <a:r>
              <a:rPr lang="en-US" altLang="en-US"/>
              <a:t>O(lgN) because there are O(lgN) trees</a:t>
            </a:r>
          </a:p>
          <a:p>
            <a:r>
              <a:rPr lang="en-US" altLang="en-US"/>
              <a:t>Keep track of tree with smallest root</a:t>
            </a:r>
          </a:p>
          <a:p>
            <a:pPr lvl="1"/>
            <a:r>
              <a:rPr lang="en-US" altLang="en-US"/>
              <a:t>Update due to other operations (e.g. insert, deleteMin)</a:t>
            </a:r>
          </a:p>
          <a:p>
            <a:pPr lvl="1"/>
            <a:r>
              <a:rPr lang="en-US" altLang="en-US"/>
              <a:t>O(1)</a:t>
            </a:r>
          </a:p>
        </p:txBody>
      </p:sp>
    </p:spTree>
    <p:extLst>
      <p:ext uri="{BB962C8B-B14F-4D97-AF65-F5344CB8AC3E}">
        <p14:creationId xmlns:p14="http://schemas.microsoft.com/office/powerpoint/2010/main" val="344531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Leftist Trees</a:t>
            </a:r>
            <a:endParaRPr lang="en-US" dirty="0"/>
          </a:p>
        </p:txBody>
      </p:sp>
      <p:sp>
        <p:nvSpPr>
          <p:cNvPr id="3" name="Content Placeholder 2"/>
          <p:cNvSpPr>
            <a:spLocks noGrp="1"/>
          </p:cNvSpPr>
          <p:nvPr>
            <p:ph idx="1"/>
          </p:nvPr>
        </p:nvSpPr>
        <p:spPr/>
        <p:txBody>
          <a:bodyPr/>
          <a:lstStyle/>
          <a:p>
            <a:r>
              <a:rPr lang="en-US" altLang="en-US" dirty="0" smtClean="0"/>
              <a:t>Heaps are very efficient in terms of space. The array implementation requires no additional pointers.</a:t>
            </a:r>
          </a:p>
          <a:p>
            <a:r>
              <a:rPr lang="en-US" altLang="en-US" dirty="0" smtClean="0"/>
              <a:t>However in some applications we want to merge 2 Priority Queues, without inserting every element of one heap into the other. For this we need a new implementation.</a:t>
            </a:r>
          </a:p>
        </p:txBody>
      </p:sp>
      <p:sp>
        <p:nvSpPr>
          <p:cNvPr id="4" name="Slide Number Placeholder 3"/>
          <p:cNvSpPr>
            <a:spLocks noGrp="1"/>
          </p:cNvSpPr>
          <p:nvPr>
            <p:ph type="sldNum" sz="quarter" idx="12"/>
          </p:nvPr>
        </p:nvSpPr>
        <p:spPr/>
        <p:txBody>
          <a:bodyPr/>
          <a:lstStyle/>
          <a:p>
            <a:fld id="{5DAAAB6E-19E2-4B79-86DB-A876979C3D27}" type="slidenum">
              <a:rPr lang="en-US" smtClean="0"/>
              <a:t>2</a:t>
            </a:fld>
            <a:endParaRPr lang="en-US"/>
          </a:p>
        </p:txBody>
      </p:sp>
    </p:spTree>
    <p:extLst>
      <p:ext uri="{BB962C8B-B14F-4D97-AF65-F5344CB8AC3E}">
        <p14:creationId xmlns:p14="http://schemas.microsoft.com/office/powerpoint/2010/main" val="302528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Code for a binomial tree</a:t>
            </a:r>
            <a:endParaRPr lang="en-US" dirty="0"/>
          </a:p>
        </p:txBody>
      </p:sp>
      <p:sp>
        <p:nvSpPr>
          <p:cNvPr id="3" name="Content Placeholder 2"/>
          <p:cNvSpPr>
            <a:spLocks noGrp="1"/>
          </p:cNvSpPr>
          <p:nvPr>
            <p:ph idx="1"/>
          </p:nvPr>
        </p:nvSpPr>
        <p:spPr/>
        <p:txBody>
          <a:bodyPr>
            <a:normAutofit fontScale="92500" lnSpcReduction="10000"/>
          </a:bodyPr>
          <a:lstStyle/>
          <a:p>
            <a:pPr>
              <a:lnSpc>
                <a:spcPct val="80000"/>
              </a:lnSpc>
              <a:buFont typeface="Wingdings" pitchFamily="2" charset="2"/>
              <a:buNone/>
            </a:pPr>
            <a:r>
              <a:rPr lang="en-US" altLang="en-US" b="1" dirty="0" smtClean="0">
                <a:latin typeface="Courier New" pitchFamily="49" charset="0"/>
              </a:rPr>
              <a:t>class </a:t>
            </a:r>
            <a:r>
              <a:rPr lang="en-US" altLang="en-US" b="1" dirty="0" err="1" smtClean="0">
                <a:latin typeface="Courier New" pitchFamily="49" charset="0"/>
              </a:rPr>
              <a:t>BinomialNode</a:t>
            </a:r>
            <a:endParaRPr lang="en-US" altLang="en-US" b="1" dirty="0" smtClean="0">
              <a:latin typeface="Courier New" pitchFamily="49" charset="0"/>
            </a:endParaRPr>
          </a:p>
          <a:p>
            <a:pPr>
              <a:lnSpc>
                <a:spcPct val="80000"/>
              </a:lnSpc>
              <a:buFont typeface="Wingdings" pitchFamily="2" charset="2"/>
              <a:buNone/>
            </a:pPr>
            <a:r>
              <a:rPr lang="en-US" altLang="en-US" b="1" dirty="0" smtClean="0">
                <a:latin typeface="Courier New" pitchFamily="49" charset="0"/>
              </a:rPr>
              <a:t>{</a:t>
            </a:r>
          </a:p>
          <a:p>
            <a:pPr>
              <a:lnSpc>
                <a:spcPct val="80000"/>
              </a:lnSpc>
              <a:buFont typeface="Wingdings" pitchFamily="2" charset="2"/>
              <a:buNone/>
            </a:pPr>
            <a:r>
              <a:rPr lang="en-US" altLang="en-US" b="1" dirty="0" smtClean="0">
                <a:latin typeface="Courier New" pitchFamily="49" charset="0"/>
              </a:rPr>
              <a:t>  </a:t>
            </a:r>
            <a:r>
              <a:rPr lang="en-US" altLang="en-US" b="1" dirty="0" err="1" smtClean="0">
                <a:latin typeface="Courier New" pitchFamily="49" charset="0"/>
              </a:rPr>
              <a:t>int</a:t>
            </a:r>
            <a:r>
              <a:rPr lang="en-US" altLang="en-US" b="1" dirty="0" smtClean="0">
                <a:latin typeface="Courier New" pitchFamily="49" charset="0"/>
              </a:rPr>
              <a:t> data;</a:t>
            </a:r>
          </a:p>
          <a:p>
            <a:pPr>
              <a:lnSpc>
                <a:spcPct val="80000"/>
              </a:lnSpc>
              <a:buFont typeface="Wingdings" pitchFamily="2" charset="2"/>
              <a:buNone/>
            </a:pPr>
            <a:r>
              <a:rPr lang="en-US" altLang="en-US" b="1" dirty="0" smtClean="0">
                <a:latin typeface="Courier New" pitchFamily="49" charset="0"/>
              </a:rPr>
              <a:t>  vector &lt;</a:t>
            </a:r>
            <a:r>
              <a:rPr lang="en-US" altLang="en-US" b="1" dirty="0" err="1" smtClean="0">
                <a:latin typeface="Courier New" pitchFamily="49" charset="0"/>
              </a:rPr>
              <a:t>BinomialNode</a:t>
            </a:r>
            <a:r>
              <a:rPr lang="en-US" altLang="en-US" b="1" dirty="0" smtClean="0">
                <a:latin typeface="Courier New" pitchFamily="49" charset="0"/>
              </a:rPr>
              <a:t> *&gt; </a:t>
            </a:r>
            <a:r>
              <a:rPr lang="en-US" altLang="en-US" b="1" dirty="0" err="1" smtClean="0">
                <a:latin typeface="Courier New" pitchFamily="49" charset="0"/>
              </a:rPr>
              <a:t>ptrs</a:t>
            </a:r>
            <a:r>
              <a:rPr lang="en-US" altLang="en-US" b="1" dirty="0" smtClean="0">
                <a:latin typeface="Courier New" pitchFamily="49" charset="0"/>
              </a:rPr>
              <a:t>;</a:t>
            </a:r>
          </a:p>
          <a:p>
            <a:pPr>
              <a:lnSpc>
                <a:spcPct val="80000"/>
              </a:lnSpc>
              <a:buFont typeface="Wingdings" pitchFamily="2" charset="2"/>
              <a:buNone/>
            </a:pPr>
            <a:r>
              <a:rPr lang="en-US" altLang="en-US" b="1" dirty="0" smtClean="0">
                <a:latin typeface="Courier New" pitchFamily="49" charset="0"/>
              </a:rPr>
              <a:t>};</a:t>
            </a:r>
          </a:p>
          <a:p>
            <a:pPr>
              <a:lnSpc>
                <a:spcPct val="80000"/>
              </a:lnSpc>
              <a:buFont typeface="Wingdings" pitchFamily="2" charset="2"/>
              <a:buNone/>
            </a:pPr>
            <a:r>
              <a:rPr lang="en-US" altLang="en-US" b="1" dirty="0" smtClean="0">
                <a:latin typeface="Courier New" pitchFamily="49" charset="0"/>
              </a:rPr>
              <a:t>class </a:t>
            </a:r>
            <a:r>
              <a:rPr lang="en-US" altLang="en-US" b="1" dirty="0" err="1" smtClean="0">
                <a:latin typeface="Courier New" pitchFamily="49" charset="0"/>
              </a:rPr>
              <a:t>BinomialQue</a:t>
            </a:r>
            <a:endParaRPr lang="en-US" altLang="en-US" b="1" dirty="0" smtClean="0">
              <a:latin typeface="Courier New" pitchFamily="49" charset="0"/>
            </a:endParaRPr>
          </a:p>
          <a:p>
            <a:pPr>
              <a:lnSpc>
                <a:spcPct val="80000"/>
              </a:lnSpc>
              <a:buFont typeface="Wingdings" pitchFamily="2" charset="2"/>
              <a:buNone/>
            </a:pPr>
            <a:r>
              <a:rPr lang="en-US" altLang="en-US" b="1" dirty="0" smtClean="0">
                <a:latin typeface="Courier New" pitchFamily="49" charset="0"/>
              </a:rPr>
              <a:t>{</a:t>
            </a:r>
          </a:p>
          <a:p>
            <a:pPr>
              <a:lnSpc>
                <a:spcPct val="80000"/>
              </a:lnSpc>
              <a:buFont typeface="Wingdings" pitchFamily="2" charset="2"/>
              <a:buNone/>
            </a:pPr>
            <a:r>
              <a:rPr lang="en-US" altLang="en-US" b="1" dirty="0" smtClean="0">
                <a:latin typeface="Courier New" pitchFamily="49" charset="0"/>
              </a:rPr>
              <a:t>  private:</a:t>
            </a:r>
          </a:p>
          <a:p>
            <a:pPr>
              <a:lnSpc>
                <a:spcPct val="80000"/>
              </a:lnSpc>
              <a:buFont typeface="Wingdings" pitchFamily="2" charset="2"/>
              <a:buNone/>
            </a:pPr>
            <a:r>
              <a:rPr lang="en-US" altLang="en-US" b="1" dirty="0" smtClean="0">
                <a:latin typeface="Courier New" pitchFamily="49" charset="0"/>
              </a:rPr>
              <a:t>     vector&lt;</a:t>
            </a:r>
            <a:r>
              <a:rPr lang="en-US" altLang="en-US" b="1" dirty="0" err="1" smtClean="0">
                <a:latin typeface="Courier New" pitchFamily="49" charset="0"/>
              </a:rPr>
              <a:t>BinomialNode</a:t>
            </a:r>
            <a:r>
              <a:rPr lang="en-US" altLang="en-US" b="1" dirty="0" smtClean="0">
                <a:latin typeface="Courier New" pitchFamily="49" charset="0"/>
              </a:rPr>
              <a:t> *&gt; roots;</a:t>
            </a:r>
          </a:p>
          <a:p>
            <a:pPr>
              <a:lnSpc>
                <a:spcPct val="80000"/>
              </a:lnSpc>
              <a:buFont typeface="Wingdings" pitchFamily="2" charset="2"/>
              <a:buNone/>
            </a:pPr>
            <a:r>
              <a:rPr lang="en-US" altLang="en-US" b="1" dirty="0" smtClean="0">
                <a:latin typeface="Courier New" pitchFamily="49" charset="0"/>
              </a:rPr>
              <a:t>}</a:t>
            </a:r>
          </a:p>
        </p:txBody>
      </p:sp>
      <p:sp>
        <p:nvSpPr>
          <p:cNvPr id="4" name="Slide Number Placeholder 3"/>
          <p:cNvSpPr>
            <a:spLocks noGrp="1"/>
          </p:cNvSpPr>
          <p:nvPr>
            <p:ph type="sldNum" sz="quarter" idx="12"/>
          </p:nvPr>
        </p:nvSpPr>
        <p:spPr/>
        <p:txBody>
          <a:bodyPr/>
          <a:lstStyle/>
          <a:p>
            <a:fld id="{5DAAAB6E-19E2-4B79-86DB-A876979C3D27}" type="slidenum">
              <a:rPr lang="en-US" smtClean="0"/>
              <a:t>20</a:t>
            </a:fld>
            <a:endParaRPr lang="en-US"/>
          </a:p>
        </p:txBody>
      </p:sp>
    </p:spTree>
    <p:extLst>
      <p:ext uri="{BB962C8B-B14F-4D97-AF65-F5344CB8AC3E}">
        <p14:creationId xmlns:p14="http://schemas.microsoft.com/office/powerpoint/2010/main" val="447083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8BB5AE4-DD30-44C5-A2E5-55CC05D3097A}" type="slidenum">
              <a:rPr lang="en-US" altLang="en-US" sz="1400"/>
              <a:pPr>
                <a:spcBef>
                  <a:spcPct val="0"/>
                </a:spcBef>
                <a:buFontTx/>
                <a:buNone/>
              </a:pPr>
              <a:t>21</a:t>
            </a:fld>
            <a:endParaRPr lang="en-US" altLang="en-US" sz="1400"/>
          </a:p>
        </p:txBody>
      </p:sp>
      <p:sp>
        <p:nvSpPr>
          <p:cNvPr id="7171" name="Rectangle 2"/>
          <p:cNvSpPr>
            <a:spLocks noGrp="1" noChangeArrowheads="1"/>
          </p:cNvSpPr>
          <p:nvPr>
            <p:ph type="title"/>
            <p:custDataLst>
              <p:tags r:id="rId1"/>
            </p:custDataLst>
          </p:nvPr>
        </p:nvSpPr>
        <p:spPr>
          <a:xfrm>
            <a:off x="685800" y="0"/>
            <a:ext cx="7772400" cy="1143000"/>
          </a:xfrm>
        </p:spPr>
        <p:txBody>
          <a:bodyPr/>
          <a:lstStyle/>
          <a:p>
            <a:pPr eaLnBrk="1" hangingPunct="1"/>
            <a:r>
              <a:rPr lang="en-US" altLang="en-US" smtClean="0"/>
              <a:t>Properties of Binomial Queue</a:t>
            </a:r>
          </a:p>
        </p:txBody>
      </p:sp>
      <p:sp>
        <p:nvSpPr>
          <p:cNvPr id="7172" name="Rectangle 3"/>
          <p:cNvSpPr>
            <a:spLocks noGrp="1" noChangeArrowheads="1"/>
          </p:cNvSpPr>
          <p:nvPr>
            <p:ph type="body" idx="1"/>
            <p:custDataLst>
              <p:tags r:id="rId2"/>
            </p:custDataLst>
          </p:nvPr>
        </p:nvSpPr>
        <p:spPr>
          <a:xfrm>
            <a:off x="381000" y="1143000"/>
            <a:ext cx="8763000" cy="4724400"/>
          </a:xfrm>
        </p:spPr>
        <p:txBody>
          <a:bodyPr/>
          <a:lstStyle/>
          <a:p>
            <a:pPr eaLnBrk="1" hangingPunct="1">
              <a:lnSpc>
                <a:spcPct val="90000"/>
              </a:lnSpc>
            </a:pPr>
            <a:r>
              <a:rPr lang="en-US" altLang="en-US" smtClean="0"/>
              <a:t>At most </a:t>
            </a:r>
            <a:r>
              <a:rPr lang="en-US" altLang="en-US" u="sng" smtClean="0"/>
              <a:t>one</a:t>
            </a:r>
            <a:r>
              <a:rPr lang="en-US" altLang="en-US" smtClean="0"/>
              <a:t> binomial tree of any height</a:t>
            </a:r>
          </a:p>
          <a:p>
            <a:pPr eaLnBrk="1" hangingPunct="1">
              <a:lnSpc>
                <a:spcPct val="90000"/>
              </a:lnSpc>
            </a:pPr>
            <a:endParaRPr lang="en-US" altLang="en-US" smtClean="0"/>
          </a:p>
          <a:p>
            <a:pPr eaLnBrk="1" hangingPunct="1">
              <a:lnSpc>
                <a:spcPct val="90000"/>
              </a:lnSpc>
            </a:pPr>
            <a:r>
              <a:rPr lang="en-US" altLang="en-US" i="1" smtClean="0"/>
              <a:t>n</a:t>
            </a:r>
            <a:r>
              <a:rPr lang="en-US" altLang="en-US" smtClean="0"/>
              <a:t> nodes  </a:t>
            </a:r>
            <a:r>
              <a:rPr lang="en-US" altLang="en-US" smtClean="0">
                <a:sym typeface="Symbol" panose="05050102010706020507" pitchFamily="18" charset="2"/>
              </a:rPr>
              <a:t>  binary representation is of size ? </a:t>
            </a:r>
            <a:br>
              <a:rPr lang="en-US" altLang="en-US" smtClean="0">
                <a:sym typeface="Symbol" panose="05050102010706020507" pitchFamily="18" charset="2"/>
              </a:rPr>
            </a:br>
            <a:r>
              <a:rPr lang="en-US" altLang="en-US" smtClean="0">
                <a:sym typeface="Symbol" panose="05050102010706020507" pitchFamily="18" charset="2"/>
              </a:rPr>
              <a:t>	           deepest tree has height ?</a:t>
            </a:r>
          </a:p>
          <a:p>
            <a:pPr eaLnBrk="1" hangingPunct="1">
              <a:lnSpc>
                <a:spcPct val="90000"/>
              </a:lnSpc>
              <a:buFontTx/>
              <a:buNone/>
            </a:pPr>
            <a:r>
              <a:rPr lang="en-US" altLang="en-US" smtClean="0">
                <a:sym typeface="Symbol" panose="05050102010706020507" pitchFamily="18" charset="2"/>
              </a:rPr>
              <a:t>		           number of trees is ?</a:t>
            </a:r>
          </a:p>
          <a:p>
            <a:pPr eaLnBrk="1" hangingPunct="1">
              <a:lnSpc>
                <a:spcPct val="90000"/>
              </a:lnSpc>
            </a:pPr>
            <a:endParaRPr lang="en-US" altLang="en-US" smtClean="0">
              <a:sym typeface="Symbol" panose="05050102010706020507" pitchFamily="18" charset="2"/>
            </a:endParaRPr>
          </a:p>
          <a:p>
            <a:pPr eaLnBrk="1" hangingPunct="1">
              <a:lnSpc>
                <a:spcPct val="90000"/>
              </a:lnSpc>
              <a:buFontTx/>
              <a:buNone/>
            </a:pPr>
            <a:r>
              <a:rPr lang="en-US" altLang="en-US" i="1" smtClean="0">
                <a:sym typeface="Symbol" panose="05050102010706020507" pitchFamily="18" charset="2"/>
              </a:rPr>
              <a:t>Define</a:t>
            </a:r>
            <a:r>
              <a:rPr lang="en-US" altLang="en-US" smtClean="0">
                <a:sym typeface="Symbol" panose="05050102010706020507" pitchFamily="18" charset="2"/>
              </a:rPr>
              <a:t>: height(forest F) = max</a:t>
            </a:r>
            <a:r>
              <a:rPr lang="en-US" altLang="en-US" baseline="-25000" smtClean="0">
                <a:sym typeface="Symbol" panose="05050102010706020507" pitchFamily="18" charset="2"/>
              </a:rPr>
              <a:t>tree T in F</a:t>
            </a:r>
            <a:r>
              <a:rPr lang="en-US" altLang="en-US" smtClean="0">
                <a:sym typeface="Symbol" panose="05050102010706020507" pitchFamily="18" charset="2"/>
              </a:rPr>
              <a:t> { height(T) }</a:t>
            </a:r>
          </a:p>
          <a:p>
            <a:pPr eaLnBrk="1" hangingPunct="1">
              <a:lnSpc>
                <a:spcPct val="90000"/>
              </a:lnSpc>
              <a:buFontTx/>
              <a:buNone/>
            </a:pPr>
            <a:endParaRPr lang="en-US" altLang="en-US" smtClean="0">
              <a:sym typeface="Symbol" panose="05050102010706020507" pitchFamily="18" charset="2"/>
            </a:endParaRPr>
          </a:p>
          <a:p>
            <a:pPr eaLnBrk="1" hangingPunct="1">
              <a:lnSpc>
                <a:spcPct val="90000"/>
              </a:lnSpc>
              <a:buFontTx/>
              <a:buNone/>
            </a:pPr>
            <a:r>
              <a:rPr lang="en-US" altLang="en-US" sz="2800" smtClean="0">
                <a:sym typeface="Symbol" panose="05050102010706020507" pitchFamily="18" charset="2"/>
              </a:rPr>
              <a:t>Binomial Q with </a:t>
            </a:r>
            <a:r>
              <a:rPr lang="en-US" altLang="en-US" sz="2800" i="1" smtClean="0">
                <a:sym typeface="Symbol" panose="05050102010706020507" pitchFamily="18" charset="2"/>
              </a:rPr>
              <a:t>n</a:t>
            </a:r>
            <a:r>
              <a:rPr lang="en-US" altLang="en-US" sz="2800" smtClean="0">
                <a:sym typeface="Symbol" panose="05050102010706020507" pitchFamily="18" charset="2"/>
              </a:rPr>
              <a:t> nodes has height </a:t>
            </a:r>
            <a:r>
              <a:rPr lang="el-GR" altLang="en-US" sz="2800" smtClean="0">
                <a:cs typeface="Times New Roman" panose="02020603050405020304" pitchFamily="18" charset="0"/>
                <a:sym typeface="Symbol" panose="05050102010706020507" pitchFamily="18" charset="2"/>
              </a:rPr>
              <a:t>Θ</a:t>
            </a:r>
            <a:r>
              <a:rPr lang="en-US" altLang="en-US" sz="2800" smtClean="0">
                <a:cs typeface="Times New Roman" panose="02020603050405020304" pitchFamily="18" charset="0"/>
                <a:sym typeface="Symbol" panose="05050102010706020507" pitchFamily="18" charset="2"/>
              </a:rPr>
              <a:t>(log </a:t>
            </a:r>
            <a:r>
              <a:rPr lang="en-US" altLang="en-US" sz="2800" i="1" smtClean="0">
                <a:cs typeface="Times New Roman" panose="02020603050405020304" pitchFamily="18" charset="0"/>
                <a:sym typeface="Symbol" panose="05050102010706020507" pitchFamily="18" charset="2"/>
              </a:rPr>
              <a:t>n</a:t>
            </a:r>
            <a:r>
              <a:rPr lang="en-US" altLang="en-US" sz="2800" smtClean="0">
                <a:cs typeface="Times New Roman" panose="02020603050405020304" pitchFamily="18" charset="0"/>
                <a:sym typeface="Symbol" panose="05050102010706020507" pitchFamily="18" charset="2"/>
              </a:rPr>
              <a:t>)</a:t>
            </a:r>
            <a:endParaRPr lang="el-GR" altLang="en-US" sz="2800" smtClean="0">
              <a:cs typeface="Times New Roman" panose="02020603050405020304" pitchFamily="18" charset="0"/>
              <a:sym typeface="Symbol" panose="05050102010706020507" pitchFamily="18" charset="2"/>
            </a:endParaRPr>
          </a:p>
        </p:txBody>
      </p:sp>
      <p:sp>
        <p:nvSpPr>
          <p:cNvPr id="7173" name="Text Box 4" hidden="1"/>
          <p:cNvSpPr txBox="1">
            <a:spLocks noChangeArrowheads="1"/>
          </p:cNvSpPr>
          <p:nvPr>
            <p:custDataLst>
              <p:tags r:id="rId3"/>
            </p:custDataLst>
          </p:nvPr>
        </p:nvSpPr>
        <p:spPr bwMode="auto">
          <a:xfrm>
            <a:off x="7543800" y="3276600"/>
            <a:ext cx="10509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cs typeface="Times New Roman" panose="02020603050405020304" pitchFamily="18" charset="0"/>
              </a:rPr>
              <a:t>O(</a:t>
            </a:r>
            <a:r>
              <a:rPr lang="en-US" altLang="en-US" sz="2000"/>
              <a:t>log </a:t>
            </a:r>
            <a:r>
              <a:rPr lang="en-US" altLang="en-US" sz="2000" i="1"/>
              <a:t>n</a:t>
            </a:r>
            <a:r>
              <a:rPr lang="en-US" altLang="en-US" sz="2000"/>
              <a:t>)</a:t>
            </a:r>
          </a:p>
        </p:txBody>
      </p:sp>
    </p:spTree>
    <p:extLst>
      <p:ext uri="{BB962C8B-B14F-4D97-AF65-F5344CB8AC3E}">
        <p14:creationId xmlns:p14="http://schemas.microsoft.com/office/powerpoint/2010/main" val="99130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0F4FEB9-CE02-4779-8A56-A0BC5A38C893}" type="slidenum">
              <a:rPr lang="en-US" altLang="en-US" sz="1400"/>
              <a:pPr>
                <a:spcBef>
                  <a:spcPct val="0"/>
                </a:spcBef>
                <a:buFontTx/>
                <a:buNone/>
              </a:pPr>
              <a:t>22</a:t>
            </a:fld>
            <a:endParaRPr lang="en-US" altLang="en-US" sz="1400"/>
          </a:p>
        </p:txBody>
      </p:sp>
      <p:sp>
        <p:nvSpPr>
          <p:cNvPr id="9219" name="Rectangle 2"/>
          <p:cNvSpPr>
            <a:spLocks noGrp="1" noChangeArrowheads="1"/>
          </p:cNvSpPr>
          <p:nvPr>
            <p:ph type="title"/>
            <p:custDataLst>
              <p:tags r:id="rId1"/>
            </p:custDataLst>
          </p:nvPr>
        </p:nvSpPr>
        <p:spPr>
          <a:xfrm>
            <a:off x="685800" y="0"/>
            <a:ext cx="7772400" cy="1143000"/>
          </a:xfrm>
        </p:spPr>
        <p:txBody>
          <a:bodyPr/>
          <a:lstStyle/>
          <a:p>
            <a:pPr eaLnBrk="1" hangingPunct="1"/>
            <a:r>
              <a:rPr lang="en-US" altLang="en-US" smtClean="0"/>
              <a:t>Operations on Binomial Queue</a:t>
            </a:r>
          </a:p>
        </p:txBody>
      </p:sp>
      <p:sp>
        <p:nvSpPr>
          <p:cNvPr id="9220" name="Rectangle 3"/>
          <p:cNvSpPr>
            <a:spLocks noGrp="1" noChangeArrowheads="1"/>
          </p:cNvSpPr>
          <p:nvPr>
            <p:ph type="body" idx="1"/>
            <p:custDataLst>
              <p:tags r:id="rId2"/>
            </p:custDataLst>
          </p:nvPr>
        </p:nvSpPr>
        <p:spPr>
          <a:xfrm>
            <a:off x="457200" y="1295400"/>
            <a:ext cx="8458200" cy="4114800"/>
          </a:xfrm>
        </p:spPr>
        <p:txBody>
          <a:bodyPr>
            <a:normAutofit fontScale="85000" lnSpcReduction="20000"/>
          </a:bodyPr>
          <a:lstStyle/>
          <a:p>
            <a:pPr eaLnBrk="1" hangingPunct="1"/>
            <a:r>
              <a:rPr lang="en-US" altLang="en-US" smtClean="0"/>
              <a:t>Will again define </a:t>
            </a:r>
            <a:r>
              <a:rPr lang="en-US" altLang="en-US" i="1" smtClean="0"/>
              <a:t>merge</a:t>
            </a:r>
            <a:r>
              <a:rPr lang="en-US" altLang="en-US" smtClean="0"/>
              <a:t> as the base operation</a:t>
            </a:r>
          </a:p>
          <a:p>
            <a:pPr lvl="1" eaLnBrk="1" hangingPunct="1"/>
            <a:r>
              <a:rPr lang="en-US" altLang="en-US" smtClean="0"/>
              <a:t>insert, deleteMin, buildBinomialQ will use merge</a:t>
            </a:r>
          </a:p>
          <a:p>
            <a:pPr lvl="2" eaLnBrk="1" hangingPunct="1"/>
            <a:r>
              <a:rPr lang="en-US" altLang="en-US" sz="2000" smtClean="0"/>
              <a:t>Insert() takes average 2….in particular, n inserts into an empty tree takes O(n).  That’s as good as buildHeap!</a:t>
            </a:r>
          </a:p>
          <a:p>
            <a:pPr eaLnBrk="1" hangingPunct="1"/>
            <a:r>
              <a:rPr lang="en-US" altLang="en-US" smtClean="0"/>
              <a:t>Can we do increaseKey efficiently?</a:t>
            </a:r>
            <a:br>
              <a:rPr lang="en-US" altLang="en-US" smtClean="0"/>
            </a:br>
            <a:r>
              <a:rPr lang="en-US" altLang="en-US" smtClean="0"/>
              <a:t>decreaseKey?</a:t>
            </a:r>
          </a:p>
          <a:p>
            <a:pPr lvl="1" eaLnBrk="1" hangingPunct="1"/>
            <a:r>
              <a:rPr lang="en-US" altLang="en-US" sz="2000" smtClean="0"/>
              <a:t>increaseKey() – move down….but wait! Have to check all the children at every level to find the smallest …. suggests O(log n). </a:t>
            </a:r>
          </a:p>
          <a:p>
            <a:pPr lvl="1" eaLnBrk="1" hangingPunct="1"/>
            <a:r>
              <a:rPr lang="en-US" altLang="en-US" sz="2000" smtClean="0"/>
              <a:t>decreaseKey() – Same requirement as for binary heaps that it has external pointers to nodes. Move up through the tree, but need to add pointers to parents for every node to do this efficiently.  O(log n)</a:t>
            </a:r>
          </a:p>
          <a:p>
            <a:pPr eaLnBrk="1" hangingPunct="1"/>
            <a:r>
              <a:rPr lang="en-US" altLang="en-US" smtClean="0"/>
              <a:t>What about findMin?</a:t>
            </a:r>
          </a:p>
          <a:p>
            <a:pPr lvl="1" eaLnBrk="1" hangingPunct="1"/>
            <a:r>
              <a:rPr lang="en-US" altLang="en-US" sz="2000" smtClean="0"/>
              <a:t>findMin() – this can be done by examining all roots of trees.  Lg(n).</a:t>
            </a:r>
          </a:p>
          <a:p>
            <a:pPr eaLnBrk="1" hangingPunct="1"/>
            <a:endParaRPr lang="en-US" altLang="en-US" smtClean="0"/>
          </a:p>
        </p:txBody>
      </p:sp>
      <p:sp>
        <p:nvSpPr>
          <p:cNvPr id="9221" name="Text Box 4" hidden="1"/>
          <p:cNvSpPr txBox="1">
            <a:spLocks noChangeArrowheads="1"/>
          </p:cNvSpPr>
          <p:nvPr>
            <p:custDataLst>
              <p:tags r:id="rId3"/>
            </p:custDataLst>
          </p:nvPr>
        </p:nvSpPr>
        <p:spPr bwMode="auto">
          <a:xfrm>
            <a:off x="7239000" y="3124200"/>
            <a:ext cx="157321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t>Yes! Just like</a:t>
            </a:r>
            <a:br>
              <a:rPr lang="en-US" altLang="en-US" sz="2000"/>
            </a:br>
            <a:r>
              <a:rPr lang="en-US" altLang="en-US" sz="2000"/>
              <a:t>Binary Heaps</a:t>
            </a:r>
          </a:p>
        </p:txBody>
      </p:sp>
      <p:sp>
        <p:nvSpPr>
          <p:cNvPr id="9222" name="Text Box 5" hidden="1"/>
          <p:cNvSpPr txBox="1">
            <a:spLocks noChangeArrowheads="1"/>
          </p:cNvSpPr>
          <p:nvPr>
            <p:custDataLst>
              <p:tags r:id="rId4"/>
            </p:custDataLst>
          </p:nvPr>
        </p:nvSpPr>
        <p:spPr bwMode="auto">
          <a:xfrm>
            <a:off x="6400800" y="4572000"/>
            <a:ext cx="2301875" cy="1311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t>log n normally</a:t>
            </a:r>
          </a:p>
          <a:p>
            <a:pPr>
              <a:spcBef>
                <a:spcPct val="0"/>
              </a:spcBef>
              <a:buFontTx/>
              <a:buNone/>
            </a:pPr>
            <a:r>
              <a:rPr lang="en-US" altLang="en-US" sz="2000">
                <a:cs typeface="Times New Roman" panose="02020603050405020304" pitchFamily="18" charset="0"/>
              </a:rPr>
              <a:t>O(1) if you maintain</a:t>
            </a:r>
            <a:br>
              <a:rPr lang="en-US" altLang="en-US" sz="2000">
                <a:cs typeface="Times New Roman" panose="02020603050405020304" pitchFamily="18" charset="0"/>
              </a:rPr>
            </a:br>
            <a:r>
              <a:rPr lang="en-US" altLang="en-US" sz="2000">
                <a:cs typeface="Times New Roman" panose="02020603050405020304" pitchFamily="18" charset="0"/>
              </a:rPr>
              <a:t>   min explicitly over</a:t>
            </a:r>
            <a:br>
              <a:rPr lang="en-US" altLang="en-US" sz="2000">
                <a:cs typeface="Times New Roman" panose="02020603050405020304" pitchFamily="18" charset="0"/>
              </a:rPr>
            </a:br>
            <a:r>
              <a:rPr lang="en-US" altLang="en-US" sz="2000">
                <a:cs typeface="Times New Roman" panose="02020603050405020304" pitchFamily="18" charset="0"/>
              </a:rPr>
              <a:t>   ops</a:t>
            </a:r>
            <a:endParaRPr lang="el-GR" altLang="en-US" sz="2000">
              <a:cs typeface="Times New Roman" panose="02020603050405020304" pitchFamily="18" charset="0"/>
            </a:endParaRPr>
          </a:p>
        </p:txBody>
      </p:sp>
    </p:spTree>
    <p:extLst>
      <p:ext uri="{BB962C8B-B14F-4D97-AF65-F5344CB8AC3E}">
        <p14:creationId xmlns:p14="http://schemas.microsoft.com/office/powerpoint/2010/main" val="211374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3AA56F4-518A-4AE6-A6DE-1928E92C2CC1}" type="slidenum">
              <a:rPr lang="en-US" altLang="en-US" sz="1400"/>
              <a:pPr>
                <a:spcBef>
                  <a:spcPct val="0"/>
                </a:spcBef>
                <a:buFontTx/>
                <a:buNone/>
              </a:pPr>
              <a:t>23</a:t>
            </a:fld>
            <a:endParaRPr lang="en-US" altLang="en-US" sz="1400"/>
          </a:p>
        </p:txBody>
      </p:sp>
      <p:sp>
        <p:nvSpPr>
          <p:cNvPr id="11267" name="Rectangle 2"/>
          <p:cNvSpPr>
            <a:spLocks noGrp="1" noChangeArrowheads="1"/>
          </p:cNvSpPr>
          <p:nvPr>
            <p:ph type="title"/>
            <p:custDataLst>
              <p:tags r:id="rId1"/>
            </p:custDataLst>
          </p:nvPr>
        </p:nvSpPr>
        <p:spPr>
          <a:xfrm>
            <a:off x="685800" y="0"/>
            <a:ext cx="7772400" cy="1143000"/>
          </a:xfrm>
        </p:spPr>
        <p:txBody>
          <a:bodyPr/>
          <a:lstStyle/>
          <a:p>
            <a:pPr eaLnBrk="1" hangingPunct="1"/>
            <a:r>
              <a:rPr lang="en-US" altLang="en-US" smtClean="0"/>
              <a:t>Merging Two Binomial Queues</a:t>
            </a:r>
          </a:p>
        </p:txBody>
      </p:sp>
      <p:sp>
        <p:nvSpPr>
          <p:cNvPr id="11268" name="Rectangle 3"/>
          <p:cNvSpPr>
            <a:spLocks noGrp="1" noChangeArrowheads="1"/>
          </p:cNvSpPr>
          <p:nvPr>
            <p:ph type="body" idx="1"/>
            <p:custDataLst>
              <p:tags r:id="rId2"/>
            </p:custDataLst>
          </p:nvPr>
        </p:nvSpPr>
        <p:spPr>
          <a:xfrm>
            <a:off x="152400" y="1371600"/>
            <a:ext cx="7772400" cy="4724400"/>
          </a:xfrm>
        </p:spPr>
        <p:txBody>
          <a:bodyPr/>
          <a:lstStyle/>
          <a:p>
            <a:pPr marL="533400" indent="-533400" eaLnBrk="1" hangingPunct="1">
              <a:lnSpc>
                <a:spcPct val="90000"/>
              </a:lnSpc>
              <a:buFontTx/>
              <a:buNone/>
            </a:pPr>
            <a:r>
              <a:rPr lang="en-US" altLang="en-US" sz="2800" smtClean="0"/>
              <a:t>Essentially like adding two binary numbers!</a:t>
            </a:r>
          </a:p>
          <a:p>
            <a:pPr marL="1714500" lvl="3" indent="-342900" eaLnBrk="1" hangingPunct="1">
              <a:lnSpc>
                <a:spcPct val="90000"/>
              </a:lnSpc>
              <a:buFontTx/>
              <a:buNone/>
            </a:pPr>
            <a:endParaRPr lang="en-US" altLang="en-US" sz="1800" smtClean="0"/>
          </a:p>
          <a:p>
            <a:pPr marL="533400" indent="-533400" eaLnBrk="1" hangingPunct="1">
              <a:lnSpc>
                <a:spcPct val="90000"/>
              </a:lnSpc>
              <a:buFontTx/>
              <a:buAutoNum type="arabicPeriod"/>
            </a:pPr>
            <a:r>
              <a:rPr lang="en-US" altLang="en-US" sz="2800" smtClean="0"/>
              <a:t>Combine the two forests</a:t>
            </a:r>
          </a:p>
          <a:p>
            <a:pPr marL="533400" indent="-533400" eaLnBrk="1" hangingPunct="1">
              <a:lnSpc>
                <a:spcPct val="90000"/>
              </a:lnSpc>
              <a:buFontTx/>
              <a:buAutoNum type="arabicPeriod"/>
            </a:pPr>
            <a:r>
              <a:rPr lang="en-US" altLang="en-US" sz="2800" smtClean="0"/>
              <a:t>For </a:t>
            </a:r>
            <a:r>
              <a:rPr lang="en-US" altLang="en-US" sz="2800" i="1" smtClean="0"/>
              <a:t>k</a:t>
            </a:r>
            <a:r>
              <a:rPr lang="en-US" altLang="en-US" sz="2800" smtClean="0"/>
              <a:t> from 0 to maxheight {</a:t>
            </a:r>
          </a:p>
          <a:p>
            <a:pPr marL="914400" lvl="1" indent="-457200" eaLnBrk="1" hangingPunct="1">
              <a:lnSpc>
                <a:spcPct val="90000"/>
              </a:lnSpc>
              <a:buFontTx/>
              <a:buAutoNum type="alphaLcPeriod"/>
            </a:pPr>
            <a:r>
              <a:rPr lang="en-US" altLang="en-US" sz="2400" smtClean="0"/>
              <a:t> </a:t>
            </a:r>
            <a:r>
              <a:rPr lang="en-US" altLang="en-US" sz="2400" i="1" smtClean="0"/>
              <a:t>m</a:t>
            </a:r>
            <a:r>
              <a:rPr lang="en-US" altLang="en-US" sz="2400" smtClean="0"/>
              <a:t> </a:t>
            </a:r>
            <a:r>
              <a:rPr lang="en-US" altLang="en-US" sz="2400" smtClean="0">
                <a:sym typeface="Symbol" panose="05050102010706020507" pitchFamily="18" charset="2"/>
              </a:rPr>
              <a:t></a:t>
            </a:r>
            <a:r>
              <a:rPr lang="en-US" altLang="en-US" sz="2400" smtClean="0"/>
              <a:t> total number of  B</a:t>
            </a:r>
            <a:r>
              <a:rPr lang="en-US" altLang="en-US" sz="2400" i="1" baseline="-25000" smtClean="0"/>
              <a:t>k</a:t>
            </a:r>
            <a:r>
              <a:rPr lang="en-US" altLang="en-US" sz="2400" smtClean="0"/>
              <a:t>’s in the two BQs</a:t>
            </a:r>
          </a:p>
          <a:p>
            <a:pPr marL="914400" lvl="1" indent="-457200" eaLnBrk="1" hangingPunct="1">
              <a:lnSpc>
                <a:spcPct val="90000"/>
              </a:lnSpc>
              <a:buFontTx/>
              <a:buAutoNum type="alphaLcPeriod"/>
            </a:pPr>
            <a:r>
              <a:rPr lang="en-US" altLang="en-US" sz="2400" smtClean="0"/>
              <a:t>if m=0:    continue;</a:t>
            </a:r>
          </a:p>
          <a:p>
            <a:pPr marL="914400" lvl="1" indent="-457200" eaLnBrk="1" hangingPunct="1">
              <a:lnSpc>
                <a:spcPct val="90000"/>
              </a:lnSpc>
              <a:buFontTx/>
              <a:buAutoNum type="alphaLcPeriod"/>
            </a:pPr>
            <a:r>
              <a:rPr lang="en-US" altLang="en-US" sz="2400" smtClean="0"/>
              <a:t>if </a:t>
            </a:r>
            <a:r>
              <a:rPr lang="en-US" altLang="en-US" sz="2400" i="1" smtClean="0"/>
              <a:t>m</a:t>
            </a:r>
            <a:r>
              <a:rPr lang="en-US" altLang="en-US" sz="2400" smtClean="0"/>
              <a:t>=1:	    continue;</a:t>
            </a:r>
          </a:p>
          <a:p>
            <a:pPr marL="914400" lvl="1" indent="-457200" eaLnBrk="1" hangingPunct="1">
              <a:lnSpc>
                <a:spcPct val="90000"/>
              </a:lnSpc>
              <a:buFontTx/>
              <a:buAutoNum type="alphaLcPeriod"/>
            </a:pPr>
            <a:r>
              <a:rPr lang="en-US" altLang="en-US" sz="2400" smtClean="0"/>
              <a:t>if </a:t>
            </a:r>
            <a:r>
              <a:rPr lang="en-US" altLang="en-US" sz="2400" i="1" smtClean="0"/>
              <a:t>m</a:t>
            </a:r>
            <a:r>
              <a:rPr lang="en-US" altLang="en-US" sz="2400" smtClean="0"/>
              <a:t>=2:	    combine the two B</a:t>
            </a:r>
            <a:r>
              <a:rPr lang="en-US" altLang="en-US" sz="2400" i="1" baseline="-25000" smtClean="0"/>
              <a:t>k</a:t>
            </a:r>
            <a:r>
              <a:rPr lang="en-US" altLang="en-US" sz="2400" smtClean="0"/>
              <a:t>’s to form a B</a:t>
            </a:r>
            <a:r>
              <a:rPr lang="en-US" altLang="en-US" sz="2400" i="1" baseline="-25000" smtClean="0"/>
              <a:t>k</a:t>
            </a:r>
            <a:r>
              <a:rPr lang="en-US" altLang="en-US" sz="2400" baseline="-25000" smtClean="0"/>
              <a:t>+1</a:t>
            </a:r>
            <a:endParaRPr lang="en-US" altLang="en-US" sz="2400" smtClean="0"/>
          </a:p>
          <a:p>
            <a:pPr marL="914400" lvl="1" indent="-457200" eaLnBrk="1" hangingPunct="1">
              <a:lnSpc>
                <a:spcPct val="90000"/>
              </a:lnSpc>
              <a:buFontTx/>
              <a:buAutoNum type="alphaLcPeriod"/>
            </a:pPr>
            <a:r>
              <a:rPr lang="en-US" altLang="en-US" sz="2400" smtClean="0"/>
              <a:t>if </a:t>
            </a:r>
            <a:r>
              <a:rPr lang="en-US" altLang="en-US" sz="2400" i="1" smtClean="0"/>
              <a:t>m</a:t>
            </a:r>
            <a:r>
              <a:rPr lang="en-US" altLang="en-US" sz="2400" smtClean="0"/>
              <a:t>=3:	    retain one B</a:t>
            </a:r>
            <a:r>
              <a:rPr lang="en-US" altLang="en-US" sz="2400" i="1" baseline="-25000" smtClean="0"/>
              <a:t>k</a:t>
            </a:r>
            <a:r>
              <a:rPr lang="en-US" altLang="en-US" sz="2400" smtClean="0"/>
              <a:t> and</a:t>
            </a:r>
            <a:br>
              <a:rPr lang="en-US" altLang="en-US" sz="2400" smtClean="0"/>
            </a:br>
            <a:r>
              <a:rPr lang="en-US" altLang="en-US" sz="2400" smtClean="0"/>
              <a:t>	    combine the other two to form a B</a:t>
            </a:r>
            <a:r>
              <a:rPr lang="en-US" altLang="en-US" sz="2400" i="1" baseline="-25000" smtClean="0"/>
              <a:t>k</a:t>
            </a:r>
            <a:r>
              <a:rPr lang="en-US" altLang="en-US" sz="2400" baseline="-25000" smtClean="0"/>
              <a:t>+1</a:t>
            </a:r>
            <a:endParaRPr lang="en-US" altLang="en-US" sz="2400" smtClean="0"/>
          </a:p>
          <a:p>
            <a:pPr marL="533400" indent="-533400" eaLnBrk="1" hangingPunct="1">
              <a:lnSpc>
                <a:spcPct val="90000"/>
              </a:lnSpc>
              <a:buFontTx/>
              <a:buNone/>
            </a:pPr>
            <a:r>
              <a:rPr lang="en-US" altLang="en-US" sz="2800" smtClean="0"/>
              <a:t>}</a:t>
            </a:r>
          </a:p>
        </p:txBody>
      </p:sp>
      <p:sp>
        <p:nvSpPr>
          <p:cNvPr id="11269" name="Text Box 4"/>
          <p:cNvSpPr txBox="1">
            <a:spLocks noChangeArrowheads="1"/>
          </p:cNvSpPr>
          <p:nvPr>
            <p:custDataLst>
              <p:tags r:id="rId3"/>
            </p:custDataLst>
          </p:nvPr>
        </p:nvSpPr>
        <p:spPr bwMode="auto">
          <a:xfrm>
            <a:off x="1295400" y="5867400"/>
            <a:ext cx="5326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Claim: When this process ends, the forest</a:t>
            </a:r>
            <a:br>
              <a:rPr lang="en-US" altLang="en-US" sz="2400"/>
            </a:br>
            <a:r>
              <a:rPr lang="en-US" altLang="en-US" sz="2400"/>
              <a:t>	 has at most one tree of any height</a:t>
            </a:r>
          </a:p>
        </p:txBody>
      </p:sp>
      <p:sp>
        <p:nvSpPr>
          <p:cNvPr id="11270" name="Text Box 5"/>
          <p:cNvSpPr txBox="1">
            <a:spLocks noChangeArrowheads="1"/>
          </p:cNvSpPr>
          <p:nvPr>
            <p:custDataLst>
              <p:tags r:id="rId4"/>
            </p:custDataLst>
          </p:nvPr>
        </p:nvSpPr>
        <p:spPr bwMode="auto">
          <a:xfrm>
            <a:off x="7242175" y="3187700"/>
            <a:ext cx="1749425" cy="19177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 of 1’s</a:t>
            </a:r>
          </a:p>
          <a:p>
            <a:pPr>
              <a:spcBef>
                <a:spcPct val="0"/>
              </a:spcBef>
              <a:buFontTx/>
              <a:buNone/>
            </a:pPr>
            <a:r>
              <a:rPr lang="en-US" altLang="en-US" sz="2400"/>
              <a:t>0+0 = 0</a:t>
            </a:r>
          </a:p>
          <a:p>
            <a:pPr>
              <a:spcBef>
                <a:spcPct val="0"/>
              </a:spcBef>
              <a:buFontTx/>
              <a:buNone/>
            </a:pPr>
            <a:r>
              <a:rPr lang="en-US" altLang="en-US" sz="2400"/>
              <a:t>1+0 = 1</a:t>
            </a:r>
          </a:p>
          <a:p>
            <a:pPr>
              <a:spcBef>
                <a:spcPct val="0"/>
              </a:spcBef>
              <a:buFontTx/>
              <a:buNone/>
            </a:pPr>
            <a:r>
              <a:rPr lang="en-US" altLang="en-US" sz="2400"/>
              <a:t>1+1 = 0+c</a:t>
            </a:r>
          </a:p>
          <a:p>
            <a:pPr>
              <a:spcBef>
                <a:spcPct val="0"/>
              </a:spcBef>
              <a:buFontTx/>
              <a:buNone/>
            </a:pPr>
            <a:r>
              <a:rPr lang="en-US" altLang="en-US" sz="2400"/>
              <a:t>1+1+c = 1+c</a:t>
            </a:r>
          </a:p>
        </p:txBody>
      </p:sp>
      <p:sp>
        <p:nvSpPr>
          <p:cNvPr id="11271" name="Line 6"/>
          <p:cNvSpPr>
            <a:spLocks noChangeShapeType="1"/>
          </p:cNvSpPr>
          <p:nvPr>
            <p:custDataLst>
              <p:tags r:id="rId5"/>
            </p:custDataLst>
          </p:nvPr>
        </p:nvSpPr>
        <p:spPr bwMode="auto">
          <a:xfrm>
            <a:off x="3733800" y="3733800"/>
            <a:ext cx="34290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Line 7"/>
          <p:cNvSpPr>
            <a:spLocks noChangeShapeType="1"/>
          </p:cNvSpPr>
          <p:nvPr>
            <p:custDataLst>
              <p:tags r:id="rId6"/>
            </p:custDataLst>
          </p:nvPr>
        </p:nvSpPr>
        <p:spPr bwMode="auto">
          <a:xfrm>
            <a:off x="3733800" y="4114800"/>
            <a:ext cx="34290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8"/>
          <p:cNvSpPr>
            <a:spLocks noChangeShapeType="1"/>
          </p:cNvSpPr>
          <p:nvPr>
            <p:custDataLst>
              <p:tags r:id="rId7"/>
            </p:custDataLst>
          </p:nvPr>
        </p:nvSpPr>
        <p:spPr bwMode="auto">
          <a:xfrm>
            <a:off x="6858000" y="4495800"/>
            <a:ext cx="3048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9"/>
          <p:cNvSpPr>
            <a:spLocks noChangeShapeType="1"/>
          </p:cNvSpPr>
          <p:nvPr>
            <p:custDataLst>
              <p:tags r:id="rId8"/>
            </p:custDataLst>
          </p:nvPr>
        </p:nvSpPr>
        <p:spPr bwMode="auto">
          <a:xfrm>
            <a:off x="4648200" y="4876800"/>
            <a:ext cx="25146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0"/>
          <p:cNvSpPr>
            <a:spLocks noChangeShapeType="1"/>
          </p:cNvSpPr>
          <p:nvPr>
            <p:custDataLst>
              <p:tags r:id="rId9"/>
            </p:custDataLst>
          </p:nvPr>
        </p:nvSpPr>
        <p:spPr bwMode="auto">
          <a:xfrm>
            <a:off x="6400800" y="3352800"/>
            <a:ext cx="762000" cy="762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65178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Merging Two Binomial Queues</a:t>
            </a:r>
          </a:p>
        </p:txBody>
      </p:sp>
      <p:sp>
        <p:nvSpPr>
          <p:cNvPr id="11267" name="Rectangle 3"/>
          <p:cNvSpPr>
            <a:spLocks noGrp="1" noChangeArrowheads="1"/>
          </p:cNvSpPr>
          <p:nvPr>
            <p:ph type="body" idx="1"/>
          </p:nvPr>
        </p:nvSpPr>
        <p:spPr/>
        <p:txBody>
          <a:bodyPr/>
          <a:lstStyle/>
          <a:p>
            <a:r>
              <a:rPr lang="en-US" altLang="en-US" sz="2800"/>
              <a:t>Merge Q1 and Q2, creating Q3</a:t>
            </a:r>
          </a:p>
          <a:p>
            <a:r>
              <a:rPr lang="en-US" altLang="en-US" sz="2800"/>
              <a:t>Q3 can contain only one B</a:t>
            </a:r>
            <a:r>
              <a:rPr lang="en-US" altLang="en-US" sz="2800" baseline="-25000"/>
              <a:t>k</a:t>
            </a:r>
            <a:r>
              <a:rPr lang="en-US" altLang="en-US" sz="2800"/>
              <a:t> for each k</a:t>
            </a:r>
          </a:p>
          <a:p>
            <a:r>
              <a:rPr lang="en-US" altLang="en-US" sz="2800"/>
              <a:t>If only one of Q1 and Q2 contain a B</a:t>
            </a:r>
            <a:r>
              <a:rPr lang="en-US" altLang="en-US" sz="2800" baseline="-25000"/>
              <a:t>k</a:t>
            </a:r>
            <a:r>
              <a:rPr lang="en-US" altLang="en-US" sz="2800"/>
              <a:t>, add it to Q3</a:t>
            </a:r>
          </a:p>
          <a:p>
            <a:r>
              <a:rPr lang="en-US" altLang="en-US" sz="2800"/>
              <a:t>What if Q1 and Q2 both contain a B</a:t>
            </a:r>
            <a:r>
              <a:rPr lang="en-US" altLang="en-US" sz="2800" baseline="-25000"/>
              <a:t>k</a:t>
            </a:r>
            <a:r>
              <a:rPr lang="en-US" altLang="en-US" sz="2800"/>
              <a:t>?</a:t>
            </a:r>
          </a:p>
          <a:p>
            <a:r>
              <a:rPr lang="en-US" altLang="en-US" sz="2800"/>
              <a:t>Merge them and add a B</a:t>
            </a:r>
            <a:r>
              <a:rPr lang="en-US" altLang="en-US" sz="2800" baseline="-25000"/>
              <a:t>k+1</a:t>
            </a:r>
            <a:r>
              <a:rPr lang="en-US" altLang="en-US" sz="2800"/>
              <a:t> to Q3</a:t>
            </a:r>
          </a:p>
          <a:p>
            <a:r>
              <a:rPr lang="en-US" altLang="en-US" sz="2800"/>
              <a:t>Now what if Q1, Q2, or both contain a B</a:t>
            </a:r>
            <a:r>
              <a:rPr lang="en-US" altLang="en-US" sz="2800" baseline="-25000"/>
              <a:t>k+1</a:t>
            </a:r>
            <a:r>
              <a:rPr lang="en-US" altLang="en-US" sz="2800"/>
              <a:t>?</a:t>
            </a:r>
          </a:p>
          <a:p>
            <a:r>
              <a:rPr lang="en-US" altLang="en-US" sz="2800"/>
              <a:t>Merge until there are zero or one of them</a:t>
            </a:r>
          </a:p>
        </p:txBody>
      </p:sp>
    </p:spTree>
    <p:extLst>
      <p:ext uri="{BB962C8B-B14F-4D97-AF65-F5344CB8AC3E}">
        <p14:creationId xmlns:p14="http://schemas.microsoft.com/office/powerpoint/2010/main" val="218620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Merging Two Binomial Queues</a:t>
            </a:r>
          </a:p>
        </p:txBody>
      </p:sp>
      <p:sp>
        <p:nvSpPr>
          <p:cNvPr id="12291" name="Rectangle 3"/>
          <p:cNvSpPr>
            <a:spLocks noGrp="1" noChangeArrowheads="1"/>
          </p:cNvSpPr>
          <p:nvPr>
            <p:ph type="body" idx="1"/>
          </p:nvPr>
        </p:nvSpPr>
        <p:spPr/>
        <p:txBody>
          <a:bodyPr/>
          <a:lstStyle/>
          <a:p>
            <a:pPr>
              <a:lnSpc>
                <a:spcPct val="90000"/>
              </a:lnSpc>
            </a:pPr>
            <a:r>
              <a:rPr lang="en-US" altLang="en-US"/>
              <a:t>Think of Q1 and Q2 as binary integers</a:t>
            </a:r>
          </a:p>
          <a:p>
            <a:pPr>
              <a:lnSpc>
                <a:spcPct val="90000"/>
              </a:lnSpc>
            </a:pPr>
            <a:r>
              <a:rPr lang="en-US" altLang="en-US"/>
              <a:t>Bit k=1 iff queue contains a B</a:t>
            </a:r>
            <a:r>
              <a:rPr lang="en-US" altLang="en-US" baseline="-25000"/>
              <a:t>k</a:t>
            </a:r>
            <a:endParaRPr lang="en-US" altLang="en-US"/>
          </a:p>
          <a:p>
            <a:pPr>
              <a:lnSpc>
                <a:spcPct val="90000"/>
              </a:lnSpc>
            </a:pPr>
            <a:r>
              <a:rPr lang="en-US" altLang="en-US"/>
              <a:t>Compute Q3 = Q1 + Q2</a:t>
            </a:r>
          </a:p>
          <a:p>
            <a:pPr>
              <a:lnSpc>
                <a:spcPct val="90000"/>
              </a:lnSpc>
            </a:pPr>
            <a:r>
              <a:rPr lang="en-US" altLang="en-US"/>
              <a:t>To compute value of bit k for Q3</a:t>
            </a:r>
          </a:p>
          <a:p>
            <a:pPr lvl="1">
              <a:lnSpc>
                <a:spcPct val="90000"/>
              </a:lnSpc>
            </a:pPr>
            <a:r>
              <a:rPr lang="en-US" altLang="en-US"/>
              <a:t>Add bit k from Q1 and Q2 and carry from position k-1</a:t>
            </a:r>
          </a:p>
          <a:p>
            <a:pPr lvl="1">
              <a:lnSpc>
                <a:spcPct val="90000"/>
              </a:lnSpc>
            </a:pPr>
            <a:r>
              <a:rPr lang="en-US" altLang="en-US"/>
              <a:t>Adding bits corresponds to merging trees</a:t>
            </a:r>
          </a:p>
          <a:p>
            <a:pPr lvl="1">
              <a:lnSpc>
                <a:spcPct val="90000"/>
              </a:lnSpc>
            </a:pPr>
            <a:r>
              <a:rPr lang="en-US" altLang="en-US"/>
              <a:t>May generate carry bit (tree) to position k+1</a:t>
            </a:r>
          </a:p>
        </p:txBody>
      </p:sp>
    </p:spTree>
    <p:extLst>
      <p:ext uri="{BB962C8B-B14F-4D97-AF65-F5344CB8AC3E}">
        <p14:creationId xmlns:p14="http://schemas.microsoft.com/office/powerpoint/2010/main" val="308710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Merging Two Binomial Queues</a:t>
            </a:r>
          </a:p>
        </p:txBody>
      </p:sp>
      <p:sp>
        <p:nvSpPr>
          <p:cNvPr id="13315" name="Rectangle 3"/>
          <p:cNvSpPr>
            <a:spLocks noGrp="1" noChangeArrowheads="1"/>
          </p:cNvSpPr>
          <p:nvPr>
            <p:ph type="body" idx="1"/>
          </p:nvPr>
        </p:nvSpPr>
        <p:spPr/>
        <p:txBody>
          <a:bodyPr/>
          <a:lstStyle/>
          <a:p>
            <a:r>
              <a:rPr lang="en-US" altLang="en-US"/>
              <a:t>Complexity is O(lgN)</a:t>
            </a:r>
          </a:p>
          <a:p>
            <a:r>
              <a:rPr lang="en-US" altLang="en-US"/>
              <a:t>There are O(lgN) trees in Q1 and Q2</a:t>
            </a:r>
          </a:p>
          <a:p>
            <a:r>
              <a:rPr lang="en-US" altLang="en-US"/>
              <a:t>Merging trees takes O(1)</a:t>
            </a:r>
          </a:p>
          <a:p>
            <a:endParaRPr lang="en-US" altLang="en-US"/>
          </a:p>
        </p:txBody>
      </p:sp>
    </p:spTree>
    <p:extLst>
      <p:ext uri="{BB962C8B-B14F-4D97-AF65-F5344CB8AC3E}">
        <p14:creationId xmlns:p14="http://schemas.microsoft.com/office/powerpoint/2010/main" val="173072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en-US" smtClean="0"/>
              <a:t>Example: Binomial </a:t>
            </a:r>
            <a:r>
              <a:rPr lang="en-US" altLang="en-US"/>
              <a:t>Queue Merge</a:t>
            </a:r>
          </a:p>
        </p:txBody>
      </p:sp>
      <p:sp>
        <p:nvSpPr>
          <p:cNvPr id="14340" name="Oval 4"/>
          <p:cNvSpPr>
            <a:spLocks noChangeArrowheads="1"/>
          </p:cNvSpPr>
          <p:nvPr/>
        </p:nvSpPr>
        <p:spPr bwMode="auto">
          <a:xfrm>
            <a:off x="35052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16</a:t>
            </a:r>
          </a:p>
        </p:txBody>
      </p:sp>
      <p:sp>
        <p:nvSpPr>
          <p:cNvPr id="14341" name="Oval 5"/>
          <p:cNvSpPr>
            <a:spLocks noChangeArrowheads="1"/>
          </p:cNvSpPr>
          <p:nvPr/>
        </p:nvSpPr>
        <p:spPr bwMode="auto">
          <a:xfrm>
            <a:off x="4267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14342" name="Line 6"/>
          <p:cNvSpPr>
            <a:spLocks noChangeShapeType="1"/>
          </p:cNvSpPr>
          <p:nvPr/>
        </p:nvSpPr>
        <p:spPr bwMode="auto">
          <a:xfrm>
            <a:off x="39624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Oval 7"/>
          <p:cNvSpPr>
            <a:spLocks noChangeArrowheads="1"/>
          </p:cNvSpPr>
          <p:nvPr/>
        </p:nvSpPr>
        <p:spPr bwMode="auto">
          <a:xfrm>
            <a:off x="5181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14344" name="Oval 8"/>
          <p:cNvSpPr>
            <a:spLocks noChangeArrowheads="1"/>
          </p:cNvSpPr>
          <p:nvPr/>
        </p:nvSpPr>
        <p:spPr bwMode="auto">
          <a:xfrm>
            <a:off x="5943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14345" name="Line 9"/>
          <p:cNvSpPr>
            <a:spLocks noChangeShapeType="1"/>
          </p:cNvSpPr>
          <p:nvPr/>
        </p:nvSpPr>
        <p:spPr bwMode="auto">
          <a:xfrm>
            <a:off x="56388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Oval 10"/>
          <p:cNvSpPr>
            <a:spLocks noChangeArrowheads="1"/>
          </p:cNvSpPr>
          <p:nvPr/>
        </p:nvSpPr>
        <p:spPr bwMode="auto">
          <a:xfrm>
            <a:off x="71628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14347" name="Oval 11"/>
          <p:cNvSpPr>
            <a:spLocks noChangeArrowheads="1"/>
          </p:cNvSpPr>
          <p:nvPr/>
        </p:nvSpPr>
        <p:spPr bwMode="auto">
          <a:xfrm>
            <a:off x="79248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14348" name="Line 12"/>
          <p:cNvSpPr>
            <a:spLocks noChangeShapeType="1"/>
          </p:cNvSpPr>
          <p:nvPr/>
        </p:nvSpPr>
        <p:spPr bwMode="auto">
          <a:xfrm>
            <a:off x="76200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Line 13"/>
          <p:cNvSpPr>
            <a:spLocks noChangeShapeType="1"/>
          </p:cNvSpPr>
          <p:nvPr/>
        </p:nvSpPr>
        <p:spPr bwMode="auto">
          <a:xfrm>
            <a:off x="5715000" y="26670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Oval 18"/>
          <p:cNvSpPr>
            <a:spLocks noChangeArrowheads="1"/>
          </p:cNvSpPr>
          <p:nvPr/>
        </p:nvSpPr>
        <p:spPr bwMode="auto">
          <a:xfrm>
            <a:off x="2133600" y="4572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14355" name="Oval 19"/>
          <p:cNvSpPr>
            <a:spLocks noChangeArrowheads="1"/>
          </p:cNvSpPr>
          <p:nvPr/>
        </p:nvSpPr>
        <p:spPr bwMode="auto">
          <a:xfrm>
            <a:off x="3505200" y="4572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14</a:t>
            </a:r>
          </a:p>
        </p:txBody>
      </p:sp>
      <p:sp>
        <p:nvSpPr>
          <p:cNvPr id="14356" name="Oval 20"/>
          <p:cNvSpPr>
            <a:spLocks noChangeArrowheads="1"/>
          </p:cNvSpPr>
          <p:nvPr/>
        </p:nvSpPr>
        <p:spPr bwMode="auto">
          <a:xfrm>
            <a:off x="4267200" y="5334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26</a:t>
            </a:r>
          </a:p>
        </p:txBody>
      </p:sp>
      <p:sp>
        <p:nvSpPr>
          <p:cNvPr id="14357" name="Line 21"/>
          <p:cNvSpPr>
            <a:spLocks noChangeShapeType="1"/>
          </p:cNvSpPr>
          <p:nvPr/>
        </p:nvSpPr>
        <p:spPr bwMode="auto">
          <a:xfrm>
            <a:off x="3962400" y="5029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Oval 22"/>
          <p:cNvSpPr>
            <a:spLocks noChangeArrowheads="1"/>
          </p:cNvSpPr>
          <p:nvPr/>
        </p:nvSpPr>
        <p:spPr bwMode="auto">
          <a:xfrm>
            <a:off x="5181600" y="4572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23</a:t>
            </a:r>
          </a:p>
        </p:txBody>
      </p:sp>
      <p:sp>
        <p:nvSpPr>
          <p:cNvPr id="14359" name="Oval 23"/>
          <p:cNvSpPr>
            <a:spLocks noChangeArrowheads="1"/>
          </p:cNvSpPr>
          <p:nvPr/>
        </p:nvSpPr>
        <p:spPr bwMode="auto">
          <a:xfrm>
            <a:off x="5943600" y="5334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51</a:t>
            </a:r>
          </a:p>
        </p:txBody>
      </p:sp>
      <p:sp>
        <p:nvSpPr>
          <p:cNvPr id="14360" name="Line 24"/>
          <p:cNvSpPr>
            <a:spLocks noChangeShapeType="1"/>
          </p:cNvSpPr>
          <p:nvPr/>
        </p:nvSpPr>
        <p:spPr bwMode="auto">
          <a:xfrm>
            <a:off x="5638800" y="5029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Oval 25"/>
          <p:cNvSpPr>
            <a:spLocks noChangeArrowheads="1"/>
          </p:cNvSpPr>
          <p:nvPr/>
        </p:nvSpPr>
        <p:spPr bwMode="auto">
          <a:xfrm>
            <a:off x="7162800" y="5334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14362" name="Oval 26"/>
          <p:cNvSpPr>
            <a:spLocks noChangeArrowheads="1"/>
          </p:cNvSpPr>
          <p:nvPr/>
        </p:nvSpPr>
        <p:spPr bwMode="auto">
          <a:xfrm>
            <a:off x="7924800" y="6096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14363" name="Line 27"/>
          <p:cNvSpPr>
            <a:spLocks noChangeShapeType="1"/>
          </p:cNvSpPr>
          <p:nvPr/>
        </p:nvSpPr>
        <p:spPr bwMode="auto">
          <a:xfrm>
            <a:off x="7620000" y="5791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Line 28"/>
          <p:cNvSpPr>
            <a:spLocks noChangeShapeType="1"/>
          </p:cNvSpPr>
          <p:nvPr/>
        </p:nvSpPr>
        <p:spPr bwMode="auto">
          <a:xfrm>
            <a:off x="5715000" y="48768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Text Box 29"/>
          <p:cNvSpPr txBox="1">
            <a:spLocks noChangeArrowheads="1"/>
          </p:cNvSpPr>
          <p:nvPr/>
        </p:nvSpPr>
        <p:spPr bwMode="auto">
          <a:xfrm>
            <a:off x="517525" y="45720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Q2:</a:t>
            </a:r>
          </a:p>
        </p:txBody>
      </p:sp>
      <p:sp>
        <p:nvSpPr>
          <p:cNvPr id="14366" name="Text Box 30"/>
          <p:cNvSpPr txBox="1">
            <a:spLocks noChangeArrowheads="1"/>
          </p:cNvSpPr>
          <p:nvPr/>
        </p:nvSpPr>
        <p:spPr bwMode="auto">
          <a:xfrm>
            <a:off x="533400" y="2362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Q1:</a:t>
            </a:r>
          </a:p>
        </p:txBody>
      </p:sp>
    </p:spTree>
    <p:extLst>
      <p:ext uri="{BB962C8B-B14F-4D97-AF65-F5344CB8AC3E}">
        <p14:creationId xmlns:p14="http://schemas.microsoft.com/office/powerpoint/2010/main" val="3260869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Oval 3"/>
          <p:cNvSpPr>
            <a:spLocks noChangeArrowheads="1"/>
          </p:cNvSpPr>
          <p:nvPr/>
        </p:nvSpPr>
        <p:spPr bwMode="auto">
          <a:xfrm>
            <a:off x="35052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16</a:t>
            </a:r>
          </a:p>
        </p:txBody>
      </p:sp>
      <p:sp>
        <p:nvSpPr>
          <p:cNvPr id="35844" name="Oval 4"/>
          <p:cNvSpPr>
            <a:spLocks noChangeArrowheads="1"/>
          </p:cNvSpPr>
          <p:nvPr/>
        </p:nvSpPr>
        <p:spPr bwMode="auto">
          <a:xfrm>
            <a:off x="42672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35845" name="Line 5"/>
          <p:cNvSpPr>
            <a:spLocks noChangeShapeType="1"/>
          </p:cNvSpPr>
          <p:nvPr/>
        </p:nvSpPr>
        <p:spPr bwMode="auto">
          <a:xfrm>
            <a:off x="39624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Oval 6"/>
          <p:cNvSpPr>
            <a:spLocks noChangeArrowheads="1"/>
          </p:cNvSpPr>
          <p:nvPr/>
        </p:nvSpPr>
        <p:spPr bwMode="auto">
          <a:xfrm>
            <a:off x="51816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35847" name="Oval 7"/>
          <p:cNvSpPr>
            <a:spLocks noChangeArrowheads="1"/>
          </p:cNvSpPr>
          <p:nvPr/>
        </p:nvSpPr>
        <p:spPr bwMode="auto">
          <a:xfrm>
            <a:off x="59436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35848" name="Line 8"/>
          <p:cNvSpPr>
            <a:spLocks noChangeShapeType="1"/>
          </p:cNvSpPr>
          <p:nvPr/>
        </p:nvSpPr>
        <p:spPr bwMode="auto">
          <a:xfrm>
            <a:off x="56388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Oval 9"/>
          <p:cNvSpPr>
            <a:spLocks noChangeArrowheads="1"/>
          </p:cNvSpPr>
          <p:nvPr/>
        </p:nvSpPr>
        <p:spPr bwMode="auto">
          <a:xfrm>
            <a:off x="7162800" y="609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35850" name="Oval 10"/>
          <p:cNvSpPr>
            <a:spLocks noChangeArrowheads="1"/>
          </p:cNvSpPr>
          <p:nvPr/>
        </p:nvSpPr>
        <p:spPr bwMode="auto">
          <a:xfrm>
            <a:off x="7924800" y="1371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35851" name="Line 11"/>
          <p:cNvSpPr>
            <a:spLocks noChangeShapeType="1"/>
          </p:cNvSpPr>
          <p:nvPr/>
        </p:nvSpPr>
        <p:spPr bwMode="auto">
          <a:xfrm>
            <a:off x="7620000" y="1066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3" name="Oval 13"/>
          <p:cNvSpPr>
            <a:spLocks noChangeArrowheads="1"/>
          </p:cNvSpPr>
          <p:nvPr/>
        </p:nvSpPr>
        <p:spPr bwMode="auto">
          <a:xfrm>
            <a:off x="213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5854" name="Oval 14"/>
          <p:cNvSpPr>
            <a:spLocks noChangeArrowheads="1"/>
          </p:cNvSpPr>
          <p:nvPr/>
        </p:nvSpPr>
        <p:spPr bwMode="auto">
          <a:xfrm>
            <a:off x="35052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14</a:t>
            </a:r>
          </a:p>
        </p:txBody>
      </p:sp>
      <p:sp>
        <p:nvSpPr>
          <p:cNvPr id="35855" name="Oval 15"/>
          <p:cNvSpPr>
            <a:spLocks noChangeArrowheads="1"/>
          </p:cNvSpPr>
          <p:nvPr/>
        </p:nvSpPr>
        <p:spPr bwMode="auto">
          <a:xfrm>
            <a:off x="4267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26</a:t>
            </a:r>
          </a:p>
        </p:txBody>
      </p:sp>
      <p:sp>
        <p:nvSpPr>
          <p:cNvPr id="35856" name="Line 16"/>
          <p:cNvSpPr>
            <a:spLocks noChangeShapeType="1"/>
          </p:cNvSpPr>
          <p:nvPr/>
        </p:nvSpPr>
        <p:spPr bwMode="auto">
          <a:xfrm>
            <a:off x="39624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7" name="Oval 17"/>
          <p:cNvSpPr>
            <a:spLocks noChangeArrowheads="1"/>
          </p:cNvSpPr>
          <p:nvPr/>
        </p:nvSpPr>
        <p:spPr bwMode="auto">
          <a:xfrm>
            <a:off x="5181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23</a:t>
            </a:r>
          </a:p>
        </p:txBody>
      </p:sp>
      <p:sp>
        <p:nvSpPr>
          <p:cNvPr id="35858" name="Oval 18"/>
          <p:cNvSpPr>
            <a:spLocks noChangeArrowheads="1"/>
          </p:cNvSpPr>
          <p:nvPr/>
        </p:nvSpPr>
        <p:spPr bwMode="auto">
          <a:xfrm>
            <a:off x="5943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51</a:t>
            </a:r>
          </a:p>
        </p:txBody>
      </p:sp>
      <p:sp>
        <p:nvSpPr>
          <p:cNvPr id="35859" name="Line 19"/>
          <p:cNvSpPr>
            <a:spLocks noChangeShapeType="1"/>
          </p:cNvSpPr>
          <p:nvPr/>
        </p:nvSpPr>
        <p:spPr bwMode="auto">
          <a:xfrm>
            <a:off x="56388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0" name="Oval 20"/>
          <p:cNvSpPr>
            <a:spLocks noChangeArrowheads="1"/>
          </p:cNvSpPr>
          <p:nvPr/>
        </p:nvSpPr>
        <p:spPr bwMode="auto">
          <a:xfrm>
            <a:off x="7162800" y="2590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35861" name="Oval 21"/>
          <p:cNvSpPr>
            <a:spLocks noChangeArrowheads="1"/>
          </p:cNvSpPr>
          <p:nvPr/>
        </p:nvSpPr>
        <p:spPr bwMode="auto">
          <a:xfrm>
            <a:off x="7924800" y="3352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35862" name="Line 22"/>
          <p:cNvSpPr>
            <a:spLocks noChangeShapeType="1"/>
          </p:cNvSpPr>
          <p:nvPr/>
        </p:nvSpPr>
        <p:spPr bwMode="auto">
          <a:xfrm>
            <a:off x="7620000" y="3048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4" name="Text Box 24"/>
          <p:cNvSpPr txBox="1">
            <a:spLocks noChangeArrowheads="1"/>
          </p:cNvSpPr>
          <p:nvPr/>
        </p:nvSpPr>
        <p:spPr bwMode="auto">
          <a:xfrm>
            <a:off x="517525" y="2362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Q2:</a:t>
            </a:r>
          </a:p>
        </p:txBody>
      </p:sp>
      <p:sp>
        <p:nvSpPr>
          <p:cNvPr id="35865" name="Text Box 25"/>
          <p:cNvSpPr txBox="1">
            <a:spLocks noChangeArrowheads="1"/>
          </p:cNvSpPr>
          <p:nvPr/>
        </p:nvSpPr>
        <p:spPr bwMode="auto">
          <a:xfrm>
            <a:off x="533400" y="457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Q1:</a:t>
            </a:r>
          </a:p>
        </p:txBody>
      </p:sp>
      <p:sp>
        <p:nvSpPr>
          <p:cNvPr id="35867" name="Line 27"/>
          <p:cNvSpPr>
            <a:spLocks noChangeShapeType="1"/>
          </p:cNvSpPr>
          <p:nvPr/>
        </p:nvSpPr>
        <p:spPr bwMode="auto">
          <a:xfrm>
            <a:off x="5715000" y="6858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8" name="Line 28"/>
          <p:cNvSpPr>
            <a:spLocks noChangeShapeType="1"/>
          </p:cNvSpPr>
          <p:nvPr/>
        </p:nvSpPr>
        <p:spPr bwMode="auto">
          <a:xfrm>
            <a:off x="5715000" y="26670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9" name="Text Box 29"/>
          <p:cNvSpPr txBox="1">
            <a:spLocks noChangeArrowheads="1"/>
          </p:cNvSpPr>
          <p:nvPr/>
        </p:nvSpPr>
        <p:spPr bwMode="auto">
          <a:xfrm>
            <a:off x="533400" y="44958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Q3:</a:t>
            </a:r>
          </a:p>
        </p:txBody>
      </p:sp>
      <p:sp>
        <p:nvSpPr>
          <p:cNvPr id="35870" name="Line 30"/>
          <p:cNvSpPr>
            <a:spLocks noChangeShapeType="1"/>
          </p:cNvSpPr>
          <p:nvPr/>
        </p:nvSpPr>
        <p:spPr bwMode="auto">
          <a:xfrm>
            <a:off x="228600" y="4191000"/>
            <a:ext cx="8763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79181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p:cNvSpPr>
            <a:spLocks noChangeArrowheads="1"/>
          </p:cNvSpPr>
          <p:nvPr/>
        </p:nvSpPr>
        <p:spPr bwMode="auto">
          <a:xfrm>
            <a:off x="35052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16</a:t>
            </a:r>
          </a:p>
        </p:txBody>
      </p:sp>
      <p:sp>
        <p:nvSpPr>
          <p:cNvPr id="36867" name="Oval 3"/>
          <p:cNvSpPr>
            <a:spLocks noChangeArrowheads="1"/>
          </p:cNvSpPr>
          <p:nvPr/>
        </p:nvSpPr>
        <p:spPr bwMode="auto">
          <a:xfrm>
            <a:off x="42672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36868" name="Line 4"/>
          <p:cNvSpPr>
            <a:spLocks noChangeShapeType="1"/>
          </p:cNvSpPr>
          <p:nvPr/>
        </p:nvSpPr>
        <p:spPr bwMode="auto">
          <a:xfrm>
            <a:off x="39624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Oval 5"/>
          <p:cNvSpPr>
            <a:spLocks noChangeArrowheads="1"/>
          </p:cNvSpPr>
          <p:nvPr/>
        </p:nvSpPr>
        <p:spPr bwMode="auto">
          <a:xfrm>
            <a:off x="51816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36870" name="Oval 6"/>
          <p:cNvSpPr>
            <a:spLocks noChangeArrowheads="1"/>
          </p:cNvSpPr>
          <p:nvPr/>
        </p:nvSpPr>
        <p:spPr bwMode="auto">
          <a:xfrm>
            <a:off x="59436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36871" name="Line 7"/>
          <p:cNvSpPr>
            <a:spLocks noChangeShapeType="1"/>
          </p:cNvSpPr>
          <p:nvPr/>
        </p:nvSpPr>
        <p:spPr bwMode="auto">
          <a:xfrm>
            <a:off x="56388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Oval 8"/>
          <p:cNvSpPr>
            <a:spLocks noChangeArrowheads="1"/>
          </p:cNvSpPr>
          <p:nvPr/>
        </p:nvSpPr>
        <p:spPr bwMode="auto">
          <a:xfrm>
            <a:off x="7162800" y="609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36873" name="Oval 9"/>
          <p:cNvSpPr>
            <a:spLocks noChangeArrowheads="1"/>
          </p:cNvSpPr>
          <p:nvPr/>
        </p:nvSpPr>
        <p:spPr bwMode="auto">
          <a:xfrm>
            <a:off x="7924800" y="1371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36874" name="Line 10"/>
          <p:cNvSpPr>
            <a:spLocks noChangeShapeType="1"/>
          </p:cNvSpPr>
          <p:nvPr/>
        </p:nvSpPr>
        <p:spPr bwMode="auto">
          <a:xfrm>
            <a:off x="7620000" y="1066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5" name="Oval 11"/>
          <p:cNvSpPr>
            <a:spLocks noChangeArrowheads="1"/>
          </p:cNvSpPr>
          <p:nvPr/>
        </p:nvSpPr>
        <p:spPr bwMode="auto">
          <a:xfrm>
            <a:off x="213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6876" name="Oval 12"/>
          <p:cNvSpPr>
            <a:spLocks noChangeArrowheads="1"/>
          </p:cNvSpPr>
          <p:nvPr/>
        </p:nvSpPr>
        <p:spPr bwMode="auto">
          <a:xfrm>
            <a:off x="35052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14</a:t>
            </a:r>
          </a:p>
        </p:txBody>
      </p:sp>
      <p:sp>
        <p:nvSpPr>
          <p:cNvPr id="36877" name="Oval 13"/>
          <p:cNvSpPr>
            <a:spLocks noChangeArrowheads="1"/>
          </p:cNvSpPr>
          <p:nvPr/>
        </p:nvSpPr>
        <p:spPr bwMode="auto">
          <a:xfrm>
            <a:off x="4267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26</a:t>
            </a:r>
          </a:p>
        </p:txBody>
      </p:sp>
      <p:sp>
        <p:nvSpPr>
          <p:cNvPr id="36878" name="Line 14"/>
          <p:cNvSpPr>
            <a:spLocks noChangeShapeType="1"/>
          </p:cNvSpPr>
          <p:nvPr/>
        </p:nvSpPr>
        <p:spPr bwMode="auto">
          <a:xfrm>
            <a:off x="39624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Oval 15"/>
          <p:cNvSpPr>
            <a:spLocks noChangeArrowheads="1"/>
          </p:cNvSpPr>
          <p:nvPr/>
        </p:nvSpPr>
        <p:spPr bwMode="auto">
          <a:xfrm>
            <a:off x="5181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23</a:t>
            </a:r>
          </a:p>
        </p:txBody>
      </p:sp>
      <p:sp>
        <p:nvSpPr>
          <p:cNvPr id="36880" name="Oval 16"/>
          <p:cNvSpPr>
            <a:spLocks noChangeArrowheads="1"/>
          </p:cNvSpPr>
          <p:nvPr/>
        </p:nvSpPr>
        <p:spPr bwMode="auto">
          <a:xfrm>
            <a:off x="5943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51</a:t>
            </a:r>
          </a:p>
        </p:txBody>
      </p:sp>
      <p:sp>
        <p:nvSpPr>
          <p:cNvPr id="36881" name="Line 17"/>
          <p:cNvSpPr>
            <a:spLocks noChangeShapeType="1"/>
          </p:cNvSpPr>
          <p:nvPr/>
        </p:nvSpPr>
        <p:spPr bwMode="auto">
          <a:xfrm>
            <a:off x="56388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2" name="Oval 18"/>
          <p:cNvSpPr>
            <a:spLocks noChangeArrowheads="1"/>
          </p:cNvSpPr>
          <p:nvPr/>
        </p:nvSpPr>
        <p:spPr bwMode="auto">
          <a:xfrm>
            <a:off x="7162800" y="2590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36883" name="Oval 19"/>
          <p:cNvSpPr>
            <a:spLocks noChangeArrowheads="1"/>
          </p:cNvSpPr>
          <p:nvPr/>
        </p:nvSpPr>
        <p:spPr bwMode="auto">
          <a:xfrm>
            <a:off x="7924800" y="3352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36884" name="Line 20"/>
          <p:cNvSpPr>
            <a:spLocks noChangeShapeType="1"/>
          </p:cNvSpPr>
          <p:nvPr/>
        </p:nvSpPr>
        <p:spPr bwMode="auto">
          <a:xfrm>
            <a:off x="7620000" y="3048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5" name="Text Box 21"/>
          <p:cNvSpPr txBox="1">
            <a:spLocks noChangeArrowheads="1"/>
          </p:cNvSpPr>
          <p:nvPr/>
        </p:nvSpPr>
        <p:spPr bwMode="auto">
          <a:xfrm>
            <a:off x="517525" y="2362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Q2:</a:t>
            </a:r>
          </a:p>
        </p:txBody>
      </p:sp>
      <p:sp>
        <p:nvSpPr>
          <p:cNvPr id="36886" name="Text Box 22"/>
          <p:cNvSpPr txBox="1">
            <a:spLocks noChangeArrowheads="1"/>
          </p:cNvSpPr>
          <p:nvPr/>
        </p:nvSpPr>
        <p:spPr bwMode="auto">
          <a:xfrm>
            <a:off x="533400" y="457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Q1:</a:t>
            </a:r>
          </a:p>
        </p:txBody>
      </p:sp>
      <p:sp>
        <p:nvSpPr>
          <p:cNvPr id="36887" name="Line 23"/>
          <p:cNvSpPr>
            <a:spLocks noChangeShapeType="1"/>
          </p:cNvSpPr>
          <p:nvPr/>
        </p:nvSpPr>
        <p:spPr bwMode="auto">
          <a:xfrm>
            <a:off x="5715000" y="6858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8" name="Line 24"/>
          <p:cNvSpPr>
            <a:spLocks noChangeShapeType="1"/>
          </p:cNvSpPr>
          <p:nvPr/>
        </p:nvSpPr>
        <p:spPr bwMode="auto">
          <a:xfrm>
            <a:off x="5715000" y="26670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9" name="Text Box 25"/>
          <p:cNvSpPr txBox="1">
            <a:spLocks noChangeArrowheads="1"/>
          </p:cNvSpPr>
          <p:nvPr/>
        </p:nvSpPr>
        <p:spPr bwMode="auto">
          <a:xfrm>
            <a:off x="533400" y="44958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Q3:</a:t>
            </a:r>
          </a:p>
        </p:txBody>
      </p:sp>
      <p:sp>
        <p:nvSpPr>
          <p:cNvPr id="36890" name="Line 26"/>
          <p:cNvSpPr>
            <a:spLocks noChangeShapeType="1"/>
          </p:cNvSpPr>
          <p:nvPr/>
        </p:nvSpPr>
        <p:spPr bwMode="auto">
          <a:xfrm>
            <a:off x="228600" y="4191000"/>
            <a:ext cx="8763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1" name="Oval 27"/>
          <p:cNvSpPr>
            <a:spLocks noChangeArrowheads="1"/>
          </p:cNvSpPr>
          <p:nvPr/>
        </p:nvSpPr>
        <p:spPr bwMode="auto">
          <a:xfrm>
            <a:off x="2133600" y="4495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6892" name="AutoShape 28"/>
          <p:cNvSpPr>
            <a:spLocks noChangeArrowheads="1"/>
          </p:cNvSpPr>
          <p:nvPr/>
        </p:nvSpPr>
        <p:spPr bwMode="auto">
          <a:xfrm>
            <a:off x="1905000" y="228600"/>
            <a:ext cx="914400" cy="2895600"/>
          </a:xfrm>
          <a:prstGeom prst="roundRect">
            <a:avLst>
              <a:gd name="adj" fmla="val 1666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Tree>
    <p:extLst>
      <p:ext uri="{BB962C8B-B14F-4D97-AF65-F5344CB8AC3E}">
        <p14:creationId xmlns:p14="http://schemas.microsoft.com/office/powerpoint/2010/main" val="25879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External Trees</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sz="2000" dirty="0" smtClean="0"/>
              <a:t>Consider a binary tree in which a special node called an </a:t>
            </a:r>
            <a:r>
              <a:rPr lang="en-US" altLang="en-US" sz="2000" b="1" dirty="0" smtClean="0"/>
              <a:t>external node</a:t>
            </a:r>
            <a:r>
              <a:rPr lang="en-US" altLang="en-US" sz="2000" dirty="0" smtClean="0"/>
              <a:t> replaces each empty </a:t>
            </a:r>
            <a:r>
              <a:rPr lang="en-US" altLang="en-US" sz="2000" dirty="0" err="1" smtClean="0"/>
              <a:t>subtree</a:t>
            </a:r>
            <a:r>
              <a:rPr lang="en-US" altLang="en-US" sz="2000" dirty="0" smtClean="0"/>
              <a:t> (the terminal nodes)</a:t>
            </a:r>
          </a:p>
          <a:p>
            <a:pPr>
              <a:lnSpc>
                <a:spcPct val="90000"/>
              </a:lnSpc>
            </a:pPr>
            <a:r>
              <a:rPr lang="en-US" altLang="en-US" sz="2000" dirty="0" smtClean="0"/>
              <a:t>The remaining nodes are called the </a:t>
            </a:r>
            <a:r>
              <a:rPr lang="en-US" altLang="en-US" sz="2000" b="1" dirty="0" smtClean="0"/>
              <a:t>internal nodes</a:t>
            </a:r>
          </a:p>
          <a:p>
            <a:pPr>
              <a:lnSpc>
                <a:spcPct val="90000"/>
              </a:lnSpc>
            </a:pPr>
            <a:r>
              <a:rPr lang="en-US" altLang="en-US" sz="2000" dirty="0" smtClean="0"/>
              <a:t> A binary tree with external nodes is called an </a:t>
            </a:r>
            <a:r>
              <a:rPr lang="en-US" altLang="en-US" sz="2000" b="1" dirty="0" smtClean="0"/>
              <a:t> extended binary tree.</a:t>
            </a:r>
            <a:r>
              <a:rPr lang="en-US" altLang="en-US" sz="2000" dirty="0" smtClean="0"/>
              <a:t> </a:t>
            </a:r>
          </a:p>
          <a:p>
            <a:pPr>
              <a:lnSpc>
                <a:spcPct val="90000"/>
              </a:lnSpc>
            </a:pPr>
            <a:endParaRPr lang="en-US" altLang="en-US" sz="2000" dirty="0" smtClean="0"/>
          </a:p>
        </p:txBody>
      </p:sp>
      <p:sp>
        <p:nvSpPr>
          <p:cNvPr id="4" name="Slide Number Placeholder 3"/>
          <p:cNvSpPr>
            <a:spLocks noGrp="1"/>
          </p:cNvSpPr>
          <p:nvPr>
            <p:ph type="sldNum" sz="quarter" idx="12"/>
          </p:nvPr>
        </p:nvSpPr>
        <p:spPr/>
        <p:txBody>
          <a:bodyPr/>
          <a:lstStyle/>
          <a:p>
            <a:fld id="{5DAAAB6E-19E2-4B79-86DB-A876979C3D27}" type="slidenum">
              <a:rPr lang="en-US" smtClean="0"/>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0"/>
            <a:ext cx="563030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7276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
          <p:cNvSpPr>
            <a:spLocks noChangeArrowheads="1"/>
          </p:cNvSpPr>
          <p:nvPr/>
        </p:nvSpPr>
        <p:spPr bwMode="auto">
          <a:xfrm>
            <a:off x="35052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16</a:t>
            </a:r>
          </a:p>
        </p:txBody>
      </p:sp>
      <p:sp>
        <p:nvSpPr>
          <p:cNvPr id="38915" name="Oval 3"/>
          <p:cNvSpPr>
            <a:spLocks noChangeArrowheads="1"/>
          </p:cNvSpPr>
          <p:nvPr/>
        </p:nvSpPr>
        <p:spPr bwMode="auto">
          <a:xfrm>
            <a:off x="42672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38916" name="Line 4"/>
          <p:cNvSpPr>
            <a:spLocks noChangeShapeType="1"/>
          </p:cNvSpPr>
          <p:nvPr/>
        </p:nvSpPr>
        <p:spPr bwMode="auto">
          <a:xfrm>
            <a:off x="39624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Oval 5"/>
          <p:cNvSpPr>
            <a:spLocks noChangeArrowheads="1"/>
          </p:cNvSpPr>
          <p:nvPr/>
        </p:nvSpPr>
        <p:spPr bwMode="auto">
          <a:xfrm>
            <a:off x="51816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38918" name="Oval 6"/>
          <p:cNvSpPr>
            <a:spLocks noChangeArrowheads="1"/>
          </p:cNvSpPr>
          <p:nvPr/>
        </p:nvSpPr>
        <p:spPr bwMode="auto">
          <a:xfrm>
            <a:off x="59436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38919" name="Line 7"/>
          <p:cNvSpPr>
            <a:spLocks noChangeShapeType="1"/>
          </p:cNvSpPr>
          <p:nvPr/>
        </p:nvSpPr>
        <p:spPr bwMode="auto">
          <a:xfrm>
            <a:off x="56388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Oval 8"/>
          <p:cNvSpPr>
            <a:spLocks noChangeArrowheads="1"/>
          </p:cNvSpPr>
          <p:nvPr/>
        </p:nvSpPr>
        <p:spPr bwMode="auto">
          <a:xfrm>
            <a:off x="7162800" y="609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38921" name="Oval 9"/>
          <p:cNvSpPr>
            <a:spLocks noChangeArrowheads="1"/>
          </p:cNvSpPr>
          <p:nvPr/>
        </p:nvSpPr>
        <p:spPr bwMode="auto">
          <a:xfrm>
            <a:off x="7924800" y="1371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38922" name="Line 10"/>
          <p:cNvSpPr>
            <a:spLocks noChangeShapeType="1"/>
          </p:cNvSpPr>
          <p:nvPr/>
        </p:nvSpPr>
        <p:spPr bwMode="auto">
          <a:xfrm>
            <a:off x="7620000" y="1066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Oval 11"/>
          <p:cNvSpPr>
            <a:spLocks noChangeArrowheads="1"/>
          </p:cNvSpPr>
          <p:nvPr/>
        </p:nvSpPr>
        <p:spPr bwMode="auto">
          <a:xfrm>
            <a:off x="213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8924" name="Oval 12"/>
          <p:cNvSpPr>
            <a:spLocks noChangeArrowheads="1"/>
          </p:cNvSpPr>
          <p:nvPr/>
        </p:nvSpPr>
        <p:spPr bwMode="auto">
          <a:xfrm>
            <a:off x="35052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14</a:t>
            </a:r>
          </a:p>
        </p:txBody>
      </p:sp>
      <p:sp>
        <p:nvSpPr>
          <p:cNvPr id="38925" name="Oval 13"/>
          <p:cNvSpPr>
            <a:spLocks noChangeArrowheads="1"/>
          </p:cNvSpPr>
          <p:nvPr/>
        </p:nvSpPr>
        <p:spPr bwMode="auto">
          <a:xfrm>
            <a:off x="4267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26</a:t>
            </a:r>
          </a:p>
        </p:txBody>
      </p:sp>
      <p:sp>
        <p:nvSpPr>
          <p:cNvPr id="38926" name="Line 14"/>
          <p:cNvSpPr>
            <a:spLocks noChangeShapeType="1"/>
          </p:cNvSpPr>
          <p:nvPr/>
        </p:nvSpPr>
        <p:spPr bwMode="auto">
          <a:xfrm>
            <a:off x="39624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7" name="Oval 15"/>
          <p:cNvSpPr>
            <a:spLocks noChangeArrowheads="1"/>
          </p:cNvSpPr>
          <p:nvPr/>
        </p:nvSpPr>
        <p:spPr bwMode="auto">
          <a:xfrm>
            <a:off x="5181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23</a:t>
            </a:r>
          </a:p>
        </p:txBody>
      </p:sp>
      <p:sp>
        <p:nvSpPr>
          <p:cNvPr id="38928" name="Oval 16"/>
          <p:cNvSpPr>
            <a:spLocks noChangeArrowheads="1"/>
          </p:cNvSpPr>
          <p:nvPr/>
        </p:nvSpPr>
        <p:spPr bwMode="auto">
          <a:xfrm>
            <a:off x="5943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51</a:t>
            </a:r>
          </a:p>
        </p:txBody>
      </p:sp>
      <p:sp>
        <p:nvSpPr>
          <p:cNvPr id="38929" name="Line 17"/>
          <p:cNvSpPr>
            <a:spLocks noChangeShapeType="1"/>
          </p:cNvSpPr>
          <p:nvPr/>
        </p:nvSpPr>
        <p:spPr bwMode="auto">
          <a:xfrm>
            <a:off x="56388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0" name="Oval 18"/>
          <p:cNvSpPr>
            <a:spLocks noChangeArrowheads="1"/>
          </p:cNvSpPr>
          <p:nvPr/>
        </p:nvSpPr>
        <p:spPr bwMode="auto">
          <a:xfrm>
            <a:off x="7162800" y="2590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38931" name="Oval 19"/>
          <p:cNvSpPr>
            <a:spLocks noChangeArrowheads="1"/>
          </p:cNvSpPr>
          <p:nvPr/>
        </p:nvSpPr>
        <p:spPr bwMode="auto">
          <a:xfrm>
            <a:off x="7924800" y="3352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38932" name="Line 20"/>
          <p:cNvSpPr>
            <a:spLocks noChangeShapeType="1"/>
          </p:cNvSpPr>
          <p:nvPr/>
        </p:nvSpPr>
        <p:spPr bwMode="auto">
          <a:xfrm>
            <a:off x="7620000" y="3048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3" name="Text Box 21"/>
          <p:cNvSpPr txBox="1">
            <a:spLocks noChangeArrowheads="1"/>
          </p:cNvSpPr>
          <p:nvPr/>
        </p:nvSpPr>
        <p:spPr bwMode="auto">
          <a:xfrm>
            <a:off x="517525" y="2362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Q2:</a:t>
            </a:r>
          </a:p>
        </p:txBody>
      </p:sp>
      <p:sp>
        <p:nvSpPr>
          <p:cNvPr id="38934" name="Text Box 22"/>
          <p:cNvSpPr txBox="1">
            <a:spLocks noChangeArrowheads="1"/>
          </p:cNvSpPr>
          <p:nvPr/>
        </p:nvSpPr>
        <p:spPr bwMode="auto">
          <a:xfrm>
            <a:off x="533400" y="457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Q1:</a:t>
            </a:r>
          </a:p>
        </p:txBody>
      </p:sp>
      <p:sp>
        <p:nvSpPr>
          <p:cNvPr id="38935" name="Line 23"/>
          <p:cNvSpPr>
            <a:spLocks noChangeShapeType="1"/>
          </p:cNvSpPr>
          <p:nvPr/>
        </p:nvSpPr>
        <p:spPr bwMode="auto">
          <a:xfrm>
            <a:off x="5715000" y="6858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6" name="Line 24"/>
          <p:cNvSpPr>
            <a:spLocks noChangeShapeType="1"/>
          </p:cNvSpPr>
          <p:nvPr/>
        </p:nvSpPr>
        <p:spPr bwMode="auto">
          <a:xfrm>
            <a:off x="5715000" y="26670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Text Box 25"/>
          <p:cNvSpPr txBox="1">
            <a:spLocks noChangeArrowheads="1"/>
          </p:cNvSpPr>
          <p:nvPr/>
        </p:nvSpPr>
        <p:spPr bwMode="auto">
          <a:xfrm>
            <a:off x="533400" y="44958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Q3:</a:t>
            </a:r>
          </a:p>
        </p:txBody>
      </p:sp>
      <p:sp>
        <p:nvSpPr>
          <p:cNvPr id="38938" name="Line 26"/>
          <p:cNvSpPr>
            <a:spLocks noChangeShapeType="1"/>
          </p:cNvSpPr>
          <p:nvPr/>
        </p:nvSpPr>
        <p:spPr bwMode="auto">
          <a:xfrm>
            <a:off x="228600" y="4191000"/>
            <a:ext cx="8763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9" name="Oval 27"/>
          <p:cNvSpPr>
            <a:spLocks noChangeArrowheads="1"/>
          </p:cNvSpPr>
          <p:nvPr/>
        </p:nvSpPr>
        <p:spPr bwMode="auto">
          <a:xfrm>
            <a:off x="2133600" y="4495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8940" name="AutoShape 28"/>
          <p:cNvSpPr>
            <a:spLocks noChangeArrowheads="1"/>
          </p:cNvSpPr>
          <p:nvPr/>
        </p:nvSpPr>
        <p:spPr bwMode="auto">
          <a:xfrm>
            <a:off x="3276600" y="304800"/>
            <a:ext cx="1676400" cy="3505200"/>
          </a:xfrm>
          <a:prstGeom prst="roundRect">
            <a:avLst>
              <a:gd name="adj" fmla="val 1666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8941" name="Oval 29"/>
          <p:cNvSpPr>
            <a:spLocks noChangeArrowheads="1"/>
          </p:cNvSpPr>
          <p:nvPr/>
        </p:nvSpPr>
        <p:spPr bwMode="auto">
          <a:xfrm>
            <a:off x="5181600" y="4419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14</a:t>
            </a:r>
          </a:p>
        </p:txBody>
      </p:sp>
      <p:sp>
        <p:nvSpPr>
          <p:cNvPr id="38942" name="Oval 30"/>
          <p:cNvSpPr>
            <a:spLocks noChangeArrowheads="1"/>
          </p:cNvSpPr>
          <p:nvPr/>
        </p:nvSpPr>
        <p:spPr bwMode="auto">
          <a:xfrm>
            <a:off x="5943600" y="5181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26</a:t>
            </a:r>
          </a:p>
        </p:txBody>
      </p:sp>
      <p:sp>
        <p:nvSpPr>
          <p:cNvPr id="38943" name="Line 31"/>
          <p:cNvSpPr>
            <a:spLocks noChangeShapeType="1"/>
          </p:cNvSpPr>
          <p:nvPr/>
        </p:nvSpPr>
        <p:spPr bwMode="auto">
          <a:xfrm>
            <a:off x="5638800" y="4876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4" name="Oval 32"/>
          <p:cNvSpPr>
            <a:spLocks noChangeArrowheads="1"/>
          </p:cNvSpPr>
          <p:nvPr/>
        </p:nvSpPr>
        <p:spPr bwMode="auto">
          <a:xfrm>
            <a:off x="7162800" y="4648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16</a:t>
            </a:r>
          </a:p>
        </p:txBody>
      </p:sp>
      <p:sp>
        <p:nvSpPr>
          <p:cNvPr id="38945" name="Oval 33"/>
          <p:cNvSpPr>
            <a:spLocks noChangeArrowheads="1"/>
          </p:cNvSpPr>
          <p:nvPr/>
        </p:nvSpPr>
        <p:spPr bwMode="auto">
          <a:xfrm>
            <a:off x="7924800" y="5410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38946" name="Line 34"/>
          <p:cNvSpPr>
            <a:spLocks noChangeShapeType="1"/>
          </p:cNvSpPr>
          <p:nvPr/>
        </p:nvSpPr>
        <p:spPr bwMode="auto">
          <a:xfrm>
            <a:off x="7620000" y="5105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7" name="Line 35"/>
          <p:cNvSpPr>
            <a:spLocks noChangeShapeType="1"/>
          </p:cNvSpPr>
          <p:nvPr/>
        </p:nvSpPr>
        <p:spPr bwMode="auto">
          <a:xfrm>
            <a:off x="5715000" y="47244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60919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2"/>
          <p:cNvSpPr>
            <a:spLocks noChangeArrowheads="1"/>
          </p:cNvSpPr>
          <p:nvPr/>
        </p:nvSpPr>
        <p:spPr bwMode="auto">
          <a:xfrm>
            <a:off x="35052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16</a:t>
            </a:r>
          </a:p>
        </p:txBody>
      </p:sp>
      <p:sp>
        <p:nvSpPr>
          <p:cNvPr id="39939" name="Oval 3"/>
          <p:cNvSpPr>
            <a:spLocks noChangeArrowheads="1"/>
          </p:cNvSpPr>
          <p:nvPr/>
        </p:nvSpPr>
        <p:spPr bwMode="auto">
          <a:xfrm>
            <a:off x="42672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39940" name="Line 4"/>
          <p:cNvSpPr>
            <a:spLocks noChangeShapeType="1"/>
          </p:cNvSpPr>
          <p:nvPr/>
        </p:nvSpPr>
        <p:spPr bwMode="auto">
          <a:xfrm>
            <a:off x="39624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1" name="Oval 5"/>
          <p:cNvSpPr>
            <a:spLocks noChangeArrowheads="1"/>
          </p:cNvSpPr>
          <p:nvPr/>
        </p:nvSpPr>
        <p:spPr bwMode="auto">
          <a:xfrm>
            <a:off x="51816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39942" name="Oval 6"/>
          <p:cNvSpPr>
            <a:spLocks noChangeArrowheads="1"/>
          </p:cNvSpPr>
          <p:nvPr/>
        </p:nvSpPr>
        <p:spPr bwMode="auto">
          <a:xfrm>
            <a:off x="59436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39943" name="Line 7"/>
          <p:cNvSpPr>
            <a:spLocks noChangeShapeType="1"/>
          </p:cNvSpPr>
          <p:nvPr/>
        </p:nvSpPr>
        <p:spPr bwMode="auto">
          <a:xfrm>
            <a:off x="56388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Oval 8"/>
          <p:cNvSpPr>
            <a:spLocks noChangeArrowheads="1"/>
          </p:cNvSpPr>
          <p:nvPr/>
        </p:nvSpPr>
        <p:spPr bwMode="auto">
          <a:xfrm>
            <a:off x="7162800" y="609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39945" name="Oval 9"/>
          <p:cNvSpPr>
            <a:spLocks noChangeArrowheads="1"/>
          </p:cNvSpPr>
          <p:nvPr/>
        </p:nvSpPr>
        <p:spPr bwMode="auto">
          <a:xfrm>
            <a:off x="7924800" y="1371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39946" name="Line 10"/>
          <p:cNvSpPr>
            <a:spLocks noChangeShapeType="1"/>
          </p:cNvSpPr>
          <p:nvPr/>
        </p:nvSpPr>
        <p:spPr bwMode="auto">
          <a:xfrm>
            <a:off x="7620000" y="1066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7" name="Oval 11"/>
          <p:cNvSpPr>
            <a:spLocks noChangeArrowheads="1"/>
          </p:cNvSpPr>
          <p:nvPr/>
        </p:nvSpPr>
        <p:spPr bwMode="auto">
          <a:xfrm>
            <a:off x="213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9948" name="Oval 12"/>
          <p:cNvSpPr>
            <a:spLocks noChangeArrowheads="1"/>
          </p:cNvSpPr>
          <p:nvPr/>
        </p:nvSpPr>
        <p:spPr bwMode="auto">
          <a:xfrm>
            <a:off x="35052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14</a:t>
            </a:r>
          </a:p>
        </p:txBody>
      </p:sp>
      <p:sp>
        <p:nvSpPr>
          <p:cNvPr id="39949" name="Oval 13"/>
          <p:cNvSpPr>
            <a:spLocks noChangeArrowheads="1"/>
          </p:cNvSpPr>
          <p:nvPr/>
        </p:nvSpPr>
        <p:spPr bwMode="auto">
          <a:xfrm>
            <a:off x="4267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26</a:t>
            </a:r>
          </a:p>
        </p:txBody>
      </p:sp>
      <p:sp>
        <p:nvSpPr>
          <p:cNvPr id="39950" name="Line 14"/>
          <p:cNvSpPr>
            <a:spLocks noChangeShapeType="1"/>
          </p:cNvSpPr>
          <p:nvPr/>
        </p:nvSpPr>
        <p:spPr bwMode="auto">
          <a:xfrm>
            <a:off x="39624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Oval 15"/>
          <p:cNvSpPr>
            <a:spLocks noChangeArrowheads="1"/>
          </p:cNvSpPr>
          <p:nvPr/>
        </p:nvSpPr>
        <p:spPr bwMode="auto">
          <a:xfrm>
            <a:off x="5181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23</a:t>
            </a:r>
          </a:p>
        </p:txBody>
      </p:sp>
      <p:sp>
        <p:nvSpPr>
          <p:cNvPr id="39952" name="Oval 16"/>
          <p:cNvSpPr>
            <a:spLocks noChangeArrowheads="1"/>
          </p:cNvSpPr>
          <p:nvPr/>
        </p:nvSpPr>
        <p:spPr bwMode="auto">
          <a:xfrm>
            <a:off x="5943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51</a:t>
            </a:r>
          </a:p>
        </p:txBody>
      </p:sp>
      <p:sp>
        <p:nvSpPr>
          <p:cNvPr id="39953" name="Line 17"/>
          <p:cNvSpPr>
            <a:spLocks noChangeShapeType="1"/>
          </p:cNvSpPr>
          <p:nvPr/>
        </p:nvSpPr>
        <p:spPr bwMode="auto">
          <a:xfrm>
            <a:off x="56388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4" name="Oval 18"/>
          <p:cNvSpPr>
            <a:spLocks noChangeArrowheads="1"/>
          </p:cNvSpPr>
          <p:nvPr/>
        </p:nvSpPr>
        <p:spPr bwMode="auto">
          <a:xfrm>
            <a:off x="7162800" y="2590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39955" name="Oval 19"/>
          <p:cNvSpPr>
            <a:spLocks noChangeArrowheads="1"/>
          </p:cNvSpPr>
          <p:nvPr/>
        </p:nvSpPr>
        <p:spPr bwMode="auto">
          <a:xfrm>
            <a:off x="7924800" y="3352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39956" name="Line 20"/>
          <p:cNvSpPr>
            <a:spLocks noChangeShapeType="1"/>
          </p:cNvSpPr>
          <p:nvPr/>
        </p:nvSpPr>
        <p:spPr bwMode="auto">
          <a:xfrm>
            <a:off x="7620000" y="3048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Text Box 21"/>
          <p:cNvSpPr txBox="1">
            <a:spLocks noChangeArrowheads="1"/>
          </p:cNvSpPr>
          <p:nvPr/>
        </p:nvSpPr>
        <p:spPr bwMode="auto">
          <a:xfrm>
            <a:off x="517525" y="2362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Q2:</a:t>
            </a:r>
          </a:p>
        </p:txBody>
      </p:sp>
      <p:sp>
        <p:nvSpPr>
          <p:cNvPr id="39958" name="Text Box 22"/>
          <p:cNvSpPr txBox="1">
            <a:spLocks noChangeArrowheads="1"/>
          </p:cNvSpPr>
          <p:nvPr/>
        </p:nvSpPr>
        <p:spPr bwMode="auto">
          <a:xfrm>
            <a:off x="533400" y="457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Q1:</a:t>
            </a:r>
          </a:p>
        </p:txBody>
      </p:sp>
      <p:sp>
        <p:nvSpPr>
          <p:cNvPr id="39959" name="Line 23"/>
          <p:cNvSpPr>
            <a:spLocks noChangeShapeType="1"/>
          </p:cNvSpPr>
          <p:nvPr/>
        </p:nvSpPr>
        <p:spPr bwMode="auto">
          <a:xfrm>
            <a:off x="5715000" y="6858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p:cNvSpPr>
            <a:spLocks noChangeShapeType="1"/>
          </p:cNvSpPr>
          <p:nvPr/>
        </p:nvSpPr>
        <p:spPr bwMode="auto">
          <a:xfrm>
            <a:off x="5715000" y="26670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p:cNvSpPr>
            <a:spLocks noChangeShapeType="1"/>
          </p:cNvSpPr>
          <p:nvPr/>
        </p:nvSpPr>
        <p:spPr bwMode="auto">
          <a:xfrm>
            <a:off x="228600" y="4191000"/>
            <a:ext cx="8763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Oval 27"/>
          <p:cNvSpPr>
            <a:spLocks noChangeArrowheads="1"/>
          </p:cNvSpPr>
          <p:nvPr/>
        </p:nvSpPr>
        <p:spPr bwMode="auto">
          <a:xfrm>
            <a:off x="381000" y="4495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9964" name="AutoShape 28"/>
          <p:cNvSpPr>
            <a:spLocks noChangeArrowheads="1"/>
          </p:cNvSpPr>
          <p:nvPr/>
        </p:nvSpPr>
        <p:spPr bwMode="auto">
          <a:xfrm>
            <a:off x="4876800" y="304800"/>
            <a:ext cx="3886200" cy="3733800"/>
          </a:xfrm>
          <a:prstGeom prst="roundRect">
            <a:avLst>
              <a:gd name="adj" fmla="val 1666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9965" name="Oval 29"/>
          <p:cNvSpPr>
            <a:spLocks noChangeArrowheads="1"/>
          </p:cNvSpPr>
          <p:nvPr/>
        </p:nvSpPr>
        <p:spPr bwMode="auto">
          <a:xfrm>
            <a:off x="1447800" y="4495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14</a:t>
            </a:r>
          </a:p>
        </p:txBody>
      </p:sp>
      <p:sp>
        <p:nvSpPr>
          <p:cNvPr id="39966" name="Oval 30"/>
          <p:cNvSpPr>
            <a:spLocks noChangeArrowheads="1"/>
          </p:cNvSpPr>
          <p:nvPr/>
        </p:nvSpPr>
        <p:spPr bwMode="auto">
          <a:xfrm>
            <a:off x="2209800" y="5257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26</a:t>
            </a:r>
          </a:p>
        </p:txBody>
      </p:sp>
      <p:sp>
        <p:nvSpPr>
          <p:cNvPr id="39967" name="Line 31"/>
          <p:cNvSpPr>
            <a:spLocks noChangeShapeType="1"/>
          </p:cNvSpPr>
          <p:nvPr/>
        </p:nvSpPr>
        <p:spPr bwMode="auto">
          <a:xfrm>
            <a:off x="1905000" y="4953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Oval 32"/>
          <p:cNvSpPr>
            <a:spLocks noChangeArrowheads="1"/>
          </p:cNvSpPr>
          <p:nvPr/>
        </p:nvSpPr>
        <p:spPr bwMode="auto">
          <a:xfrm>
            <a:off x="2971800" y="4724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16</a:t>
            </a:r>
          </a:p>
        </p:txBody>
      </p:sp>
      <p:sp>
        <p:nvSpPr>
          <p:cNvPr id="39969" name="Oval 33"/>
          <p:cNvSpPr>
            <a:spLocks noChangeArrowheads="1"/>
          </p:cNvSpPr>
          <p:nvPr/>
        </p:nvSpPr>
        <p:spPr bwMode="auto">
          <a:xfrm>
            <a:off x="3733800" y="5486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39970" name="Line 34"/>
          <p:cNvSpPr>
            <a:spLocks noChangeShapeType="1"/>
          </p:cNvSpPr>
          <p:nvPr/>
        </p:nvSpPr>
        <p:spPr bwMode="auto">
          <a:xfrm>
            <a:off x="3429000" y="5181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2" name="Line 36"/>
          <p:cNvSpPr>
            <a:spLocks noChangeShapeType="1"/>
          </p:cNvSpPr>
          <p:nvPr/>
        </p:nvSpPr>
        <p:spPr bwMode="auto">
          <a:xfrm>
            <a:off x="1981200" y="48006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90906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2"/>
          <p:cNvSpPr>
            <a:spLocks noChangeArrowheads="1"/>
          </p:cNvSpPr>
          <p:nvPr/>
        </p:nvSpPr>
        <p:spPr bwMode="auto">
          <a:xfrm>
            <a:off x="35052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16</a:t>
            </a:r>
          </a:p>
        </p:txBody>
      </p:sp>
      <p:sp>
        <p:nvSpPr>
          <p:cNvPr id="40963" name="Oval 3"/>
          <p:cNvSpPr>
            <a:spLocks noChangeArrowheads="1"/>
          </p:cNvSpPr>
          <p:nvPr/>
        </p:nvSpPr>
        <p:spPr bwMode="auto">
          <a:xfrm>
            <a:off x="42672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40964" name="Line 4"/>
          <p:cNvSpPr>
            <a:spLocks noChangeShapeType="1"/>
          </p:cNvSpPr>
          <p:nvPr/>
        </p:nvSpPr>
        <p:spPr bwMode="auto">
          <a:xfrm>
            <a:off x="39624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Oval 5"/>
          <p:cNvSpPr>
            <a:spLocks noChangeArrowheads="1"/>
          </p:cNvSpPr>
          <p:nvPr/>
        </p:nvSpPr>
        <p:spPr bwMode="auto">
          <a:xfrm>
            <a:off x="5181600" y="457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40966" name="Oval 6"/>
          <p:cNvSpPr>
            <a:spLocks noChangeArrowheads="1"/>
          </p:cNvSpPr>
          <p:nvPr/>
        </p:nvSpPr>
        <p:spPr bwMode="auto">
          <a:xfrm>
            <a:off x="5943600" y="121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40967" name="Line 7"/>
          <p:cNvSpPr>
            <a:spLocks noChangeShapeType="1"/>
          </p:cNvSpPr>
          <p:nvPr/>
        </p:nvSpPr>
        <p:spPr bwMode="auto">
          <a:xfrm>
            <a:off x="5638800" y="914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Oval 8"/>
          <p:cNvSpPr>
            <a:spLocks noChangeArrowheads="1"/>
          </p:cNvSpPr>
          <p:nvPr/>
        </p:nvSpPr>
        <p:spPr bwMode="auto">
          <a:xfrm>
            <a:off x="7162800" y="609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40969" name="Oval 9"/>
          <p:cNvSpPr>
            <a:spLocks noChangeArrowheads="1"/>
          </p:cNvSpPr>
          <p:nvPr/>
        </p:nvSpPr>
        <p:spPr bwMode="auto">
          <a:xfrm>
            <a:off x="7924800" y="1371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40970" name="Line 10"/>
          <p:cNvSpPr>
            <a:spLocks noChangeShapeType="1"/>
          </p:cNvSpPr>
          <p:nvPr/>
        </p:nvSpPr>
        <p:spPr bwMode="auto">
          <a:xfrm>
            <a:off x="7620000" y="1066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Oval 11"/>
          <p:cNvSpPr>
            <a:spLocks noChangeArrowheads="1"/>
          </p:cNvSpPr>
          <p:nvPr/>
        </p:nvSpPr>
        <p:spPr bwMode="auto">
          <a:xfrm>
            <a:off x="213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40972" name="Oval 12"/>
          <p:cNvSpPr>
            <a:spLocks noChangeArrowheads="1"/>
          </p:cNvSpPr>
          <p:nvPr/>
        </p:nvSpPr>
        <p:spPr bwMode="auto">
          <a:xfrm>
            <a:off x="35052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14</a:t>
            </a:r>
          </a:p>
        </p:txBody>
      </p:sp>
      <p:sp>
        <p:nvSpPr>
          <p:cNvPr id="40973" name="Oval 13"/>
          <p:cNvSpPr>
            <a:spLocks noChangeArrowheads="1"/>
          </p:cNvSpPr>
          <p:nvPr/>
        </p:nvSpPr>
        <p:spPr bwMode="auto">
          <a:xfrm>
            <a:off x="4267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26</a:t>
            </a:r>
          </a:p>
        </p:txBody>
      </p:sp>
      <p:sp>
        <p:nvSpPr>
          <p:cNvPr id="40974" name="Line 14"/>
          <p:cNvSpPr>
            <a:spLocks noChangeShapeType="1"/>
          </p:cNvSpPr>
          <p:nvPr/>
        </p:nvSpPr>
        <p:spPr bwMode="auto">
          <a:xfrm>
            <a:off x="39624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Oval 15"/>
          <p:cNvSpPr>
            <a:spLocks noChangeArrowheads="1"/>
          </p:cNvSpPr>
          <p:nvPr/>
        </p:nvSpPr>
        <p:spPr bwMode="auto">
          <a:xfrm>
            <a:off x="5181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23</a:t>
            </a:r>
          </a:p>
        </p:txBody>
      </p:sp>
      <p:sp>
        <p:nvSpPr>
          <p:cNvPr id="40976" name="Oval 16"/>
          <p:cNvSpPr>
            <a:spLocks noChangeArrowheads="1"/>
          </p:cNvSpPr>
          <p:nvPr/>
        </p:nvSpPr>
        <p:spPr bwMode="auto">
          <a:xfrm>
            <a:off x="5943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51</a:t>
            </a:r>
          </a:p>
        </p:txBody>
      </p:sp>
      <p:sp>
        <p:nvSpPr>
          <p:cNvPr id="40977" name="Line 17"/>
          <p:cNvSpPr>
            <a:spLocks noChangeShapeType="1"/>
          </p:cNvSpPr>
          <p:nvPr/>
        </p:nvSpPr>
        <p:spPr bwMode="auto">
          <a:xfrm>
            <a:off x="56388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8" name="Oval 18"/>
          <p:cNvSpPr>
            <a:spLocks noChangeArrowheads="1"/>
          </p:cNvSpPr>
          <p:nvPr/>
        </p:nvSpPr>
        <p:spPr bwMode="auto">
          <a:xfrm>
            <a:off x="7162800" y="2590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40979" name="Oval 19"/>
          <p:cNvSpPr>
            <a:spLocks noChangeArrowheads="1"/>
          </p:cNvSpPr>
          <p:nvPr/>
        </p:nvSpPr>
        <p:spPr bwMode="auto">
          <a:xfrm>
            <a:off x="7924800" y="3352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40980" name="Line 20"/>
          <p:cNvSpPr>
            <a:spLocks noChangeShapeType="1"/>
          </p:cNvSpPr>
          <p:nvPr/>
        </p:nvSpPr>
        <p:spPr bwMode="auto">
          <a:xfrm>
            <a:off x="7620000" y="3048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1" name="Text Box 21"/>
          <p:cNvSpPr txBox="1">
            <a:spLocks noChangeArrowheads="1"/>
          </p:cNvSpPr>
          <p:nvPr/>
        </p:nvSpPr>
        <p:spPr bwMode="auto">
          <a:xfrm>
            <a:off x="517525" y="2362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Q2:</a:t>
            </a:r>
          </a:p>
        </p:txBody>
      </p:sp>
      <p:sp>
        <p:nvSpPr>
          <p:cNvPr id="40982" name="Text Box 22"/>
          <p:cNvSpPr txBox="1">
            <a:spLocks noChangeArrowheads="1"/>
          </p:cNvSpPr>
          <p:nvPr/>
        </p:nvSpPr>
        <p:spPr bwMode="auto">
          <a:xfrm>
            <a:off x="533400" y="457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Q1:</a:t>
            </a:r>
          </a:p>
        </p:txBody>
      </p:sp>
      <p:sp>
        <p:nvSpPr>
          <p:cNvPr id="40983" name="Line 23"/>
          <p:cNvSpPr>
            <a:spLocks noChangeShapeType="1"/>
          </p:cNvSpPr>
          <p:nvPr/>
        </p:nvSpPr>
        <p:spPr bwMode="auto">
          <a:xfrm>
            <a:off x="5715000" y="6858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4" name="Line 24"/>
          <p:cNvSpPr>
            <a:spLocks noChangeShapeType="1"/>
          </p:cNvSpPr>
          <p:nvPr/>
        </p:nvSpPr>
        <p:spPr bwMode="auto">
          <a:xfrm>
            <a:off x="5715000" y="2667000"/>
            <a:ext cx="1447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5" name="Line 25"/>
          <p:cNvSpPr>
            <a:spLocks noChangeShapeType="1"/>
          </p:cNvSpPr>
          <p:nvPr/>
        </p:nvSpPr>
        <p:spPr bwMode="auto">
          <a:xfrm>
            <a:off x="228600" y="4191000"/>
            <a:ext cx="8763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6" name="Oval 26"/>
          <p:cNvSpPr>
            <a:spLocks noChangeArrowheads="1"/>
          </p:cNvSpPr>
          <p:nvPr/>
        </p:nvSpPr>
        <p:spPr bwMode="auto">
          <a:xfrm>
            <a:off x="381000" y="4495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40987" name="AutoShape 27"/>
          <p:cNvSpPr>
            <a:spLocks noChangeArrowheads="1"/>
          </p:cNvSpPr>
          <p:nvPr/>
        </p:nvSpPr>
        <p:spPr bwMode="auto">
          <a:xfrm>
            <a:off x="4876800" y="304800"/>
            <a:ext cx="3886200" cy="3733800"/>
          </a:xfrm>
          <a:prstGeom prst="roundRect">
            <a:avLst>
              <a:gd name="adj" fmla="val 1666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40988" name="Oval 28"/>
          <p:cNvSpPr>
            <a:spLocks noChangeArrowheads="1"/>
          </p:cNvSpPr>
          <p:nvPr/>
        </p:nvSpPr>
        <p:spPr bwMode="auto">
          <a:xfrm>
            <a:off x="1447800" y="4495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14</a:t>
            </a:r>
          </a:p>
        </p:txBody>
      </p:sp>
      <p:sp>
        <p:nvSpPr>
          <p:cNvPr id="40989" name="Oval 29"/>
          <p:cNvSpPr>
            <a:spLocks noChangeArrowheads="1"/>
          </p:cNvSpPr>
          <p:nvPr/>
        </p:nvSpPr>
        <p:spPr bwMode="auto">
          <a:xfrm>
            <a:off x="2209800" y="5257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26</a:t>
            </a:r>
          </a:p>
        </p:txBody>
      </p:sp>
      <p:sp>
        <p:nvSpPr>
          <p:cNvPr id="40990" name="Line 30"/>
          <p:cNvSpPr>
            <a:spLocks noChangeShapeType="1"/>
          </p:cNvSpPr>
          <p:nvPr/>
        </p:nvSpPr>
        <p:spPr bwMode="auto">
          <a:xfrm>
            <a:off x="1905000" y="4953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1" name="Oval 31"/>
          <p:cNvSpPr>
            <a:spLocks noChangeArrowheads="1"/>
          </p:cNvSpPr>
          <p:nvPr/>
        </p:nvSpPr>
        <p:spPr bwMode="auto">
          <a:xfrm>
            <a:off x="2971800" y="4724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16</a:t>
            </a:r>
          </a:p>
        </p:txBody>
      </p:sp>
      <p:sp>
        <p:nvSpPr>
          <p:cNvPr id="40992" name="Oval 32"/>
          <p:cNvSpPr>
            <a:spLocks noChangeArrowheads="1"/>
          </p:cNvSpPr>
          <p:nvPr/>
        </p:nvSpPr>
        <p:spPr bwMode="auto">
          <a:xfrm>
            <a:off x="3733800" y="5486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40993" name="Line 33"/>
          <p:cNvSpPr>
            <a:spLocks noChangeShapeType="1"/>
          </p:cNvSpPr>
          <p:nvPr/>
        </p:nvSpPr>
        <p:spPr bwMode="auto">
          <a:xfrm>
            <a:off x="3429000" y="5181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4" name="Line 34"/>
          <p:cNvSpPr>
            <a:spLocks noChangeShapeType="1"/>
          </p:cNvSpPr>
          <p:nvPr/>
        </p:nvSpPr>
        <p:spPr bwMode="auto">
          <a:xfrm>
            <a:off x="1981200" y="48006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5" name="Oval 35"/>
          <p:cNvSpPr>
            <a:spLocks noChangeArrowheads="1"/>
          </p:cNvSpPr>
          <p:nvPr/>
        </p:nvSpPr>
        <p:spPr bwMode="auto">
          <a:xfrm>
            <a:off x="4191000" y="4495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40996" name="Oval 36"/>
          <p:cNvSpPr>
            <a:spLocks noChangeArrowheads="1"/>
          </p:cNvSpPr>
          <p:nvPr/>
        </p:nvSpPr>
        <p:spPr bwMode="auto">
          <a:xfrm>
            <a:off x="4953000" y="5257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40997" name="Line 37"/>
          <p:cNvSpPr>
            <a:spLocks noChangeShapeType="1"/>
          </p:cNvSpPr>
          <p:nvPr/>
        </p:nvSpPr>
        <p:spPr bwMode="auto">
          <a:xfrm>
            <a:off x="4648200" y="4953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8" name="Oval 38"/>
          <p:cNvSpPr>
            <a:spLocks noChangeArrowheads="1"/>
          </p:cNvSpPr>
          <p:nvPr/>
        </p:nvSpPr>
        <p:spPr bwMode="auto">
          <a:xfrm>
            <a:off x="5486400" y="4876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40999" name="Oval 39"/>
          <p:cNvSpPr>
            <a:spLocks noChangeArrowheads="1"/>
          </p:cNvSpPr>
          <p:nvPr/>
        </p:nvSpPr>
        <p:spPr bwMode="auto">
          <a:xfrm>
            <a:off x="6248400" y="5638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41000" name="Line 40"/>
          <p:cNvSpPr>
            <a:spLocks noChangeShapeType="1"/>
          </p:cNvSpPr>
          <p:nvPr/>
        </p:nvSpPr>
        <p:spPr bwMode="auto">
          <a:xfrm>
            <a:off x="5943600" y="5334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2" name="Line 42"/>
          <p:cNvSpPr>
            <a:spLocks noChangeShapeType="1"/>
          </p:cNvSpPr>
          <p:nvPr/>
        </p:nvSpPr>
        <p:spPr bwMode="auto">
          <a:xfrm>
            <a:off x="4724400" y="4800600"/>
            <a:ext cx="762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3" name="Oval 43"/>
          <p:cNvSpPr>
            <a:spLocks noChangeArrowheads="1"/>
          </p:cNvSpPr>
          <p:nvPr/>
        </p:nvSpPr>
        <p:spPr bwMode="auto">
          <a:xfrm>
            <a:off x="6477000" y="4648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23</a:t>
            </a:r>
          </a:p>
        </p:txBody>
      </p:sp>
      <p:sp>
        <p:nvSpPr>
          <p:cNvPr id="41004" name="Oval 44"/>
          <p:cNvSpPr>
            <a:spLocks noChangeArrowheads="1"/>
          </p:cNvSpPr>
          <p:nvPr/>
        </p:nvSpPr>
        <p:spPr bwMode="auto">
          <a:xfrm>
            <a:off x="7239000" y="5410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51</a:t>
            </a:r>
          </a:p>
        </p:txBody>
      </p:sp>
      <p:sp>
        <p:nvSpPr>
          <p:cNvPr id="41005" name="Line 45"/>
          <p:cNvSpPr>
            <a:spLocks noChangeShapeType="1"/>
          </p:cNvSpPr>
          <p:nvPr/>
        </p:nvSpPr>
        <p:spPr bwMode="auto">
          <a:xfrm>
            <a:off x="6934200" y="5105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6" name="Oval 46"/>
          <p:cNvSpPr>
            <a:spLocks noChangeArrowheads="1"/>
          </p:cNvSpPr>
          <p:nvPr/>
        </p:nvSpPr>
        <p:spPr bwMode="auto">
          <a:xfrm>
            <a:off x="7696200" y="4876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24</a:t>
            </a:r>
          </a:p>
        </p:txBody>
      </p:sp>
      <p:sp>
        <p:nvSpPr>
          <p:cNvPr id="41007" name="Oval 47"/>
          <p:cNvSpPr>
            <a:spLocks noChangeArrowheads="1"/>
          </p:cNvSpPr>
          <p:nvPr/>
        </p:nvSpPr>
        <p:spPr bwMode="auto">
          <a:xfrm>
            <a:off x="8458200" y="5638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65</a:t>
            </a:r>
          </a:p>
        </p:txBody>
      </p:sp>
      <p:sp>
        <p:nvSpPr>
          <p:cNvPr id="41008" name="Line 48"/>
          <p:cNvSpPr>
            <a:spLocks noChangeShapeType="1"/>
          </p:cNvSpPr>
          <p:nvPr/>
        </p:nvSpPr>
        <p:spPr bwMode="auto">
          <a:xfrm>
            <a:off x="8153400" y="5334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0" name="Line 50"/>
          <p:cNvSpPr>
            <a:spLocks noChangeShapeType="1"/>
          </p:cNvSpPr>
          <p:nvPr/>
        </p:nvSpPr>
        <p:spPr bwMode="auto">
          <a:xfrm>
            <a:off x="4724400" y="4648200"/>
            <a:ext cx="1752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1" name="Line 51"/>
          <p:cNvSpPr>
            <a:spLocks noChangeShapeType="1"/>
          </p:cNvSpPr>
          <p:nvPr/>
        </p:nvSpPr>
        <p:spPr bwMode="auto">
          <a:xfrm>
            <a:off x="7010400" y="4953000"/>
            <a:ext cx="685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52232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D074A98-1143-4AE9-A228-3FBBFAFE20DF}" type="slidenum">
              <a:rPr lang="en-US" altLang="en-US" sz="1400"/>
              <a:pPr>
                <a:spcBef>
                  <a:spcPct val="0"/>
                </a:spcBef>
                <a:buFontTx/>
                <a:buNone/>
              </a:pPr>
              <a:t>33</a:t>
            </a:fld>
            <a:endParaRPr lang="en-US" altLang="en-US" sz="1400"/>
          </a:p>
        </p:txBody>
      </p:sp>
      <p:sp>
        <p:nvSpPr>
          <p:cNvPr id="12291" name="Rectangle 2"/>
          <p:cNvSpPr>
            <a:spLocks noGrp="1" noChangeArrowheads="1"/>
          </p:cNvSpPr>
          <p:nvPr>
            <p:ph type="title"/>
            <p:custDataLst>
              <p:tags r:id="rId1"/>
            </p:custDataLst>
          </p:nvPr>
        </p:nvSpPr>
        <p:spPr>
          <a:xfrm>
            <a:off x="685800" y="152400"/>
            <a:ext cx="7772400" cy="1143000"/>
          </a:xfrm>
        </p:spPr>
        <p:txBody>
          <a:bodyPr>
            <a:normAutofit fontScale="90000"/>
          </a:bodyPr>
          <a:lstStyle/>
          <a:p>
            <a:pPr eaLnBrk="1" hangingPunct="1"/>
            <a:r>
              <a:rPr lang="en-US" altLang="en-US" smtClean="0"/>
              <a:t>Another Example</a:t>
            </a:r>
            <a:r>
              <a:rPr lang="en-US" altLang="en-US" smtClean="0"/>
              <a:t>: </a:t>
            </a:r>
            <a:r>
              <a:rPr lang="en-US" altLang="en-US" smtClean="0"/>
              <a:t/>
            </a:r>
            <a:br>
              <a:rPr lang="en-US" altLang="en-US" smtClean="0"/>
            </a:br>
            <a:r>
              <a:rPr lang="en-US" altLang="en-US" smtClean="0"/>
              <a:t>Binomial </a:t>
            </a:r>
            <a:r>
              <a:rPr lang="en-US" altLang="en-US" smtClean="0"/>
              <a:t>Queue Merge</a:t>
            </a:r>
          </a:p>
        </p:txBody>
      </p:sp>
      <p:sp>
        <p:nvSpPr>
          <p:cNvPr id="12292" name="Oval 3"/>
          <p:cNvSpPr>
            <a:spLocks noChangeArrowheads="1"/>
          </p:cNvSpPr>
          <p:nvPr>
            <p:custDataLst>
              <p:tags r:id="rId2"/>
            </p:custDataLst>
          </p:nvPr>
        </p:nvSpPr>
        <p:spPr bwMode="auto">
          <a:xfrm>
            <a:off x="1311275" y="235267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293" name="Oval 4"/>
          <p:cNvSpPr>
            <a:spLocks noChangeArrowheads="1"/>
          </p:cNvSpPr>
          <p:nvPr>
            <p:custDataLst>
              <p:tags r:id="rId3"/>
            </p:custDataLst>
          </p:nvPr>
        </p:nvSpPr>
        <p:spPr bwMode="auto">
          <a:xfrm>
            <a:off x="1625600" y="314166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294" name="Line 5"/>
          <p:cNvSpPr>
            <a:spLocks noChangeShapeType="1"/>
          </p:cNvSpPr>
          <p:nvPr>
            <p:custDataLst>
              <p:tags r:id="rId4"/>
            </p:custDataLst>
          </p:nvPr>
        </p:nvSpPr>
        <p:spPr bwMode="auto">
          <a:xfrm>
            <a:off x="1573213" y="26844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Oval 6"/>
          <p:cNvSpPr>
            <a:spLocks noChangeArrowheads="1"/>
          </p:cNvSpPr>
          <p:nvPr>
            <p:custDataLst>
              <p:tags r:id="rId5"/>
            </p:custDataLst>
          </p:nvPr>
        </p:nvSpPr>
        <p:spPr bwMode="auto">
          <a:xfrm>
            <a:off x="5181600" y="23193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3</a:t>
            </a:r>
          </a:p>
        </p:txBody>
      </p:sp>
      <p:sp>
        <p:nvSpPr>
          <p:cNvPr id="12296" name="Oval 7"/>
          <p:cNvSpPr>
            <a:spLocks noChangeArrowheads="1"/>
          </p:cNvSpPr>
          <p:nvPr>
            <p:custDataLst>
              <p:tags r:id="rId6"/>
            </p:custDataLst>
          </p:nvPr>
        </p:nvSpPr>
        <p:spPr bwMode="auto">
          <a:xfrm>
            <a:off x="2058988" y="235585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297" name="Oval 8"/>
          <p:cNvSpPr>
            <a:spLocks noChangeArrowheads="1"/>
          </p:cNvSpPr>
          <p:nvPr>
            <p:custDataLst>
              <p:tags r:id="rId7"/>
            </p:custDataLst>
          </p:nvPr>
        </p:nvSpPr>
        <p:spPr bwMode="auto">
          <a:xfrm>
            <a:off x="2373313" y="314483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298" name="Line 9"/>
          <p:cNvSpPr>
            <a:spLocks noChangeShapeType="1"/>
          </p:cNvSpPr>
          <p:nvPr>
            <p:custDataLst>
              <p:tags r:id="rId8"/>
            </p:custDataLst>
          </p:nvPr>
        </p:nvSpPr>
        <p:spPr bwMode="auto">
          <a:xfrm>
            <a:off x="2320925"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Oval 10"/>
          <p:cNvSpPr>
            <a:spLocks noChangeArrowheads="1"/>
          </p:cNvSpPr>
          <p:nvPr>
            <p:custDataLst>
              <p:tags r:id="rId9"/>
            </p:custDataLst>
          </p:nvPr>
        </p:nvSpPr>
        <p:spPr bwMode="auto">
          <a:xfrm>
            <a:off x="2828925" y="31575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00" name="Oval 11"/>
          <p:cNvSpPr>
            <a:spLocks noChangeArrowheads="1"/>
          </p:cNvSpPr>
          <p:nvPr>
            <p:custDataLst>
              <p:tags r:id="rId10"/>
            </p:custDataLst>
          </p:nvPr>
        </p:nvSpPr>
        <p:spPr bwMode="auto">
          <a:xfrm>
            <a:off x="3143250" y="394652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01" name="Line 12"/>
          <p:cNvSpPr>
            <a:spLocks noChangeShapeType="1"/>
          </p:cNvSpPr>
          <p:nvPr>
            <p:custDataLst>
              <p:tags r:id="rId11"/>
            </p:custDataLst>
          </p:nvPr>
        </p:nvSpPr>
        <p:spPr bwMode="auto">
          <a:xfrm>
            <a:off x="3090863"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13"/>
          <p:cNvSpPr>
            <a:spLocks noChangeShapeType="1"/>
          </p:cNvSpPr>
          <p:nvPr>
            <p:custDataLst>
              <p:tags r:id="rId12"/>
            </p:custDataLst>
          </p:nvPr>
        </p:nvSpPr>
        <p:spPr bwMode="auto">
          <a:xfrm>
            <a:off x="2354263"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Oval 14"/>
          <p:cNvSpPr>
            <a:spLocks noChangeArrowheads="1"/>
          </p:cNvSpPr>
          <p:nvPr>
            <p:custDataLst>
              <p:tags r:id="rId13"/>
            </p:custDataLst>
          </p:nvPr>
        </p:nvSpPr>
        <p:spPr bwMode="auto">
          <a:xfrm>
            <a:off x="3508375" y="312420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04" name="Oval 15"/>
          <p:cNvSpPr>
            <a:spLocks noChangeArrowheads="1"/>
          </p:cNvSpPr>
          <p:nvPr>
            <p:custDataLst>
              <p:tags r:id="rId14"/>
            </p:custDataLst>
          </p:nvPr>
        </p:nvSpPr>
        <p:spPr bwMode="auto">
          <a:xfrm>
            <a:off x="3822700" y="391318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05" name="Line 16"/>
          <p:cNvSpPr>
            <a:spLocks noChangeShapeType="1"/>
          </p:cNvSpPr>
          <p:nvPr>
            <p:custDataLst>
              <p:tags r:id="rId15"/>
            </p:custDataLst>
          </p:nvPr>
        </p:nvSpPr>
        <p:spPr bwMode="auto">
          <a:xfrm>
            <a:off x="3770313"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Oval 17"/>
          <p:cNvSpPr>
            <a:spLocks noChangeArrowheads="1"/>
          </p:cNvSpPr>
          <p:nvPr>
            <p:custDataLst>
              <p:tags r:id="rId16"/>
            </p:custDataLst>
          </p:nvPr>
        </p:nvSpPr>
        <p:spPr bwMode="auto">
          <a:xfrm>
            <a:off x="4278313" y="392588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07" name="Oval 18"/>
          <p:cNvSpPr>
            <a:spLocks noChangeArrowheads="1"/>
          </p:cNvSpPr>
          <p:nvPr>
            <p:custDataLst>
              <p:tags r:id="rId17"/>
            </p:custDataLst>
          </p:nvPr>
        </p:nvSpPr>
        <p:spPr bwMode="auto">
          <a:xfrm>
            <a:off x="4592638" y="4714875"/>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08" name="Line 19"/>
          <p:cNvSpPr>
            <a:spLocks noChangeShapeType="1"/>
          </p:cNvSpPr>
          <p:nvPr>
            <p:custDataLst>
              <p:tags r:id="rId18"/>
            </p:custDataLst>
          </p:nvPr>
        </p:nvSpPr>
        <p:spPr bwMode="auto">
          <a:xfrm>
            <a:off x="4540250"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20"/>
          <p:cNvSpPr>
            <a:spLocks noChangeShapeType="1"/>
          </p:cNvSpPr>
          <p:nvPr>
            <p:custDataLst>
              <p:tags r:id="rId19"/>
            </p:custDataLst>
          </p:nvPr>
        </p:nvSpPr>
        <p:spPr bwMode="auto">
          <a:xfrm>
            <a:off x="3803650"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Line 21"/>
          <p:cNvSpPr>
            <a:spLocks noChangeShapeType="1"/>
          </p:cNvSpPr>
          <p:nvPr>
            <p:custDataLst>
              <p:tags r:id="rId20"/>
            </p:custDataLst>
          </p:nvPr>
        </p:nvSpPr>
        <p:spPr bwMode="auto">
          <a:xfrm>
            <a:off x="2379663"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Text Box 22"/>
          <p:cNvSpPr txBox="1">
            <a:spLocks noChangeArrowheads="1"/>
          </p:cNvSpPr>
          <p:nvPr>
            <p:custDataLst>
              <p:tags r:id="rId21"/>
            </p:custDataLst>
          </p:nvPr>
        </p:nvSpPr>
        <p:spPr bwMode="auto">
          <a:xfrm>
            <a:off x="1320800" y="2290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2312" name="Text Box 23"/>
          <p:cNvSpPr txBox="1">
            <a:spLocks noChangeArrowheads="1"/>
          </p:cNvSpPr>
          <p:nvPr>
            <p:custDataLst>
              <p:tags r:id="rId22"/>
            </p:custDataLst>
          </p:nvPr>
        </p:nvSpPr>
        <p:spPr bwMode="auto">
          <a:xfrm>
            <a:off x="1638300"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2313" name="Text Box 24"/>
          <p:cNvSpPr txBox="1">
            <a:spLocks noChangeArrowheads="1"/>
          </p:cNvSpPr>
          <p:nvPr>
            <p:custDataLst>
              <p:tags r:id="rId23"/>
            </p:custDataLst>
          </p:nvPr>
        </p:nvSpPr>
        <p:spPr bwMode="auto">
          <a:xfrm>
            <a:off x="2016125"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2314" name="Text Box 25"/>
          <p:cNvSpPr txBox="1">
            <a:spLocks noChangeArrowheads="1"/>
          </p:cNvSpPr>
          <p:nvPr>
            <p:custDataLst>
              <p:tags r:id="rId24"/>
            </p:custDataLst>
          </p:nvPr>
        </p:nvSpPr>
        <p:spPr bwMode="auto">
          <a:xfrm>
            <a:off x="2381250"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12315" name="Text Box 26"/>
          <p:cNvSpPr txBox="1">
            <a:spLocks noChangeArrowheads="1"/>
          </p:cNvSpPr>
          <p:nvPr>
            <p:custDataLst>
              <p:tags r:id="rId25"/>
            </p:custDataLst>
          </p:nvPr>
        </p:nvSpPr>
        <p:spPr bwMode="auto">
          <a:xfrm>
            <a:off x="2857500"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2316" name="Text Box 27"/>
          <p:cNvSpPr txBox="1">
            <a:spLocks noChangeArrowheads="1"/>
          </p:cNvSpPr>
          <p:nvPr>
            <p:custDataLst>
              <p:tags r:id="rId26"/>
            </p:custDataLst>
          </p:nvPr>
        </p:nvSpPr>
        <p:spPr bwMode="auto">
          <a:xfrm>
            <a:off x="3590132" y="3011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12317" name="Text Box 28"/>
          <p:cNvSpPr txBox="1">
            <a:spLocks noChangeArrowheads="1"/>
          </p:cNvSpPr>
          <p:nvPr>
            <p:custDataLst>
              <p:tags r:id="rId27"/>
            </p:custDataLst>
          </p:nvPr>
        </p:nvSpPr>
        <p:spPr bwMode="auto">
          <a:xfrm>
            <a:off x="3149600"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12318" name="Text Box 29"/>
          <p:cNvSpPr txBox="1">
            <a:spLocks noChangeArrowheads="1"/>
          </p:cNvSpPr>
          <p:nvPr>
            <p:custDataLst>
              <p:tags r:id="rId28"/>
            </p:custDataLst>
          </p:nvPr>
        </p:nvSpPr>
        <p:spPr bwMode="auto">
          <a:xfrm>
            <a:off x="3746500"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11</a:t>
            </a:r>
          </a:p>
        </p:txBody>
      </p:sp>
      <p:sp>
        <p:nvSpPr>
          <p:cNvPr id="12319" name="Text Box 30"/>
          <p:cNvSpPr txBox="1">
            <a:spLocks noChangeArrowheads="1"/>
          </p:cNvSpPr>
          <p:nvPr>
            <p:custDataLst>
              <p:tags r:id="rId29"/>
            </p:custDataLst>
          </p:nvPr>
        </p:nvSpPr>
        <p:spPr bwMode="auto">
          <a:xfrm>
            <a:off x="4291013"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2320" name="Text Box 31"/>
          <p:cNvSpPr txBox="1">
            <a:spLocks noChangeArrowheads="1"/>
          </p:cNvSpPr>
          <p:nvPr>
            <p:custDataLst>
              <p:tags r:id="rId30"/>
            </p:custDataLst>
          </p:nvPr>
        </p:nvSpPr>
        <p:spPr bwMode="auto">
          <a:xfrm>
            <a:off x="4584700"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2321" name="Oval 32"/>
          <p:cNvSpPr>
            <a:spLocks noChangeArrowheads="1"/>
          </p:cNvSpPr>
          <p:nvPr>
            <p:custDataLst>
              <p:tags r:id="rId31"/>
            </p:custDataLst>
          </p:nvPr>
        </p:nvSpPr>
        <p:spPr bwMode="auto">
          <a:xfrm>
            <a:off x="6359525" y="234156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22" name="Oval 33"/>
          <p:cNvSpPr>
            <a:spLocks noChangeArrowheads="1"/>
          </p:cNvSpPr>
          <p:nvPr>
            <p:custDataLst>
              <p:tags r:id="rId32"/>
            </p:custDataLst>
          </p:nvPr>
        </p:nvSpPr>
        <p:spPr bwMode="auto">
          <a:xfrm>
            <a:off x="6673850" y="313055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23" name="Line 34"/>
          <p:cNvSpPr>
            <a:spLocks noChangeShapeType="1"/>
          </p:cNvSpPr>
          <p:nvPr>
            <p:custDataLst>
              <p:tags r:id="rId33"/>
            </p:custDataLst>
          </p:nvPr>
        </p:nvSpPr>
        <p:spPr bwMode="auto">
          <a:xfrm>
            <a:off x="6621463" y="267335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4" name="Oval 35"/>
          <p:cNvSpPr>
            <a:spLocks noChangeArrowheads="1"/>
          </p:cNvSpPr>
          <p:nvPr>
            <p:custDataLst>
              <p:tags r:id="rId34"/>
            </p:custDataLst>
          </p:nvPr>
        </p:nvSpPr>
        <p:spPr bwMode="auto">
          <a:xfrm>
            <a:off x="7129463" y="314325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25" name="Oval 36"/>
          <p:cNvSpPr>
            <a:spLocks noChangeArrowheads="1"/>
          </p:cNvSpPr>
          <p:nvPr>
            <p:custDataLst>
              <p:tags r:id="rId35"/>
            </p:custDataLst>
          </p:nvPr>
        </p:nvSpPr>
        <p:spPr bwMode="auto">
          <a:xfrm>
            <a:off x="7443788" y="393223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2326" name="Line 37"/>
          <p:cNvSpPr>
            <a:spLocks noChangeShapeType="1"/>
          </p:cNvSpPr>
          <p:nvPr>
            <p:custDataLst>
              <p:tags r:id="rId36"/>
            </p:custDataLst>
          </p:nvPr>
        </p:nvSpPr>
        <p:spPr bwMode="auto">
          <a:xfrm>
            <a:off x="7391400" y="34750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7" name="Line 38"/>
          <p:cNvSpPr>
            <a:spLocks noChangeShapeType="1"/>
          </p:cNvSpPr>
          <p:nvPr>
            <p:custDataLst>
              <p:tags r:id="rId37"/>
            </p:custDataLst>
          </p:nvPr>
        </p:nvSpPr>
        <p:spPr bwMode="auto">
          <a:xfrm>
            <a:off x="6654800" y="262255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Text Box 39"/>
          <p:cNvSpPr txBox="1">
            <a:spLocks noChangeArrowheads="1"/>
          </p:cNvSpPr>
          <p:nvPr>
            <p:custDataLst>
              <p:tags r:id="rId38"/>
            </p:custDataLst>
          </p:nvPr>
        </p:nvSpPr>
        <p:spPr bwMode="auto">
          <a:xfrm>
            <a:off x="636587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2329" name="Text Box 40"/>
          <p:cNvSpPr txBox="1">
            <a:spLocks noChangeArrowheads="1"/>
          </p:cNvSpPr>
          <p:nvPr>
            <p:custDataLst>
              <p:tags r:id="rId39"/>
            </p:custDataLst>
          </p:nvPr>
        </p:nvSpPr>
        <p:spPr bwMode="auto">
          <a:xfrm>
            <a:off x="6699250" y="3067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12330" name="Text Box 41"/>
          <p:cNvSpPr txBox="1">
            <a:spLocks noChangeArrowheads="1"/>
          </p:cNvSpPr>
          <p:nvPr>
            <p:custDataLst>
              <p:tags r:id="rId40"/>
            </p:custDataLst>
          </p:nvPr>
        </p:nvSpPr>
        <p:spPr bwMode="auto">
          <a:xfrm>
            <a:off x="713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2331" name="Text Box 42"/>
          <p:cNvSpPr txBox="1">
            <a:spLocks noChangeArrowheads="1"/>
          </p:cNvSpPr>
          <p:nvPr>
            <p:custDataLst>
              <p:tags r:id="rId41"/>
            </p:custDataLst>
          </p:nvPr>
        </p:nvSpPr>
        <p:spPr bwMode="auto">
          <a:xfrm>
            <a:off x="7466013" y="3867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2332" name="Oval 43"/>
          <p:cNvSpPr>
            <a:spLocks noChangeArrowheads="1"/>
          </p:cNvSpPr>
          <p:nvPr>
            <p:custDataLst>
              <p:tags r:id="rId42"/>
            </p:custDataLst>
          </p:nvPr>
        </p:nvSpPr>
        <p:spPr bwMode="auto">
          <a:xfrm>
            <a:off x="533400" y="2366963"/>
            <a:ext cx="366713" cy="366712"/>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12333" name="Text Box 44"/>
          <p:cNvSpPr txBox="1">
            <a:spLocks noChangeArrowheads="1"/>
          </p:cNvSpPr>
          <p:nvPr>
            <p:custDataLst>
              <p:tags r:id="rId43"/>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H1:			        H2:</a:t>
            </a:r>
            <a:endParaRPr lang="en-US" altLang="en-US" sz="2800" baseline="-25000"/>
          </a:p>
        </p:txBody>
      </p:sp>
    </p:spTree>
    <p:extLst>
      <p:ext uri="{BB962C8B-B14F-4D97-AF65-F5344CB8AC3E}">
        <p14:creationId xmlns:p14="http://schemas.microsoft.com/office/powerpoint/2010/main" val="19189437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A39795C-749D-4D76-ABA4-EB72FFA07F81}" type="slidenum">
              <a:rPr lang="en-US" altLang="en-US" sz="1400"/>
              <a:pPr>
                <a:spcBef>
                  <a:spcPct val="0"/>
                </a:spcBef>
                <a:buFontTx/>
                <a:buNone/>
              </a:pPr>
              <a:t>34</a:t>
            </a:fld>
            <a:endParaRPr lang="en-US" altLang="en-US" sz="1400"/>
          </a:p>
        </p:txBody>
      </p:sp>
      <p:sp>
        <p:nvSpPr>
          <p:cNvPr id="13315" name="Rectangle 2"/>
          <p:cNvSpPr>
            <a:spLocks noGrp="1" noChangeArrowheads="1"/>
          </p:cNvSpPr>
          <p:nvPr>
            <p:ph type="title"/>
            <p:custDataLst>
              <p:tags r:id="rId1"/>
            </p:custDataLst>
          </p:nvPr>
        </p:nvSpPr>
        <p:spPr>
          <a:xfrm>
            <a:off x="685800" y="152400"/>
            <a:ext cx="7772400" cy="1143000"/>
          </a:xfrm>
        </p:spPr>
        <p:txBody>
          <a:bodyPr>
            <a:normAutofit fontScale="90000"/>
          </a:bodyPr>
          <a:lstStyle/>
          <a:p>
            <a:pPr eaLnBrk="1" hangingPunct="1"/>
            <a:r>
              <a:rPr lang="en-US" altLang="en-US" smtClean="0"/>
              <a:t>Another Example</a:t>
            </a:r>
            <a:r>
              <a:rPr lang="en-US" altLang="en-US" smtClean="0"/>
              <a:t>: </a:t>
            </a:r>
            <a:r>
              <a:rPr lang="en-US" altLang="en-US" smtClean="0"/>
              <a:t/>
            </a:r>
            <a:br>
              <a:rPr lang="en-US" altLang="en-US" smtClean="0"/>
            </a:br>
            <a:r>
              <a:rPr lang="en-US" altLang="en-US" smtClean="0"/>
              <a:t>Binomial </a:t>
            </a:r>
            <a:r>
              <a:rPr lang="en-US" altLang="en-US" smtClean="0"/>
              <a:t>Queue Merge</a:t>
            </a:r>
          </a:p>
        </p:txBody>
      </p:sp>
      <p:sp>
        <p:nvSpPr>
          <p:cNvPr id="13316" name="Oval 3"/>
          <p:cNvSpPr>
            <a:spLocks noChangeArrowheads="1"/>
          </p:cNvSpPr>
          <p:nvPr>
            <p:custDataLst>
              <p:tags r:id="rId2"/>
            </p:custDataLst>
          </p:nvPr>
        </p:nvSpPr>
        <p:spPr bwMode="auto">
          <a:xfrm>
            <a:off x="1311275" y="235267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17" name="Oval 4"/>
          <p:cNvSpPr>
            <a:spLocks noChangeArrowheads="1"/>
          </p:cNvSpPr>
          <p:nvPr>
            <p:custDataLst>
              <p:tags r:id="rId3"/>
            </p:custDataLst>
          </p:nvPr>
        </p:nvSpPr>
        <p:spPr bwMode="auto">
          <a:xfrm>
            <a:off x="1625600" y="314166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18" name="Line 5"/>
          <p:cNvSpPr>
            <a:spLocks noChangeShapeType="1"/>
          </p:cNvSpPr>
          <p:nvPr>
            <p:custDataLst>
              <p:tags r:id="rId4"/>
            </p:custDataLst>
          </p:nvPr>
        </p:nvSpPr>
        <p:spPr bwMode="auto">
          <a:xfrm>
            <a:off x="1573213" y="26844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Oval 6"/>
          <p:cNvSpPr>
            <a:spLocks noChangeArrowheads="1"/>
          </p:cNvSpPr>
          <p:nvPr>
            <p:custDataLst>
              <p:tags r:id="rId5"/>
            </p:custDataLst>
          </p:nvPr>
        </p:nvSpPr>
        <p:spPr bwMode="auto">
          <a:xfrm>
            <a:off x="5181600" y="23193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3</a:t>
            </a:r>
          </a:p>
        </p:txBody>
      </p:sp>
      <p:sp>
        <p:nvSpPr>
          <p:cNvPr id="13320" name="Oval 7"/>
          <p:cNvSpPr>
            <a:spLocks noChangeArrowheads="1"/>
          </p:cNvSpPr>
          <p:nvPr>
            <p:custDataLst>
              <p:tags r:id="rId6"/>
            </p:custDataLst>
          </p:nvPr>
        </p:nvSpPr>
        <p:spPr bwMode="auto">
          <a:xfrm>
            <a:off x="2058988" y="235585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21" name="Oval 8"/>
          <p:cNvSpPr>
            <a:spLocks noChangeArrowheads="1"/>
          </p:cNvSpPr>
          <p:nvPr>
            <p:custDataLst>
              <p:tags r:id="rId7"/>
            </p:custDataLst>
          </p:nvPr>
        </p:nvSpPr>
        <p:spPr bwMode="auto">
          <a:xfrm>
            <a:off x="2373313" y="314483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22" name="Line 9"/>
          <p:cNvSpPr>
            <a:spLocks noChangeShapeType="1"/>
          </p:cNvSpPr>
          <p:nvPr>
            <p:custDataLst>
              <p:tags r:id="rId8"/>
            </p:custDataLst>
          </p:nvPr>
        </p:nvSpPr>
        <p:spPr bwMode="auto">
          <a:xfrm>
            <a:off x="2320925"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Oval 10"/>
          <p:cNvSpPr>
            <a:spLocks noChangeArrowheads="1"/>
          </p:cNvSpPr>
          <p:nvPr>
            <p:custDataLst>
              <p:tags r:id="rId9"/>
            </p:custDataLst>
          </p:nvPr>
        </p:nvSpPr>
        <p:spPr bwMode="auto">
          <a:xfrm>
            <a:off x="2828925" y="31575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24" name="Oval 11"/>
          <p:cNvSpPr>
            <a:spLocks noChangeArrowheads="1"/>
          </p:cNvSpPr>
          <p:nvPr>
            <p:custDataLst>
              <p:tags r:id="rId10"/>
            </p:custDataLst>
          </p:nvPr>
        </p:nvSpPr>
        <p:spPr bwMode="auto">
          <a:xfrm>
            <a:off x="3143250" y="394652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25" name="Line 12"/>
          <p:cNvSpPr>
            <a:spLocks noChangeShapeType="1"/>
          </p:cNvSpPr>
          <p:nvPr>
            <p:custDataLst>
              <p:tags r:id="rId11"/>
            </p:custDataLst>
          </p:nvPr>
        </p:nvSpPr>
        <p:spPr bwMode="auto">
          <a:xfrm>
            <a:off x="3090863"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Line 13"/>
          <p:cNvSpPr>
            <a:spLocks noChangeShapeType="1"/>
          </p:cNvSpPr>
          <p:nvPr>
            <p:custDataLst>
              <p:tags r:id="rId12"/>
            </p:custDataLst>
          </p:nvPr>
        </p:nvSpPr>
        <p:spPr bwMode="auto">
          <a:xfrm>
            <a:off x="2354263"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Oval 14"/>
          <p:cNvSpPr>
            <a:spLocks noChangeArrowheads="1"/>
          </p:cNvSpPr>
          <p:nvPr>
            <p:custDataLst>
              <p:tags r:id="rId13"/>
            </p:custDataLst>
          </p:nvPr>
        </p:nvSpPr>
        <p:spPr bwMode="auto">
          <a:xfrm>
            <a:off x="3508375" y="312420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28" name="Oval 15"/>
          <p:cNvSpPr>
            <a:spLocks noChangeArrowheads="1"/>
          </p:cNvSpPr>
          <p:nvPr>
            <p:custDataLst>
              <p:tags r:id="rId14"/>
            </p:custDataLst>
          </p:nvPr>
        </p:nvSpPr>
        <p:spPr bwMode="auto">
          <a:xfrm>
            <a:off x="3822700" y="391318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29" name="Line 16"/>
          <p:cNvSpPr>
            <a:spLocks noChangeShapeType="1"/>
          </p:cNvSpPr>
          <p:nvPr>
            <p:custDataLst>
              <p:tags r:id="rId15"/>
            </p:custDataLst>
          </p:nvPr>
        </p:nvSpPr>
        <p:spPr bwMode="auto">
          <a:xfrm>
            <a:off x="3770313"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0" name="Oval 17"/>
          <p:cNvSpPr>
            <a:spLocks noChangeArrowheads="1"/>
          </p:cNvSpPr>
          <p:nvPr>
            <p:custDataLst>
              <p:tags r:id="rId16"/>
            </p:custDataLst>
          </p:nvPr>
        </p:nvSpPr>
        <p:spPr bwMode="auto">
          <a:xfrm>
            <a:off x="4278313" y="392588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31" name="Oval 18"/>
          <p:cNvSpPr>
            <a:spLocks noChangeArrowheads="1"/>
          </p:cNvSpPr>
          <p:nvPr>
            <p:custDataLst>
              <p:tags r:id="rId17"/>
            </p:custDataLst>
          </p:nvPr>
        </p:nvSpPr>
        <p:spPr bwMode="auto">
          <a:xfrm>
            <a:off x="4592638" y="4714875"/>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32" name="Line 19"/>
          <p:cNvSpPr>
            <a:spLocks noChangeShapeType="1"/>
          </p:cNvSpPr>
          <p:nvPr>
            <p:custDataLst>
              <p:tags r:id="rId18"/>
            </p:custDataLst>
          </p:nvPr>
        </p:nvSpPr>
        <p:spPr bwMode="auto">
          <a:xfrm>
            <a:off x="4540250"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3" name="Line 20"/>
          <p:cNvSpPr>
            <a:spLocks noChangeShapeType="1"/>
          </p:cNvSpPr>
          <p:nvPr>
            <p:custDataLst>
              <p:tags r:id="rId19"/>
            </p:custDataLst>
          </p:nvPr>
        </p:nvSpPr>
        <p:spPr bwMode="auto">
          <a:xfrm>
            <a:off x="3803650"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4" name="Line 21"/>
          <p:cNvSpPr>
            <a:spLocks noChangeShapeType="1"/>
          </p:cNvSpPr>
          <p:nvPr>
            <p:custDataLst>
              <p:tags r:id="rId20"/>
            </p:custDataLst>
          </p:nvPr>
        </p:nvSpPr>
        <p:spPr bwMode="auto">
          <a:xfrm>
            <a:off x="2379663"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5" name="Text Box 22"/>
          <p:cNvSpPr txBox="1">
            <a:spLocks noChangeArrowheads="1"/>
          </p:cNvSpPr>
          <p:nvPr>
            <p:custDataLst>
              <p:tags r:id="rId21"/>
            </p:custDataLst>
          </p:nvPr>
        </p:nvSpPr>
        <p:spPr bwMode="auto">
          <a:xfrm>
            <a:off x="1320800" y="2290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3336" name="Text Box 23"/>
          <p:cNvSpPr txBox="1">
            <a:spLocks noChangeArrowheads="1"/>
          </p:cNvSpPr>
          <p:nvPr>
            <p:custDataLst>
              <p:tags r:id="rId22"/>
            </p:custDataLst>
          </p:nvPr>
        </p:nvSpPr>
        <p:spPr bwMode="auto">
          <a:xfrm>
            <a:off x="1638300"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3337" name="Text Box 24"/>
          <p:cNvSpPr txBox="1">
            <a:spLocks noChangeArrowheads="1"/>
          </p:cNvSpPr>
          <p:nvPr>
            <p:custDataLst>
              <p:tags r:id="rId23"/>
            </p:custDataLst>
          </p:nvPr>
        </p:nvSpPr>
        <p:spPr bwMode="auto">
          <a:xfrm>
            <a:off x="2016125"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3338" name="Text Box 25"/>
          <p:cNvSpPr txBox="1">
            <a:spLocks noChangeArrowheads="1"/>
          </p:cNvSpPr>
          <p:nvPr>
            <p:custDataLst>
              <p:tags r:id="rId24"/>
            </p:custDataLst>
          </p:nvPr>
        </p:nvSpPr>
        <p:spPr bwMode="auto">
          <a:xfrm>
            <a:off x="2381250"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13339" name="Text Box 26"/>
          <p:cNvSpPr txBox="1">
            <a:spLocks noChangeArrowheads="1"/>
          </p:cNvSpPr>
          <p:nvPr>
            <p:custDataLst>
              <p:tags r:id="rId25"/>
            </p:custDataLst>
          </p:nvPr>
        </p:nvSpPr>
        <p:spPr bwMode="auto">
          <a:xfrm>
            <a:off x="2857500"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3340" name="Text Box 27"/>
          <p:cNvSpPr txBox="1">
            <a:spLocks noChangeArrowheads="1"/>
          </p:cNvSpPr>
          <p:nvPr>
            <p:custDataLst>
              <p:tags r:id="rId26"/>
            </p:custDataLst>
          </p:nvPr>
        </p:nvSpPr>
        <p:spPr bwMode="auto">
          <a:xfrm>
            <a:off x="3533775"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13341" name="Text Box 28"/>
          <p:cNvSpPr txBox="1">
            <a:spLocks noChangeArrowheads="1"/>
          </p:cNvSpPr>
          <p:nvPr>
            <p:custDataLst>
              <p:tags r:id="rId27"/>
            </p:custDataLst>
          </p:nvPr>
        </p:nvSpPr>
        <p:spPr bwMode="auto">
          <a:xfrm>
            <a:off x="3149600"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13342" name="Text Box 29"/>
          <p:cNvSpPr txBox="1">
            <a:spLocks noChangeArrowheads="1"/>
          </p:cNvSpPr>
          <p:nvPr>
            <p:custDataLst>
              <p:tags r:id="rId28"/>
            </p:custDataLst>
          </p:nvPr>
        </p:nvSpPr>
        <p:spPr bwMode="auto">
          <a:xfrm>
            <a:off x="3746500"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11</a:t>
            </a:r>
          </a:p>
        </p:txBody>
      </p:sp>
      <p:sp>
        <p:nvSpPr>
          <p:cNvPr id="13343" name="Text Box 30"/>
          <p:cNvSpPr txBox="1">
            <a:spLocks noChangeArrowheads="1"/>
          </p:cNvSpPr>
          <p:nvPr>
            <p:custDataLst>
              <p:tags r:id="rId29"/>
            </p:custDataLst>
          </p:nvPr>
        </p:nvSpPr>
        <p:spPr bwMode="auto">
          <a:xfrm>
            <a:off x="4291013"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3344" name="Text Box 31"/>
          <p:cNvSpPr txBox="1">
            <a:spLocks noChangeArrowheads="1"/>
          </p:cNvSpPr>
          <p:nvPr>
            <p:custDataLst>
              <p:tags r:id="rId30"/>
            </p:custDataLst>
          </p:nvPr>
        </p:nvSpPr>
        <p:spPr bwMode="auto">
          <a:xfrm>
            <a:off x="4584700"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3345" name="Oval 32"/>
          <p:cNvSpPr>
            <a:spLocks noChangeArrowheads="1"/>
          </p:cNvSpPr>
          <p:nvPr>
            <p:custDataLst>
              <p:tags r:id="rId31"/>
            </p:custDataLst>
          </p:nvPr>
        </p:nvSpPr>
        <p:spPr bwMode="auto">
          <a:xfrm>
            <a:off x="6359525" y="234156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46" name="Oval 33"/>
          <p:cNvSpPr>
            <a:spLocks noChangeArrowheads="1"/>
          </p:cNvSpPr>
          <p:nvPr>
            <p:custDataLst>
              <p:tags r:id="rId32"/>
            </p:custDataLst>
          </p:nvPr>
        </p:nvSpPr>
        <p:spPr bwMode="auto">
          <a:xfrm>
            <a:off x="6673850" y="313055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47" name="Line 34"/>
          <p:cNvSpPr>
            <a:spLocks noChangeShapeType="1"/>
          </p:cNvSpPr>
          <p:nvPr>
            <p:custDataLst>
              <p:tags r:id="rId33"/>
            </p:custDataLst>
          </p:nvPr>
        </p:nvSpPr>
        <p:spPr bwMode="auto">
          <a:xfrm>
            <a:off x="6621463" y="267335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8" name="Oval 35"/>
          <p:cNvSpPr>
            <a:spLocks noChangeArrowheads="1"/>
          </p:cNvSpPr>
          <p:nvPr>
            <p:custDataLst>
              <p:tags r:id="rId34"/>
            </p:custDataLst>
          </p:nvPr>
        </p:nvSpPr>
        <p:spPr bwMode="auto">
          <a:xfrm>
            <a:off x="7129463" y="314325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49" name="Oval 36"/>
          <p:cNvSpPr>
            <a:spLocks noChangeArrowheads="1"/>
          </p:cNvSpPr>
          <p:nvPr>
            <p:custDataLst>
              <p:tags r:id="rId35"/>
            </p:custDataLst>
          </p:nvPr>
        </p:nvSpPr>
        <p:spPr bwMode="auto">
          <a:xfrm>
            <a:off x="7443788" y="393223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3350" name="Line 37"/>
          <p:cNvSpPr>
            <a:spLocks noChangeShapeType="1"/>
          </p:cNvSpPr>
          <p:nvPr>
            <p:custDataLst>
              <p:tags r:id="rId36"/>
            </p:custDataLst>
          </p:nvPr>
        </p:nvSpPr>
        <p:spPr bwMode="auto">
          <a:xfrm>
            <a:off x="7391400" y="34750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1" name="Line 38"/>
          <p:cNvSpPr>
            <a:spLocks noChangeShapeType="1"/>
          </p:cNvSpPr>
          <p:nvPr>
            <p:custDataLst>
              <p:tags r:id="rId37"/>
            </p:custDataLst>
          </p:nvPr>
        </p:nvSpPr>
        <p:spPr bwMode="auto">
          <a:xfrm>
            <a:off x="6654800" y="262255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2" name="Text Box 39"/>
          <p:cNvSpPr txBox="1">
            <a:spLocks noChangeArrowheads="1"/>
          </p:cNvSpPr>
          <p:nvPr>
            <p:custDataLst>
              <p:tags r:id="rId38"/>
            </p:custDataLst>
          </p:nvPr>
        </p:nvSpPr>
        <p:spPr bwMode="auto">
          <a:xfrm>
            <a:off x="636587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3353" name="Text Box 40"/>
          <p:cNvSpPr txBox="1">
            <a:spLocks noChangeArrowheads="1"/>
          </p:cNvSpPr>
          <p:nvPr>
            <p:custDataLst>
              <p:tags r:id="rId39"/>
            </p:custDataLst>
          </p:nvPr>
        </p:nvSpPr>
        <p:spPr bwMode="auto">
          <a:xfrm>
            <a:off x="6699250" y="3067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13354" name="Text Box 41"/>
          <p:cNvSpPr txBox="1">
            <a:spLocks noChangeArrowheads="1"/>
          </p:cNvSpPr>
          <p:nvPr>
            <p:custDataLst>
              <p:tags r:id="rId40"/>
            </p:custDataLst>
          </p:nvPr>
        </p:nvSpPr>
        <p:spPr bwMode="auto">
          <a:xfrm>
            <a:off x="713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3355" name="Text Box 42"/>
          <p:cNvSpPr txBox="1">
            <a:spLocks noChangeArrowheads="1"/>
          </p:cNvSpPr>
          <p:nvPr>
            <p:custDataLst>
              <p:tags r:id="rId41"/>
            </p:custDataLst>
          </p:nvPr>
        </p:nvSpPr>
        <p:spPr bwMode="auto">
          <a:xfrm>
            <a:off x="7466013" y="3867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3356" name="Oval 43"/>
          <p:cNvSpPr>
            <a:spLocks noChangeArrowheads="1"/>
          </p:cNvSpPr>
          <p:nvPr>
            <p:custDataLst>
              <p:tags r:id="rId42"/>
            </p:custDataLst>
          </p:nvPr>
        </p:nvSpPr>
        <p:spPr bwMode="auto">
          <a:xfrm>
            <a:off x="5729288" y="3138488"/>
            <a:ext cx="366712" cy="366712"/>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13357" name="Text Box 44"/>
          <p:cNvSpPr txBox="1">
            <a:spLocks noChangeArrowheads="1"/>
          </p:cNvSpPr>
          <p:nvPr>
            <p:custDataLst>
              <p:tags r:id="rId43"/>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H1:			        H2:</a:t>
            </a:r>
            <a:endParaRPr lang="en-US" altLang="en-US" sz="2800" baseline="-25000"/>
          </a:p>
        </p:txBody>
      </p:sp>
      <p:sp>
        <p:nvSpPr>
          <p:cNvPr id="13358" name="Line 45"/>
          <p:cNvSpPr>
            <a:spLocks noChangeShapeType="1"/>
          </p:cNvSpPr>
          <p:nvPr>
            <p:custDataLst>
              <p:tags r:id="rId44"/>
            </p:custDataLst>
          </p:nvPr>
        </p:nvSpPr>
        <p:spPr bwMode="auto">
          <a:xfrm>
            <a:off x="5410200" y="26670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058013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AC63295-F1AE-4097-BAE5-4ACB72B4AACB}" type="slidenum">
              <a:rPr lang="en-US" altLang="en-US" sz="1400"/>
              <a:pPr>
                <a:spcBef>
                  <a:spcPct val="0"/>
                </a:spcBef>
                <a:buFontTx/>
                <a:buNone/>
              </a:pPr>
              <a:t>35</a:t>
            </a:fld>
            <a:endParaRPr lang="en-US" altLang="en-US" sz="1400"/>
          </a:p>
        </p:txBody>
      </p:sp>
      <p:sp>
        <p:nvSpPr>
          <p:cNvPr id="14339" name="Rectangle 2"/>
          <p:cNvSpPr>
            <a:spLocks noGrp="1" noChangeArrowheads="1"/>
          </p:cNvSpPr>
          <p:nvPr>
            <p:ph type="title"/>
            <p:custDataLst>
              <p:tags r:id="rId1"/>
            </p:custDataLst>
          </p:nvPr>
        </p:nvSpPr>
        <p:spPr>
          <a:xfrm>
            <a:off x="685800" y="152400"/>
            <a:ext cx="7772400" cy="1143000"/>
          </a:xfrm>
        </p:spPr>
        <p:txBody>
          <a:bodyPr>
            <a:normAutofit fontScale="90000"/>
          </a:bodyPr>
          <a:lstStyle/>
          <a:p>
            <a:pPr eaLnBrk="1" hangingPunct="1"/>
            <a:r>
              <a:rPr lang="en-US" altLang="en-US" smtClean="0"/>
              <a:t>Another Example</a:t>
            </a:r>
            <a:r>
              <a:rPr lang="en-US" altLang="en-US" smtClean="0"/>
              <a:t>: </a:t>
            </a:r>
            <a:r>
              <a:rPr lang="en-US" altLang="en-US" smtClean="0"/>
              <a:t/>
            </a:r>
            <a:br>
              <a:rPr lang="en-US" altLang="en-US" smtClean="0"/>
            </a:br>
            <a:r>
              <a:rPr lang="en-US" altLang="en-US" smtClean="0"/>
              <a:t>Binomial </a:t>
            </a:r>
            <a:r>
              <a:rPr lang="en-US" altLang="en-US" smtClean="0"/>
              <a:t>Queue Merge</a:t>
            </a:r>
          </a:p>
        </p:txBody>
      </p:sp>
      <p:sp>
        <p:nvSpPr>
          <p:cNvPr id="14340" name="Oval 3"/>
          <p:cNvSpPr>
            <a:spLocks noChangeArrowheads="1"/>
          </p:cNvSpPr>
          <p:nvPr>
            <p:custDataLst>
              <p:tags r:id="rId2"/>
            </p:custDataLst>
          </p:nvPr>
        </p:nvSpPr>
        <p:spPr bwMode="auto">
          <a:xfrm>
            <a:off x="457200" y="235267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41" name="Oval 4"/>
          <p:cNvSpPr>
            <a:spLocks noChangeArrowheads="1"/>
          </p:cNvSpPr>
          <p:nvPr>
            <p:custDataLst>
              <p:tags r:id="rId3"/>
            </p:custDataLst>
          </p:nvPr>
        </p:nvSpPr>
        <p:spPr bwMode="auto">
          <a:xfrm>
            <a:off x="771525" y="314166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42" name="Line 5"/>
          <p:cNvSpPr>
            <a:spLocks noChangeShapeType="1"/>
          </p:cNvSpPr>
          <p:nvPr>
            <p:custDataLst>
              <p:tags r:id="rId4"/>
            </p:custDataLst>
          </p:nvPr>
        </p:nvSpPr>
        <p:spPr bwMode="auto">
          <a:xfrm>
            <a:off x="719138" y="26844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Oval 6"/>
          <p:cNvSpPr>
            <a:spLocks noChangeArrowheads="1"/>
          </p:cNvSpPr>
          <p:nvPr>
            <p:custDataLst>
              <p:tags r:id="rId5"/>
            </p:custDataLst>
          </p:nvPr>
        </p:nvSpPr>
        <p:spPr bwMode="auto">
          <a:xfrm>
            <a:off x="1371600" y="31575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3</a:t>
            </a:r>
          </a:p>
        </p:txBody>
      </p:sp>
      <p:sp>
        <p:nvSpPr>
          <p:cNvPr id="14344" name="Oval 7"/>
          <p:cNvSpPr>
            <a:spLocks noChangeArrowheads="1"/>
          </p:cNvSpPr>
          <p:nvPr>
            <p:custDataLst>
              <p:tags r:id="rId6"/>
            </p:custDataLst>
          </p:nvPr>
        </p:nvSpPr>
        <p:spPr bwMode="auto">
          <a:xfrm>
            <a:off x="2058988" y="235585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45" name="Oval 8"/>
          <p:cNvSpPr>
            <a:spLocks noChangeArrowheads="1"/>
          </p:cNvSpPr>
          <p:nvPr>
            <p:custDataLst>
              <p:tags r:id="rId7"/>
            </p:custDataLst>
          </p:nvPr>
        </p:nvSpPr>
        <p:spPr bwMode="auto">
          <a:xfrm>
            <a:off x="2373313" y="314483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46" name="Line 9"/>
          <p:cNvSpPr>
            <a:spLocks noChangeShapeType="1"/>
          </p:cNvSpPr>
          <p:nvPr>
            <p:custDataLst>
              <p:tags r:id="rId8"/>
            </p:custDataLst>
          </p:nvPr>
        </p:nvSpPr>
        <p:spPr bwMode="auto">
          <a:xfrm>
            <a:off x="2320925"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Oval 10"/>
          <p:cNvSpPr>
            <a:spLocks noChangeArrowheads="1"/>
          </p:cNvSpPr>
          <p:nvPr>
            <p:custDataLst>
              <p:tags r:id="rId9"/>
            </p:custDataLst>
          </p:nvPr>
        </p:nvSpPr>
        <p:spPr bwMode="auto">
          <a:xfrm>
            <a:off x="2828925" y="31575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48" name="Oval 11"/>
          <p:cNvSpPr>
            <a:spLocks noChangeArrowheads="1"/>
          </p:cNvSpPr>
          <p:nvPr>
            <p:custDataLst>
              <p:tags r:id="rId10"/>
            </p:custDataLst>
          </p:nvPr>
        </p:nvSpPr>
        <p:spPr bwMode="auto">
          <a:xfrm>
            <a:off x="3143250" y="394652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49" name="Line 12"/>
          <p:cNvSpPr>
            <a:spLocks noChangeShapeType="1"/>
          </p:cNvSpPr>
          <p:nvPr>
            <p:custDataLst>
              <p:tags r:id="rId11"/>
            </p:custDataLst>
          </p:nvPr>
        </p:nvSpPr>
        <p:spPr bwMode="auto">
          <a:xfrm>
            <a:off x="3090863"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3"/>
          <p:cNvSpPr>
            <a:spLocks noChangeShapeType="1"/>
          </p:cNvSpPr>
          <p:nvPr>
            <p:custDataLst>
              <p:tags r:id="rId12"/>
            </p:custDataLst>
          </p:nvPr>
        </p:nvSpPr>
        <p:spPr bwMode="auto">
          <a:xfrm>
            <a:off x="2354263"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Oval 14"/>
          <p:cNvSpPr>
            <a:spLocks noChangeArrowheads="1"/>
          </p:cNvSpPr>
          <p:nvPr>
            <p:custDataLst>
              <p:tags r:id="rId13"/>
            </p:custDataLst>
          </p:nvPr>
        </p:nvSpPr>
        <p:spPr bwMode="auto">
          <a:xfrm>
            <a:off x="3508375" y="312420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52" name="Oval 15"/>
          <p:cNvSpPr>
            <a:spLocks noChangeArrowheads="1"/>
          </p:cNvSpPr>
          <p:nvPr>
            <p:custDataLst>
              <p:tags r:id="rId14"/>
            </p:custDataLst>
          </p:nvPr>
        </p:nvSpPr>
        <p:spPr bwMode="auto">
          <a:xfrm>
            <a:off x="3822700" y="391318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53" name="Line 16"/>
          <p:cNvSpPr>
            <a:spLocks noChangeShapeType="1"/>
          </p:cNvSpPr>
          <p:nvPr>
            <p:custDataLst>
              <p:tags r:id="rId15"/>
            </p:custDataLst>
          </p:nvPr>
        </p:nvSpPr>
        <p:spPr bwMode="auto">
          <a:xfrm>
            <a:off x="3770313"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Oval 17"/>
          <p:cNvSpPr>
            <a:spLocks noChangeArrowheads="1"/>
          </p:cNvSpPr>
          <p:nvPr>
            <p:custDataLst>
              <p:tags r:id="rId16"/>
            </p:custDataLst>
          </p:nvPr>
        </p:nvSpPr>
        <p:spPr bwMode="auto">
          <a:xfrm>
            <a:off x="4278313" y="392588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55" name="Oval 18"/>
          <p:cNvSpPr>
            <a:spLocks noChangeArrowheads="1"/>
          </p:cNvSpPr>
          <p:nvPr>
            <p:custDataLst>
              <p:tags r:id="rId17"/>
            </p:custDataLst>
          </p:nvPr>
        </p:nvSpPr>
        <p:spPr bwMode="auto">
          <a:xfrm>
            <a:off x="4592638" y="4714875"/>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56" name="Line 19"/>
          <p:cNvSpPr>
            <a:spLocks noChangeShapeType="1"/>
          </p:cNvSpPr>
          <p:nvPr>
            <p:custDataLst>
              <p:tags r:id="rId18"/>
            </p:custDataLst>
          </p:nvPr>
        </p:nvSpPr>
        <p:spPr bwMode="auto">
          <a:xfrm>
            <a:off x="4540250"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20"/>
          <p:cNvSpPr>
            <a:spLocks noChangeShapeType="1"/>
          </p:cNvSpPr>
          <p:nvPr>
            <p:custDataLst>
              <p:tags r:id="rId19"/>
            </p:custDataLst>
          </p:nvPr>
        </p:nvSpPr>
        <p:spPr bwMode="auto">
          <a:xfrm>
            <a:off x="3803650"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8" name="Line 21"/>
          <p:cNvSpPr>
            <a:spLocks noChangeShapeType="1"/>
          </p:cNvSpPr>
          <p:nvPr>
            <p:custDataLst>
              <p:tags r:id="rId20"/>
            </p:custDataLst>
          </p:nvPr>
        </p:nvSpPr>
        <p:spPr bwMode="auto">
          <a:xfrm>
            <a:off x="2379663"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9" name="Text Box 22"/>
          <p:cNvSpPr txBox="1">
            <a:spLocks noChangeArrowheads="1"/>
          </p:cNvSpPr>
          <p:nvPr>
            <p:custDataLst>
              <p:tags r:id="rId21"/>
            </p:custDataLst>
          </p:nvPr>
        </p:nvSpPr>
        <p:spPr bwMode="auto">
          <a:xfrm>
            <a:off x="466725" y="2290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4360" name="Text Box 23"/>
          <p:cNvSpPr txBox="1">
            <a:spLocks noChangeArrowheads="1"/>
          </p:cNvSpPr>
          <p:nvPr>
            <p:custDataLst>
              <p:tags r:id="rId22"/>
            </p:custDataLst>
          </p:nvPr>
        </p:nvSpPr>
        <p:spPr bwMode="auto">
          <a:xfrm>
            <a:off x="78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4361" name="Text Box 24"/>
          <p:cNvSpPr txBox="1">
            <a:spLocks noChangeArrowheads="1"/>
          </p:cNvSpPr>
          <p:nvPr>
            <p:custDataLst>
              <p:tags r:id="rId23"/>
            </p:custDataLst>
          </p:nvPr>
        </p:nvSpPr>
        <p:spPr bwMode="auto">
          <a:xfrm>
            <a:off x="2016125"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4362" name="Text Box 25"/>
          <p:cNvSpPr txBox="1">
            <a:spLocks noChangeArrowheads="1"/>
          </p:cNvSpPr>
          <p:nvPr>
            <p:custDataLst>
              <p:tags r:id="rId24"/>
            </p:custDataLst>
          </p:nvPr>
        </p:nvSpPr>
        <p:spPr bwMode="auto">
          <a:xfrm>
            <a:off x="2381250"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14363" name="Text Box 26"/>
          <p:cNvSpPr txBox="1">
            <a:spLocks noChangeArrowheads="1"/>
          </p:cNvSpPr>
          <p:nvPr>
            <p:custDataLst>
              <p:tags r:id="rId25"/>
            </p:custDataLst>
          </p:nvPr>
        </p:nvSpPr>
        <p:spPr bwMode="auto">
          <a:xfrm>
            <a:off x="2857500"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4364" name="Text Box 27"/>
          <p:cNvSpPr txBox="1">
            <a:spLocks noChangeArrowheads="1"/>
          </p:cNvSpPr>
          <p:nvPr>
            <p:custDataLst>
              <p:tags r:id="rId26"/>
            </p:custDataLst>
          </p:nvPr>
        </p:nvSpPr>
        <p:spPr bwMode="auto">
          <a:xfrm>
            <a:off x="3533775"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14365" name="Text Box 28"/>
          <p:cNvSpPr txBox="1">
            <a:spLocks noChangeArrowheads="1"/>
          </p:cNvSpPr>
          <p:nvPr>
            <p:custDataLst>
              <p:tags r:id="rId27"/>
            </p:custDataLst>
          </p:nvPr>
        </p:nvSpPr>
        <p:spPr bwMode="auto">
          <a:xfrm>
            <a:off x="3149600"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14366" name="Text Box 29"/>
          <p:cNvSpPr txBox="1">
            <a:spLocks noChangeArrowheads="1"/>
          </p:cNvSpPr>
          <p:nvPr>
            <p:custDataLst>
              <p:tags r:id="rId28"/>
            </p:custDataLst>
          </p:nvPr>
        </p:nvSpPr>
        <p:spPr bwMode="auto">
          <a:xfrm>
            <a:off x="3746500"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11</a:t>
            </a:r>
          </a:p>
        </p:txBody>
      </p:sp>
      <p:sp>
        <p:nvSpPr>
          <p:cNvPr id="14367" name="Text Box 30"/>
          <p:cNvSpPr txBox="1">
            <a:spLocks noChangeArrowheads="1"/>
          </p:cNvSpPr>
          <p:nvPr>
            <p:custDataLst>
              <p:tags r:id="rId29"/>
            </p:custDataLst>
          </p:nvPr>
        </p:nvSpPr>
        <p:spPr bwMode="auto">
          <a:xfrm>
            <a:off x="4291013"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4368" name="Text Box 31"/>
          <p:cNvSpPr txBox="1">
            <a:spLocks noChangeArrowheads="1"/>
          </p:cNvSpPr>
          <p:nvPr>
            <p:custDataLst>
              <p:tags r:id="rId30"/>
            </p:custDataLst>
          </p:nvPr>
        </p:nvSpPr>
        <p:spPr bwMode="auto">
          <a:xfrm>
            <a:off x="4584700"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4369" name="Oval 32"/>
          <p:cNvSpPr>
            <a:spLocks noChangeArrowheads="1"/>
          </p:cNvSpPr>
          <p:nvPr>
            <p:custDataLst>
              <p:tags r:id="rId31"/>
            </p:custDataLst>
          </p:nvPr>
        </p:nvSpPr>
        <p:spPr bwMode="auto">
          <a:xfrm>
            <a:off x="6359525" y="234156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70" name="Oval 33"/>
          <p:cNvSpPr>
            <a:spLocks noChangeArrowheads="1"/>
          </p:cNvSpPr>
          <p:nvPr>
            <p:custDataLst>
              <p:tags r:id="rId32"/>
            </p:custDataLst>
          </p:nvPr>
        </p:nvSpPr>
        <p:spPr bwMode="auto">
          <a:xfrm>
            <a:off x="6673850" y="313055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71" name="Line 34"/>
          <p:cNvSpPr>
            <a:spLocks noChangeShapeType="1"/>
          </p:cNvSpPr>
          <p:nvPr>
            <p:custDataLst>
              <p:tags r:id="rId33"/>
            </p:custDataLst>
          </p:nvPr>
        </p:nvSpPr>
        <p:spPr bwMode="auto">
          <a:xfrm>
            <a:off x="6621463" y="267335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2" name="Oval 35"/>
          <p:cNvSpPr>
            <a:spLocks noChangeArrowheads="1"/>
          </p:cNvSpPr>
          <p:nvPr>
            <p:custDataLst>
              <p:tags r:id="rId34"/>
            </p:custDataLst>
          </p:nvPr>
        </p:nvSpPr>
        <p:spPr bwMode="auto">
          <a:xfrm>
            <a:off x="7129463" y="314325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73" name="Oval 36"/>
          <p:cNvSpPr>
            <a:spLocks noChangeArrowheads="1"/>
          </p:cNvSpPr>
          <p:nvPr>
            <p:custDataLst>
              <p:tags r:id="rId35"/>
            </p:custDataLst>
          </p:nvPr>
        </p:nvSpPr>
        <p:spPr bwMode="auto">
          <a:xfrm>
            <a:off x="7443788" y="393223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4374" name="Line 37"/>
          <p:cNvSpPr>
            <a:spLocks noChangeShapeType="1"/>
          </p:cNvSpPr>
          <p:nvPr>
            <p:custDataLst>
              <p:tags r:id="rId36"/>
            </p:custDataLst>
          </p:nvPr>
        </p:nvSpPr>
        <p:spPr bwMode="auto">
          <a:xfrm>
            <a:off x="7391400" y="34750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5" name="Line 38"/>
          <p:cNvSpPr>
            <a:spLocks noChangeShapeType="1"/>
          </p:cNvSpPr>
          <p:nvPr>
            <p:custDataLst>
              <p:tags r:id="rId37"/>
            </p:custDataLst>
          </p:nvPr>
        </p:nvSpPr>
        <p:spPr bwMode="auto">
          <a:xfrm>
            <a:off x="6654800" y="262255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6" name="Text Box 39"/>
          <p:cNvSpPr txBox="1">
            <a:spLocks noChangeArrowheads="1"/>
          </p:cNvSpPr>
          <p:nvPr>
            <p:custDataLst>
              <p:tags r:id="rId38"/>
            </p:custDataLst>
          </p:nvPr>
        </p:nvSpPr>
        <p:spPr bwMode="auto">
          <a:xfrm>
            <a:off x="636587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4377" name="Text Box 40"/>
          <p:cNvSpPr txBox="1">
            <a:spLocks noChangeArrowheads="1"/>
          </p:cNvSpPr>
          <p:nvPr>
            <p:custDataLst>
              <p:tags r:id="rId39"/>
            </p:custDataLst>
          </p:nvPr>
        </p:nvSpPr>
        <p:spPr bwMode="auto">
          <a:xfrm>
            <a:off x="6699250" y="3067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14378" name="Text Box 41"/>
          <p:cNvSpPr txBox="1">
            <a:spLocks noChangeArrowheads="1"/>
          </p:cNvSpPr>
          <p:nvPr>
            <p:custDataLst>
              <p:tags r:id="rId40"/>
            </p:custDataLst>
          </p:nvPr>
        </p:nvSpPr>
        <p:spPr bwMode="auto">
          <a:xfrm>
            <a:off x="713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4379" name="Text Box 42"/>
          <p:cNvSpPr txBox="1">
            <a:spLocks noChangeArrowheads="1"/>
          </p:cNvSpPr>
          <p:nvPr>
            <p:custDataLst>
              <p:tags r:id="rId41"/>
            </p:custDataLst>
          </p:nvPr>
        </p:nvSpPr>
        <p:spPr bwMode="auto">
          <a:xfrm>
            <a:off x="7466013" y="3867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4380" name="Oval 43"/>
          <p:cNvSpPr>
            <a:spLocks noChangeArrowheads="1"/>
          </p:cNvSpPr>
          <p:nvPr>
            <p:custDataLst>
              <p:tags r:id="rId42"/>
            </p:custDataLst>
          </p:nvPr>
        </p:nvSpPr>
        <p:spPr bwMode="auto">
          <a:xfrm>
            <a:off x="1919288" y="3976688"/>
            <a:ext cx="366712" cy="366712"/>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14381" name="Text Box 44"/>
          <p:cNvSpPr txBox="1">
            <a:spLocks noChangeArrowheads="1"/>
          </p:cNvSpPr>
          <p:nvPr>
            <p:custDataLst>
              <p:tags r:id="rId43"/>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H1:			        H2:</a:t>
            </a:r>
            <a:endParaRPr lang="en-US" altLang="en-US" sz="2800" baseline="-25000"/>
          </a:p>
        </p:txBody>
      </p:sp>
      <p:sp>
        <p:nvSpPr>
          <p:cNvPr id="14382" name="Line 45"/>
          <p:cNvSpPr>
            <a:spLocks noChangeShapeType="1"/>
          </p:cNvSpPr>
          <p:nvPr>
            <p:custDataLst>
              <p:tags r:id="rId44"/>
            </p:custDataLst>
          </p:nvPr>
        </p:nvSpPr>
        <p:spPr bwMode="auto">
          <a:xfrm>
            <a:off x="1600200" y="35052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3" name="Line 46"/>
          <p:cNvSpPr>
            <a:spLocks noChangeShapeType="1"/>
          </p:cNvSpPr>
          <p:nvPr>
            <p:custDataLst>
              <p:tags r:id="rId45"/>
            </p:custDataLst>
          </p:nvPr>
        </p:nvSpPr>
        <p:spPr bwMode="auto">
          <a:xfrm>
            <a:off x="762000" y="2667000"/>
            <a:ext cx="685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429513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A1B8F4C-8647-4101-BFCC-093C6DECA3F6}" type="slidenum">
              <a:rPr lang="en-US" altLang="en-US" sz="1400"/>
              <a:pPr>
                <a:spcBef>
                  <a:spcPct val="0"/>
                </a:spcBef>
                <a:buFontTx/>
                <a:buNone/>
              </a:pPr>
              <a:t>36</a:t>
            </a:fld>
            <a:endParaRPr lang="en-US" altLang="en-US" sz="1400"/>
          </a:p>
        </p:txBody>
      </p:sp>
      <p:sp>
        <p:nvSpPr>
          <p:cNvPr id="15363" name="Rectangle 2"/>
          <p:cNvSpPr>
            <a:spLocks noGrp="1" noChangeArrowheads="1"/>
          </p:cNvSpPr>
          <p:nvPr>
            <p:ph type="title"/>
            <p:custDataLst>
              <p:tags r:id="rId1"/>
            </p:custDataLst>
          </p:nvPr>
        </p:nvSpPr>
        <p:spPr>
          <a:xfrm>
            <a:off x="685800" y="152400"/>
            <a:ext cx="7772400" cy="1143000"/>
          </a:xfrm>
        </p:spPr>
        <p:txBody>
          <a:bodyPr>
            <a:normAutofit fontScale="90000"/>
          </a:bodyPr>
          <a:lstStyle/>
          <a:p>
            <a:pPr eaLnBrk="1" hangingPunct="1"/>
            <a:r>
              <a:rPr lang="en-US" altLang="en-US" smtClean="0"/>
              <a:t>Another Example</a:t>
            </a:r>
            <a:r>
              <a:rPr lang="en-US" altLang="en-US" smtClean="0"/>
              <a:t>: </a:t>
            </a:r>
            <a:r>
              <a:rPr lang="en-US" altLang="en-US" smtClean="0"/>
              <a:t/>
            </a:r>
            <a:br>
              <a:rPr lang="en-US" altLang="en-US" smtClean="0"/>
            </a:br>
            <a:r>
              <a:rPr lang="en-US" altLang="en-US" smtClean="0"/>
              <a:t>Binomial </a:t>
            </a:r>
            <a:r>
              <a:rPr lang="en-US" altLang="en-US" smtClean="0"/>
              <a:t>Queue Merge</a:t>
            </a:r>
          </a:p>
        </p:txBody>
      </p:sp>
      <p:sp>
        <p:nvSpPr>
          <p:cNvPr id="15364" name="Oval 3"/>
          <p:cNvSpPr>
            <a:spLocks noChangeArrowheads="1"/>
          </p:cNvSpPr>
          <p:nvPr>
            <p:custDataLst>
              <p:tags r:id="rId2"/>
            </p:custDataLst>
          </p:nvPr>
        </p:nvSpPr>
        <p:spPr bwMode="auto">
          <a:xfrm>
            <a:off x="457200" y="235267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65" name="Oval 4"/>
          <p:cNvSpPr>
            <a:spLocks noChangeArrowheads="1"/>
          </p:cNvSpPr>
          <p:nvPr>
            <p:custDataLst>
              <p:tags r:id="rId3"/>
            </p:custDataLst>
          </p:nvPr>
        </p:nvSpPr>
        <p:spPr bwMode="auto">
          <a:xfrm>
            <a:off x="771525" y="314166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66" name="Line 5"/>
          <p:cNvSpPr>
            <a:spLocks noChangeShapeType="1"/>
          </p:cNvSpPr>
          <p:nvPr>
            <p:custDataLst>
              <p:tags r:id="rId4"/>
            </p:custDataLst>
          </p:nvPr>
        </p:nvSpPr>
        <p:spPr bwMode="auto">
          <a:xfrm>
            <a:off x="719138" y="26844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Oval 6"/>
          <p:cNvSpPr>
            <a:spLocks noChangeArrowheads="1"/>
          </p:cNvSpPr>
          <p:nvPr>
            <p:custDataLst>
              <p:tags r:id="rId5"/>
            </p:custDataLst>
          </p:nvPr>
        </p:nvSpPr>
        <p:spPr bwMode="auto">
          <a:xfrm>
            <a:off x="1371600" y="31575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3</a:t>
            </a:r>
          </a:p>
        </p:txBody>
      </p:sp>
      <p:sp>
        <p:nvSpPr>
          <p:cNvPr id="15368" name="Oval 7"/>
          <p:cNvSpPr>
            <a:spLocks noChangeArrowheads="1"/>
          </p:cNvSpPr>
          <p:nvPr>
            <p:custDataLst>
              <p:tags r:id="rId6"/>
            </p:custDataLst>
          </p:nvPr>
        </p:nvSpPr>
        <p:spPr bwMode="auto">
          <a:xfrm>
            <a:off x="3370263" y="235585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69" name="Oval 8"/>
          <p:cNvSpPr>
            <a:spLocks noChangeArrowheads="1"/>
          </p:cNvSpPr>
          <p:nvPr>
            <p:custDataLst>
              <p:tags r:id="rId7"/>
            </p:custDataLst>
          </p:nvPr>
        </p:nvSpPr>
        <p:spPr bwMode="auto">
          <a:xfrm>
            <a:off x="3684588" y="314483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70" name="Line 9"/>
          <p:cNvSpPr>
            <a:spLocks noChangeShapeType="1"/>
          </p:cNvSpPr>
          <p:nvPr>
            <p:custDataLst>
              <p:tags r:id="rId8"/>
            </p:custDataLst>
          </p:nvPr>
        </p:nvSpPr>
        <p:spPr bwMode="auto">
          <a:xfrm>
            <a:off x="3632200"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Oval 10"/>
          <p:cNvSpPr>
            <a:spLocks noChangeArrowheads="1"/>
          </p:cNvSpPr>
          <p:nvPr>
            <p:custDataLst>
              <p:tags r:id="rId9"/>
            </p:custDataLst>
          </p:nvPr>
        </p:nvSpPr>
        <p:spPr bwMode="auto">
          <a:xfrm>
            <a:off x="4140200" y="31575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72" name="Oval 11"/>
          <p:cNvSpPr>
            <a:spLocks noChangeArrowheads="1"/>
          </p:cNvSpPr>
          <p:nvPr>
            <p:custDataLst>
              <p:tags r:id="rId10"/>
            </p:custDataLst>
          </p:nvPr>
        </p:nvSpPr>
        <p:spPr bwMode="auto">
          <a:xfrm>
            <a:off x="4454525" y="394652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73" name="Line 12"/>
          <p:cNvSpPr>
            <a:spLocks noChangeShapeType="1"/>
          </p:cNvSpPr>
          <p:nvPr>
            <p:custDataLst>
              <p:tags r:id="rId11"/>
            </p:custDataLst>
          </p:nvPr>
        </p:nvSpPr>
        <p:spPr bwMode="auto">
          <a:xfrm>
            <a:off x="4402138"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13"/>
          <p:cNvSpPr>
            <a:spLocks noChangeShapeType="1"/>
          </p:cNvSpPr>
          <p:nvPr>
            <p:custDataLst>
              <p:tags r:id="rId12"/>
            </p:custDataLst>
          </p:nvPr>
        </p:nvSpPr>
        <p:spPr bwMode="auto">
          <a:xfrm>
            <a:off x="3665538"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5" name="Oval 14"/>
          <p:cNvSpPr>
            <a:spLocks noChangeArrowheads="1"/>
          </p:cNvSpPr>
          <p:nvPr>
            <p:custDataLst>
              <p:tags r:id="rId13"/>
            </p:custDataLst>
          </p:nvPr>
        </p:nvSpPr>
        <p:spPr bwMode="auto">
          <a:xfrm>
            <a:off x="4819650" y="312420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76" name="Oval 15"/>
          <p:cNvSpPr>
            <a:spLocks noChangeArrowheads="1"/>
          </p:cNvSpPr>
          <p:nvPr>
            <p:custDataLst>
              <p:tags r:id="rId14"/>
            </p:custDataLst>
          </p:nvPr>
        </p:nvSpPr>
        <p:spPr bwMode="auto">
          <a:xfrm>
            <a:off x="5133975" y="391318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77" name="Line 16"/>
          <p:cNvSpPr>
            <a:spLocks noChangeShapeType="1"/>
          </p:cNvSpPr>
          <p:nvPr>
            <p:custDataLst>
              <p:tags r:id="rId15"/>
            </p:custDataLst>
          </p:nvPr>
        </p:nvSpPr>
        <p:spPr bwMode="auto">
          <a:xfrm>
            <a:off x="5081588"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Oval 17"/>
          <p:cNvSpPr>
            <a:spLocks noChangeArrowheads="1"/>
          </p:cNvSpPr>
          <p:nvPr>
            <p:custDataLst>
              <p:tags r:id="rId16"/>
            </p:custDataLst>
          </p:nvPr>
        </p:nvSpPr>
        <p:spPr bwMode="auto">
          <a:xfrm>
            <a:off x="5589588" y="392588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79" name="Oval 18"/>
          <p:cNvSpPr>
            <a:spLocks noChangeArrowheads="1"/>
          </p:cNvSpPr>
          <p:nvPr>
            <p:custDataLst>
              <p:tags r:id="rId17"/>
            </p:custDataLst>
          </p:nvPr>
        </p:nvSpPr>
        <p:spPr bwMode="auto">
          <a:xfrm>
            <a:off x="5903913" y="4714875"/>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80" name="Line 19"/>
          <p:cNvSpPr>
            <a:spLocks noChangeShapeType="1"/>
          </p:cNvSpPr>
          <p:nvPr>
            <p:custDataLst>
              <p:tags r:id="rId18"/>
            </p:custDataLst>
          </p:nvPr>
        </p:nvSpPr>
        <p:spPr bwMode="auto">
          <a:xfrm>
            <a:off x="5851525"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20"/>
          <p:cNvSpPr>
            <a:spLocks noChangeShapeType="1"/>
          </p:cNvSpPr>
          <p:nvPr>
            <p:custDataLst>
              <p:tags r:id="rId19"/>
            </p:custDataLst>
          </p:nvPr>
        </p:nvSpPr>
        <p:spPr bwMode="auto">
          <a:xfrm>
            <a:off x="5114925"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21"/>
          <p:cNvSpPr>
            <a:spLocks noChangeShapeType="1"/>
          </p:cNvSpPr>
          <p:nvPr>
            <p:custDataLst>
              <p:tags r:id="rId20"/>
            </p:custDataLst>
          </p:nvPr>
        </p:nvSpPr>
        <p:spPr bwMode="auto">
          <a:xfrm>
            <a:off x="3690938"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Text Box 22"/>
          <p:cNvSpPr txBox="1">
            <a:spLocks noChangeArrowheads="1"/>
          </p:cNvSpPr>
          <p:nvPr>
            <p:custDataLst>
              <p:tags r:id="rId21"/>
            </p:custDataLst>
          </p:nvPr>
        </p:nvSpPr>
        <p:spPr bwMode="auto">
          <a:xfrm>
            <a:off x="466725" y="2290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5384" name="Text Box 23"/>
          <p:cNvSpPr txBox="1">
            <a:spLocks noChangeArrowheads="1"/>
          </p:cNvSpPr>
          <p:nvPr>
            <p:custDataLst>
              <p:tags r:id="rId22"/>
            </p:custDataLst>
          </p:nvPr>
        </p:nvSpPr>
        <p:spPr bwMode="auto">
          <a:xfrm>
            <a:off x="78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5385" name="Text Box 24"/>
          <p:cNvSpPr txBox="1">
            <a:spLocks noChangeArrowheads="1"/>
          </p:cNvSpPr>
          <p:nvPr>
            <p:custDataLst>
              <p:tags r:id="rId23"/>
            </p:custDataLst>
          </p:nvPr>
        </p:nvSpPr>
        <p:spPr bwMode="auto">
          <a:xfrm>
            <a:off x="3327400"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5386" name="Text Box 25"/>
          <p:cNvSpPr txBox="1">
            <a:spLocks noChangeArrowheads="1"/>
          </p:cNvSpPr>
          <p:nvPr>
            <p:custDataLst>
              <p:tags r:id="rId24"/>
            </p:custDataLst>
          </p:nvPr>
        </p:nvSpPr>
        <p:spPr bwMode="auto">
          <a:xfrm>
            <a:off x="3692525"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15387" name="Text Box 26"/>
          <p:cNvSpPr txBox="1">
            <a:spLocks noChangeArrowheads="1"/>
          </p:cNvSpPr>
          <p:nvPr>
            <p:custDataLst>
              <p:tags r:id="rId25"/>
            </p:custDataLst>
          </p:nvPr>
        </p:nvSpPr>
        <p:spPr bwMode="auto">
          <a:xfrm>
            <a:off x="4168775"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5388" name="Text Box 27"/>
          <p:cNvSpPr txBox="1">
            <a:spLocks noChangeArrowheads="1"/>
          </p:cNvSpPr>
          <p:nvPr>
            <p:custDataLst>
              <p:tags r:id="rId26"/>
            </p:custDataLst>
          </p:nvPr>
        </p:nvSpPr>
        <p:spPr bwMode="auto">
          <a:xfrm>
            <a:off x="4845050"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15389" name="Text Box 28"/>
          <p:cNvSpPr txBox="1">
            <a:spLocks noChangeArrowheads="1"/>
          </p:cNvSpPr>
          <p:nvPr>
            <p:custDataLst>
              <p:tags r:id="rId27"/>
            </p:custDataLst>
          </p:nvPr>
        </p:nvSpPr>
        <p:spPr bwMode="auto">
          <a:xfrm>
            <a:off x="4460875"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15390" name="Text Box 29"/>
          <p:cNvSpPr txBox="1">
            <a:spLocks noChangeArrowheads="1"/>
          </p:cNvSpPr>
          <p:nvPr>
            <p:custDataLst>
              <p:tags r:id="rId28"/>
            </p:custDataLst>
          </p:nvPr>
        </p:nvSpPr>
        <p:spPr bwMode="auto">
          <a:xfrm>
            <a:off x="5057775"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11</a:t>
            </a:r>
          </a:p>
        </p:txBody>
      </p:sp>
      <p:sp>
        <p:nvSpPr>
          <p:cNvPr id="15391" name="Text Box 30"/>
          <p:cNvSpPr txBox="1">
            <a:spLocks noChangeArrowheads="1"/>
          </p:cNvSpPr>
          <p:nvPr>
            <p:custDataLst>
              <p:tags r:id="rId29"/>
            </p:custDataLst>
          </p:nvPr>
        </p:nvSpPr>
        <p:spPr bwMode="auto">
          <a:xfrm>
            <a:off x="5602288"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5392" name="Text Box 31"/>
          <p:cNvSpPr txBox="1">
            <a:spLocks noChangeArrowheads="1"/>
          </p:cNvSpPr>
          <p:nvPr>
            <p:custDataLst>
              <p:tags r:id="rId30"/>
            </p:custDataLst>
          </p:nvPr>
        </p:nvSpPr>
        <p:spPr bwMode="auto">
          <a:xfrm>
            <a:off x="5895975"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5393" name="Oval 32"/>
          <p:cNvSpPr>
            <a:spLocks noChangeArrowheads="1"/>
          </p:cNvSpPr>
          <p:nvPr>
            <p:custDataLst>
              <p:tags r:id="rId31"/>
            </p:custDataLst>
          </p:nvPr>
        </p:nvSpPr>
        <p:spPr bwMode="auto">
          <a:xfrm>
            <a:off x="2209800" y="312261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94" name="Oval 33"/>
          <p:cNvSpPr>
            <a:spLocks noChangeArrowheads="1"/>
          </p:cNvSpPr>
          <p:nvPr>
            <p:custDataLst>
              <p:tags r:id="rId32"/>
            </p:custDataLst>
          </p:nvPr>
        </p:nvSpPr>
        <p:spPr bwMode="auto">
          <a:xfrm>
            <a:off x="2524125" y="391160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95" name="Line 34"/>
          <p:cNvSpPr>
            <a:spLocks noChangeShapeType="1"/>
          </p:cNvSpPr>
          <p:nvPr>
            <p:custDataLst>
              <p:tags r:id="rId33"/>
            </p:custDataLst>
          </p:nvPr>
        </p:nvSpPr>
        <p:spPr bwMode="auto">
          <a:xfrm>
            <a:off x="2471738" y="345440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6" name="Oval 35"/>
          <p:cNvSpPr>
            <a:spLocks noChangeArrowheads="1"/>
          </p:cNvSpPr>
          <p:nvPr>
            <p:custDataLst>
              <p:tags r:id="rId34"/>
            </p:custDataLst>
          </p:nvPr>
        </p:nvSpPr>
        <p:spPr bwMode="auto">
          <a:xfrm>
            <a:off x="2979738" y="392430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97" name="Oval 36"/>
          <p:cNvSpPr>
            <a:spLocks noChangeArrowheads="1"/>
          </p:cNvSpPr>
          <p:nvPr>
            <p:custDataLst>
              <p:tags r:id="rId35"/>
            </p:custDataLst>
          </p:nvPr>
        </p:nvSpPr>
        <p:spPr bwMode="auto">
          <a:xfrm>
            <a:off x="3294063" y="471328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5398" name="Line 37"/>
          <p:cNvSpPr>
            <a:spLocks noChangeShapeType="1"/>
          </p:cNvSpPr>
          <p:nvPr>
            <p:custDataLst>
              <p:tags r:id="rId36"/>
            </p:custDataLst>
          </p:nvPr>
        </p:nvSpPr>
        <p:spPr bwMode="auto">
          <a:xfrm>
            <a:off x="3241675" y="42560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9" name="Line 38"/>
          <p:cNvSpPr>
            <a:spLocks noChangeShapeType="1"/>
          </p:cNvSpPr>
          <p:nvPr>
            <p:custDataLst>
              <p:tags r:id="rId37"/>
            </p:custDataLst>
          </p:nvPr>
        </p:nvSpPr>
        <p:spPr bwMode="auto">
          <a:xfrm>
            <a:off x="2505075" y="340360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0" name="Text Box 39"/>
          <p:cNvSpPr txBox="1">
            <a:spLocks noChangeArrowheads="1"/>
          </p:cNvSpPr>
          <p:nvPr>
            <p:custDataLst>
              <p:tags r:id="rId38"/>
            </p:custDataLst>
          </p:nvPr>
        </p:nvSpPr>
        <p:spPr bwMode="auto">
          <a:xfrm>
            <a:off x="2216150" y="3067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5401" name="Text Box 40"/>
          <p:cNvSpPr txBox="1">
            <a:spLocks noChangeArrowheads="1"/>
          </p:cNvSpPr>
          <p:nvPr>
            <p:custDataLst>
              <p:tags r:id="rId39"/>
            </p:custDataLst>
          </p:nvPr>
        </p:nvSpPr>
        <p:spPr bwMode="auto">
          <a:xfrm>
            <a:off x="2549525" y="3848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15402" name="Text Box 41"/>
          <p:cNvSpPr txBox="1">
            <a:spLocks noChangeArrowheads="1"/>
          </p:cNvSpPr>
          <p:nvPr>
            <p:custDataLst>
              <p:tags r:id="rId40"/>
            </p:custDataLst>
          </p:nvPr>
        </p:nvSpPr>
        <p:spPr bwMode="auto">
          <a:xfrm>
            <a:off x="2984500" y="38592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5403" name="Text Box 42"/>
          <p:cNvSpPr txBox="1">
            <a:spLocks noChangeArrowheads="1"/>
          </p:cNvSpPr>
          <p:nvPr>
            <p:custDataLst>
              <p:tags r:id="rId41"/>
            </p:custDataLst>
          </p:nvPr>
        </p:nvSpPr>
        <p:spPr bwMode="auto">
          <a:xfrm>
            <a:off x="3316288" y="464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5404" name="Oval 43"/>
          <p:cNvSpPr>
            <a:spLocks noChangeArrowheads="1"/>
          </p:cNvSpPr>
          <p:nvPr>
            <p:custDataLst>
              <p:tags r:id="rId42"/>
            </p:custDataLst>
          </p:nvPr>
        </p:nvSpPr>
        <p:spPr bwMode="auto">
          <a:xfrm>
            <a:off x="1919288" y="3976688"/>
            <a:ext cx="366712" cy="366712"/>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15405" name="Text Box 44"/>
          <p:cNvSpPr txBox="1">
            <a:spLocks noChangeArrowheads="1"/>
          </p:cNvSpPr>
          <p:nvPr>
            <p:custDataLst>
              <p:tags r:id="rId43"/>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H1:			        H2:</a:t>
            </a:r>
            <a:endParaRPr lang="en-US" altLang="en-US" sz="2800" baseline="-25000"/>
          </a:p>
        </p:txBody>
      </p:sp>
      <p:sp>
        <p:nvSpPr>
          <p:cNvPr id="15406" name="Line 45"/>
          <p:cNvSpPr>
            <a:spLocks noChangeShapeType="1"/>
          </p:cNvSpPr>
          <p:nvPr>
            <p:custDataLst>
              <p:tags r:id="rId44"/>
            </p:custDataLst>
          </p:nvPr>
        </p:nvSpPr>
        <p:spPr bwMode="auto">
          <a:xfrm>
            <a:off x="1600200" y="35052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7" name="Line 46"/>
          <p:cNvSpPr>
            <a:spLocks noChangeShapeType="1"/>
          </p:cNvSpPr>
          <p:nvPr>
            <p:custDataLst>
              <p:tags r:id="rId45"/>
            </p:custDataLst>
          </p:nvPr>
        </p:nvSpPr>
        <p:spPr bwMode="auto">
          <a:xfrm>
            <a:off x="762000" y="2667000"/>
            <a:ext cx="685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8" name="Line 47"/>
          <p:cNvSpPr>
            <a:spLocks noChangeShapeType="1"/>
          </p:cNvSpPr>
          <p:nvPr>
            <p:custDataLst>
              <p:tags r:id="rId46"/>
            </p:custDataLst>
          </p:nvPr>
        </p:nvSpPr>
        <p:spPr bwMode="auto">
          <a:xfrm>
            <a:off x="762000" y="2590800"/>
            <a:ext cx="1447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2561334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9A5A4DA-1FE4-4A76-98D4-C7AE62B188CE}" type="slidenum">
              <a:rPr lang="en-US" altLang="en-US" sz="1400"/>
              <a:pPr>
                <a:spcBef>
                  <a:spcPct val="0"/>
                </a:spcBef>
                <a:buFontTx/>
                <a:buNone/>
              </a:pPr>
              <a:t>37</a:t>
            </a:fld>
            <a:endParaRPr lang="en-US" altLang="en-US" sz="1400"/>
          </a:p>
        </p:txBody>
      </p:sp>
      <p:sp>
        <p:nvSpPr>
          <p:cNvPr id="16387" name="Rectangle 2"/>
          <p:cNvSpPr>
            <a:spLocks noGrp="1" noChangeArrowheads="1"/>
          </p:cNvSpPr>
          <p:nvPr>
            <p:ph type="title"/>
            <p:custDataLst>
              <p:tags r:id="rId1"/>
            </p:custDataLst>
          </p:nvPr>
        </p:nvSpPr>
        <p:spPr>
          <a:xfrm>
            <a:off x="685800" y="152400"/>
            <a:ext cx="7772400" cy="1143000"/>
          </a:xfrm>
        </p:spPr>
        <p:txBody>
          <a:bodyPr>
            <a:normAutofit fontScale="90000"/>
          </a:bodyPr>
          <a:lstStyle/>
          <a:p>
            <a:pPr eaLnBrk="1" hangingPunct="1"/>
            <a:r>
              <a:rPr lang="en-US" altLang="en-US" smtClean="0"/>
              <a:t>Another Example</a:t>
            </a:r>
            <a:r>
              <a:rPr lang="en-US" altLang="en-US" smtClean="0"/>
              <a:t>: </a:t>
            </a:r>
            <a:r>
              <a:rPr lang="en-US" altLang="en-US" smtClean="0"/>
              <a:t/>
            </a:r>
            <a:br>
              <a:rPr lang="en-US" altLang="en-US" smtClean="0"/>
            </a:br>
            <a:r>
              <a:rPr lang="en-US" altLang="en-US" smtClean="0"/>
              <a:t>Binomial </a:t>
            </a:r>
            <a:r>
              <a:rPr lang="en-US" altLang="en-US" smtClean="0"/>
              <a:t>Queue Merge</a:t>
            </a:r>
          </a:p>
        </p:txBody>
      </p:sp>
      <p:sp>
        <p:nvSpPr>
          <p:cNvPr id="16388" name="Oval 3"/>
          <p:cNvSpPr>
            <a:spLocks noChangeArrowheads="1"/>
          </p:cNvSpPr>
          <p:nvPr>
            <p:custDataLst>
              <p:tags r:id="rId2"/>
            </p:custDataLst>
          </p:nvPr>
        </p:nvSpPr>
        <p:spPr bwMode="auto">
          <a:xfrm>
            <a:off x="5029200" y="303847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389" name="Oval 4"/>
          <p:cNvSpPr>
            <a:spLocks noChangeArrowheads="1"/>
          </p:cNvSpPr>
          <p:nvPr>
            <p:custDataLst>
              <p:tags r:id="rId3"/>
            </p:custDataLst>
          </p:nvPr>
        </p:nvSpPr>
        <p:spPr bwMode="auto">
          <a:xfrm>
            <a:off x="5343525" y="382746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390" name="Line 5"/>
          <p:cNvSpPr>
            <a:spLocks noChangeShapeType="1"/>
          </p:cNvSpPr>
          <p:nvPr>
            <p:custDataLst>
              <p:tags r:id="rId4"/>
            </p:custDataLst>
          </p:nvPr>
        </p:nvSpPr>
        <p:spPr bwMode="auto">
          <a:xfrm>
            <a:off x="5291138" y="33702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Oval 6"/>
          <p:cNvSpPr>
            <a:spLocks noChangeArrowheads="1"/>
          </p:cNvSpPr>
          <p:nvPr>
            <p:custDataLst>
              <p:tags r:id="rId5"/>
            </p:custDataLst>
          </p:nvPr>
        </p:nvSpPr>
        <p:spPr bwMode="auto">
          <a:xfrm>
            <a:off x="5943600" y="38433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3</a:t>
            </a:r>
          </a:p>
        </p:txBody>
      </p:sp>
      <p:sp>
        <p:nvSpPr>
          <p:cNvPr id="16392" name="Oval 7"/>
          <p:cNvSpPr>
            <a:spLocks noChangeArrowheads="1"/>
          </p:cNvSpPr>
          <p:nvPr>
            <p:custDataLst>
              <p:tags r:id="rId6"/>
            </p:custDataLst>
          </p:nvPr>
        </p:nvSpPr>
        <p:spPr bwMode="auto">
          <a:xfrm>
            <a:off x="2328863" y="235585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393" name="Oval 8"/>
          <p:cNvSpPr>
            <a:spLocks noChangeArrowheads="1"/>
          </p:cNvSpPr>
          <p:nvPr>
            <p:custDataLst>
              <p:tags r:id="rId7"/>
            </p:custDataLst>
          </p:nvPr>
        </p:nvSpPr>
        <p:spPr bwMode="auto">
          <a:xfrm>
            <a:off x="2643188" y="314483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394" name="Line 9"/>
          <p:cNvSpPr>
            <a:spLocks noChangeShapeType="1"/>
          </p:cNvSpPr>
          <p:nvPr>
            <p:custDataLst>
              <p:tags r:id="rId8"/>
            </p:custDataLst>
          </p:nvPr>
        </p:nvSpPr>
        <p:spPr bwMode="auto">
          <a:xfrm>
            <a:off x="2590800"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Oval 10"/>
          <p:cNvSpPr>
            <a:spLocks noChangeArrowheads="1"/>
          </p:cNvSpPr>
          <p:nvPr>
            <p:custDataLst>
              <p:tags r:id="rId9"/>
            </p:custDataLst>
          </p:nvPr>
        </p:nvSpPr>
        <p:spPr bwMode="auto">
          <a:xfrm>
            <a:off x="3098800" y="31575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396" name="Oval 11"/>
          <p:cNvSpPr>
            <a:spLocks noChangeArrowheads="1"/>
          </p:cNvSpPr>
          <p:nvPr>
            <p:custDataLst>
              <p:tags r:id="rId10"/>
            </p:custDataLst>
          </p:nvPr>
        </p:nvSpPr>
        <p:spPr bwMode="auto">
          <a:xfrm>
            <a:off x="3413125" y="394652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397" name="Line 12"/>
          <p:cNvSpPr>
            <a:spLocks noChangeShapeType="1"/>
          </p:cNvSpPr>
          <p:nvPr>
            <p:custDataLst>
              <p:tags r:id="rId11"/>
            </p:custDataLst>
          </p:nvPr>
        </p:nvSpPr>
        <p:spPr bwMode="auto">
          <a:xfrm>
            <a:off x="3360738"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3"/>
          <p:cNvSpPr>
            <a:spLocks noChangeShapeType="1"/>
          </p:cNvSpPr>
          <p:nvPr>
            <p:custDataLst>
              <p:tags r:id="rId12"/>
            </p:custDataLst>
          </p:nvPr>
        </p:nvSpPr>
        <p:spPr bwMode="auto">
          <a:xfrm>
            <a:off x="2624138"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Oval 14"/>
          <p:cNvSpPr>
            <a:spLocks noChangeArrowheads="1"/>
          </p:cNvSpPr>
          <p:nvPr>
            <p:custDataLst>
              <p:tags r:id="rId13"/>
            </p:custDataLst>
          </p:nvPr>
        </p:nvSpPr>
        <p:spPr bwMode="auto">
          <a:xfrm>
            <a:off x="3778250" y="312420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400" name="Oval 15"/>
          <p:cNvSpPr>
            <a:spLocks noChangeArrowheads="1"/>
          </p:cNvSpPr>
          <p:nvPr>
            <p:custDataLst>
              <p:tags r:id="rId14"/>
            </p:custDataLst>
          </p:nvPr>
        </p:nvSpPr>
        <p:spPr bwMode="auto">
          <a:xfrm>
            <a:off x="4092575" y="391318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401" name="Line 16"/>
          <p:cNvSpPr>
            <a:spLocks noChangeShapeType="1"/>
          </p:cNvSpPr>
          <p:nvPr>
            <p:custDataLst>
              <p:tags r:id="rId15"/>
            </p:custDataLst>
          </p:nvPr>
        </p:nvSpPr>
        <p:spPr bwMode="auto">
          <a:xfrm>
            <a:off x="4040188"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Oval 17"/>
          <p:cNvSpPr>
            <a:spLocks noChangeArrowheads="1"/>
          </p:cNvSpPr>
          <p:nvPr>
            <p:custDataLst>
              <p:tags r:id="rId16"/>
            </p:custDataLst>
          </p:nvPr>
        </p:nvSpPr>
        <p:spPr bwMode="auto">
          <a:xfrm>
            <a:off x="4548188" y="392588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403" name="Oval 18"/>
          <p:cNvSpPr>
            <a:spLocks noChangeArrowheads="1"/>
          </p:cNvSpPr>
          <p:nvPr>
            <p:custDataLst>
              <p:tags r:id="rId17"/>
            </p:custDataLst>
          </p:nvPr>
        </p:nvSpPr>
        <p:spPr bwMode="auto">
          <a:xfrm>
            <a:off x="4862513" y="4714875"/>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404" name="Line 19"/>
          <p:cNvSpPr>
            <a:spLocks noChangeShapeType="1"/>
          </p:cNvSpPr>
          <p:nvPr>
            <p:custDataLst>
              <p:tags r:id="rId18"/>
            </p:custDataLst>
          </p:nvPr>
        </p:nvSpPr>
        <p:spPr bwMode="auto">
          <a:xfrm>
            <a:off x="4810125"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5" name="Line 20"/>
          <p:cNvSpPr>
            <a:spLocks noChangeShapeType="1"/>
          </p:cNvSpPr>
          <p:nvPr>
            <p:custDataLst>
              <p:tags r:id="rId19"/>
            </p:custDataLst>
          </p:nvPr>
        </p:nvSpPr>
        <p:spPr bwMode="auto">
          <a:xfrm>
            <a:off x="4073525"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6" name="Line 21"/>
          <p:cNvSpPr>
            <a:spLocks noChangeShapeType="1"/>
          </p:cNvSpPr>
          <p:nvPr>
            <p:custDataLst>
              <p:tags r:id="rId20"/>
            </p:custDataLst>
          </p:nvPr>
        </p:nvSpPr>
        <p:spPr bwMode="auto">
          <a:xfrm>
            <a:off x="2649538"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7" name="Text Box 22"/>
          <p:cNvSpPr txBox="1">
            <a:spLocks noChangeArrowheads="1"/>
          </p:cNvSpPr>
          <p:nvPr>
            <p:custDataLst>
              <p:tags r:id="rId21"/>
            </p:custDataLst>
          </p:nvPr>
        </p:nvSpPr>
        <p:spPr bwMode="auto">
          <a:xfrm>
            <a:off x="5038725" y="29765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6408" name="Text Box 23"/>
          <p:cNvSpPr txBox="1">
            <a:spLocks noChangeArrowheads="1"/>
          </p:cNvSpPr>
          <p:nvPr>
            <p:custDataLst>
              <p:tags r:id="rId22"/>
            </p:custDataLst>
          </p:nvPr>
        </p:nvSpPr>
        <p:spPr bwMode="auto">
          <a:xfrm>
            <a:off x="5356225" y="37639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6409" name="Text Box 24"/>
          <p:cNvSpPr txBox="1">
            <a:spLocks noChangeArrowheads="1"/>
          </p:cNvSpPr>
          <p:nvPr>
            <p:custDataLst>
              <p:tags r:id="rId23"/>
            </p:custDataLst>
          </p:nvPr>
        </p:nvSpPr>
        <p:spPr bwMode="auto">
          <a:xfrm>
            <a:off x="2286000"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6410" name="Text Box 25"/>
          <p:cNvSpPr txBox="1">
            <a:spLocks noChangeArrowheads="1"/>
          </p:cNvSpPr>
          <p:nvPr>
            <p:custDataLst>
              <p:tags r:id="rId24"/>
            </p:custDataLst>
          </p:nvPr>
        </p:nvSpPr>
        <p:spPr bwMode="auto">
          <a:xfrm>
            <a:off x="2651125"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16411" name="Text Box 26"/>
          <p:cNvSpPr txBox="1">
            <a:spLocks noChangeArrowheads="1"/>
          </p:cNvSpPr>
          <p:nvPr>
            <p:custDataLst>
              <p:tags r:id="rId25"/>
            </p:custDataLst>
          </p:nvPr>
        </p:nvSpPr>
        <p:spPr bwMode="auto">
          <a:xfrm>
            <a:off x="3127375"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6412" name="Text Box 27"/>
          <p:cNvSpPr txBox="1">
            <a:spLocks noChangeArrowheads="1"/>
          </p:cNvSpPr>
          <p:nvPr>
            <p:custDataLst>
              <p:tags r:id="rId26"/>
            </p:custDataLst>
          </p:nvPr>
        </p:nvSpPr>
        <p:spPr bwMode="auto">
          <a:xfrm>
            <a:off x="3803650"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16413" name="Text Box 28"/>
          <p:cNvSpPr txBox="1">
            <a:spLocks noChangeArrowheads="1"/>
          </p:cNvSpPr>
          <p:nvPr>
            <p:custDataLst>
              <p:tags r:id="rId27"/>
            </p:custDataLst>
          </p:nvPr>
        </p:nvSpPr>
        <p:spPr bwMode="auto">
          <a:xfrm>
            <a:off x="3419475"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16414" name="Text Box 29"/>
          <p:cNvSpPr txBox="1">
            <a:spLocks noChangeArrowheads="1"/>
          </p:cNvSpPr>
          <p:nvPr>
            <p:custDataLst>
              <p:tags r:id="rId28"/>
            </p:custDataLst>
          </p:nvPr>
        </p:nvSpPr>
        <p:spPr bwMode="auto">
          <a:xfrm>
            <a:off x="4016375"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11</a:t>
            </a:r>
          </a:p>
        </p:txBody>
      </p:sp>
      <p:sp>
        <p:nvSpPr>
          <p:cNvPr id="16415" name="Text Box 30"/>
          <p:cNvSpPr txBox="1">
            <a:spLocks noChangeArrowheads="1"/>
          </p:cNvSpPr>
          <p:nvPr>
            <p:custDataLst>
              <p:tags r:id="rId29"/>
            </p:custDataLst>
          </p:nvPr>
        </p:nvSpPr>
        <p:spPr bwMode="auto">
          <a:xfrm>
            <a:off x="4560888"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6416" name="Text Box 31"/>
          <p:cNvSpPr txBox="1">
            <a:spLocks noChangeArrowheads="1"/>
          </p:cNvSpPr>
          <p:nvPr>
            <p:custDataLst>
              <p:tags r:id="rId30"/>
            </p:custDataLst>
          </p:nvPr>
        </p:nvSpPr>
        <p:spPr bwMode="auto">
          <a:xfrm>
            <a:off x="4854575"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6417" name="Oval 32"/>
          <p:cNvSpPr>
            <a:spLocks noChangeArrowheads="1"/>
          </p:cNvSpPr>
          <p:nvPr>
            <p:custDataLst>
              <p:tags r:id="rId31"/>
            </p:custDataLst>
          </p:nvPr>
        </p:nvSpPr>
        <p:spPr bwMode="auto">
          <a:xfrm>
            <a:off x="6781800" y="380841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418" name="Oval 33"/>
          <p:cNvSpPr>
            <a:spLocks noChangeArrowheads="1"/>
          </p:cNvSpPr>
          <p:nvPr>
            <p:custDataLst>
              <p:tags r:id="rId32"/>
            </p:custDataLst>
          </p:nvPr>
        </p:nvSpPr>
        <p:spPr bwMode="auto">
          <a:xfrm>
            <a:off x="7096125" y="459740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419" name="Line 34"/>
          <p:cNvSpPr>
            <a:spLocks noChangeShapeType="1"/>
          </p:cNvSpPr>
          <p:nvPr>
            <p:custDataLst>
              <p:tags r:id="rId33"/>
            </p:custDataLst>
          </p:nvPr>
        </p:nvSpPr>
        <p:spPr bwMode="auto">
          <a:xfrm>
            <a:off x="7043738" y="414020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0" name="Oval 35"/>
          <p:cNvSpPr>
            <a:spLocks noChangeArrowheads="1"/>
          </p:cNvSpPr>
          <p:nvPr>
            <p:custDataLst>
              <p:tags r:id="rId34"/>
            </p:custDataLst>
          </p:nvPr>
        </p:nvSpPr>
        <p:spPr bwMode="auto">
          <a:xfrm>
            <a:off x="7551738" y="461010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421" name="Oval 36"/>
          <p:cNvSpPr>
            <a:spLocks noChangeArrowheads="1"/>
          </p:cNvSpPr>
          <p:nvPr>
            <p:custDataLst>
              <p:tags r:id="rId35"/>
            </p:custDataLst>
          </p:nvPr>
        </p:nvSpPr>
        <p:spPr bwMode="auto">
          <a:xfrm>
            <a:off x="7866063" y="539908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6422" name="Line 37"/>
          <p:cNvSpPr>
            <a:spLocks noChangeShapeType="1"/>
          </p:cNvSpPr>
          <p:nvPr>
            <p:custDataLst>
              <p:tags r:id="rId36"/>
            </p:custDataLst>
          </p:nvPr>
        </p:nvSpPr>
        <p:spPr bwMode="auto">
          <a:xfrm>
            <a:off x="7813675" y="49418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3" name="Line 38"/>
          <p:cNvSpPr>
            <a:spLocks noChangeShapeType="1"/>
          </p:cNvSpPr>
          <p:nvPr>
            <p:custDataLst>
              <p:tags r:id="rId37"/>
            </p:custDataLst>
          </p:nvPr>
        </p:nvSpPr>
        <p:spPr bwMode="auto">
          <a:xfrm>
            <a:off x="7077075" y="408940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4" name="Text Box 39"/>
          <p:cNvSpPr txBox="1">
            <a:spLocks noChangeArrowheads="1"/>
          </p:cNvSpPr>
          <p:nvPr>
            <p:custDataLst>
              <p:tags r:id="rId38"/>
            </p:custDataLst>
          </p:nvPr>
        </p:nvSpPr>
        <p:spPr bwMode="auto">
          <a:xfrm>
            <a:off x="6788150" y="3752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6425" name="Text Box 40"/>
          <p:cNvSpPr txBox="1">
            <a:spLocks noChangeArrowheads="1"/>
          </p:cNvSpPr>
          <p:nvPr>
            <p:custDataLst>
              <p:tags r:id="rId39"/>
            </p:custDataLst>
          </p:nvPr>
        </p:nvSpPr>
        <p:spPr bwMode="auto">
          <a:xfrm>
            <a:off x="7121525" y="4533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16426" name="Text Box 41"/>
          <p:cNvSpPr txBox="1">
            <a:spLocks noChangeArrowheads="1"/>
          </p:cNvSpPr>
          <p:nvPr>
            <p:custDataLst>
              <p:tags r:id="rId40"/>
            </p:custDataLst>
          </p:nvPr>
        </p:nvSpPr>
        <p:spPr bwMode="auto">
          <a:xfrm>
            <a:off x="7556500" y="4545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6427" name="Text Box 42"/>
          <p:cNvSpPr txBox="1">
            <a:spLocks noChangeArrowheads="1"/>
          </p:cNvSpPr>
          <p:nvPr>
            <p:custDataLst>
              <p:tags r:id="rId41"/>
            </p:custDataLst>
          </p:nvPr>
        </p:nvSpPr>
        <p:spPr bwMode="auto">
          <a:xfrm>
            <a:off x="7888288"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6428" name="Oval 43"/>
          <p:cNvSpPr>
            <a:spLocks noChangeArrowheads="1"/>
          </p:cNvSpPr>
          <p:nvPr>
            <p:custDataLst>
              <p:tags r:id="rId42"/>
            </p:custDataLst>
          </p:nvPr>
        </p:nvSpPr>
        <p:spPr bwMode="auto">
          <a:xfrm>
            <a:off x="6491288" y="4662488"/>
            <a:ext cx="366712" cy="366712"/>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16429" name="Text Box 44"/>
          <p:cNvSpPr txBox="1">
            <a:spLocks noChangeArrowheads="1"/>
          </p:cNvSpPr>
          <p:nvPr>
            <p:custDataLst>
              <p:tags r:id="rId43"/>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H1:			        H2:</a:t>
            </a:r>
            <a:endParaRPr lang="en-US" altLang="en-US" sz="2800" baseline="-25000"/>
          </a:p>
        </p:txBody>
      </p:sp>
      <p:sp>
        <p:nvSpPr>
          <p:cNvPr id="16430" name="Line 45"/>
          <p:cNvSpPr>
            <a:spLocks noChangeShapeType="1"/>
          </p:cNvSpPr>
          <p:nvPr>
            <p:custDataLst>
              <p:tags r:id="rId44"/>
            </p:custDataLst>
          </p:nvPr>
        </p:nvSpPr>
        <p:spPr bwMode="auto">
          <a:xfrm>
            <a:off x="6172200" y="41910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1" name="Line 46"/>
          <p:cNvSpPr>
            <a:spLocks noChangeShapeType="1"/>
          </p:cNvSpPr>
          <p:nvPr>
            <p:custDataLst>
              <p:tags r:id="rId45"/>
            </p:custDataLst>
          </p:nvPr>
        </p:nvSpPr>
        <p:spPr bwMode="auto">
          <a:xfrm>
            <a:off x="5334000" y="3352800"/>
            <a:ext cx="685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2" name="Line 47"/>
          <p:cNvSpPr>
            <a:spLocks noChangeShapeType="1"/>
          </p:cNvSpPr>
          <p:nvPr>
            <p:custDataLst>
              <p:tags r:id="rId46"/>
            </p:custDataLst>
          </p:nvPr>
        </p:nvSpPr>
        <p:spPr bwMode="auto">
          <a:xfrm>
            <a:off x="5334000" y="3276600"/>
            <a:ext cx="1447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134834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75A073B-4681-4582-B103-77671B05DAC0}" type="slidenum">
              <a:rPr lang="en-US" altLang="en-US" sz="1400"/>
              <a:pPr>
                <a:spcBef>
                  <a:spcPct val="0"/>
                </a:spcBef>
                <a:buFontTx/>
                <a:buNone/>
              </a:pPr>
              <a:t>38</a:t>
            </a:fld>
            <a:endParaRPr lang="en-US" altLang="en-US" sz="1400"/>
          </a:p>
        </p:txBody>
      </p:sp>
      <p:sp>
        <p:nvSpPr>
          <p:cNvPr id="17411" name="Rectangle 2"/>
          <p:cNvSpPr>
            <a:spLocks noGrp="1" noChangeArrowheads="1"/>
          </p:cNvSpPr>
          <p:nvPr>
            <p:ph type="title"/>
            <p:custDataLst>
              <p:tags r:id="rId1"/>
            </p:custDataLst>
          </p:nvPr>
        </p:nvSpPr>
        <p:spPr>
          <a:xfrm>
            <a:off x="685800" y="152400"/>
            <a:ext cx="7772400" cy="1143000"/>
          </a:xfrm>
        </p:spPr>
        <p:txBody>
          <a:bodyPr>
            <a:normAutofit fontScale="90000"/>
          </a:bodyPr>
          <a:lstStyle/>
          <a:p>
            <a:pPr eaLnBrk="1" hangingPunct="1"/>
            <a:r>
              <a:rPr lang="en-US" altLang="en-US" smtClean="0"/>
              <a:t>Another Example</a:t>
            </a:r>
            <a:r>
              <a:rPr lang="en-US" altLang="en-US" smtClean="0"/>
              <a:t>: </a:t>
            </a:r>
            <a:r>
              <a:rPr lang="en-US" altLang="en-US" smtClean="0"/>
              <a:t/>
            </a:r>
            <a:br>
              <a:rPr lang="en-US" altLang="en-US" smtClean="0"/>
            </a:br>
            <a:r>
              <a:rPr lang="en-US" altLang="en-US" smtClean="0"/>
              <a:t>Binomial </a:t>
            </a:r>
            <a:r>
              <a:rPr lang="en-US" altLang="en-US" smtClean="0"/>
              <a:t>Queue Merge</a:t>
            </a:r>
          </a:p>
        </p:txBody>
      </p:sp>
      <p:sp>
        <p:nvSpPr>
          <p:cNvPr id="17412" name="Oval 3"/>
          <p:cNvSpPr>
            <a:spLocks noChangeArrowheads="1"/>
          </p:cNvSpPr>
          <p:nvPr>
            <p:custDataLst>
              <p:tags r:id="rId2"/>
            </p:custDataLst>
          </p:nvPr>
        </p:nvSpPr>
        <p:spPr bwMode="auto">
          <a:xfrm>
            <a:off x="5029200" y="303847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13" name="Oval 4"/>
          <p:cNvSpPr>
            <a:spLocks noChangeArrowheads="1"/>
          </p:cNvSpPr>
          <p:nvPr>
            <p:custDataLst>
              <p:tags r:id="rId3"/>
            </p:custDataLst>
          </p:nvPr>
        </p:nvSpPr>
        <p:spPr bwMode="auto">
          <a:xfrm>
            <a:off x="5343525" y="382746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14" name="Line 5"/>
          <p:cNvSpPr>
            <a:spLocks noChangeShapeType="1"/>
          </p:cNvSpPr>
          <p:nvPr>
            <p:custDataLst>
              <p:tags r:id="rId4"/>
            </p:custDataLst>
          </p:nvPr>
        </p:nvSpPr>
        <p:spPr bwMode="auto">
          <a:xfrm>
            <a:off x="5291138" y="33702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Oval 6"/>
          <p:cNvSpPr>
            <a:spLocks noChangeArrowheads="1"/>
          </p:cNvSpPr>
          <p:nvPr>
            <p:custDataLst>
              <p:tags r:id="rId5"/>
            </p:custDataLst>
          </p:nvPr>
        </p:nvSpPr>
        <p:spPr bwMode="auto">
          <a:xfrm>
            <a:off x="5943600" y="38433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3</a:t>
            </a:r>
          </a:p>
        </p:txBody>
      </p:sp>
      <p:sp>
        <p:nvSpPr>
          <p:cNvPr id="17416" name="Oval 7"/>
          <p:cNvSpPr>
            <a:spLocks noChangeArrowheads="1"/>
          </p:cNvSpPr>
          <p:nvPr>
            <p:custDataLst>
              <p:tags r:id="rId6"/>
            </p:custDataLst>
          </p:nvPr>
        </p:nvSpPr>
        <p:spPr bwMode="auto">
          <a:xfrm>
            <a:off x="2328863" y="235585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17" name="Oval 8"/>
          <p:cNvSpPr>
            <a:spLocks noChangeArrowheads="1"/>
          </p:cNvSpPr>
          <p:nvPr>
            <p:custDataLst>
              <p:tags r:id="rId7"/>
            </p:custDataLst>
          </p:nvPr>
        </p:nvSpPr>
        <p:spPr bwMode="auto">
          <a:xfrm>
            <a:off x="2643188" y="314483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18" name="Line 9"/>
          <p:cNvSpPr>
            <a:spLocks noChangeShapeType="1"/>
          </p:cNvSpPr>
          <p:nvPr>
            <p:custDataLst>
              <p:tags r:id="rId8"/>
            </p:custDataLst>
          </p:nvPr>
        </p:nvSpPr>
        <p:spPr bwMode="auto">
          <a:xfrm>
            <a:off x="2590800"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Oval 10"/>
          <p:cNvSpPr>
            <a:spLocks noChangeArrowheads="1"/>
          </p:cNvSpPr>
          <p:nvPr>
            <p:custDataLst>
              <p:tags r:id="rId9"/>
            </p:custDataLst>
          </p:nvPr>
        </p:nvSpPr>
        <p:spPr bwMode="auto">
          <a:xfrm>
            <a:off x="3098800" y="315753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20" name="Oval 11"/>
          <p:cNvSpPr>
            <a:spLocks noChangeArrowheads="1"/>
          </p:cNvSpPr>
          <p:nvPr>
            <p:custDataLst>
              <p:tags r:id="rId10"/>
            </p:custDataLst>
          </p:nvPr>
        </p:nvSpPr>
        <p:spPr bwMode="auto">
          <a:xfrm>
            <a:off x="3413125" y="3946525"/>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21" name="Line 12"/>
          <p:cNvSpPr>
            <a:spLocks noChangeShapeType="1"/>
          </p:cNvSpPr>
          <p:nvPr>
            <p:custDataLst>
              <p:tags r:id="rId11"/>
            </p:custDataLst>
          </p:nvPr>
        </p:nvSpPr>
        <p:spPr bwMode="auto">
          <a:xfrm>
            <a:off x="3360738"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3"/>
          <p:cNvSpPr>
            <a:spLocks noChangeShapeType="1"/>
          </p:cNvSpPr>
          <p:nvPr>
            <p:custDataLst>
              <p:tags r:id="rId12"/>
            </p:custDataLst>
          </p:nvPr>
        </p:nvSpPr>
        <p:spPr bwMode="auto">
          <a:xfrm>
            <a:off x="2624138"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Oval 14"/>
          <p:cNvSpPr>
            <a:spLocks noChangeArrowheads="1"/>
          </p:cNvSpPr>
          <p:nvPr>
            <p:custDataLst>
              <p:tags r:id="rId13"/>
            </p:custDataLst>
          </p:nvPr>
        </p:nvSpPr>
        <p:spPr bwMode="auto">
          <a:xfrm>
            <a:off x="3778250" y="312420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24" name="Oval 15"/>
          <p:cNvSpPr>
            <a:spLocks noChangeArrowheads="1"/>
          </p:cNvSpPr>
          <p:nvPr>
            <p:custDataLst>
              <p:tags r:id="rId14"/>
            </p:custDataLst>
          </p:nvPr>
        </p:nvSpPr>
        <p:spPr bwMode="auto">
          <a:xfrm>
            <a:off x="4092575" y="3913188"/>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25" name="Line 16"/>
          <p:cNvSpPr>
            <a:spLocks noChangeShapeType="1"/>
          </p:cNvSpPr>
          <p:nvPr>
            <p:custDataLst>
              <p:tags r:id="rId15"/>
            </p:custDataLst>
          </p:nvPr>
        </p:nvSpPr>
        <p:spPr bwMode="auto">
          <a:xfrm>
            <a:off x="4040188"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Oval 17"/>
          <p:cNvSpPr>
            <a:spLocks noChangeArrowheads="1"/>
          </p:cNvSpPr>
          <p:nvPr>
            <p:custDataLst>
              <p:tags r:id="rId16"/>
            </p:custDataLst>
          </p:nvPr>
        </p:nvSpPr>
        <p:spPr bwMode="auto">
          <a:xfrm>
            <a:off x="4548188" y="392588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27" name="Oval 18"/>
          <p:cNvSpPr>
            <a:spLocks noChangeArrowheads="1"/>
          </p:cNvSpPr>
          <p:nvPr>
            <p:custDataLst>
              <p:tags r:id="rId17"/>
            </p:custDataLst>
          </p:nvPr>
        </p:nvSpPr>
        <p:spPr bwMode="auto">
          <a:xfrm>
            <a:off x="4862513" y="4714875"/>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28" name="Line 19"/>
          <p:cNvSpPr>
            <a:spLocks noChangeShapeType="1"/>
          </p:cNvSpPr>
          <p:nvPr>
            <p:custDataLst>
              <p:tags r:id="rId18"/>
            </p:custDataLst>
          </p:nvPr>
        </p:nvSpPr>
        <p:spPr bwMode="auto">
          <a:xfrm>
            <a:off x="4810125"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20"/>
          <p:cNvSpPr>
            <a:spLocks noChangeShapeType="1"/>
          </p:cNvSpPr>
          <p:nvPr>
            <p:custDataLst>
              <p:tags r:id="rId19"/>
            </p:custDataLst>
          </p:nvPr>
        </p:nvSpPr>
        <p:spPr bwMode="auto">
          <a:xfrm>
            <a:off x="4073525"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21"/>
          <p:cNvSpPr>
            <a:spLocks noChangeShapeType="1"/>
          </p:cNvSpPr>
          <p:nvPr>
            <p:custDataLst>
              <p:tags r:id="rId20"/>
            </p:custDataLst>
          </p:nvPr>
        </p:nvSpPr>
        <p:spPr bwMode="auto">
          <a:xfrm>
            <a:off x="2649538"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Text Box 22"/>
          <p:cNvSpPr txBox="1">
            <a:spLocks noChangeArrowheads="1"/>
          </p:cNvSpPr>
          <p:nvPr>
            <p:custDataLst>
              <p:tags r:id="rId21"/>
            </p:custDataLst>
          </p:nvPr>
        </p:nvSpPr>
        <p:spPr bwMode="auto">
          <a:xfrm>
            <a:off x="5038725" y="29765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7432" name="Text Box 23"/>
          <p:cNvSpPr txBox="1">
            <a:spLocks noChangeArrowheads="1"/>
          </p:cNvSpPr>
          <p:nvPr>
            <p:custDataLst>
              <p:tags r:id="rId22"/>
            </p:custDataLst>
          </p:nvPr>
        </p:nvSpPr>
        <p:spPr bwMode="auto">
          <a:xfrm>
            <a:off x="5356225" y="37639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7433" name="Text Box 24"/>
          <p:cNvSpPr txBox="1">
            <a:spLocks noChangeArrowheads="1"/>
          </p:cNvSpPr>
          <p:nvPr>
            <p:custDataLst>
              <p:tags r:id="rId23"/>
            </p:custDataLst>
          </p:nvPr>
        </p:nvSpPr>
        <p:spPr bwMode="auto">
          <a:xfrm>
            <a:off x="2286000"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7434" name="Text Box 25"/>
          <p:cNvSpPr txBox="1">
            <a:spLocks noChangeArrowheads="1"/>
          </p:cNvSpPr>
          <p:nvPr>
            <p:custDataLst>
              <p:tags r:id="rId24"/>
            </p:custDataLst>
          </p:nvPr>
        </p:nvSpPr>
        <p:spPr bwMode="auto">
          <a:xfrm>
            <a:off x="2651125"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2</a:t>
            </a:r>
          </a:p>
        </p:txBody>
      </p:sp>
      <p:sp>
        <p:nvSpPr>
          <p:cNvPr id="17435" name="Text Box 26"/>
          <p:cNvSpPr txBox="1">
            <a:spLocks noChangeArrowheads="1"/>
          </p:cNvSpPr>
          <p:nvPr>
            <p:custDataLst>
              <p:tags r:id="rId25"/>
            </p:custDataLst>
          </p:nvPr>
        </p:nvSpPr>
        <p:spPr bwMode="auto">
          <a:xfrm>
            <a:off x="3127375"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a:t>
            </a:r>
          </a:p>
        </p:txBody>
      </p:sp>
      <p:sp>
        <p:nvSpPr>
          <p:cNvPr id="17436" name="Text Box 27"/>
          <p:cNvSpPr txBox="1">
            <a:spLocks noChangeArrowheads="1"/>
          </p:cNvSpPr>
          <p:nvPr>
            <p:custDataLst>
              <p:tags r:id="rId26"/>
            </p:custDataLst>
          </p:nvPr>
        </p:nvSpPr>
        <p:spPr bwMode="auto">
          <a:xfrm>
            <a:off x="3803650"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3</a:t>
            </a:r>
          </a:p>
        </p:txBody>
      </p:sp>
      <p:sp>
        <p:nvSpPr>
          <p:cNvPr id="17437" name="Text Box 28"/>
          <p:cNvSpPr txBox="1">
            <a:spLocks noChangeArrowheads="1"/>
          </p:cNvSpPr>
          <p:nvPr>
            <p:custDataLst>
              <p:tags r:id="rId27"/>
            </p:custDataLst>
          </p:nvPr>
        </p:nvSpPr>
        <p:spPr bwMode="auto">
          <a:xfrm>
            <a:off x="3419475"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8</a:t>
            </a:r>
          </a:p>
        </p:txBody>
      </p:sp>
      <p:sp>
        <p:nvSpPr>
          <p:cNvPr id="17438" name="Text Box 29"/>
          <p:cNvSpPr txBox="1">
            <a:spLocks noChangeArrowheads="1"/>
          </p:cNvSpPr>
          <p:nvPr>
            <p:custDataLst>
              <p:tags r:id="rId28"/>
            </p:custDataLst>
          </p:nvPr>
        </p:nvSpPr>
        <p:spPr bwMode="auto">
          <a:xfrm>
            <a:off x="4016375"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11</a:t>
            </a:r>
          </a:p>
        </p:txBody>
      </p:sp>
      <p:sp>
        <p:nvSpPr>
          <p:cNvPr id="17439" name="Text Box 30"/>
          <p:cNvSpPr txBox="1">
            <a:spLocks noChangeArrowheads="1"/>
          </p:cNvSpPr>
          <p:nvPr>
            <p:custDataLst>
              <p:tags r:id="rId29"/>
            </p:custDataLst>
          </p:nvPr>
        </p:nvSpPr>
        <p:spPr bwMode="auto">
          <a:xfrm>
            <a:off x="4560888"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7440" name="Text Box 31"/>
          <p:cNvSpPr txBox="1">
            <a:spLocks noChangeArrowheads="1"/>
          </p:cNvSpPr>
          <p:nvPr>
            <p:custDataLst>
              <p:tags r:id="rId30"/>
            </p:custDataLst>
          </p:nvPr>
        </p:nvSpPr>
        <p:spPr bwMode="auto">
          <a:xfrm>
            <a:off x="4854575"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7441" name="Oval 32"/>
          <p:cNvSpPr>
            <a:spLocks noChangeArrowheads="1"/>
          </p:cNvSpPr>
          <p:nvPr>
            <p:custDataLst>
              <p:tags r:id="rId31"/>
            </p:custDataLst>
          </p:nvPr>
        </p:nvSpPr>
        <p:spPr bwMode="auto">
          <a:xfrm>
            <a:off x="6781800" y="3808413"/>
            <a:ext cx="344488"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42" name="Oval 33"/>
          <p:cNvSpPr>
            <a:spLocks noChangeArrowheads="1"/>
          </p:cNvSpPr>
          <p:nvPr>
            <p:custDataLst>
              <p:tags r:id="rId32"/>
            </p:custDataLst>
          </p:nvPr>
        </p:nvSpPr>
        <p:spPr bwMode="auto">
          <a:xfrm>
            <a:off x="7096125" y="4597400"/>
            <a:ext cx="344488"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43" name="Line 34"/>
          <p:cNvSpPr>
            <a:spLocks noChangeShapeType="1"/>
          </p:cNvSpPr>
          <p:nvPr>
            <p:custDataLst>
              <p:tags r:id="rId33"/>
            </p:custDataLst>
          </p:nvPr>
        </p:nvSpPr>
        <p:spPr bwMode="auto">
          <a:xfrm>
            <a:off x="7043738" y="414020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4" name="Oval 35"/>
          <p:cNvSpPr>
            <a:spLocks noChangeArrowheads="1"/>
          </p:cNvSpPr>
          <p:nvPr>
            <p:custDataLst>
              <p:tags r:id="rId34"/>
            </p:custDataLst>
          </p:nvPr>
        </p:nvSpPr>
        <p:spPr bwMode="auto">
          <a:xfrm>
            <a:off x="7551738" y="4610100"/>
            <a:ext cx="344487" cy="344488"/>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45" name="Oval 36"/>
          <p:cNvSpPr>
            <a:spLocks noChangeArrowheads="1"/>
          </p:cNvSpPr>
          <p:nvPr>
            <p:custDataLst>
              <p:tags r:id="rId35"/>
            </p:custDataLst>
          </p:nvPr>
        </p:nvSpPr>
        <p:spPr bwMode="auto">
          <a:xfrm>
            <a:off x="7866063" y="5399088"/>
            <a:ext cx="344487" cy="344487"/>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7446" name="Line 37"/>
          <p:cNvSpPr>
            <a:spLocks noChangeShapeType="1"/>
          </p:cNvSpPr>
          <p:nvPr>
            <p:custDataLst>
              <p:tags r:id="rId36"/>
            </p:custDataLst>
          </p:nvPr>
        </p:nvSpPr>
        <p:spPr bwMode="auto">
          <a:xfrm>
            <a:off x="7813675" y="49418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7" name="Line 38"/>
          <p:cNvSpPr>
            <a:spLocks noChangeShapeType="1"/>
          </p:cNvSpPr>
          <p:nvPr>
            <p:custDataLst>
              <p:tags r:id="rId37"/>
            </p:custDataLst>
          </p:nvPr>
        </p:nvSpPr>
        <p:spPr bwMode="auto">
          <a:xfrm>
            <a:off x="7077075" y="408940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Text Box 39"/>
          <p:cNvSpPr txBox="1">
            <a:spLocks noChangeArrowheads="1"/>
          </p:cNvSpPr>
          <p:nvPr>
            <p:custDataLst>
              <p:tags r:id="rId38"/>
            </p:custDataLst>
          </p:nvPr>
        </p:nvSpPr>
        <p:spPr bwMode="auto">
          <a:xfrm>
            <a:off x="6788150" y="3752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5</a:t>
            </a:r>
          </a:p>
        </p:txBody>
      </p:sp>
      <p:sp>
        <p:nvSpPr>
          <p:cNvPr id="17449" name="Text Box 40"/>
          <p:cNvSpPr txBox="1">
            <a:spLocks noChangeArrowheads="1"/>
          </p:cNvSpPr>
          <p:nvPr>
            <p:custDataLst>
              <p:tags r:id="rId39"/>
            </p:custDataLst>
          </p:nvPr>
        </p:nvSpPr>
        <p:spPr bwMode="auto">
          <a:xfrm>
            <a:off x="7121525" y="4533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9</a:t>
            </a:r>
          </a:p>
        </p:txBody>
      </p:sp>
      <p:sp>
        <p:nvSpPr>
          <p:cNvPr id="17450" name="Text Box 41"/>
          <p:cNvSpPr txBox="1">
            <a:spLocks noChangeArrowheads="1"/>
          </p:cNvSpPr>
          <p:nvPr>
            <p:custDataLst>
              <p:tags r:id="rId40"/>
            </p:custDataLst>
          </p:nvPr>
        </p:nvSpPr>
        <p:spPr bwMode="auto">
          <a:xfrm>
            <a:off x="7556500" y="4545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6</a:t>
            </a:r>
          </a:p>
        </p:txBody>
      </p:sp>
      <p:sp>
        <p:nvSpPr>
          <p:cNvPr id="17451" name="Text Box 42"/>
          <p:cNvSpPr txBox="1">
            <a:spLocks noChangeArrowheads="1"/>
          </p:cNvSpPr>
          <p:nvPr>
            <p:custDataLst>
              <p:tags r:id="rId41"/>
            </p:custDataLst>
          </p:nvPr>
        </p:nvSpPr>
        <p:spPr bwMode="auto">
          <a:xfrm>
            <a:off x="7888288"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7</a:t>
            </a:r>
          </a:p>
        </p:txBody>
      </p:sp>
      <p:sp>
        <p:nvSpPr>
          <p:cNvPr id="17452" name="Oval 43"/>
          <p:cNvSpPr>
            <a:spLocks noChangeArrowheads="1"/>
          </p:cNvSpPr>
          <p:nvPr>
            <p:custDataLst>
              <p:tags r:id="rId42"/>
            </p:custDataLst>
          </p:nvPr>
        </p:nvSpPr>
        <p:spPr bwMode="auto">
          <a:xfrm>
            <a:off x="6491288" y="4662488"/>
            <a:ext cx="366712" cy="366712"/>
          </a:xfrm>
          <a:prstGeom prst="ellipse">
            <a:avLst/>
          </a:prstGeom>
          <a:solidFill>
            <a:srgbClr val="FFFF00"/>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17453" name="Text Box 44"/>
          <p:cNvSpPr txBox="1">
            <a:spLocks noChangeArrowheads="1"/>
          </p:cNvSpPr>
          <p:nvPr>
            <p:custDataLst>
              <p:tags r:id="rId43"/>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H1:			        H2:</a:t>
            </a:r>
            <a:endParaRPr lang="en-US" altLang="en-US" sz="2800" baseline="-25000"/>
          </a:p>
        </p:txBody>
      </p:sp>
      <p:sp>
        <p:nvSpPr>
          <p:cNvPr id="17454" name="Line 45"/>
          <p:cNvSpPr>
            <a:spLocks noChangeShapeType="1"/>
          </p:cNvSpPr>
          <p:nvPr>
            <p:custDataLst>
              <p:tags r:id="rId44"/>
            </p:custDataLst>
          </p:nvPr>
        </p:nvSpPr>
        <p:spPr bwMode="auto">
          <a:xfrm>
            <a:off x="6172200" y="41910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5" name="Line 46"/>
          <p:cNvSpPr>
            <a:spLocks noChangeShapeType="1"/>
          </p:cNvSpPr>
          <p:nvPr>
            <p:custDataLst>
              <p:tags r:id="rId45"/>
            </p:custDataLst>
          </p:nvPr>
        </p:nvSpPr>
        <p:spPr bwMode="auto">
          <a:xfrm>
            <a:off x="5334000" y="3352800"/>
            <a:ext cx="685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6" name="Line 47"/>
          <p:cNvSpPr>
            <a:spLocks noChangeShapeType="1"/>
          </p:cNvSpPr>
          <p:nvPr>
            <p:custDataLst>
              <p:tags r:id="rId46"/>
            </p:custDataLst>
          </p:nvPr>
        </p:nvSpPr>
        <p:spPr bwMode="auto">
          <a:xfrm>
            <a:off x="5334000" y="3276600"/>
            <a:ext cx="1447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7" name="Line 48"/>
          <p:cNvSpPr>
            <a:spLocks noChangeShapeType="1"/>
          </p:cNvSpPr>
          <p:nvPr>
            <p:custDataLst>
              <p:tags r:id="rId47"/>
            </p:custDataLst>
          </p:nvPr>
        </p:nvSpPr>
        <p:spPr bwMode="auto">
          <a:xfrm>
            <a:off x="2667000" y="2514600"/>
            <a:ext cx="2362200"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9425388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t>Another Example: </a:t>
            </a:r>
            <a:br>
              <a:rPr lang="en-US" altLang="en-US" smtClean="0"/>
            </a:br>
            <a:r>
              <a:rPr lang="en-US" altLang="en-US" smtClean="0"/>
              <a:t>Binomial </a:t>
            </a:r>
            <a:r>
              <a:rPr lang="en-US" altLang="en-US"/>
              <a:t>Queue Merge</a:t>
            </a:r>
            <a:endParaRPr lang="en-US" dirty="0"/>
          </a:p>
        </p:txBody>
      </p:sp>
      <p:sp>
        <p:nvSpPr>
          <p:cNvPr id="3" name="Content Placeholder 2"/>
          <p:cNvSpPr>
            <a:spLocks noGrp="1"/>
          </p:cNvSpPr>
          <p:nvPr>
            <p:ph idx="1"/>
          </p:nvPr>
        </p:nvSpPr>
        <p:spPr/>
        <p:txBody>
          <a:bodyPr>
            <a:normAutofit/>
          </a:bodyPr>
          <a:lstStyle/>
          <a:p>
            <a:r>
              <a:rPr lang="en-US" altLang="en-US" sz="2000" dirty="0" smtClean="0">
                <a:latin typeface="+mj-lt"/>
              </a:rPr>
              <a:t>The main operation is merging. We just put like trees together pointing the larger root to the smaller root.</a:t>
            </a:r>
          </a:p>
          <a:p>
            <a:endParaRPr lang="en-US" altLang="en-US" sz="2000" dirty="0">
              <a:latin typeface="+mj-lt"/>
            </a:endParaRPr>
          </a:p>
        </p:txBody>
      </p:sp>
      <p:sp>
        <p:nvSpPr>
          <p:cNvPr id="4" name="Slide Number Placeholder 3"/>
          <p:cNvSpPr>
            <a:spLocks noGrp="1"/>
          </p:cNvSpPr>
          <p:nvPr>
            <p:ph type="sldNum" sz="quarter" idx="12"/>
          </p:nvPr>
        </p:nvSpPr>
        <p:spPr/>
        <p:txBody>
          <a:bodyPr/>
          <a:lstStyle/>
          <a:p>
            <a:fld id="{5DAAAB6E-19E2-4B79-86DB-A876979C3D27}" type="slidenum">
              <a:rPr lang="en-US" smtClean="0"/>
              <a:t>39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6781800" cy="4415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96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Height-Biased Leftist Tree (HBLT)</a:t>
            </a:r>
            <a:endParaRPr lang="en-US" dirty="0"/>
          </a:p>
        </p:txBody>
      </p:sp>
      <p:sp>
        <p:nvSpPr>
          <p:cNvPr id="3" name="Content Placeholder 2"/>
          <p:cNvSpPr>
            <a:spLocks noGrp="1"/>
          </p:cNvSpPr>
          <p:nvPr>
            <p:ph idx="1"/>
          </p:nvPr>
        </p:nvSpPr>
        <p:spPr/>
        <p:txBody>
          <a:bodyPr>
            <a:normAutofit/>
          </a:bodyPr>
          <a:lstStyle/>
          <a:p>
            <a:r>
              <a:rPr lang="en-US" altLang="en-US" sz="2000" b="1" dirty="0" smtClean="0"/>
              <a:t>Definition:</a:t>
            </a:r>
            <a:r>
              <a:rPr lang="en-US" altLang="en-US" sz="2000" dirty="0" smtClean="0"/>
              <a:t> A binary tree is a </a:t>
            </a:r>
            <a:r>
              <a:rPr lang="en-US" altLang="en-US" sz="2000" b="1" i="1" dirty="0" smtClean="0"/>
              <a:t>height-biased leftist tree (HBLT)</a:t>
            </a:r>
            <a:r>
              <a:rPr lang="en-US" altLang="en-US" sz="2000" i="1" dirty="0" smtClean="0"/>
              <a:t> </a:t>
            </a:r>
            <a:r>
              <a:rPr lang="en-US" altLang="en-US" sz="2000" dirty="0" smtClean="0"/>
              <a:t>if and only if at every internal node, the s value of the left child is greater than or equal to the s value of the right child. </a:t>
            </a:r>
          </a:p>
          <a:p>
            <a:pPr>
              <a:buClr>
                <a:schemeClr val="tx1"/>
              </a:buClr>
              <a:buSzPct val="80000"/>
            </a:pPr>
            <a:r>
              <a:rPr lang="en-US" altLang="en-US" sz="2000" b="1" dirty="0" smtClean="0">
                <a:latin typeface="Arial" charset="0"/>
              </a:rPr>
              <a:t>Theorem</a:t>
            </a:r>
            <a:r>
              <a:rPr lang="en-US" altLang="en-US" sz="2000" dirty="0" smtClean="0">
                <a:latin typeface="Arial" charset="0"/>
              </a:rPr>
              <a:t> Let x be any internal node of a HBLT</a:t>
            </a:r>
          </a:p>
          <a:p>
            <a:pPr lvl="1">
              <a:buClr>
                <a:schemeClr val="tx1"/>
              </a:buClr>
              <a:buSzPct val="80000"/>
              <a:buFont typeface="Arial" panose="020B0604020202020204" pitchFamily="34" charset="0"/>
              <a:buChar char="•"/>
            </a:pPr>
            <a:r>
              <a:rPr lang="en-US" altLang="en-US" sz="2000" dirty="0" smtClean="0">
                <a:latin typeface="Arial" charset="0"/>
              </a:rPr>
              <a:t>The number of nodes of the </a:t>
            </a:r>
            <a:r>
              <a:rPr lang="en-US" altLang="en-US" sz="2000" dirty="0" err="1" smtClean="0">
                <a:latin typeface="Arial" charset="0"/>
              </a:rPr>
              <a:t>subtree</a:t>
            </a:r>
            <a:r>
              <a:rPr lang="en-US" altLang="en-US" sz="2000" dirty="0" smtClean="0">
                <a:latin typeface="Arial" charset="0"/>
              </a:rPr>
              <a:t> with root x is at least 2</a:t>
            </a:r>
            <a:r>
              <a:rPr lang="en-US" altLang="en-US" sz="2000" baseline="30000" dirty="0" smtClean="0">
                <a:latin typeface="Arial" charset="0"/>
              </a:rPr>
              <a:t>s(x)</a:t>
            </a:r>
            <a:r>
              <a:rPr lang="en-US" altLang="en-US" sz="2000" dirty="0" smtClean="0">
                <a:latin typeface="Arial" charset="0"/>
              </a:rPr>
              <a:t> –1 </a:t>
            </a:r>
          </a:p>
          <a:p>
            <a:pPr lvl="1">
              <a:buClr>
                <a:schemeClr val="tx1"/>
              </a:buClr>
              <a:buSzPct val="80000"/>
              <a:buFont typeface="Arial" panose="020B0604020202020204" pitchFamily="34" charset="0"/>
              <a:buChar char="•"/>
            </a:pPr>
            <a:r>
              <a:rPr lang="en-US" altLang="en-US" sz="2000" dirty="0" smtClean="0">
                <a:latin typeface="Arial" charset="0"/>
              </a:rPr>
              <a:t>If the </a:t>
            </a:r>
            <a:r>
              <a:rPr lang="en-US" altLang="en-US" sz="2000" dirty="0" err="1" smtClean="0">
                <a:latin typeface="Arial" charset="0"/>
              </a:rPr>
              <a:t>subtree</a:t>
            </a:r>
            <a:r>
              <a:rPr lang="en-US" altLang="en-US" sz="2000" dirty="0" smtClean="0">
                <a:latin typeface="Arial" charset="0"/>
              </a:rPr>
              <a:t> with root x has m nodes, s(x) is at most </a:t>
            </a:r>
            <a:r>
              <a:rPr lang="en-US" altLang="en-US" sz="2000" dirty="0" err="1" smtClean="0">
                <a:latin typeface="Arial" charset="0"/>
              </a:rPr>
              <a:t>lg</a:t>
            </a:r>
            <a:r>
              <a:rPr lang="en-US" altLang="en-US" sz="2000" dirty="0" smtClean="0">
                <a:latin typeface="Arial" charset="0"/>
              </a:rPr>
              <a:t>(m+1)</a:t>
            </a:r>
          </a:p>
          <a:p>
            <a:pPr lvl="1">
              <a:buClr>
                <a:schemeClr val="tx1"/>
              </a:buClr>
              <a:buSzPct val="80000"/>
              <a:buFont typeface="Arial" panose="020B0604020202020204" pitchFamily="34" charset="0"/>
              <a:buChar char="•"/>
            </a:pPr>
            <a:r>
              <a:rPr lang="en-US" altLang="en-US" sz="2000" dirty="0" smtClean="0">
                <a:latin typeface="Arial" charset="0"/>
              </a:rPr>
              <a:t>The length of the rightmost path from x to an external node is s(x)</a:t>
            </a:r>
          </a:p>
          <a:p>
            <a:endParaRPr lang="en-US" altLang="en-US" sz="2000" b="1" dirty="0" smtClean="0"/>
          </a:p>
        </p:txBody>
      </p:sp>
      <p:sp>
        <p:nvSpPr>
          <p:cNvPr id="4" name="Slide Number Placeholder 3"/>
          <p:cNvSpPr>
            <a:spLocks noGrp="1"/>
          </p:cNvSpPr>
          <p:nvPr>
            <p:ph type="sldNum" sz="quarter" idx="12"/>
          </p:nvPr>
        </p:nvSpPr>
        <p:spPr/>
        <p:txBody>
          <a:bodyPr/>
          <a:lstStyle/>
          <a:p>
            <a:fld id="{5DAAAB6E-19E2-4B79-86DB-A876979C3D27}" type="slidenum">
              <a:rPr lang="en-US" smtClean="0"/>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19600"/>
            <a:ext cx="4876800" cy="237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6996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Inserting Binomial Queues</a:t>
            </a:r>
          </a:p>
        </p:txBody>
      </p:sp>
      <p:sp>
        <p:nvSpPr>
          <p:cNvPr id="15363" name="Rectangle 3"/>
          <p:cNvSpPr>
            <a:spLocks noGrp="1" noChangeArrowheads="1"/>
          </p:cNvSpPr>
          <p:nvPr>
            <p:ph type="body" idx="1"/>
          </p:nvPr>
        </p:nvSpPr>
        <p:spPr/>
        <p:txBody>
          <a:bodyPr/>
          <a:lstStyle/>
          <a:p>
            <a:pPr>
              <a:lnSpc>
                <a:spcPct val="90000"/>
              </a:lnSpc>
            </a:pPr>
            <a:r>
              <a:rPr lang="en-US" altLang="en-US"/>
              <a:t>Insert value X into queue Q</a:t>
            </a:r>
          </a:p>
          <a:p>
            <a:pPr>
              <a:lnSpc>
                <a:spcPct val="90000"/>
              </a:lnSpc>
            </a:pPr>
            <a:r>
              <a:rPr lang="en-US" altLang="en-US"/>
              <a:t>Create binomial queue Q’ with B</a:t>
            </a:r>
            <a:r>
              <a:rPr lang="en-US" altLang="en-US" baseline="-25000"/>
              <a:t>0</a:t>
            </a:r>
            <a:r>
              <a:rPr lang="en-US" altLang="en-US"/>
              <a:t> containing X</a:t>
            </a:r>
          </a:p>
          <a:p>
            <a:pPr>
              <a:lnSpc>
                <a:spcPct val="90000"/>
              </a:lnSpc>
            </a:pPr>
            <a:r>
              <a:rPr lang="en-US" altLang="en-US"/>
              <a:t>Merge Q with Q’</a:t>
            </a:r>
          </a:p>
          <a:p>
            <a:pPr>
              <a:lnSpc>
                <a:spcPct val="90000"/>
              </a:lnSpc>
            </a:pPr>
            <a:r>
              <a:rPr lang="en-US" altLang="en-US"/>
              <a:t>Worst case O(lgN) because Q can contain lgN trees</a:t>
            </a:r>
          </a:p>
          <a:p>
            <a:pPr>
              <a:lnSpc>
                <a:spcPct val="90000"/>
              </a:lnSpc>
            </a:pPr>
            <a:r>
              <a:rPr lang="en-US" altLang="en-US"/>
              <a:t>Suppose B</a:t>
            </a:r>
            <a:r>
              <a:rPr lang="en-US" altLang="en-US" baseline="-25000"/>
              <a:t>i</a:t>
            </a:r>
            <a:r>
              <a:rPr lang="en-US" altLang="en-US"/>
              <a:t> is smallest tree not in Q, then time is O(i)</a:t>
            </a:r>
          </a:p>
        </p:txBody>
      </p:sp>
    </p:spTree>
    <p:extLst>
      <p:ext uri="{BB962C8B-B14F-4D97-AF65-F5344CB8AC3E}">
        <p14:creationId xmlns:p14="http://schemas.microsoft.com/office/powerpoint/2010/main" val="1937329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Inserting Binomial Queues</a:t>
            </a:r>
          </a:p>
        </p:txBody>
      </p:sp>
      <p:sp>
        <p:nvSpPr>
          <p:cNvPr id="16387" name="Rectangle 3"/>
          <p:cNvSpPr>
            <a:spLocks noGrp="1" noChangeArrowheads="1"/>
          </p:cNvSpPr>
          <p:nvPr>
            <p:ph type="body" idx="1"/>
          </p:nvPr>
        </p:nvSpPr>
        <p:spPr/>
        <p:txBody>
          <a:bodyPr/>
          <a:lstStyle/>
          <a:p>
            <a:pPr>
              <a:lnSpc>
                <a:spcPct val="90000"/>
              </a:lnSpc>
            </a:pPr>
            <a:r>
              <a:rPr lang="en-US" altLang="en-US"/>
              <a:t>Suppose probability that Q contains B</a:t>
            </a:r>
            <a:r>
              <a:rPr lang="en-US" altLang="en-US" baseline="-25000"/>
              <a:t>k</a:t>
            </a:r>
            <a:r>
              <a:rPr lang="en-US" altLang="en-US"/>
              <a:t> for any k is 1/2</a:t>
            </a:r>
          </a:p>
          <a:p>
            <a:pPr>
              <a:lnSpc>
                <a:spcPct val="90000"/>
              </a:lnSpc>
            </a:pPr>
            <a:r>
              <a:rPr lang="en-US" altLang="en-US"/>
              <a:t>Probability that B</a:t>
            </a:r>
            <a:r>
              <a:rPr lang="en-US" altLang="en-US" baseline="-25000"/>
              <a:t>i</a:t>
            </a:r>
            <a:r>
              <a:rPr lang="en-US" altLang="en-US"/>
              <a:t> is smallest tree not in Q is 1/2</a:t>
            </a:r>
            <a:r>
              <a:rPr lang="en-US" altLang="en-US" baseline="30000"/>
              <a:t>i</a:t>
            </a:r>
            <a:r>
              <a:rPr lang="en-US" altLang="en-US"/>
              <a:t> (why?)</a:t>
            </a:r>
          </a:p>
          <a:p>
            <a:pPr>
              <a:lnSpc>
                <a:spcPct val="90000"/>
              </a:lnSpc>
            </a:pPr>
            <a:r>
              <a:rPr lang="en-US" altLang="en-US"/>
              <a:t>The expected value of i is then:</a:t>
            </a:r>
          </a:p>
          <a:p>
            <a:pPr lvl="1">
              <a:lnSpc>
                <a:spcPct val="90000"/>
              </a:lnSpc>
            </a:pPr>
            <a:r>
              <a:rPr lang="en-US" altLang="en-US"/>
              <a:t>∑i*(1/2i) = 2</a:t>
            </a:r>
          </a:p>
          <a:p>
            <a:pPr>
              <a:lnSpc>
                <a:spcPct val="90000"/>
              </a:lnSpc>
            </a:pPr>
            <a:r>
              <a:rPr lang="en-US" altLang="en-US"/>
              <a:t>On average, insertion will require a single merge and is therefore O(1) amortized</a:t>
            </a:r>
          </a:p>
        </p:txBody>
      </p:sp>
    </p:spTree>
    <p:extLst>
      <p:ext uri="{BB962C8B-B14F-4D97-AF65-F5344CB8AC3E}">
        <p14:creationId xmlns:p14="http://schemas.microsoft.com/office/powerpoint/2010/main" val="1199637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Inserting Binomial Queues</a:t>
            </a:r>
            <a:endParaRPr lang="en-US" dirty="0"/>
          </a:p>
        </p:txBody>
      </p:sp>
      <p:sp>
        <p:nvSpPr>
          <p:cNvPr id="3" name="Content Placeholder 2"/>
          <p:cNvSpPr>
            <a:spLocks noGrp="1"/>
          </p:cNvSpPr>
          <p:nvPr>
            <p:ph idx="1"/>
          </p:nvPr>
        </p:nvSpPr>
        <p:spPr/>
        <p:txBody>
          <a:bodyPr/>
          <a:lstStyle/>
          <a:p>
            <a:r>
              <a:rPr lang="en-US" altLang="en-US" dirty="0" smtClean="0">
                <a:latin typeface="Times New Roman" pitchFamily="18" charset="0"/>
              </a:rPr>
              <a:t>To insert</a:t>
            </a:r>
            <a:r>
              <a:rPr lang="en-US" altLang="en-US" smtClean="0">
                <a:latin typeface="Times New Roman" pitchFamily="18" charset="0"/>
              </a:rPr>
              <a:t>, </a:t>
            </a:r>
            <a:r>
              <a:rPr lang="en-US" altLang="en-US" smtClean="0">
                <a:latin typeface="Times New Roman" pitchFamily="18" charset="0"/>
              </a:rPr>
              <a:t>thus </a:t>
            </a:r>
            <a:r>
              <a:rPr lang="en-US" altLang="en-US" dirty="0" smtClean="0">
                <a:latin typeface="Times New Roman" pitchFamily="18" charset="0"/>
              </a:rPr>
              <a:t>just make a single node and then merge</a:t>
            </a:r>
          </a:p>
          <a:p>
            <a:r>
              <a:rPr lang="en-US" altLang="en-US" dirty="0" smtClean="0">
                <a:latin typeface="Times New Roman" pitchFamily="18" charset="0"/>
              </a:rPr>
              <a:t> Example insert 1, 2, 3, 4, 5, 6, 7</a:t>
            </a:r>
          </a:p>
          <a:p>
            <a:endParaRPr lang="en-US" dirty="0"/>
          </a:p>
        </p:txBody>
      </p:sp>
      <p:sp>
        <p:nvSpPr>
          <p:cNvPr id="4" name="Slide Number Placeholder 3"/>
          <p:cNvSpPr>
            <a:spLocks noGrp="1"/>
          </p:cNvSpPr>
          <p:nvPr>
            <p:ph type="sldNum" sz="quarter" idx="12"/>
          </p:nvPr>
        </p:nvSpPr>
        <p:spPr/>
        <p:txBody>
          <a:bodyPr/>
          <a:lstStyle/>
          <a:p>
            <a:fld id="{5DAAAB6E-19E2-4B79-86DB-A876979C3D27}" type="slidenum">
              <a:rPr lang="en-US" smtClean="0"/>
              <a:t>42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3276600"/>
            <a:ext cx="5943600" cy="348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364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Binomial Queues Implementation</a:t>
            </a:r>
            <a:endParaRPr lang="en-US" dirty="0"/>
          </a:p>
        </p:txBody>
      </p:sp>
      <p:sp>
        <p:nvSpPr>
          <p:cNvPr id="3" name="Content Placeholder 2"/>
          <p:cNvSpPr>
            <a:spLocks noGrp="1"/>
          </p:cNvSpPr>
          <p:nvPr>
            <p:ph idx="1"/>
          </p:nvPr>
        </p:nvSpPr>
        <p:spPr/>
        <p:txBody>
          <a:bodyPr/>
          <a:lstStyle/>
          <a:p>
            <a:r>
              <a:rPr lang="en-US" altLang="en-US" sz="2800" dirty="0" smtClean="0">
                <a:latin typeface="Times New Roman" pitchFamily="18" charset="0"/>
              </a:rPr>
              <a:t>Keep an array of pointers to each tree</a:t>
            </a:r>
          </a:p>
          <a:p>
            <a:r>
              <a:rPr lang="en-US" altLang="en-US" sz="2800" dirty="0" smtClean="0">
                <a:latin typeface="Times New Roman" pitchFamily="18" charset="0"/>
              </a:rPr>
              <a:t>To insert </a:t>
            </a:r>
          </a:p>
          <a:p>
            <a:pPr lvl="1"/>
            <a:r>
              <a:rPr lang="en-US" altLang="en-US" dirty="0">
                <a:latin typeface="Times New Roman" pitchFamily="18" charset="0"/>
              </a:rPr>
              <a:t>note that ½  of the time it will take 1 probe.</a:t>
            </a:r>
          </a:p>
          <a:p>
            <a:pPr lvl="1"/>
            <a:r>
              <a:rPr lang="en-US" altLang="en-US" dirty="0">
                <a:latin typeface="Times New Roman" pitchFamily="18" charset="0"/>
              </a:rPr>
              <a:t>Note the ¼  of the time it will take 2 probes</a:t>
            </a:r>
          </a:p>
          <a:p>
            <a:pPr lvl="1"/>
            <a:r>
              <a:rPr lang="en-US" altLang="en-US" dirty="0">
                <a:latin typeface="Times New Roman" pitchFamily="18" charset="0"/>
              </a:rPr>
              <a:t>Note that 1/8  of the </a:t>
            </a:r>
            <a:r>
              <a:rPr lang="en-US" altLang="en-US" dirty="0" smtClean="0">
                <a:latin typeface="Times New Roman" pitchFamily="18" charset="0"/>
              </a:rPr>
              <a:t>time </a:t>
            </a:r>
            <a:r>
              <a:rPr lang="en-US" altLang="en-US" dirty="0">
                <a:latin typeface="Times New Roman" pitchFamily="18" charset="0"/>
              </a:rPr>
              <a:t>it will take 3 probes</a:t>
            </a:r>
          </a:p>
          <a:p>
            <a:pPr lvl="1"/>
            <a:r>
              <a:rPr lang="en-US" altLang="en-US" dirty="0" smtClean="0">
                <a:latin typeface="Times New Roman" pitchFamily="18" charset="0"/>
              </a:rPr>
              <a:t>i.e. </a:t>
            </a:r>
            <a:r>
              <a:rPr lang="en-US" altLang="en-US" dirty="0">
                <a:latin typeface="Times New Roman" pitchFamily="18" charset="0"/>
              </a:rPr>
              <a:t>Expected time is for n insertions is &lt; n. </a:t>
            </a:r>
          </a:p>
          <a:p>
            <a:endParaRPr lang="en-US" dirty="0"/>
          </a:p>
        </p:txBody>
      </p:sp>
      <p:sp>
        <p:nvSpPr>
          <p:cNvPr id="4" name="Slide Number Placeholder 3"/>
          <p:cNvSpPr>
            <a:spLocks noGrp="1"/>
          </p:cNvSpPr>
          <p:nvPr>
            <p:ph type="sldNum" sz="quarter" idx="12"/>
          </p:nvPr>
        </p:nvSpPr>
        <p:spPr/>
        <p:txBody>
          <a:bodyPr/>
          <a:lstStyle/>
          <a:p>
            <a:fld id="{5DAAAB6E-19E2-4B79-86DB-A876979C3D27}" type="slidenum">
              <a:rPr lang="en-US" smtClean="0"/>
              <a:t>43</a:t>
            </a:fld>
            <a:endParaRPr lang="en-US"/>
          </a:p>
        </p:txBody>
      </p:sp>
    </p:spTree>
    <p:extLst>
      <p:ext uri="{BB962C8B-B14F-4D97-AF65-F5344CB8AC3E}">
        <p14:creationId xmlns:p14="http://schemas.microsoft.com/office/powerpoint/2010/main" val="2213776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Deletemin from a Binomial Queues</a:t>
            </a:r>
          </a:p>
        </p:txBody>
      </p:sp>
      <p:sp>
        <p:nvSpPr>
          <p:cNvPr id="17411" name="Rectangle 3"/>
          <p:cNvSpPr>
            <a:spLocks noGrp="1" noChangeArrowheads="1"/>
          </p:cNvSpPr>
          <p:nvPr>
            <p:ph type="body" idx="1"/>
          </p:nvPr>
        </p:nvSpPr>
        <p:spPr/>
        <p:txBody>
          <a:bodyPr/>
          <a:lstStyle/>
          <a:p>
            <a:r>
              <a:rPr lang="en-US" altLang="en-US"/>
              <a:t>Find tree with minimum root and remove root</a:t>
            </a:r>
          </a:p>
          <a:p>
            <a:r>
              <a:rPr lang="en-US" altLang="en-US"/>
              <a:t>Treat sub-trees of root as a new binomial queue</a:t>
            </a:r>
          </a:p>
          <a:p>
            <a:r>
              <a:rPr lang="en-US" altLang="en-US"/>
              <a:t>Merge this new queue with the original one</a:t>
            </a:r>
          </a:p>
          <a:p>
            <a:r>
              <a:rPr lang="en-US" altLang="en-US"/>
              <a:t>O(lgN)</a:t>
            </a:r>
          </a:p>
        </p:txBody>
      </p:sp>
    </p:spTree>
    <p:extLst>
      <p:ext uri="{BB962C8B-B14F-4D97-AF65-F5344CB8AC3E}">
        <p14:creationId xmlns:p14="http://schemas.microsoft.com/office/powerpoint/2010/main" val="1842485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Example</a:t>
            </a:r>
            <a:r>
              <a:rPr lang="en-US" altLang="en-US"/>
              <a:t>: deleteMin</a:t>
            </a:r>
            <a:endParaRPr lang="en-US" dirty="0"/>
          </a:p>
        </p:txBody>
      </p:sp>
      <p:sp>
        <p:nvSpPr>
          <p:cNvPr id="3" name="Content Placeholder 2"/>
          <p:cNvSpPr>
            <a:spLocks noGrp="1"/>
          </p:cNvSpPr>
          <p:nvPr>
            <p:ph idx="1"/>
          </p:nvPr>
        </p:nvSpPr>
        <p:spPr/>
        <p:txBody>
          <a:bodyPr/>
          <a:lstStyle/>
          <a:p>
            <a:r>
              <a:rPr lang="en-US" altLang="en-US" smtClean="0">
                <a:latin typeface="Times New Roman" pitchFamily="18" charset="0"/>
              </a:rPr>
              <a:t>Thus, to </a:t>
            </a:r>
            <a:r>
              <a:rPr lang="en-US" altLang="en-US" dirty="0" err="1" smtClean="0">
                <a:latin typeface="Times New Roman" pitchFamily="18" charset="0"/>
              </a:rPr>
              <a:t>deletemin</a:t>
            </a:r>
            <a:r>
              <a:rPr lang="en-US" altLang="en-US" dirty="0" smtClean="0">
                <a:latin typeface="Times New Roman" pitchFamily="18" charset="0"/>
              </a:rPr>
              <a:t> just check the root of each tree </a:t>
            </a:r>
            <a:r>
              <a:rPr lang="en-US" altLang="en-US" smtClean="0">
                <a:latin typeface="Times New Roman" pitchFamily="18" charset="0"/>
              </a:rPr>
              <a:t>O(</a:t>
            </a:r>
            <a:r>
              <a:rPr lang="en-US" altLang="en-US" err="1" smtClean="0">
                <a:latin typeface="Times New Roman" pitchFamily="18" charset="0"/>
              </a:rPr>
              <a:t>lg</a:t>
            </a:r>
            <a:r>
              <a:rPr lang="en-US" altLang="en-US" smtClean="0">
                <a:latin typeface="Times New Roman" pitchFamily="18" charset="0"/>
              </a:rPr>
              <a:t>(n</a:t>
            </a:r>
            <a:r>
              <a:rPr lang="en-US" altLang="en-US" smtClean="0">
                <a:latin typeface="Times New Roman" pitchFamily="18" charset="0"/>
              </a:rPr>
              <a:t>)) – 1 is minimum</a:t>
            </a:r>
            <a:endParaRPr lang="en-US" altLang="en-US" dirty="0" smtClean="0">
              <a:latin typeface="Times New Roman" pitchFamily="18" charset="0"/>
            </a:endParaRPr>
          </a:p>
          <a:p>
            <a:r>
              <a:rPr lang="en-US" altLang="en-US" dirty="0" smtClean="0">
                <a:latin typeface="Times New Roman" pitchFamily="18" charset="0"/>
              </a:rPr>
              <a:t>Eliminate the </a:t>
            </a:r>
            <a:r>
              <a:rPr lang="en-US" altLang="en-US" smtClean="0">
                <a:latin typeface="Times New Roman" pitchFamily="18" charset="0"/>
              </a:rPr>
              <a:t>root </a:t>
            </a:r>
            <a:r>
              <a:rPr lang="en-US" altLang="en-US" smtClean="0">
                <a:latin typeface="Times New Roman" pitchFamily="18" charset="0"/>
              </a:rPr>
              <a:t>(1) and </a:t>
            </a:r>
            <a:r>
              <a:rPr lang="en-US" altLang="en-US" dirty="0" smtClean="0">
                <a:latin typeface="Times New Roman" pitchFamily="18" charset="0"/>
              </a:rPr>
              <a:t>merge the </a:t>
            </a:r>
            <a:r>
              <a:rPr lang="en-US" altLang="en-US" smtClean="0">
                <a:latin typeface="Times New Roman" pitchFamily="18" charset="0"/>
              </a:rPr>
              <a:t>remaining  </a:t>
            </a:r>
            <a:r>
              <a:rPr lang="en-US" altLang="en-US" smtClean="0">
                <a:latin typeface="Times New Roman" pitchFamily="18" charset="0"/>
              </a:rPr>
              <a:t>trees</a:t>
            </a:r>
            <a:endParaRPr lang="en-US" altLang="en-US" dirty="0">
              <a:latin typeface="Times New Roman" pitchFamily="18" charset="0"/>
            </a:endParaRPr>
          </a:p>
        </p:txBody>
      </p:sp>
      <p:sp>
        <p:nvSpPr>
          <p:cNvPr id="4" name="Slide Number Placeholder 3"/>
          <p:cNvSpPr>
            <a:spLocks noGrp="1"/>
          </p:cNvSpPr>
          <p:nvPr>
            <p:ph type="sldNum" sz="quarter" idx="12"/>
          </p:nvPr>
        </p:nvSpPr>
        <p:spPr/>
        <p:txBody>
          <a:bodyPr/>
          <a:lstStyle/>
          <a:p>
            <a:fld id="{5DAAAB6E-19E2-4B79-86DB-A876979C3D27}" type="slidenum">
              <a:rPr lang="en-US" smtClean="0"/>
              <a:t>45</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511775"/>
            <a:ext cx="3567112" cy="32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29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DA9C8CD-BAF0-48DF-B986-55371F869F9C}" type="slidenum">
              <a:rPr lang="en-US" altLang="en-US" sz="1400"/>
              <a:pPr>
                <a:spcBef>
                  <a:spcPct val="0"/>
                </a:spcBef>
                <a:buFontTx/>
                <a:buNone/>
              </a:pPr>
              <a:t>46</a:t>
            </a:fld>
            <a:endParaRPr lang="en-US" altLang="en-US" sz="1400"/>
          </a:p>
        </p:txBody>
      </p:sp>
      <p:sp>
        <p:nvSpPr>
          <p:cNvPr id="18435" name="Rectangle 2"/>
          <p:cNvSpPr>
            <a:spLocks noChangeArrowheads="1"/>
          </p:cNvSpPr>
          <p:nvPr>
            <p:custDataLst>
              <p:tags r:id="rId1"/>
            </p:custDataLst>
          </p:nvPr>
        </p:nvSpPr>
        <p:spPr bwMode="auto">
          <a:xfrm>
            <a:off x="2667000" y="1752600"/>
            <a:ext cx="1600200" cy="18288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8436" name="Rectangle 3"/>
          <p:cNvSpPr>
            <a:spLocks noGrp="1" noChangeArrowheads="1"/>
          </p:cNvSpPr>
          <p:nvPr>
            <p:ph type="title"/>
            <p:custDataLst>
              <p:tags r:id="rId2"/>
            </p:custDataLst>
          </p:nvPr>
        </p:nvSpPr>
        <p:spPr>
          <a:xfrm>
            <a:off x="685800" y="0"/>
            <a:ext cx="7772400" cy="1143000"/>
          </a:xfrm>
        </p:spPr>
        <p:txBody>
          <a:bodyPr>
            <a:normAutofit/>
          </a:bodyPr>
          <a:lstStyle/>
          <a:p>
            <a:pPr eaLnBrk="1" hangingPunct="1"/>
            <a:r>
              <a:rPr lang="en-US" altLang="en-US" smtClean="0"/>
              <a:t>Another Example: deleteMin</a:t>
            </a:r>
            <a:endParaRPr lang="en-US" altLang="en-US" smtClean="0"/>
          </a:p>
        </p:txBody>
      </p:sp>
      <p:sp>
        <p:nvSpPr>
          <p:cNvPr id="18437" name="Oval 4"/>
          <p:cNvSpPr>
            <a:spLocks noChangeAspect="1" noChangeArrowheads="1"/>
          </p:cNvSpPr>
          <p:nvPr>
            <p:custDataLst>
              <p:tags r:id="rId3"/>
            </p:custDataLst>
          </p:nvPr>
        </p:nvSpPr>
        <p:spPr bwMode="auto">
          <a:xfrm>
            <a:off x="1981200" y="21336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4</a:t>
            </a:r>
          </a:p>
        </p:txBody>
      </p:sp>
      <p:sp>
        <p:nvSpPr>
          <p:cNvPr id="18438" name="Oval 5"/>
          <p:cNvSpPr>
            <a:spLocks noChangeAspect="1" noChangeArrowheads="1"/>
          </p:cNvSpPr>
          <p:nvPr>
            <p:custDataLst>
              <p:tags r:id="rId4"/>
            </p:custDataLst>
          </p:nvPr>
        </p:nvSpPr>
        <p:spPr bwMode="auto">
          <a:xfrm>
            <a:off x="3103563" y="25098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8</a:t>
            </a:r>
          </a:p>
        </p:txBody>
      </p:sp>
      <p:sp>
        <p:nvSpPr>
          <p:cNvPr id="18439" name="Oval 6"/>
          <p:cNvSpPr>
            <a:spLocks noChangeAspect="1" noChangeArrowheads="1"/>
          </p:cNvSpPr>
          <p:nvPr>
            <p:custDataLst>
              <p:tags r:id="rId5"/>
            </p:custDataLst>
          </p:nvPr>
        </p:nvSpPr>
        <p:spPr bwMode="auto">
          <a:xfrm>
            <a:off x="2895600" y="19050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3</a:t>
            </a:r>
          </a:p>
        </p:txBody>
      </p:sp>
      <p:sp>
        <p:nvSpPr>
          <p:cNvPr id="18440" name="Line 7"/>
          <p:cNvSpPr>
            <a:spLocks noChangeShapeType="1"/>
          </p:cNvSpPr>
          <p:nvPr>
            <p:custDataLst>
              <p:tags r:id="rId6"/>
            </p:custDataLst>
          </p:nvPr>
        </p:nvSpPr>
        <p:spPr bwMode="auto">
          <a:xfrm>
            <a:off x="3067050" y="21685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Oval 8"/>
          <p:cNvSpPr>
            <a:spLocks noChangeAspect="1" noChangeArrowheads="1"/>
          </p:cNvSpPr>
          <p:nvPr>
            <p:custDataLst>
              <p:tags r:id="rId7"/>
            </p:custDataLst>
          </p:nvPr>
        </p:nvSpPr>
        <p:spPr bwMode="auto">
          <a:xfrm>
            <a:off x="3865563" y="31480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7</a:t>
            </a:r>
          </a:p>
        </p:txBody>
      </p:sp>
      <p:sp>
        <p:nvSpPr>
          <p:cNvPr id="18442" name="Oval 9"/>
          <p:cNvSpPr>
            <a:spLocks noChangeAspect="1" noChangeArrowheads="1"/>
          </p:cNvSpPr>
          <p:nvPr>
            <p:custDataLst>
              <p:tags r:id="rId8"/>
            </p:custDataLst>
          </p:nvPr>
        </p:nvSpPr>
        <p:spPr bwMode="auto">
          <a:xfrm>
            <a:off x="3657600" y="25431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5</a:t>
            </a:r>
          </a:p>
        </p:txBody>
      </p:sp>
      <p:sp>
        <p:nvSpPr>
          <p:cNvPr id="18443" name="Line 10"/>
          <p:cNvSpPr>
            <a:spLocks noChangeShapeType="1"/>
          </p:cNvSpPr>
          <p:nvPr>
            <p:custDataLst>
              <p:tags r:id="rId9"/>
            </p:custDataLst>
          </p:nvPr>
        </p:nvSpPr>
        <p:spPr bwMode="auto">
          <a:xfrm>
            <a:off x="3829050" y="28067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1"/>
          <p:cNvSpPr>
            <a:spLocks noChangeShapeType="1"/>
          </p:cNvSpPr>
          <p:nvPr>
            <p:custDataLst>
              <p:tags r:id="rId10"/>
            </p:custDataLst>
          </p:nvPr>
        </p:nvSpPr>
        <p:spPr bwMode="auto">
          <a:xfrm>
            <a:off x="3124200" y="20859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Oval 12"/>
          <p:cNvSpPr>
            <a:spLocks noChangeAspect="1" noChangeArrowheads="1"/>
          </p:cNvSpPr>
          <p:nvPr>
            <p:custDataLst>
              <p:tags r:id="rId11"/>
            </p:custDataLst>
          </p:nvPr>
        </p:nvSpPr>
        <p:spPr bwMode="auto">
          <a:xfrm>
            <a:off x="6075363" y="28146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8446" name="Oval 13"/>
          <p:cNvSpPr>
            <a:spLocks noChangeAspect="1" noChangeArrowheads="1"/>
          </p:cNvSpPr>
          <p:nvPr>
            <p:custDataLst>
              <p:tags r:id="rId12"/>
            </p:custDataLst>
          </p:nvPr>
        </p:nvSpPr>
        <p:spPr bwMode="auto">
          <a:xfrm>
            <a:off x="5867400" y="22098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8447" name="Line 14"/>
          <p:cNvSpPr>
            <a:spLocks noChangeShapeType="1"/>
          </p:cNvSpPr>
          <p:nvPr>
            <p:custDataLst>
              <p:tags r:id="rId13"/>
            </p:custDataLst>
          </p:nvPr>
        </p:nvSpPr>
        <p:spPr bwMode="auto">
          <a:xfrm>
            <a:off x="6038850" y="24733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Oval 15"/>
          <p:cNvSpPr>
            <a:spLocks noChangeAspect="1" noChangeArrowheads="1"/>
          </p:cNvSpPr>
          <p:nvPr>
            <p:custDataLst>
              <p:tags r:id="rId14"/>
            </p:custDataLst>
          </p:nvPr>
        </p:nvSpPr>
        <p:spPr bwMode="auto">
          <a:xfrm>
            <a:off x="6837363" y="34528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8449" name="Oval 16"/>
          <p:cNvSpPr>
            <a:spLocks noChangeAspect="1" noChangeArrowheads="1"/>
          </p:cNvSpPr>
          <p:nvPr>
            <p:custDataLst>
              <p:tags r:id="rId15"/>
            </p:custDataLst>
          </p:nvPr>
        </p:nvSpPr>
        <p:spPr bwMode="auto">
          <a:xfrm>
            <a:off x="6629400" y="28479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8450" name="Line 17"/>
          <p:cNvSpPr>
            <a:spLocks noChangeShapeType="1"/>
          </p:cNvSpPr>
          <p:nvPr>
            <p:custDataLst>
              <p:tags r:id="rId16"/>
            </p:custDataLst>
          </p:nvPr>
        </p:nvSpPr>
        <p:spPr bwMode="auto">
          <a:xfrm>
            <a:off x="6800850" y="31115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Line 18"/>
          <p:cNvSpPr>
            <a:spLocks noChangeShapeType="1"/>
          </p:cNvSpPr>
          <p:nvPr>
            <p:custDataLst>
              <p:tags r:id="rId17"/>
            </p:custDataLst>
          </p:nvPr>
        </p:nvSpPr>
        <p:spPr bwMode="auto">
          <a:xfrm>
            <a:off x="6096000" y="23907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2" name="Oval 19"/>
          <p:cNvSpPr>
            <a:spLocks noChangeAspect="1" noChangeArrowheads="1"/>
          </p:cNvSpPr>
          <p:nvPr>
            <p:custDataLst>
              <p:tags r:id="rId18"/>
            </p:custDataLst>
          </p:nvPr>
        </p:nvSpPr>
        <p:spPr bwMode="auto">
          <a:xfrm>
            <a:off x="4779963" y="22050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8453" name="Oval 20"/>
          <p:cNvSpPr>
            <a:spLocks noChangeAspect="1" noChangeArrowheads="1"/>
          </p:cNvSpPr>
          <p:nvPr>
            <p:custDataLst>
              <p:tags r:id="rId19"/>
            </p:custDataLst>
          </p:nvPr>
        </p:nvSpPr>
        <p:spPr bwMode="auto">
          <a:xfrm>
            <a:off x="4572000" y="16002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7</a:t>
            </a:r>
          </a:p>
        </p:txBody>
      </p:sp>
      <p:sp>
        <p:nvSpPr>
          <p:cNvPr id="18454" name="Line 21"/>
          <p:cNvSpPr>
            <a:spLocks noChangeShapeType="1"/>
          </p:cNvSpPr>
          <p:nvPr>
            <p:custDataLst>
              <p:tags r:id="rId20"/>
            </p:custDataLst>
          </p:nvPr>
        </p:nvSpPr>
        <p:spPr bwMode="auto">
          <a:xfrm>
            <a:off x="4743450" y="18637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Oval 22"/>
          <p:cNvSpPr>
            <a:spLocks noChangeAspect="1" noChangeArrowheads="1"/>
          </p:cNvSpPr>
          <p:nvPr>
            <p:custDataLst>
              <p:tags r:id="rId21"/>
            </p:custDataLst>
          </p:nvPr>
        </p:nvSpPr>
        <p:spPr bwMode="auto">
          <a:xfrm>
            <a:off x="5541963" y="28432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8456" name="Oval 23"/>
          <p:cNvSpPr>
            <a:spLocks noChangeAspect="1" noChangeArrowheads="1"/>
          </p:cNvSpPr>
          <p:nvPr>
            <p:custDataLst>
              <p:tags r:id="rId22"/>
            </p:custDataLst>
          </p:nvPr>
        </p:nvSpPr>
        <p:spPr bwMode="auto">
          <a:xfrm>
            <a:off x="5334000" y="22383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8457" name="Line 24"/>
          <p:cNvSpPr>
            <a:spLocks noChangeShapeType="1"/>
          </p:cNvSpPr>
          <p:nvPr>
            <p:custDataLst>
              <p:tags r:id="rId23"/>
            </p:custDataLst>
          </p:nvPr>
        </p:nvSpPr>
        <p:spPr bwMode="auto">
          <a:xfrm>
            <a:off x="5505450" y="25019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Line 25"/>
          <p:cNvSpPr>
            <a:spLocks noChangeShapeType="1"/>
          </p:cNvSpPr>
          <p:nvPr>
            <p:custDataLst>
              <p:tags r:id="rId24"/>
            </p:custDataLst>
          </p:nvPr>
        </p:nvSpPr>
        <p:spPr bwMode="auto">
          <a:xfrm>
            <a:off x="4800600" y="17811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9" name="Line 26"/>
          <p:cNvSpPr>
            <a:spLocks noChangeShapeType="1"/>
          </p:cNvSpPr>
          <p:nvPr>
            <p:custDataLst>
              <p:tags r:id="rId25"/>
            </p:custDataLst>
          </p:nvPr>
        </p:nvSpPr>
        <p:spPr bwMode="auto">
          <a:xfrm>
            <a:off x="4876800" y="1752600"/>
            <a:ext cx="10668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Rectangle 27"/>
          <p:cNvSpPr>
            <a:spLocks noChangeArrowheads="1"/>
          </p:cNvSpPr>
          <p:nvPr>
            <p:custDataLst>
              <p:tags r:id="rId26"/>
            </p:custDataLst>
          </p:nvPr>
        </p:nvSpPr>
        <p:spPr bwMode="auto">
          <a:xfrm>
            <a:off x="1752600" y="1524000"/>
            <a:ext cx="5638800" cy="2209800"/>
          </a:xfrm>
          <a:prstGeom prst="rect">
            <a:avLst/>
          </a:prstGeom>
          <a:noFill/>
          <a:ln w="31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8461" name="Text Box 28"/>
          <p:cNvSpPr txBox="1">
            <a:spLocks noChangeArrowheads="1"/>
          </p:cNvSpPr>
          <p:nvPr>
            <p:custDataLst>
              <p:tags r:id="rId27"/>
            </p:custDataLst>
          </p:nvPr>
        </p:nvSpPr>
        <p:spPr bwMode="auto">
          <a:xfrm>
            <a:off x="914400" y="144780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BQ</a:t>
            </a:r>
          </a:p>
        </p:txBody>
      </p:sp>
      <p:sp>
        <p:nvSpPr>
          <p:cNvPr id="18462" name="Line 29"/>
          <p:cNvSpPr>
            <a:spLocks noChangeShapeType="1"/>
          </p:cNvSpPr>
          <p:nvPr>
            <p:custDataLst>
              <p:tags r:id="rId28"/>
            </p:custDataLst>
          </p:nvPr>
        </p:nvSpPr>
        <p:spPr bwMode="auto">
          <a:xfrm>
            <a:off x="3429000" y="320040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3" name="Oval 30"/>
          <p:cNvSpPr>
            <a:spLocks noChangeAspect="1" noChangeArrowheads="1"/>
          </p:cNvSpPr>
          <p:nvPr>
            <p:custDataLst>
              <p:tags r:id="rId29"/>
            </p:custDataLst>
          </p:nvPr>
        </p:nvSpPr>
        <p:spPr bwMode="auto">
          <a:xfrm>
            <a:off x="3103563" y="542448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8</a:t>
            </a:r>
          </a:p>
        </p:txBody>
      </p:sp>
      <p:sp>
        <p:nvSpPr>
          <p:cNvPr id="18464" name="Oval 31" hidden="1"/>
          <p:cNvSpPr>
            <a:spLocks noChangeAspect="1" noChangeArrowheads="1"/>
          </p:cNvSpPr>
          <p:nvPr>
            <p:custDataLst>
              <p:tags r:id="rId30"/>
            </p:custDataLst>
          </p:nvPr>
        </p:nvSpPr>
        <p:spPr bwMode="auto">
          <a:xfrm>
            <a:off x="2895600" y="4819650"/>
            <a:ext cx="250825" cy="26352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3</a:t>
            </a:r>
          </a:p>
        </p:txBody>
      </p:sp>
      <p:sp>
        <p:nvSpPr>
          <p:cNvPr id="18465" name="Oval 32"/>
          <p:cNvSpPr>
            <a:spLocks noChangeAspect="1" noChangeArrowheads="1"/>
          </p:cNvSpPr>
          <p:nvPr>
            <p:custDataLst>
              <p:tags r:id="rId31"/>
            </p:custDataLst>
          </p:nvPr>
        </p:nvSpPr>
        <p:spPr bwMode="auto">
          <a:xfrm>
            <a:off x="3865563" y="606266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7</a:t>
            </a:r>
          </a:p>
        </p:txBody>
      </p:sp>
      <p:sp>
        <p:nvSpPr>
          <p:cNvPr id="18466" name="Oval 33"/>
          <p:cNvSpPr>
            <a:spLocks noChangeAspect="1" noChangeArrowheads="1"/>
          </p:cNvSpPr>
          <p:nvPr>
            <p:custDataLst>
              <p:tags r:id="rId32"/>
            </p:custDataLst>
          </p:nvPr>
        </p:nvSpPr>
        <p:spPr bwMode="auto">
          <a:xfrm>
            <a:off x="3657600" y="545782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5</a:t>
            </a:r>
          </a:p>
        </p:txBody>
      </p:sp>
      <p:sp>
        <p:nvSpPr>
          <p:cNvPr id="18467" name="Line 34"/>
          <p:cNvSpPr>
            <a:spLocks noChangeShapeType="1"/>
          </p:cNvSpPr>
          <p:nvPr>
            <p:custDataLst>
              <p:tags r:id="rId33"/>
            </p:custDataLst>
          </p:nvPr>
        </p:nvSpPr>
        <p:spPr bwMode="auto">
          <a:xfrm>
            <a:off x="3829050" y="572135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8" name="Text Box 35"/>
          <p:cNvSpPr txBox="1">
            <a:spLocks noChangeArrowheads="1"/>
          </p:cNvSpPr>
          <p:nvPr>
            <p:custDataLst>
              <p:tags r:id="rId34"/>
            </p:custDataLst>
          </p:nvPr>
        </p:nvSpPr>
        <p:spPr bwMode="auto">
          <a:xfrm>
            <a:off x="1447800" y="3749675"/>
            <a:ext cx="1992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a:t>find and delete</a:t>
            </a:r>
            <a:br>
              <a:rPr lang="en-US" altLang="en-US" sz="2400"/>
            </a:br>
            <a:r>
              <a:rPr lang="en-US" altLang="en-US" sz="2400"/>
              <a:t>smallest root</a:t>
            </a:r>
          </a:p>
        </p:txBody>
      </p:sp>
      <p:sp>
        <p:nvSpPr>
          <p:cNvPr id="18469" name="Rectangle 36"/>
          <p:cNvSpPr>
            <a:spLocks noChangeArrowheads="1"/>
          </p:cNvSpPr>
          <p:nvPr>
            <p:custDataLst>
              <p:tags r:id="rId35"/>
            </p:custDataLst>
          </p:nvPr>
        </p:nvSpPr>
        <p:spPr bwMode="auto">
          <a:xfrm>
            <a:off x="2819400" y="5334000"/>
            <a:ext cx="1447800" cy="1143000"/>
          </a:xfrm>
          <a:prstGeom prst="rect">
            <a:avLst/>
          </a:prstGeom>
          <a:noFill/>
          <a:ln w="31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2400">
              <a:solidFill>
                <a:srgbClr val="339933"/>
              </a:solidFill>
            </a:endParaRPr>
          </a:p>
        </p:txBody>
      </p:sp>
      <p:sp>
        <p:nvSpPr>
          <p:cNvPr id="18470" name="Line 37"/>
          <p:cNvSpPr>
            <a:spLocks noChangeShapeType="1"/>
          </p:cNvSpPr>
          <p:nvPr>
            <p:custDataLst>
              <p:tags r:id="rId36"/>
            </p:custDataLst>
          </p:nvPr>
        </p:nvSpPr>
        <p:spPr bwMode="auto">
          <a:xfrm flipV="1">
            <a:off x="4343400" y="5029200"/>
            <a:ext cx="2590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1" name="Line 38"/>
          <p:cNvSpPr>
            <a:spLocks noChangeShapeType="1"/>
          </p:cNvSpPr>
          <p:nvPr>
            <p:custDataLst>
              <p:tags r:id="rId37"/>
            </p:custDataLst>
          </p:nvPr>
        </p:nvSpPr>
        <p:spPr bwMode="auto">
          <a:xfrm>
            <a:off x="5257800" y="3733800"/>
            <a:ext cx="16764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2" name="Text Box 39"/>
          <p:cNvSpPr txBox="1">
            <a:spLocks noChangeArrowheads="1"/>
          </p:cNvSpPr>
          <p:nvPr>
            <p:custDataLst>
              <p:tags r:id="rId38"/>
            </p:custDataLst>
          </p:nvPr>
        </p:nvSpPr>
        <p:spPr bwMode="auto">
          <a:xfrm>
            <a:off x="7070725" y="4267200"/>
            <a:ext cx="207327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merge BQ </a:t>
            </a:r>
            <a:r>
              <a:rPr lang="en-US" altLang="en-US" sz="1800"/>
              <a:t>(without</a:t>
            </a:r>
            <a:br>
              <a:rPr lang="en-US" altLang="en-US" sz="1800"/>
            </a:br>
            <a:r>
              <a:rPr lang="en-US" altLang="en-US" sz="1800"/>
              <a:t>the shaded part)</a:t>
            </a:r>
            <a:r>
              <a:rPr lang="en-US" altLang="en-US" sz="2400"/>
              <a:t> and BQ’</a:t>
            </a:r>
          </a:p>
        </p:txBody>
      </p:sp>
      <p:sp>
        <p:nvSpPr>
          <p:cNvPr id="18473" name="Text Box 40"/>
          <p:cNvSpPr txBox="1">
            <a:spLocks noChangeArrowheads="1"/>
          </p:cNvSpPr>
          <p:nvPr>
            <p:custDataLst>
              <p:tags r:id="rId39"/>
            </p:custDataLst>
          </p:nvPr>
        </p:nvSpPr>
        <p:spPr bwMode="auto">
          <a:xfrm>
            <a:off x="1905000" y="5562600"/>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BQ’</a:t>
            </a:r>
          </a:p>
        </p:txBody>
      </p:sp>
      <p:sp>
        <p:nvSpPr>
          <p:cNvPr id="18474" name="Text Box 41" hidden="1"/>
          <p:cNvSpPr txBox="1">
            <a:spLocks noChangeArrowheads="1"/>
          </p:cNvSpPr>
          <p:nvPr>
            <p:custDataLst>
              <p:tags r:id="rId40"/>
            </p:custDataLst>
          </p:nvPr>
        </p:nvSpPr>
        <p:spPr bwMode="auto">
          <a:xfrm>
            <a:off x="6080125" y="5881688"/>
            <a:ext cx="2135188"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t>Do merge on tablet</a:t>
            </a:r>
            <a:br>
              <a:rPr lang="en-US" altLang="en-US" sz="2000"/>
            </a:br>
            <a:r>
              <a:rPr lang="en-US" altLang="en-US" sz="2000"/>
              <a:t>before next slide</a:t>
            </a:r>
          </a:p>
        </p:txBody>
      </p:sp>
      <p:sp>
        <p:nvSpPr>
          <p:cNvPr id="18475" name="Text Box 42" hidden="1"/>
          <p:cNvSpPr txBox="1">
            <a:spLocks noChangeArrowheads="1"/>
          </p:cNvSpPr>
          <p:nvPr>
            <p:custDataLst>
              <p:tags r:id="rId41"/>
            </p:custDataLst>
          </p:nvPr>
        </p:nvSpPr>
        <p:spPr bwMode="auto">
          <a:xfrm>
            <a:off x="0" y="41148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a:solidFill>
                  <a:srgbClr val="339933"/>
                </a:solidFill>
              </a:rPr>
              <a:t>How long does FIND take? O(log N)</a:t>
            </a:r>
          </a:p>
        </p:txBody>
      </p:sp>
    </p:spTree>
    <p:extLst>
      <p:ext uri="{BB962C8B-B14F-4D97-AF65-F5344CB8AC3E}">
        <p14:creationId xmlns:p14="http://schemas.microsoft.com/office/powerpoint/2010/main" val="1079058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E810270-399A-44F6-B9DD-1491D95AD004}" type="slidenum">
              <a:rPr lang="en-US" altLang="en-US" sz="1400"/>
              <a:pPr>
                <a:spcBef>
                  <a:spcPct val="0"/>
                </a:spcBef>
                <a:buFontTx/>
                <a:buNone/>
              </a:pPr>
              <a:t>47</a:t>
            </a:fld>
            <a:endParaRPr lang="en-US" altLang="en-US" sz="1400"/>
          </a:p>
        </p:txBody>
      </p:sp>
      <p:sp>
        <p:nvSpPr>
          <p:cNvPr id="19459" name="Rectangle 2"/>
          <p:cNvSpPr>
            <a:spLocks noGrp="1" noChangeArrowheads="1"/>
          </p:cNvSpPr>
          <p:nvPr>
            <p:ph type="title"/>
            <p:custDataLst>
              <p:tags r:id="rId1"/>
            </p:custDataLst>
          </p:nvPr>
        </p:nvSpPr>
        <p:spPr/>
        <p:txBody>
          <a:bodyPr/>
          <a:lstStyle/>
          <a:p>
            <a:r>
              <a:rPr lang="en-US" altLang="en-US"/>
              <a:t>Another Example: deleteMin</a:t>
            </a:r>
            <a:endParaRPr lang="en-US" altLang="en-US" smtClean="0"/>
          </a:p>
        </p:txBody>
      </p:sp>
      <p:sp>
        <p:nvSpPr>
          <p:cNvPr id="19460" name="Oval 3"/>
          <p:cNvSpPr>
            <a:spLocks noChangeAspect="1" noChangeArrowheads="1"/>
          </p:cNvSpPr>
          <p:nvPr>
            <p:custDataLst>
              <p:tags r:id="rId2"/>
            </p:custDataLst>
          </p:nvPr>
        </p:nvSpPr>
        <p:spPr bwMode="auto">
          <a:xfrm>
            <a:off x="2646363" y="32718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8</a:t>
            </a:r>
          </a:p>
        </p:txBody>
      </p:sp>
      <p:sp>
        <p:nvSpPr>
          <p:cNvPr id="19461" name="Oval 4"/>
          <p:cNvSpPr>
            <a:spLocks noChangeAspect="1" noChangeArrowheads="1"/>
          </p:cNvSpPr>
          <p:nvPr>
            <p:custDataLst>
              <p:tags r:id="rId3"/>
            </p:custDataLst>
          </p:nvPr>
        </p:nvSpPr>
        <p:spPr bwMode="auto">
          <a:xfrm>
            <a:off x="2438400" y="26670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4</a:t>
            </a:r>
          </a:p>
        </p:txBody>
      </p:sp>
      <p:sp>
        <p:nvSpPr>
          <p:cNvPr id="19462" name="Line 5"/>
          <p:cNvSpPr>
            <a:spLocks noChangeShapeType="1"/>
          </p:cNvSpPr>
          <p:nvPr>
            <p:custDataLst>
              <p:tags r:id="rId4"/>
            </p:custDataLst>
          </p:nvPr>
        </p:nvSpPr>
        <p:spPr bwMode="auto">
          <a:xfrm>
            <a:off x="2609850" y="29305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Oval 6"/>
          <p:cNvSpPr>
            <a:spLocks noChangeAspect="1" noChangeArrowheads="1"/>
          </p:cNvSpPr>
          <p:nvPr>
            <p:custDataLst>
              <p:tags r:id="rId5"/>
            </p:custDataLst>
          </p:nvPr>
        </p:nvSpPr>
        <p:spPr bwMode="auto">
          <a:xfrm>
            <a:off x="3408363" y="39100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7</a:t>
            </a:r>
          </a:p>
        </p:txBody>
      </p:sp>
      <p:sp>
        <p:nvSpPr>
          <p:cNvPr id="19464" name="Oval 7"/>
          <p:cNvSpPr>
            <a:spLocks noChangeAspect="1" noChangeArrowheads="1"/>
          </p:cNvSpPr>
          <p:nvPr>
            <p:custDataLst>
              <p:tags r:id="rId6"/>
            </p:custDataLst>
          </p:nvPr>
        </p:nvSpPr>
        <p:spPr bwMode="auto">
          <a:xfrm>
            <a:off x="3200400" y="33051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5</a:t>
            </a:r>
          </a:p>
        </p:txBody>
      </p:sp>
      <p:sp>
        <p:nvSpPr>
          <p:cNvPr id="19465" name="Line 8"/>
          <p:cNvSpPr>
            <a:spLocks noChangeShapeType="1"/>
          </p:cNvSpPr>
          <p:nvPr>
            <p:custDataLst>
              <p:tags r:id="rId7"/>
            </p:custDataLst>
          </p:nvPr>
        </p:nvSpPr>
        <p:spPr bwMode="auto">
          <a:xfrm>
            <a:off x="3371850" y="35687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9"/>
          <p:cNvSpPr>
            <a:spLocks noChangeShapeType="1"/>
          </p:cNvSpPr>
          <p:nvPr>
            <p:custDataLst>
              <p:tags r:id="rId8"/>
            </p:custDataLst>
          </p:nvPr>
        </p:nvSpPr>
        <p:spPr bwMode="auto">
          <a:xfrm>
            <a:off x="2667000" y="28479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Oval 10"/>
          <p:cNvSpPr>
            <a:spLocks noChangeAspect="1" noChangeArrowheads="1"/>
          </p:cNvSpPr>
          <p:nvPr>
            <p:custDataLst>
              <p:tags r:id="rId9"/>
            </p:custDataLst>
          </p:nvPr>
        </p:nvSpPr>
        <p:spPr bwMode="auto">
          <a:xfrm>
            <a:off x="5618163" y="35766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9468" name="Oval 11"/>
          <p:cNvSpPr>
            <a:spLocks noChangeAspect="1" noChangeArrowheads="1"/>
          </p:cNvSpPr>
          <p:nvPr>
            <p:custDataLst>
              <p:tags r:id="rId10"/>
            </p:custDataLst>
          </p:nvPr>
        </p:nvSpPr>
        <p:spPr bwMode="auto">
          <a:xfrm>
            <a:off x="5410200" y="29718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9469" name="Line 12"/>
          <p:cNvSpPr>
            <a:spLocks noChangeShapeType="1"/>
          </p:cNvSpPr>
          <p:nvPr>
            <p:custDataLst>
              <p:tags r:id="rId11"/>
            </p:custDataLst>
          </p:nvPr>
        </p:nvSpPr>
        <p:spPr bwMode="auto">
          <a:xfrm>
            <a:off x="5581650" y="32353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Oval 13"/>
          <p:cNvSpPr>
            <a:spLocks noChangeAspect="1" noChangeArrowheads="1"/>
          </p:cNvSpPr>
          <p:nvPr>
            <p:custDataLst>
              <p:tags r:id="rId12"/>
            </p:custDataLst>
          </p:nvPr>
        </p:nvSpPr>
        <p:spPr bwMode="auto">
          <a:xfrm>
            <a:off x="6380163" y="42148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9471" name="Oval 14"/>
          <p:cNvSpPr>
            <a:spLocks noChangeAspect="1" noChangeArrowheads="1"/>
          </p:cNvSpPr>
          <p:nvPr>
            <p:custDataLst>
              <p:tags r:id="rId13"/>
            </p:custDataLst>
          </p:nvPr>
        </p:nvSpPr>
        <p:spPr bwMode="auto">
          <a:xfrm>
            <a:off x="6172200" y="36099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9472" name="Line 15"/>
          <p:cNvSpPr>
            <a:spLocks noChangeShapeType="1"/>
          </p:cNvSpPr>
          <p:nvPr>
            <p:custDataLst>
              <p:tags r:id="rId14"/>
            </p:custDataLst>
          </p:nvPr>
        </p:nvSpPr>
        <p:spPr bwMode="auto">
          <a:xfrm>
            <a:off x="6343650" y="38735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6"/>
          <p:cNvSpPr>
            <a:spLocks noChangeShapeType="1"/>
          </p:cNvSpPr>
          <p:nvPr>
            <p:custDataLst>
              <p:tags r:id="rId15"/>
            </p:custDataLst>
          </p:nvPr>
        </p:nvSpPr>
        <p:spPr bwMode="auto">
          <a:xfrm>
            <a:off x="5638800" y="31527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Oval 17"/>
          <p:cNvSpPr>
            <a:spLocks noChangeAspect="1" noChangeArrowheads="1"/>
          </p:cNvSpPr>
          <p:nvPr>
            <p:custDataLst>
              <p:tags r:id="rId16"/>
            </p:custDataLst>
          </p:nvPr>
        </p:nvSpPr>
        <p:spPr bwMode="auto">
          <a:xfrm>
            <a:off x="4322763" y="29670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9475" name="Oval 18"/>
          <p:cNvSpPr>
            <a:spLocks noChangeAspect="1" noChangeArrowheads="1"/>
          </p:cNvSpPr>
          <p:nvPr>
            <p:custDataLst>
              <p:tags r:id="rId17"/>
            </p:custDataLst>
          </p:nvPr>
        </p:nvSpPr>
        <p:spPr bwMode="auto">
          <a:xfrm>
            <a:off x="4114800" y="23622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7</a:t>
            </a:r>
          </a:p>
        </p:txBody>
      </p:sp>
      <p:sp>
        <p:nvSpPr>
          <p:cNvPr id="19476" name="Line 19"/>
          <p:cNvSpPr>
            <a:spLocks noChangeShapeType="1"/>
          </p:cNvSpPr>
          <p:nvPr>
            <p:custDataLst>
              <p:tags r:id="rId18"/>
            </p:custDataLst>
          </p:nvPr>
        </p:nvSpPr>
        <p:spPr bwMode="auto">
          <a:xfrm>
            <a:off x="4286250" y="26257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Oval 20"/>
          <p:cNvSpPr>
            <a:spLocks noChangeAspect="1" noChangeArrowheads="1"/>
          </p:cNvSpPr>
          <p:nvPr>
            <p:custDataLst>
              <p:tags r:id="rId19"/>
            </p:custDataLst>
          </p:nvPr>
        </p:nvSpPr>
        <p:spPr bwMode="auto">
          <a:xfrm>
            <a:off x="5084763" y="36052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9478" name="Oval 21"/>
          <p:cNvSpPr>
            <a:spLocks noChangeAspect="1" noChangeArrowheads="1"/>
          </p:cNvSpPr>
          <p:nvPr>
            <p:custDataLst>
              <p:tags r:id="rId20"/>
            </p:custDataLst>
          </p:nvPr>
        </p:nvSpPr>
        <p:spPr bwMode="auto">
          <a:xfrm>
            <a:off x="4876800" y="30003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9479" name="Line 22"/>
          <p:cNvSpPr>
            <a:spLocks noChangeShapeType="1"/>
          </p:cNvSpPr>
          <p:nvPr>
            <p:custDataLst>
              <p:tags r:id="rId21"/>
            </p:custDataLst>
          </p:nvPr>
        </p:nvSpPr>
        <p:spPr bwMode="auto">
          <a:xfrm>
            <a:off x="5048250" y="32639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23"/>
          <p:cNvSpPr>
            <a:spLocks noChangeShapeType="1"/>
          </p:cNvSpPr>
          <p:nvPr>
            <p:custDataLst>
              <p:tags r:id="rId22"/>
            </p:custDataLst>
          </p:nvPr>
        </p:nvSpPr>
        <p:spPr bwMode="auto">
          <a:xfrm>
            <a:off x="4343400" y="25431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24"/>
          <p:cNvSpPr>
            <a:spLocks noChangeShapeType="1"/>
          </p:cNvSpPr>
          <p:nvPr>
            <p:custDataLst>
              <p:tags r:id="rId23"/>
            </p:custDataLst>
          </p:nvPr>
        </p:nvSpPr>
        <p:spPr bwMode="auto">
          <a:xfrm>
            <a:off x="4419600" y="2514600"/>
            <a:ext cx="10668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Text Box 25"/>
          <p:cNvSpPr txBox="1">
            <a:spLocks noChangeArrowheads="1"/>
          </p:cNvSpPr>
          <p:nvPr>
            <p:custDataLst>
              <p:tags r:id="rId24"/>
            </p:custDataLst>
          </p:nvPr>
        </p:nvSpPr>
        <p:spPr bwMode="auto">
          <a:xfrm>
            <a:off x="990600" y="1905000"/>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Result:</a:t>
            </a:r>
          </a:p>
        </p:txBody>
      </p:sp>
      <p:sp>
        <p:nvSpPr>
          <p:cNvPr id="19483" name="Text Box 27" hidden="1"/>
          <p:cNvSpPr txBox="1">
            <a:spLocks noChangeArrowheads="1"/>
          </p:cNvSpPr>
          <p:nvPr>
            <p:custDataLst>
              <p:tags r:id="rId25"/>
            </p:custDataLst>
          </p:nvPr>
        </p:nvSpPr>
        <p:spPr bwMode="auto">
          <a:xfrm>
            <a:off x="5470525" y="5653088"/>
            <a:ext cx="10509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l-GR" altLang="en-US" sz="2000">
                <a:cs typeface="Times New Roman" panose="02020603050405020304" pitchFamily="18" charset="0"/>
              </a:rPr>
              <a:t>Θ</a:t>
            </a:r>
            <a:r>
              <a:rPr lang="en-US" altLang="en-US" sz="2000">
                <a:cs typeface="Times New Roman" panose="02020603050405020304" pitchFamily="18" charset="0"/>
              </a:rPr>
              <a:t>(log </a:t>
            </a:r>
            <a:r>
              <a:rPr lang="en-US" altLang="en-US" sz="2000" i="1">
                <a:cs typeface="Times New Roman" panose="02020603050405020304" pitchFamily="18" charset="0"/>
              </a:rPr>
              <a:t>n</a:t>
            </a:r>
            <a:r>
              <a:rPr lang="en-US" altLang="en-US" sz="2000">
                <a:cs typeface="Times New Roman" panose="02020603050405020304" pitchFamily="18" charset="0"/>
              </a:rPr>
              <a:t>)</a:t>
            </a:r>
            <a:endParaRPr lang="el-GR" altLang="en-US" sz="2000">
              <a:cs typeface="Times New Roman" panose="02020603050405020304" pitchFamily="18" charset="0"/>
            </a:endParaRPr>
          </a:p>
        </p:txBody>
      </p:sp>
    </p:spTree>
    <p:extLst>
      <p:ext uri="{BB962C8B-B14F-4D97-AF65-F5344CB8AC3E}">
        <p14:creationId xmlns:p14="http://schemas.microsoft.com/office/powerpoint/2010/main" val="1252937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Complexity of deleteMin</a:t>
            </a:r>
          </a:p>
        </p:txBody>
      </p:sp>
      <p:sp>
        <p:nvSpPr>
          <p:cNvPr id="24579" name="Rectangle 3"/>
          <p:cNvSpPr>
            <a:spLocks noGrp="1" noChangeArrowheads="1"/>
          </p:cNvSpPr>
          <p:nvPr>
            <p:ph type="body" idx="1"/>
          </p:nvPr>
        </p:nvSpPr>
        <p:spPr/>
        <p:txBody>
          <a:bodyPr/>
          <a:lstStyle/>
          <a:p>
            <a:pPr>
              <a:buFontTx/>
              <a:buNone/>
            </a:pPr>
            <a:r>
              <a:rPr lang="en-US" altLang="en-US"/>
              <a:t>Theorem: The amortized running time of deleteMin is O(lgN)</a:t>
            </a:r>
          </a:p>
          <a:p>
            <a:pPr>
              <a:buFontTx/>
              <a:buNone/>
            </a:pPr>
            <a:endParaRPr lang="en-US" altLang="en-US"/>
          </a:p>
          <a:p>
            <a:pPr>
              <a:buFontTx/>
              <a:buNone/>
            </a:pPr>
            <a:r>
              <a:rPr lang="en-US" altLang="en-US"/>
              <a:t>Proof: It’s a bit tricky!  But it’s in the text for those with burning curiosity.</a:t>
            </a:r>
          </a:p>
        </p:txBody>
      </p:sp>
    </p:spTree>
    <p:extLst>
      <p:ext uri="{BB962C8B-B14F-4D97-AF65-F5344CB8AC3E}">
        <p14:creationId xmlns:p14="http://schemas.microsoft.com/office/powerpoint/2010/main" val="885496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Show the result of </a:t>
            </a:r>
            <a:r>
              <a:rPr lang="en-US" altLang="en-US" dirty="0" err="1" smtClean="0"/>
              <a:t>DeleteMax</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5DAAAB6E-19E2-4B79-86DB-A876979C3D27}" type="slidenum">
              <a:rPr lang="en-US" smtClean="0"/>
              <a:t>49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267700" cy="4925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236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Max(Min) HBLT’s</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a:lnSpc>
                <a:spcPct val="90000"/>
              </a:lnSpc>
            </a:pPr>
            <a:r>
              <a:rPr lang="en-US" altLang="en-US" sz="2000" b="1" dirty="0" smtClean="0"/>
              <a:t>Definition:</a:t>
            </a:r>
            <a:r>
              <a:rPr lang="en-US" altLang="en-US" sz="2000" dirty="0" smtClean="0"/>
              <a:t> a </a:t>
            </a:r>
            <a:r>
              <a:rPr lang="en-US" altLang="en-US" sz="2000" b="1" dirty="0" smtClean="0"/>
              <a:t>max</a:t>
            </a:r>
            <a:r>
              <a:rPr lang="en-US" altLang="en-US" sz="2000" dirty="0" smtClean="0"/>
              <a:t> </a:t>
            </a:r>
            <a:r>
              <a:rPr lang="en-US" altLang="en-US" sz="2000" b="1" dirty="0" smtClean="0"/>
              <a:t>HBLT</a:t>
            </a:r>
            <a:r>
              <a:rPr lang="en-US" altLang="en-US" sz="2000" dirty="0" smtClean="0"/>
              <a:t> is a an HBLT that is also a max tree. (recall this means the data root of every </a:t>
            </a:r>
            <a:r>
              <a:rPr lang="en-US" altLang="en-US" sz="2000" dirty="0" err="1" smtClean="0"/>
              <a:t>subtree</a:t>
            </a:r>
            <a:r>
              <a:rPr lang="en-US" altLang="en-US" sz="2000" dirty="0" smtClean="0"/>
              <a:t> is greater than the data in either of its children.) </a:t>
            </a:r>
          </a:p>
          <a:p>
            <a:pPr>
              <a:lnSpc>
                <a:spcPct val="90000"/>
              </a:lnSpc>
            </a:pPr>
            <a:endParaRPr lang="en-US" altLang="en-US" sz="2000" dirty="0"/>
          </a:p>
          <a:p>
            <a:pPr>
              <a:lnSpc>
                <a:spcPct val="90000"/>
              </a:lnSpc>
            </a:pPr>
            <a:endParaRPr lang="en-US" altLang="en-US" sz="2000" dirty="0" smtClean="0"/>
          </a:p>
          <a:p>
            <a:pPr>
              <a:lnSpc>
                <a:spcPct val="90000"/>
              </a:lnSpc>
            </a:pPr>
            <a:endParaRPr lang="en-US" altLang="en-US" sz="2000" dirty="0"/>
          </a:p>
          <a:p>
            <a:pPr>
              <a:lnSpc>
                <a:spcPct val="90000"/>
              </a:lnSpc>
            </a:pPr>
            <a:endParaRPr lang="en-US" altLang="en-US" sz="2000" dirty="0" smtClean="0"/>
          </a:p>
          <a:p>
            <a:pPr>
              <a:lnSpc>
                <a:spcPct val="90000"/>
              </a:lnSpc>
            </a:pPr>
            <a:endParaRPr lang="en-US" altLang="en-US" sz="2000" dirty="0"/>
          </a:p>
          <a:p>
            <a:pPr>
              <a:lnSpc>
                <a:spcPct val="90000"/>
              </a:lnSpc>
            </a:pPr>
            <a:endParaRPr lang="en-US" altLang="en-US" sz="2000" dirty="0" smtClean="0"/>
          </a:p>
          <a:p>
            <a:pPr>
              <a:lnSpc>
                <a:spcPct val="90000"/>
              </a:lnSpc>
            </a:pPr>
            <a:endParaRPr lang="en-US" altLang="en-US" sz="2000" dirty="0"/>
          </a:p>
          <a:p>
            <a:pPr>
              <a:lnSpc>
                <a:spcPct val="90000"/>
              </a:lnSpc>
            </a:pPr>
            <a:endParaRPr lang="en-US" altLang="en-US" sz="2000" dirty="0" smtClean="0"/>
          </a:p>
          <a:p>
            <a:pPr>
              <a:lnSpc>
                <a:spcPct val="90000"/>
              </a:lnSpc>
            </a:pPr>
            <a:endParaRPr lang="en-US" altLang="en-US" sz="2000" dirty="0" smtClean="0"/>
          </a:p>
          <a:p>
            <a:pPr>
              <a:lnSpc>
                <a:spcPct val="90000"/>
              </a:lnSpc>
            </a:pPr>
            <a:r>
              <a:rPr lang="en-US" altLang="en-US" sz="2000" dirty="0" smtClean="0">
                <a:latin typeface="Arial" charset="0"/>
              </a:rPr>
              <a:t>Instead of shortest path to the external nodes a binary tree is </a:t>
            </a:r>
            <a:r>
              <a:rPr lang="en-US" altLang="en-US" sz="2000" b="1" dirty="0" smtClean="0">
                <a:latin typeface="Arial" charset="0"/>
              </a:rPr>
              <a:t>weight-biased leftists tree (WBLT)</a:t>
            </a:r>
            <a:r>
              <a:rPr lang="en-US" altLang="en-US" sz="2000" dirty="0" smtClean="0">
                <a:latin typeface="Arial" charset="0"/>
              </a:rPr>
              <a:t> if and only if at every internal node, the w value of the left child is greater than or equal to the w value of the right child. (w value is the # of internal nodes in the </a:t>
            </a:r>
            <a:r>
              <a:rPr lang="en-US" altLang="en-US" sz="2000" dirty="0" err="1" smtClean="0">
                <a:latin typeface="Arial" charset="0"/>
              </a:rPr>
              <a:t>subtree</a:t>
            </a:r>
            <a:r>
              <a:rPr lang="en-US" altLang="en-US" sz="2000" dirty="0" smtClean="0">
                <a:latin typeface="Arial" charset="0"/>
              </a:rPr>
              <a:t>.)</a:t>
            </a:r>
          </a:p>
          <a:p>
            <a:pPr>
              <a:lnSpc>
                <a:spcPct val="90000"/>
              </a:lnSpc>
            </a:pPr>
            <a:endParaRPr lang="en-US" altLang="en-US" sz="2000" b="1" dirty="0" smtClean="0"/>
          </a:p>
        </p:txBody>
      </p:sp>
      <p:sp>
        <p:nvSpPr>
          <p:cNvPr id="4" name="Slide Number Placeholder 3"/>
          <p:cNvSpPr>
            <a:spLocks noGrp="1"/>
          </p:cNvSpPr>
          <p:nvPr>
            <p:ph type="sldNum" sz="quarter" idx="12"/>
          </p:nvPr>
        </p:nvSpPr>
        <p:spPr/>
        <p:txBody>
          <a:bodyPr/>
          <a:lstStyle/>
          <a:p>
            <a:fld id="{5DAAAB6E-19E2-4B79-86DB-A876979C3D27}" type="slidenum">
              <a:rPr lang="en-US" smtClean="0"/>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5965862"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4893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Show the result of </a:t>
            </a:r>
            <a:r>
              <a:rPr lang="en-US" altLang="en-US" dirty="0" err="1" smtClean="0"/>
              <a:t>DeleteMax</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5DAAAB6E-19E2-4B79-86DB-A876979C3D27}" type="slidenum">
              <a:rPr lang="en-US" smtClean="0"/>
              <a:t>50</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257" y="1600200"/>
            <a:ext cx="7146925" cy="4557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11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Fibonacci Heap</a:t>
            </a:r>
          </a:p>
        </p:txBody>
      </p:sp>
      <p:sp>
        <p:nvSpPr>
          <p:cNvPr id="18435" name="Rectangle 3"/>
          <p:cNvSpPr>
            <a:spLocks noGrp="1" noChangeArrowheads="1"/>
          </p:cNvSpPr>
          <p:nvPr>
            <p:ph type="body" idx="1"/>
          </p:nvPr>
        </p:nvSpPr>
        <p:spPr/>
        <p:txBody>
          <a:bodyPr/>
          <a:lstStyle/>
          <a:p>
            <a:pPr>
              <a:lnSpc>
                <a:spcPct val="90000"/>
              </a:lnSpc>
            </a:pPr>
            <a:r>
              <a:rPr lang="en-US" altLang="en-US"/>
              <a:t>All heap operations take O(1) amortized time!</a:t>
            </a:r>
          </a:p>
          <a:p>
            <a:pPr>
              <a:lnSpc>
                <a:spcPct val="90000"/>
              </a:lnSpc>
            </a:pPr>
            <a:r>
              <a:rPr lang="en-US" altLang="en-US"/>
              <a:t>Except deleteMin, which takes O(lgN) amortized time</a:t>
            </a:r>
          </a:p>
          <a:p>
            <a:pPr>
              <a:lnSpc>
                <a:spcPct val="90000"/>
              </a:lnSpc>
            </a:pPr>
            <a:r>
              <a:rPr lang="en-US" altLang="en-US"/>
              <a:t>Implemented using Binomial Queue</a:t>
            </a:r>
          </a:p>
          <a:p>
            <a:pPr>
              <a:lnSpc>
                <a:spcPct val="90000"/>
              </a:lnSpc>
            </a:pPr>
            <a:r>
              <a:rPr lang="en-US" altLang="en-US"/>
              <a:t>Two new ideas</a:t>
            </a:r>
          </a:p>
          <a:p>
            <a:pPr lvl="1">
              <a:lnSpc>
                <a:spcPct val="90000"/>
              </a:lnSpc>
            </a:pPr>
            <a:r>
              <a:rPr lang="en-US" altLang="en-US"/>
              <a:t>Lazy merging</a:t>
            </a:r>
          </a:p>
          <a:p>
            <a:pPr lvl="1">
              <a:lnSpc>
                <a:spcPct val="90000"/>
              </a:lnSpc>
            </a:pPr>
            <a:r>
              <a:rPr lang="en-US" altLang="en-US"/>
              <a:t>New  implementation of decreaseKey</a:t>
            </a:r>
          </a:p>
        </p:txBody>
      </p:sp>
    </p:spTree>
    <p:extLst>
      <p:ext uri="{BB962C8B-B14F-4D97-AF65-F5344CB8AC3E}">
        <p14:creationId xmlns:p14="http://schemas.microsoft.com/office/powerpoint/2010/main" val="1947906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Lazy Merging</a:t>
            </a:r>
          </a:p>
        </p:txBody>
      </p:sp>
      <p:sp>
        <p:nvSpPr>
          <p:cNvPr id="20483" name="Rectangle 3"/>
          <p:cNvSpPr>
            <a:spLocks noGrp="1" noChangeArrowheads="1"/>
          </p:cNvSpPr>
          <p:nvPr>
            <p:ph type="body" idx="1"/>
          </p:nvPr>
        </p:nvSpPr>
        <p:spPr/>
        <p:txBody>
          <a:bodyPr/>
          <a:lstStyle/>
          <a:p>
            <a:r>
              <a:rPr lang="en-US" altLang="en-US"/>
              <a:t>To merge Q1 and Q2, just concatenate lists of Binomial Trees</a:t>
            </a:r>
          </a:p>
          <a:p>
            <a:r>
              <a:rPr lang="en-US" altLang="en-US"/>
              <a:t>This takes O(1) time</a:t>
            </a:r>
          </a:p>
          <a:p>
            <a:r>
              <a:rPr lang="en-US" altLang="en-US"/>
              <a:t>Result may contain multiple B</a:t>
            </a:r>
            <a:r>
              <a:rPr lang="en-US" altLang="en-US" baseline="-25000"/>
              <a:t>k</a:t>
            </a:r>
            <a:r>
              <a:rPr lang="en-US" altLang="en-US"/>
              <a:t> for any given k (we’ll deal with this in a minute)</a:t>
            </a:r>
          </a:p>
          <a:p>
            <a:r>
              <a:rPr lang="en-US" altLang="en-US"/>
              <a:t>Insertion is now O(1) (why?)</a:t>
            </a:r>
          </a:p>
        </p:txBody>
      </p:sp>
    </p:spTree>
    <p:extLst>
      <p:ext uri="{BB962C8B-B14F-4D97-AF65-F5344CB8AC3E}">
        <p14:creationId xmlns:p14="http://schemas.microsoft.com/office/powerpoint/2010/main" val="1071559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deleteMin</a:t>
            </a:r>
          </a:p>
        </p:txBody>
      </p:sp>
      <p:sp>
        <p:nvSpPr>
          <p:cNvPr id="21507" name="Rectangle 3"/>
          <p:cNvSpPr>
            <a:spLocks noGrp="1" noChangeArrowheads="1"/>
          </p:cNvSpPr>
          <p:nvPr>
            <p:ph type="body" idx="1"/>
          </p:nvPr>
        </p:nvSpPr>
        <p:spPr/>
        <p:txBody>
          <a:bodyPr/>
          <a:lstStyle/>
          <a:p>
            <a:r>
              <a:rPr lang="en-US" altLang="en-US"/>
              <a:t>Scan list of trees for one with smallest root</a:t>
            </a:r>
          </a:p>
          <a:p>
            <a:pPr lvl="1"/>
            <a:r>
              <a:rPr lang="en-US" altLang="en-US"/>
              <a:t>No longer guaranteed to be O(lgN) because of duplicate B</a:t>
            </a:r>
            <a:r>
              <a:rPr lang="en-US" altLang="en-US" baseline="-25000"/>
              <a:t>k</a:t>
            </a:r>
            <a:r>
              <a:rPr lang="en-US" altLang="en-US"/>
              <a:t> from lazy merging</a:t>
            </a:r>
          </a:p>
          <a:p>
            <a:r>
              <a:rPr lang="en-US" altLang="en-US"/>
              <a:t>Remove root and lazily merge sub-trees with binomial queue</a:t>
            </a:r>
          </a:p>
          <a:p>
            <a:r>
              <a:rPr lang="en-US" altLang="en-US"/>
              <a:t>Reinstate binomial queue by merging trees to ensure at most one B</a:t>
            </a:r>
            <a:r>
              <a:rPr lang="en-US" altLang="en-US" baseline="-25000"/>
              <a:t>k</a:t>
            </a:r>
            <a:r>
              <a:rPr lang="en-US" altLang="en-US"/>
              <a:t> for any k</a:t>
            </a:r>
          </a:p>
        </p:txBody>
      </p:sp>
    </p:spTree>
    <p:extLst>
      <p:ext uri="{BB962C8B-B14F-4D97-AF65-F5344CB8AC3E}">
        <p14:creationId xmlns:p14="http://schemas.microsoft.com/office/powerpoint/2010/main" val="2470630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en-US"/>
              <a:t>Fibonacci Heap</a:t>
            </a:r>
            <a:r>
              <a:rPr lang="en-US" altLang="en-US" smtClean="0"/>
              <a:t> Example: deleteMin</a:t>
            </a:r>
            <a:endParaRPr lang="en-US" altLang="en-US"/>
          </a:p>
        </p:txBody>
      </p:sp>
      <p:sp>
        <p:nvSpPr>
          <p:cNvPr id="23555" name="Oval 3"/>
          <p:cNvSpPr>
            <a:spLocks noChangeArrowheads="1"/>
          </p:cNvSpPr>
          <p:nvPr/>
        </p:nvSpPr>
        <p:spPr bwMode="auto">
          <a:xfrm>
            <a:off x="6858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23556" name="Oval 4"/>
          <p:cNvSpPr>
            <a:spLocks noChangeArrowheads="1"/>
          </p:cNvSpPr>
          <p:nvPr/>
        </p:nvSpPr>
        <p:spPr bwMode="auto">
          <a:xfrm>
            <a:off x="14478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23557" name="Line 5"/>
          <p:cNvSpPr>
            <a:spLocks noChangeShapeType="1"/>
          </p:cNvSpPr>
          <p:nvPr/>
        </p:nvSpPr>
        <p:spPr bwMode="auto">
          <a:xfrm>
            <a:off x="1143000" y="2895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Oval 6"/>
          <p:cNvSpPr>
            <a:spLocks noChangeArrowheads="1"/>
          </p:cNvSpPr>
          <p:nvPr/>
        </p:nvSpPr>
        <p:spPr bwMode="auto">
          <a:xfrm>
            <a:off x="51054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23559" name="Oval 7"/>
          <p:cNvSpPr>
            <a:spLocks noChangeArrowheads="1"/>
          </p:cNvSpPr>
          <p:nvPr/>
        </p:nvSpPr>
        <p:spPr bwMode="auto">
          <a:xfrm>
            <a:off x="58674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23560" name="Line 8"/>
          <p:cNvSpPr>
            <a:spLocks noChangeShapeType="1"/>
          </p:cNvSpPr>
          <p:nvPr/>
        </p:nvSpPr>
        <p:spPr bwMode="auto">
          <a:xfrm>
            <a:off x="55626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Oval 9"/>
          <p:cNvSpPr>
            <a:spLocks noChangeArrowheads="1"/>
          </p:cNvSpPr>
          <p:nvPr/>
        </p:nvSpPr>
        <p:spPr bwMode="auto">
          <a:xfrm>
            <a:off x="7086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15</a:t>
            </a:r>
          </a:p>
        </p:txBody>
      </p:sp>
      <p:sp>
        <p:nvSpPr>
          <p:cNvPr id="23562" name="Oval 10"/>
          <p:cNvSpPr>
            <a:spLocks noChangeArrowheads="1"/>
          </p:cNvSpPr>
          <p:nvPr/>
        </p:nvSpPr>
        <p:spPr bwMode="auto">
          <a:xfrm>
            <a:off x="78486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23563" name="Line 11"/>
          <p:cNvSpPr>
            <a:spLocks noChangeShapeType="1"/>
          </p:cNvSpPr>
          <p:nvPr/>
        </p:nvSpPr>
        <p:spPr bwMode="auto">
          <a:xfrm>
            <a:off x="75438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Line 12"/>
          <p:cNvSpPr>
            <a:spLocks noChangeShapeType="1"/>
          </p:cNvSpPr>
          <p:nvPr/>
        </p:nvSpPr>
        <p:spPr bwMode="auto">
          <a:xfrm>
            <a:off x="5638800" y="26670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Oval 13"/>
          <p:cNvSpPr>
            <a:spLocks noChangeArrowheads="1"/>
          </p:cNvSpPr>
          <p:nvPr/>
        </p:nvSpPr>
        <p:spPr bwMode="auto">
          <a:xfrm>
            <a:off x="31242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23566" name="Oval 14"/>
          <p:cNvSpPr>
            <a:spLocks noChangeArrowheads="1"/>
          </p:cNvSpPr>
          <p:nvPr/>
        </p:nvSpPr>
        <p:spPr bwMode="auto">
          <a:xfrm>
            <a:off x="43434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23567" name="Oval 15"/>
          <p:cNvSpPr>
            <a:spLocks noChangeArrowheads="1"/>
          </p:cNvSpPr>
          <p:nvPr/>
        </p:nvSpPr>
        <p:spPr bwMode="auto">
          <a:xfrm>
            <a:off x="51054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23568" name="Line 16"/>
          <p:cNvSpPr>
            <a:spLocks noChangeShapeType="1"/>
          </p:cNvSpPr>
          <p:nvPr/>
        </p:nvSpPr>
        <p:spPr bwMode="auto">
          <a:xfrm>
            <a:off x="48006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Oval 17"/>
          <p:cNvSpPr>
            <a:spLocks noChangeArrowheads="1"/>
          </p:cNvSpPr>
          <p:nvPr/>
        </p:nvSpPr>
        <p:spPr bwMode="auto">
          <a:xfrm>
            <a:off x="63246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23570" name="Oval 18"/>
          <p:cNvSpPr>
            <a:spLocks noChangeArrowheads="1"/>
          </p:cNvSpPr>
          <p:nvPr/>
        </p:nvSpPr>
        <p:spPr bwMode="auto">
          <a:xfrm>
            <a:off x="7086600" y="5867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20</a:t>
            </a:r>
          </a:p>
        </p:txBody>
      </p:sp>
      <p:sp>
        <p:nvSpPr>
          <p:cNvPr id="23571" name="Line 19"/>
          <p:cNvSpPr>
            <a:spLocks noChangeShapeType="1"/>
          </p:cNvSpPr>
          <p:nvPr/>
        </p:nvSpPr>
        <p:spPr bwMode="auto">
          <a:xfrm>
            <a:off x="6781800" y="5562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Line 20"/>
          <p:cNvSpPr>
            <a:spLocks noChangeShapeType="1"/>
          </p:cNvSpPr>
          <p:nvPr/>
        </p:nvSpPr>
        <p:spPr bwMode="auto">
          <a:xfrm>
            <a:off x="4876800" y="46482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Oval 21"/>
          <p:cNvSpPr>
            <a:spLocks noChangeArrowheads="1"/>
          </p:cNvSpPr>
          <p:nvPr/>
        </p:nvSpPr>
        <p:spPr bwMode="auto">
          <a:xfrm>
            <a:off x="23622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23574" name="Oval 22"/>
          <p:cNvSpPr>
            <a:spLocks noChangeArrowheads="1"/>
          </p:cNvSpPr>
          <p:nvPr/>
        </p:nvSpPr>
        <p:spPr bwMode="auto">
          <a:xfrm>
            <a:off x="31242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11</a:t>
            </a:r>
          </a:p>
        </p:txBody>
      </p:sp>
      <p:sp>
        <p:nvSpPr>
          <p:cNvPr id="23575" name="Line 23"/>
          <p:cNvSpPr>
            <a:spLocks noChangeShapeType="1"/>
          </p:cNvSpPr>
          <p:nvPr/>
        </p:nvSpPr>
        <p:spPr bwMode="auto">
          <a:xfrm>
            <a:off x="28194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936891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ltLang="en-US"/>
              <a:t>Fibonacci Heap</a:t>
            </a:r>
            <a:r>
              <a:rPr lang="en-US" altLang="en-US" smtClean="0"/>
              <a:t> </a:t>
            </a:r>
            <a:r>
              <a:rPr lang="en-US" altLang="en-US"/>
              <a:t>Example: deleteMin</a:t>
            </a:r>
          </a:p>
        </p:txBody>
      </p:sp>
      <p:sp>
        <p:nvSpPr>
          <p:cNvPr id="41987" name="Oval 3"/>
          <p:cNvSpPr>
            <a:spLocks noChangeArrowheads="1"/>
          </p:cNvSpPr>
          <p:nvPr/>
        </p:nvSpPr>
        <p:spPr bwMode="auto">
          <a:xfrm>
            <a:off x="6858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41988" name="Oval 4"/>
          <p:cNvSpPr>
            <a:spLocks noChangeArrowheads="1"/>
          </p:cNvSpPr>
          <p:nvPr/>
        </p:nvSpPr>
        <p:spPr bwMode="auto">
          <a:xfrm>
            <a:off x="14478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41989" name="Line 5"/>
          <p:cNvSpPr>
            <a:spLocks noChangeShapeType="1"/>
          </p:cNvSpPr>
          <p:nvPr/>
        </p:nvSpPr>
        <p:spPr bwMode="auto">
          <a:xfrm>
            <a:off x="1143000" y="2895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Oval 6"/>
          <p:cNvSpPr>
            <a:spLocks noChangeArrowheads="1"/>
          </p:cNvSpPr>
          <p:nvPr/>
        </p:nvSpPr>
        <p:spPr bwMode="auto">
          <a:xfrm>
            <a:off x="51054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41991" name="Oval 7"/>
          <p:cNvSpPr>
            <a:spLocks noChangeArrowheads="1"/>
          </p:cNvSpPr>
          <p:nvPr/>
        </p:nvSpPr>
        <p:spPr bwMode="auto">
          <a:xfrm>
            <a:off x="58674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41993" name="Oval 9"/>
          <p:cNvSpPr>
            <a:spLocks noChangeArrowheads="1"/>
          </p:cNvSpPr>
          <p:nvPr/>
        </p:nvSpPr>
        <p:spPr bwMode="auto">
          <a:xfrm>
            <a:off x="7086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15</a:t>
            </a:r>
          </a:p>
        </p:txBody>
      </p:sp>
      <p:sp>
        <p:nvSpPr>
          <p:cNvPr id="41994" name="Oval 10"/>
          <p:cNvSpPr>
            <a:spLocks noChangeArrowheads="1"/>
          </p:cNvSpPr>
          <p:nvPr/>
        </p:nvSpPr>
        <p:spPr bwMode="auto">
          <a:xfrm>
            <a:off x="78486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41995" name="Line 11"/>
          <p:cNvSpPr>
            <a:spLocks noChangeShapeType="1"/>
          </p:cNvSpPr>
          <p:nvPr/>
        </p:nvSpPr>
        <p:spPr bwMode="auto">
          <a:xfrm>
            <a:off x="75438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Oval 13"/>
          <p:cNvSpPr>
            <a:spLocks noChangeArrowheads="1"/>
          </p:cNvSpPr>
          <p:nvPr/>
        </p:nvSpPr>
        <p:spPr bwMode="auto">
          <a:xfrm>
            <a:off x="31242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41998" name="Oval 14"/>
          <p:cNvSpPr>
            <a:spLocks noChangeArrowheads="1"/>
          </p:cNvSpPr>
          <p:nvPr/>
        </p:nvSpPr>
        <p:spPr bwMode="auto">
          <a:xfrm>
            <a:off x="43434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41999" name="Oval 15"/>
          <p:cNvSpPr>
            <a:spLocks noChangeArrowheads="1"/>
          </p:cNvSpPr>
          <p:nvPr/>
        </p:nvSpPr>
        <p:spPr bwMode="auto">
          <a:xfrm>
            <a:off x="51054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42000" name="Line 16"/>
          <p:cNvSpPr>
            <a:spLocks noChangeShapeType="1"/>
          </p:cNvSpPr>
          <p:nvPr/>
        </p:nvSpPr>
        <p:spPr bwMode="auto">
          <a:xfrm>
            <a:off x="48006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1" name="Oval 17"/>
          <p:cNvSpPr>
            <a:spLocks noChangeArrowheads="1"/>
          </p:cNvSpPr>
          <p:nvPr/>
        </p:nvSpPr>
        <p:spPr bwMode="auto">
          <a:xfrm>
            <a:off x="63246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42002" name="Oval 18"/>
          <p:cNvSpPr>
            <a:spLocks noChangeArrowheads="1"/>
          </p:cNvSpPr>
          <p:nvPr/>
        </p:nvSpPr>
        <p:spPr bwMode="auto">
          <a:xfrm>
            <a:off x="7086600" y="5867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20</a:t>
            </a:r>
          </a:p>
        </p:txBody>
      </p:sp>
      <p:sp>
        <p:nvSpPr>
          <p:cNvPr id="42003" name="Line 19"/>
          <p:cNvSpPr>
            <a:spLocks noChangeShapeType="1"/>
          </p:cNvSpPr>
          <p:nvPr/>
        </p:nvSpPr>
        <p:spPr bwMode="auto">
          <a:xfrm>
            <a:off x="6781800" y="5562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4" name="Line 20"/>
          <p:cNvSpPr>
            <a:spLocks noChangeShapeType="1"/>
          </p:cNvSpPr>
          <p:nvPr/>
        </p:nvSpPr>
        <p:spPr bwMode="auto">
          <a:xfrm>
            <a:off x="4876800" y="46482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5" name="Oval 21"/>
          <p:cNvSpPr>
            <a:spLocks noChangeArrowheads="1"/>
          </p:cNvSpPr>
          <p:nvPr/>
        </p:nvSpPr>
        <p:spPr bwMode="auto">
          <a:xfrm>
            <a:off x="23622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42006" name="Oval 22"/>
          <p:cNvSpPr>
            <a:spLocks noChangeArrowheads="1"/>
          </p:cNvSpPr>
          <p:nvPr/>
        </p:nvSpPr>
        <p:spPr bwMode="auto">
          <a:xfrm>
            <a:off x="31242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11</a:t>
            </a:r>
          </a:p>
        </p:txBody>
      </p:sp>
      <p:sp>
        <p:nvSpPr>
          <p:cNvPr id="42007" name="Line 23"/>
          <p:cNvSpPr>
            <a:spLocks noChangeShapeType="1"/>
          </p:cNvSpPr>
          <p:nvPr/>
        </p:nvSpPr>
        <p:spPr bwMode="auto">
          <a:xfrm>
            <a:off x="28194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Text Box 24"/>
          <p:cNvSpPr txBox="1">
            <a:spLocks noChangeArrowheads="1"/>
          </p:cNvSpPr>
          <p:nvPr/>
        </p:nvSpPr>
        <p:spPr bwMode="auto">
          <a:xfrm>
            <a:off x="6080125" y="2041525"/>
            <a:ext cx="238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Remove this node</a:t>
            </a:r>
          </a:p>
        </p:txBody>
      </p:sp>
      <p:sp>
        <p:nvSpPr>
          <p:cNvPr id="42009" name="Line 25"/>
          <p:cNvSpPr>
            <a:spLocks noChangeShapeType="1"/>
          </p:cNvSpPr>
          <p:nvPr/>
        </p:nvSpPr>
        <p:spPr bwMode="auto">
          <a:xfrm flipH="1">
            <a:off x="5715000" y="22860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909068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ltLang="en-US"/>
              <a:t>Fibonacci Heap</a:t>
            </a:r>
            <a:r>
              <a:rPr lang="en-US" altLang="en-US" smtClean="0"/>
              <a:t> </a:t>
            </a:r>
            <a:r>
              <a:rPr lang="en-US" altLang="en-US"/>
              <a:t>Example: deleteMin</a:t>
            </a:r>
          </a:p>
        </p:txBody>
      </p:sp>
      <p:sp>
        <p:nvSpPr>
          <p:cNvPr id="43011" name="Oval 3"/>
          <p:cNvSpPr>
            <a:spLocks noChangeArrowheads="1"/>
          </p:cNvSpPr>
          <p:nvPr/>
        </p:nvSpPr>
        <p:spPr bwMode="auto">
          <a:xfrm>
            <a:off x="6858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43012" name="Oval 4"/>
          <p:cNvSpPr>
            <a:spLocks noChangeArrowheads="1"/>
          </p:cNvSpPr>
          <p:nvPr/>
        </p:nvSpPr>
        <p:spPr bwMode="auto">
          <a:xfrm>
            <a:off x="14478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43013" name="Line 5"/>
          <p:cNvSpPr>
            <a:spLocks noChangeShapeType="1"/>
          </p:cNvSpPr>
          <p:nvPr/>
        </p:nvSpPr>
        <p:spPr bwMode="auto">
          <a:xfrm>
            <a:off x="1143000" y="2895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Oval 7"/>
          <p:cNvSpPr>
            <a:spLocks noChangeArrowheads="1"/>
          </p:cNvSpPr>
          <p:nvPr/>
        </p:nvSpPr>
        <p:spPr bwMode="auto">
          <a:xfrm>
            <a:off x="58674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43016" name="Oval 8"/>
          <p:cNvSpPr>
            <a:spLocks noChangeArrowheads="1"/>
          </p:cNvSpPr>
          <p:nvPr/>
        </p:nvSpPr>
        <p:spPr bwMode="auto">
          <a:xfrm>
            <a:off x="7086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15</a:t>
            </a:r>
          </a:p>
        </p:txBody>
      </p:sp>
      <p:sp>
        <p:nvSpPr>
          <p:cNvPr id="43017" name="Oval 9"/>
          <p:cNvSpPr>
            <a:spLocks noChangeArrowheads="1"/>
          </p:cNvSpPr>
          <p:nvPr/>
        </p:nvSpPr>
        <p:spPr bwMode="auto">
          <a:xfrm>
            <a:off x="78486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43018" name="Line 10"/>
          <p:cNvSpPr>
            <a:spLocks noChangeShapeType="1"/>
          </p:cNvSpPr>
          <p:nvPr/>
        </p:nvSpPr>
        <p:spPr bwMode="auto">
          <a:xfrm>
            <a:off x="75438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Oval 11"/>
          <p:cNvSpPr>
            <a:spLocks noChangeArrowheads="1"/>
          </p:cNvSpPr>
          <p:nvPr/>
        </p:nvSpPr>
        <p:spPr bwMode="auto">
          <a:xfrm>
            <a:off x="31242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43020" name="Oval 12"/>
          <p:cNvSpPr>
            <a:spLocks noChangeArrowheads="1"/>
          </p:cNvSpPr>
          <p:nvPr/>
        </p:nvSpPr>
        <p:spPr bwMode="auto">
          <a:xfrm>
            <a:off x="43434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43021" name="Oval 13"/>
          <p:cNvSpPr>
            <a:spLocks noChangeArrowheads="1"/>
          </p:cNvSpPr>
          <p:nvPr/>
        </p:nvSpPr>
        <p:spPr bwMode="auto">
          <a:xfrm>
            <a:off x="51054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43022" name="Line 14"/>
          <p:cNvSpPr>
            <a:spLocks noChangeShapeType="1"/>
          </p:cNvSpPr>
          <p:nvPr/>
        </p:nvSpPr>
        <p:spPr bwMode="auto">
          <a:xfrm>
            <a:off x="48006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3" name="Oval 15"/>
          <p:cNvSpPr>
            <a:spLocks noChangeArrowheads="1"/>
          </p:cNvSpPr>
          <p:nvPr/>
        </p:nvSpPr>
        <p:spPr bwMode="auto">
          <a:xfrm>
            <a:off x="63246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43024" name="Oval 16"/>
          <p:cNvSpPr>
            <a:spLocks noChangeArrowheads="1"/>
          </p:cNvSpPr>
          <p:nvPr/>
        </p:nvSpPr>
        <p:spPr bwMode="auto">
          <a:xfrm>
            <a:off x="7086600" y="5867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20</a:t>
            </a:r>
          </a:p>
        </p:txBody>
      </p:sp>
      <p:sp>
        <p:nvSpPr>
          <p:cNvPr id="43025" name="Line 17"/>
          <p:cNvSpPr>
            <a:spLocks noChangeShapeType="1"/>
          </p:cNvSpPr>
          <p:nvPr/>
        </p:nvSpPr>
        <p:spPr bwMode="auto">
          <a:xfrm>
            <a:off x="6781800" y="5562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6" name="Line 18"/>
          <p:cNvSpPr>
            <a:spLocks noChangeShapeType="1"/>
          </p:cNvSpPr>
          <p:nvPr/>
        </p:nvSpPr>
        <p:spPr bwMode="auto">
          <a:xfrm>
            <a:off x="4876800" y="46482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7" name="Oval 19"/>
          <p:cNvSpPr>
            <a:spLocks noChangeArrowheads="1"/>
          </p:cNvSpPr>
          <p:nvPr/>
        </p:nvSpPr>
        <p:spPr bwMode="auto">
          <a:xfrm>
            <a:off x="23622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43028" name="Oval 20"/>
          <p:cNvSpPr>
            <a:spLocks noChangeArrowheads="1"/>
          </p:cNvSpPr>
          <p:nvPr/>
        </p:nvSpPr>
        <p:spPr bwMode="auto">
          <a:xfrm>
            <a:off x="31242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11</a:t>
            </a:r>
          </a:p>
        </p:txBody>
      </p:sp>
      <p:sp>
        <p:nvSpPr>
          <p:cNvPr id="43029" name="Line 21"/>
          <p:cNvSpPr>
            <a:spLocks noChangeShapeType="1"/>
          </p:cNvSpPr>
          <p:nvPr/>
        </p:nvSpPr>
        <p:spPr bwMode="auto">
          <a:xfrm>
            <a:off x="28194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2" name="Text Box 24"/>
          <p:cNvSpPr txBox="1">
            <a:spLocks noChangeArrowheads="1"/>
          </p:cNvSpPr>
          <p:nvPr/>
        </p:nvSpPr>
        <p:spPr bwMode="auto">
          <a:xfrm>
            <a:off x="4708525" y="1889125"/>
            <a:ext cx="378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More than one B</a:t>
            </a:r>
            <a:r>
              <a:rPr lang="en-US" altLang="en-US" baseline="-25000"/>
              <a:t>0</a:t>
            </a:r>
            <a:r>
              <a:rPr lang="en-US" altLang="en-US"/>
              <a:t> tree, merge</a:t>
            </a:r>
          </a:p>
        </p:txBody>
      </p:sp>
      <p:sp>
        <p:nvSpPr>
          <p:cNvPr id="43033" name="Line 25"/>
          <p:cNvSpPr>
            <a:spLocks noChangeShapeType="1"/>
          </p:cNvSpPr>
          <p:nvPr/>
        </p:nvSpPr>
        <p:spPr bwMode="auto">
          <a:xfrm flipH="1">
            <a:off x="3733800" y="21336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4" name="Line 26"/>
          <p:cNvSpPr>
            <a:spLocks noChangeShapeType="1"/>
          </p:cNvSpPr>
          <p:nvPr/>
        </p:nvSpPr>
        <p:spPr bwMode="auto">
          <a:xfrm>
            <a:off x="5943600" y="2362200"/>
            <a:ext cx="76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94264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r>
              <a:rPr lang="en-US" altLang="en-US"/>
              <a:t>Fibonacci Heap</a:t>
            </a:r>
            <a:r>
              <a:rPr lang="en-US" altLang="en-US" smtClean="0"/>
              <a:t> </a:t>
            </a:r>
            <a:r>
              <a:rPr lang="en-US" altLang="en-US"/>
              <a:t>Example: deleteMin</a:t>
            </a:r>
          </a:p>
        </p:txBody>
      </p:sp>
      <p:sp>
        <p:nvSpPr>
          <p:cNvPr id="44035" name="Oval 3"/>
          <p:cNvSpPr>
            <a:spLocks noChangeArrowheads="1"/>
          </p:cNvSpPr>
          <p:nvPr/>
        </p:nvSpPr>
        <p:spPr bwMode="auto">
          <a:xfrm>
            <a:off x="6858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44036" name="Oval 4"/>
          <p:cNvSpPr>
            <a:spLocks noChangeArrowheads="1"/>
          </p:cNvSpPr>
          <p:nvPr/>
        </p:nvSpPr>
        <p:spPr bwMode="auto">
          <a:xfrm>
            <a:off x="14478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44037" name="Line 5"/>
          <p:cNvSpPr>
            <a:spLocks noChangeShapeType="1"/>
          </p:cNvSpPr>
          <p:nvPr/>
        </p:nvSpPr>
        <p:spPr bwMode="auto">
          <a:xfrm>
            <a:off x="1143000" y="2895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Oval 6"/>
          <p:cNvSpPr>
            <a:spLocks noChangeArrowheads="1"/>
          </p:cNvSpPr>
          <p:nvPr/>
        </p:nvSpPr>
        <p:spPr bwMode="auto">
          <a:xfrm>
            <a:off x="3886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44039" name="Oval 7"/>
          <p:cNvSpPr>
            <a:spLocks noChangeArrowheads="1"/>
          </p:cNvSpPr>
          <p:nvPr/>
        </p:nvSpPr>
        <p:spPr bwMode="auto">
          <a:xfrm>
            <a:off x="70866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15</a:t>
            </a:r>
          </a:p>
        </p:txBody>
      </p:sp>
      <p:sp>
        <p:nvSpPr>
          <p:cNvPr id="44040" name="Oval 8"/>
          <p:cNvSpPr>
            <a:spLocks noChangeArrowheads="1"/>
          </p:cNvSpPr>
          <p:nvPr/>
        </p:nvSpPr>
        <p:spPr bwMode="auto">
          <a:xfrm>
            <a:off x="78486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44041" name="Line 9"/>
          <p:cNvSpPr>
            <a:spLocks noChangeShapeType="1"/>
          </p:cNvSpPr>
          <p:nvPr/>
        </p:nvSpPr>
        <p:spPr bwMode="auto">
          <a:xfrm>
            <a:off x="75438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Oval 10"/>
          <p:cNvSpPr>
            <a:spLocks noChangeArrowheads="1"/>
          </p:cNvSpPr>
          <p:nvPr/>
        </p:nvSpPr>
        <p:spPr bwMode="auto">
          <a:xfrm>
            <a:off x="31242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44043" name="Oval 11"/>
          <p:cNvSpPr>
            <a:spLocks noChangeArrowheads="1"/>
          </p:cNvSpPr>
          <p:nvPr/>
        </p:nvSpPr>
        <p:spPr bwMode="auto">
          <a:xfrm>
            <a:off x="43434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44044" name="Oval 12"/>
          <p:cNvSpPr>
            <a:spLocks noChangeArrowheads="1"/>
          </p:cNvSpPr>
          <p:nvPr/>
        </p:nvSpPr>
        <p:spPr bwMode="auto">
          <a:xfrm>
            <a:off x="51054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44045" name="Line 13"/>
          <p:cNvSpPr>
            <a:spLocks noChangeShapeType="1"/>
          </p:cNvSpPr>
          <p:nvPr/>
        </p:nvSpPr>
        <p:spPr bwMode="auto">
          <a:xfrm>
            <a:off x="48006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Oval 14"/>
          <p:cNvSpPr>
            <a:spLocks noChangeArrowheads="1"/>
          </p:cNvSpPr>
          <p:nvPr/>
        </p:nvSpPr>
        <p:spPr bwMode="auto">
          <a:xfrm>
            <a:off x="63246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44047" name="Oval 15"/>
          <p:cNvSpPr>
            <a:spLocks noChangeArrowheads="1"/>
          </p:cNvSpPr>
          <p:nvPr/>
        </p:nvSpPr>
        <p:spPr bwMode="auto">
          <a:xfrm>
            <a:off x="7086600" y="5867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20</a:t>
            </a:r>
          </a:p>
        </p:txBody>
      </p:sp>
      <p:sp>
        <p:nvSpPr>
          <p:cNvPr id="44048" name="Line 16"/>
          <p:cNvSpPr>
            <a:spLocks noChangeShapeType="1"/>
          </p:cNvSpPr>
          <p:nvPr/>
        </p:nvSpPr>
        <p:spPr bwMode="auto">
          <a:xfrm>
            <a:off x="6781800" y="5562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9" name="Line 17"/>
          <p:cNvSpPr>
            <a:spLocks noChangeShapeType="1"/>
          </p:cNvSpPr>
          <p:nvPr/>
        </p:nvSpPr>
        <p:spPr bwMode="auto">
          <a:xfrm>
            <a:off x="4876800" y="46482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Oval 18"/>
          <p:cNvSpPr>
            <a:spLocks noChangeArrowheads="1"/>
          </p:cNvSpPr>
          <p:nvPr/>
        </p:nvSpPr>
        <p:spPr bwMode="auto">
          <a:xfrm>
            <a:off x="23622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44051" name="Oval 19"/>
          <p:cNvSpPr>
            <a:spLocks noChangeArrowheads="1"/>
          </p:cNvSpPr>
          <p:nvPr/>
        </p:nvSpPr>
        <p:spPr bwMode="auto">
          <a:xfrm>
            <a:off x="31242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11</a:t>
            </a:r>
          </a:p>
        </p:txBody>
      </p:sp>
      <p:sp>
        <p:nvSpPr>
          <p:cNvPr id="44052" name="Line 20"/>
          <p:cNvSpPr>
            <a:spLocks noChangeShapeType="1"/>
          </p:cNvSpPr>
          <p:nvPr/>
        </p:nvSpPr>
        <p:spPr bwMode="auto">
          <a:xfrm>
            <a:off x="28194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6" name="Line 24"/>
          <p:cNvSpPr>
            <a:spLocks noChangeShapeType="1"/>
          </p:cNvSpPr>
          <p:nvPr/>
        </p:nvSpPr>
        <p:spPr bwMode="auto">
          <a:xfrm>
            <a:off x="35814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7" name="Text Box 25"/>
          <p:cNvSpPr txBox="1">
            <a:spLocks noChangeArrowheads="1"/>
          </p:cNvSpPr>
          <p:nvPr/>
        </p:nvSpPr>
        <p:spPr bwMode="auto">
          <a:xfrm>
            <a:off x="4516438" y="1889125"/>
            <a:ext cx="378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More than one B</a:t>
            </a:r>
            <a:r>
              <a:rPr lang="en-US" altLang="en-US" baseline="-25000"/>
              <a:t>1</a:t>
            </a:r>
            <a:r>
              <a:rPr lang="en-US" altLang="en-US"/>
              <a:t> tree, merge</a:t>
            </a:r>
          </a:p>
        </p:txBody>
      </p:sp>
      <p:sp>
        <p:nvSpPr>
          <p:cNvPr id="44059" name="Line 27"/>
          <p:cNvSpPr>
            <a:spLocks noChangeShapeType="1"/>
          </p:cNvSpPr>
          <p:nvPr/>
        </p:nvSpPr>
        <p:spPr bwMode="auto">
          <a:xfrm flipH="1">
            <a:off x="3733800" y="2133600"/>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0" name="Line 28"/>
          <p:cNvSpPr>
            <a:spLocks noChangeShapeType="1"/>
          </p:cNvSpPr>
          <p:nvPr/>
        </p:nvSpPr>
        <p:spPr bwMode="auto">
          <a:xfrm>
            <a:off x="7086600" y="2362200"/>
            <a:ext cx="228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681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altLang="en-US"/>
              <a:t>Fibonacci Heap</a:t>
            </a:r>
            <a:r>
              <a:rPr lang="en-US" altLang="en-US" smtClean="0"/>
              <a:t> </a:t>
            </a:r>
            <a:r>
              <a:rPr lang="en-US" altLang="en-US"/>
              <a:t>Example: deleteMin</a:t>
            </a:r>
          </a:p>
        </p:txBody>
      </p:sp>
      <p:sp>
        <p:nvSpPr>
          <p:cNvPr id="46083" name="Oval 3"/>
          <p:cNvSpPr>
            <a:spLocks noChangeArrowheads="1"/>
          </p:cNvSpPr>
          <p:nvPr/>
        </p:nvSpPr>
        <p:spPr bwMode="auto">
          <a:xfrm>
            <a:off x="6858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46084" name="Oval 4"/>
          <p:cNvSpPr>
            <a:spLocks noChangeArrowheads="1"/>
          </p:cNvSpPr>
          <p:nvPr/>
        </p:nvSpPr>
        <p:spPr bwMode="auto">
          <a:xfrm>
            <a:off x="14478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46085" name="Line 5"/>
          <p:cNvSpPr>
            <a:spLocks noChangeShapeType="1"/>
          </p:cNvSpPr>
          <p:nvPr/>
        </p:nvSpPr>
        <p:spPr bwMode="auto">
          <a:xfrm>
            <a:off x="1143000" y="2895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Oval 6"/>
          <p:cNvSpPr>
            <a:spLocks noChangeArrowheads="1"/>
          </p:cNvSpPr>
          <p:nvPr/>
        </p:nvSpPr>
        <p:spPr bwMode="auto">
          <a:xfrm>
            <a:off x="3886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46087" name="Oval 7"/>
          <p:cNvSpPr>
            <a:spLocks noChangeArrowheads="1"/>
          </p:cNvSpPr>
          <p:nvPr/>
        </p:nvSpPr>
        <p:spPr bwMode="auto">
          <a:xfrm>
            <a:off x="51054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15</a:t>
            </a:r>
          </a:p>
        </p:txBody>
      </p:sp>
      <p:sp>
        <p:nvSpPr>
          <p:cNvPr id="46088" name="Oval 8"/>
          <p:cNvSpPr>
            <a:spLocks noChangeArrowheads="1"/>
          </p:cNvSpPr>
          <p:nvPr/>
        </p:nvSpPr>
        <p:spPr bwMode="auto">
          <a:xfrm>
            <a:off x="58674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46089" name="Line 9"/>
          <p:cNvSpPr>
            <a:spLocks noChangeShapeType="1"/>
          </p:cNvSpPr>
          <p:nvPr/>
        </p:nvSpPr>
        <p:spPr bwMode="auto">
          <a:xfrm>
            <a:off x="55626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Oval 10"/>
          <p:cNvSpPr>
            <a:spLocks noChangeArrowheads="1"/>
          </p:cNvSpPr>
          <p:nvPr/>
        </p:nvSpPr>
        <p:spPr bwMode="auto">
          <a:xfrm>
            <a:off x="31242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46091" name="Oval 11"/>
          <p:cNvSpPr>
            <a:spLocks noChangeArrowheads="1"/>
          </p:cNvSpPr>
          <p:nvPr/>
        </p:nvSpPr>
        <p:spPr bwMode="auto">
          <a:xfrm>
            <a:off x="43434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46092" name="Oval 12"/>
          <p:cNvSpPr>
            <a:spLocks noChangeArrowheads="1"/>
          </p:cNvSpPr>
          <p:nvPr/>
        </p:nvSpPr>
        <p:spPr bwMode="auto">
          <a:xfrm>
            <a:off x="51054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46093" name="Line 13"/>
          <p:cNvSpPr>
            <a:spLocks noChangeShapeType="1"/>
          </p:cNvSpPr>
          <p:nvPr/>
        </p:nvSpPr>
        <p:spPr bwMode="auto">
          <a:xfrm>
            <a:off x="48006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Oval 14"/>
          <p:cNvSpPr>
            <a:spLocks noChangeArrowheads="1"/>
          </p:cNvSpPr>
          <p:nvPr/>
        </p:nvSpPr>
        <p:spPr bwMode="auto">
          <a:xfrm>
            <a:off x="63246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46095" name="Oval 15"/>
          <p:cNvSpPr>
            <a:spLocks noChangeArrowheads="1"/>
          </p:cNvSpPr>
          <p:nvPr/>
        </p:nvSpPr>
        <p:spPr bwMode="auto">
          <a:xfrm>
            <a:off x="7086600" y="5867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20</a:t>
            </a:r>
          </a:p>
        </p:txBody>
      </p:sp>
      <p:sp>
        <p:nvSpPr>
          <p:cNvPr id="46096" name="Line 16"/>
          <p:cNvSpPr>
            <a:spLocks noChangeShapeType="1"/>
          </p:cNvSpPr>
          <p:nvPr/>
        </p:nvSpPr>
        <p:spPr bwMode="auto">
          <a:xfrm>
            <a:off x="6781800" y="5562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Line 17"/>
          <p:cNvSpPr>
            <a:spLocks noChangeShapeType="1"/>
          </p:cNvSpPr>
          <p:nvPr/>
        </p:nvSpPr>
        <p:spPr bwMode="auto">
          <a:xfrm>
            <a:off x="4876800" y="46482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Oval 18"/>
          <p:cNvSpPr>
            <a:spLocks noChangeArrowheads="1"/>
          </p:cNvSpPr>
          <p:nvPr/>
        </p:nvSpPr>
        <p:spPr bwMode="auto">
          <a:xfrm>
            <a:off x="23622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46099" name="Oval 19"/>
          <p:cNvSpPr>
            <a:spLocks noChangeArrowheads="1"/>
          </p:cNvSpPr>
          <p:nvPr/>
        </p:nvSpPr>
        <p:spPr bwMode="auto">
          <a:xfrm>
            <a:off x="31242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11</a:t>
            </a:r>
          </a:p>
        </p:txBody>
      </p:sp>
      <p:sp>
        <p:nvSpPr>
          <p:cNvPr id="46100" name="Line 20"/>
          <p:cNvSpPr>
            <a:spLocks noChangeShapeType="1"/>
          </p:cNvSpPr>
          <p:nvPr/>
        </p:nvSpPr>
        <p:spPr bwMode="auto">
          <a:xfrm>
            <a:off x="28194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Line 21"/>
          <p:cNvSpPr>
            <a:spLocks noChangeShapeType="1"/>
          </p:cNvSpPr>
          <p:nvPr/>
        </p:nvSpPr>
        <p:spPr bwMode="auto">
          <a:xfrm>
            <a:off x="35814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Line 22"/>
          <p:cNvSpPr>
            <a:spLocks noChangeShapeType="1"/>
          </p:cNvSpPr>
          <p:nvPr/>
        </p:nvSpPr>
        <p:spPr bwMode="auto">
          <a:xfrm>
            <a:off x="3657600" y="26670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3" name="Text Box 23"/>
          <p:cNvSpPr txBox="1">
            <a:spLocks noChangeArrowheads="1"/>
          </p:cNvSpPr>
          <p:nvPr/>
        </p:nvSpPr>
        <p:spPr bwMode="auto">
          <a:xfrm>
            <a:off x="304800" y="6096000"/>
            <a:ext cx="434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Still more than one B</a:t>
            </a:r>
            <a:r>
              <a:rPr lang="en-US" altLang="en-US" baseline="-25000"/>
              <a:t>1</a:t>
            </a:r>
            <a:r>
              <a:rPr lang="en-US" altLang="en-US"/>
              <a:t> tree, merge</a:t>
            </a:r>
          </a:p>
        </p:txBody>
      </p:sp>
      <p:sp>
        <p:nvSpPr>
          <p:cNvPr id="46104" name="Line 24"/>
          <p:cNvSpPr>
            <a:spLocks noChangeShapeType="1"/>
          </p:cNvSpPr>
          <p:nvPr/>
        </p:nvSpPr>
        <p:spPr bwMode="auto">
          <a:xfrm flipV="1">
            <a:off x="762000" y="3352800"/>
            <a:ext cx="3048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5" name="Line 25"/>
          <p:cNvSpPr>
            <a:spLocks noChangeShapeType="1"/>
          </p:cNvSpPr>
          <p:nvPr/>
        </p:nvSpPr>
        <p:spPr bwMode="auto">
          <a:xfrm flipV="1">
            <a:off x="1828800" y="5105400"/>
            <a:ext cx="685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9765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altLang="en-US"/>
              <a:t>Fibonacci Heap</a:t>
            </a:r>
            <a:r>
              <a:rPr lang="en-US" altLang="en-US" smtClean="0"/>
              <a:t> </a:t>
            </a:r>
            <a:r>
              <a:rPr lang="en-US" altLang="en-US"/>
              <a:t>Example: deleteMin</a:t>
            </a:r>
          </a:p>
        </p:txBody>
      </p:sp>
      <p:sp>
        <p:nvSpPr>
          <p:cNvPr id="47107" name="Oval 3"/>
          <p:cNvSpPr>
            <a:spLocks noChangeArrowheads="1"/>
          </p:cNvSpPr>
          <p:nvPr/>
        </p:nvSpPr>
        <p:spPr bwMode="auto">
          <a:xfrm>
            <a:off x="2286000" y="502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47108" name="Oval 4"/>
          <p:cNvSpPr>
            <a:spLocks noChangeArrowheads="1"/>
          </p:cNvSpPr>
          <p:nvPr/>
        </p:nvSpPr>
        <p:spPr bwMode="auto">
          <a:xfrm>
            <a:off x="30480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47109" name="Line 5"/>
          <p:cNvSpPr>
            <a:spLocks noChangeShapeType="1"/>
          </p:cNvSpPr>
          <p:nvPr/>
        </p:nvSpPr>
        <p:spPr bwMode="auto">
          <a:xfrm>
            <a:off x="2743200" y="5486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0" name="Oval 6"/>
          <p:cNvSpPr>
            <a:spLocks noChangeArrowheads="1"/>
          </p:cNvSpPr>
          <p:nvPr/>
        </p:nvSpPr>
        <p:spPr bwMode="auto">
          <a:xfrm>
            <a:off x="3886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47111" name="Oval 7"/>
          <p:cNvSpPr>
            <a:spLocks noChangeArrowheads="1"/>
          </p:cNvSpPr>
          <p:nvPr/>
        </p:nvSpPr>
        <p:spPr bwMode="auto">
          <a:xfrm>
            <a:off x="51054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15</a:t>
            </a:r>
          </a:p>
        </p:txBody>
      </p:sp>
      <p:sp>
        <p:nvSpPr>
          <p:cNvPr id="47112" name="Oval 8"/>
          <p:cNvSpPr>
            <a:spLocks noChangeArrowheads="1"/>
          </p:cNvSpPr>
          <p:nvPr/>
        </p:nvSpPr>
        <p:spPr bwMode="auto">
          <a:xfrm>
            <a:off x="58674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47113" name="Line 9"/>
          <p:cNvSpPr>
            <a:spLocks noChangeShapeType="1"/>
          </p:cNvSpPr>
          <p:nvPr/>
        </p:nvSpPr>
        <p:spPr bwMode="auto">
          <a:xfrm>
            <a:off x="55626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Oval 10"/>
          <p:cNvSpPr>
            <a:spLocks noChangeArrowheads="1"/>
          </p:cNvSpPr>
          <p:nvPr/>
        </p:nvSpPr>
        <p:spPr bwMode="auto">
          <a:xfrm>
            <a:off x="31242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47115" name="Oval 11"/>
          <p:cNvSpPr>
            <a:spLocks noChangeArrowheads="1"/>
          </p:cNvSpPr>
          <p:nvPr/>
        </p:nvSpPr>
        <p:spPr bwMode="auto">
          <a:xfrm>
            <a:off x="43434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47116" name="Oval 12"/>
          <p:cNvSpPr>
            <a:spLocks noChangeArrowheads="1"/>
          </p:cNvSpPr>
          <p:nvPr/>
        </p:nvSpPr>
        <p:spPr bwMode="auto">
          <a:xfrm>
            <a:off x="51054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47117" name="Line 13"/>
          <p:cNvSpPr>
            <a:spLocks noChangeShapeType="1"/>
          </p:cNvSpPr>
          <p:nvPr/>
        </p:nvSpPr>
        <p:spPr bwMode="auto">
          <a:xfrm>
            <a:off x="48006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Oval 14"/>
          <p:cNvSpPr>
            <a:spLocks noChangeArrowheads="1"/>
          </p:cNvSpPr>
          <p:nvPr/>
        </p:nvSpPr>
        <p:spPr bwMode="auto">
          <a:xfrm>
            <a:off x="63246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47119" name="Oval 15"/>
          <p:cNvSpPr>
            <a:spLocks noChangeArrowheads="1"/>
          </p:cNvSpPr>
          <p:nvPr/>
        </p:nvSpPr>
        <p:spPr bwMode="auto">
          <a:xfrm>
            <a:off x="7086600" y="5867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20</a:t>
            </a:r>
          </a:p>
        </p:txBody>
      </p:sp>
      <p:sp>
        <p:nvSpPr>
          <p:cNvPr id="47120" name="Line 16"/>
          <p:cNvSpPr>
            <a:spLocks noChangeShapeType="1"/>
          </p:cNvSpPr>
          <p:nvPr/>
        </p:nvSpPr>
        <p:spPr bwMode="auto">
          <a:xfrm>
            <a:off x="6781800" y="5562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Line 17"/>
          <p:cNvSpPr>
            <a:spLocks noChangeShapeType="1"/>
          </p:cNvSpPr>
          <p:nvPr/>
        </p:nvSpPr>
        <p:spPr bwMode="auto">
          <a:xfrm>
            <a:off x="4876800" y="46482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Oval 18"/>
          <p:cNvSpPr>
            <a:spLocks noChangeArrowheads="1"/>
          </p:cNvSpPr>
          <p:nvPr/>
        </p:nvSpPr>
        <p:spPr bwMode="auto">
          <a:xfrm>
            <a:off x="3048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47123" name="Oval 19"/>
          <p:cNvSpPr>
            <a:spLocks noChangeArrowheads="1"/>
          </p:cNvSpPr>
          <p:nvPr/>
        </p:nvSpPr>
        <p:spPr bwMode="auto">
          <a:xfrm>
            <a:off x="10668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11</a:t>
            </a:r>
          </a:p>
        </p:txBody>
      </p:sp>
      <p:sp>
        <p:nvSpPr>
          <p:cNvPr id="47124" name="Line 20"/>
          <p:cNvSpPr>
            <a:spLocks noChangeShapeType="1"/>
          </p:cNvSpPr>
          <p:nvPr/>
        </p:nvSpPr>
        <p:spPr bwMode="auto">
          <a:xfrm>
            <a:off x="7620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5" name="Line 21"/>
          <p:cNvSpPr>
            <a:spLocks noChangeShapeType="1"/>
          </p:cNvSpPr>
          <p:nvPr/>
        </p:nvSpPr>
        <p:spPr bwMode="auto">
          <a:xfrm>
            <a:off x="3581400" y="2819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6" name="Line 22"/>
          <p:cNvSpPr>
            <a:spLocks noChangeShapeType="1"/>
          </p:cNvSpPr>
          <p:nvPr/>
        </p:nvSpPr>
        <p:spPr bwMode="auto">
          <a:xfrm>
            <a:off x="3657600" y="26670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0" name="Line 26"/>
          <p:cNvSpPr>
            <a:spLocks noChangeShapeType="1"/>
          </p:cNvSpPr>
          <p:nvPr/>
        </p:nvSpPr>
        <p:spPr bwMode="auto">
          <a:xfrm>
            <a:off x="838200" y="45720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Text Box 27"/>
          <p:cNvSpPr txBox="1">
            <a:spLocks noChangeArrowheads="1"/>
          </p:cNvSpPr>
          <p:nvPr/>
        </p:nvSpPr>
        <p:spPr bwMode="auto">
          <a:xfrm>
            <a:off x="5029200" y="1981200"/>
            <a:ext cx="378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More than one B</a:t>
            </a:r>
            <a:r>
              <a:rPr lang="en-US" altLang="en-US" baseline="-25000"/>
              <a:t>2</a:t>
            </a:r>
            <a:r>
              <a:rPr lang="en-US" altLang="en-US"/>
              <a:t> tree, merge</a:t>
            </a:r>
          </a:p>
        </p:txBody>
      </p:sp>
      <p:sp>
        <p:nvSpPr>
          <p:cNvPr id="47132" name="Line 28"/>
          <p:cNvSpPr>
            <a:spLocks noChangeShapeType="1"/>
          </p:cNvSpPr>
          <p:nvPr/>
        </p:nvSpPr>
        <p:spPr bwMode="auto">
          <a:xfrm flipH="1">
            <a:off x="4495800" y="22860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Line 29"/>
          <p:cNvSpPr>
            <a:spLocks noChangeShapeType="1"/>
          </p:cNvSpPr>
          <p:nvPr/>
        </p:nvSpPr>
        <p:spPr bwMode="auto">
          <a:xfrm flipH="1">
            <a:off x="6934200" y="2514600"/>
            <a:ext cx="1143000" cy="2362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1881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Operation of a Max HBLT</a:t>
            </a:r>
            <a:endParaRPr lang="en-US" dirty="0"/>
          </a:p>
        </p:txBody>
      </p:sp>
      <p:sp>
        <p:nvSpPr>
          <p:cNvPr id="3" name="Content Placeholder 2"/>
          <p:cNvSpPr>
            <a:spLocks noGrp="1"/>
          </p:cNvSpPr>
          <p:nvPr>
            <p:ph idx="1"/>
          </p:nvPr>
        </p:nvSpPr>
        <p:spPr/>
        <p:txBody>
          <a:bodyPr/>
          <a:lstStyle/>
          <a:p>
            <a:r>
              <a:rPr lang="en-US" altLang="en-US" sz="2400" dirty="0" smtClean="0"/>
              <a:t>Note that right side of a leftist tree has height of at most </a:t>
            </a:r>
            <a:r>
              <a:rPr lang="en-US" altLang="en-US" sz="2400" dirty="0" err="1" smtClean="0"/>
              <a:t>lg</a:t>
            </a:r>
            <a:r>
              <a:rPr lang="en-US" altLang="en-US" sz="2400" dirty="0" smtClean="0"/>
              <a:t>(n)</a:t>
            </a:r>
          </a:p>
          <a:p>
            <a:pPr lvl="1"/>
            <a:r>
              <a:rPr lang="en-US" altLang="en-US" sz="2400" dirty="0" smtClean="0"/>
              <a:t>So if we at worst traverse that path we can do operations in </a:t>
            </a:r>
            <a:r>
              <a:rPr lang="en-US" altLang="en-US" sz="2400" dirty="0" smtClean="0">
                <a:latin typeface="Symbol" pitchFamily="18" charset="2"/>
              </a:rPr>
              <a:t>Q</a:t>
            </a:r>
            <a:r>
              <a:rPr lang="en-US" altLang="en-US" sz="2400" dirty="0" smtClean="0"/>
              <a:t>(</a:t>
            </a:r>
            <a:r>
              <a:rPr lang="en-US" altLang="en-US" sz="2400" dirty="0" err="1" smtClean="0"/>
              <a:t>lg</a:t>
            </a:r>
            <a:r>
              <a:rPr lang="en-US" altLang="en-US" sz="2400" dirty="0" smtClean="0"/>
              <a:t>(n)) time</a:t>
            </a:r>
          </a:p>
          <a:p>
            <a:r>
              <a:rPr lang="en-US" altLang="en-US" sz="2400" dirty="0" smtClean="0"/>
              <a:t>Meld – combines 2 Max HBLTs into 1 - </a:t>
            </a:r>
            <a:r>
              <a:rPr lang="en-US" altLang="en-US" sz="2400" dirty="0" smtClean="0">
                <a:latin typeface="Symbol" pitchFamily="18" charset="2"/>
              </a:rPr>
              <a:t>Q</a:t>
            </a:r>
            <a:r>
              <a:rPr lang="en-US" altLang="en-US" sz="2400" dirty="0" smtClean="0"/>
              <a:t>(</a:t>
            </a:r>
            <a:r>
              <a:rPr lang="en-US" altLang="en-US" sz="2400" dirty="0" err="1" smtClean="0"/>
              <a:t>lg</a:t>
            </a:r>
            <a:r>
              <a:rPr lang="en-US" altLang="en-US" sz="2400" dirty="0" smtClean="0"/>
              <a:t>(n)) </a:t>
            </a:r>
          </a:p>
          <a:p>
            <a:r>
              <a:rPr lang="en-US" altLang="en-US" sz="2400" dirty="0" smtClean="0"/>
              <a:t>Insert (make the new element a Max HBLT and meld) - </a:t>
            </a:r>
            <a:r>
              <a:rPr lang="en-US" altLang="en-US" sz="2400" dirty="0" smtClean="0">
                <a:latin typeface="Symbol" pitchFamily="18" charset="2"/>
              </a:rPr>
              <a:t>Q</a:t>
            </a:r>
            <a:r>
              <a:rPr lang="en-US" altLang="en-US" sz="2400" dirty="0" smtClean="0"/>
              <a:t>(</a:t>
            </a:r>
            <a:r>
              <a:rPr lang="en-US" altLang="en-US" sz="2400" dirty="0" err="1" smtClean="0"/>
              <a:t>lg</a:t>
            </a:r>
            <a:r>
              <a:rPr lang="en-US" altLang="en-US" sz="2400" dirty="0" smtClean="0"/>
              <a:t>(n)) </a:t>
            </a:r>
          </a:p>
          <a:p>
            <a:r>
              <a:rPr lang="en-US" altLang="en-US" sz="2400" dirty="0" err="1" smtClean="0"/>
              <a:t>DeleteMax</a:t>
            </a:r>
            <a:r>
              <a:rPr lang="en-US" altLang="en-US" sz="2400" dirty="0" smtClean="0"/>
              <a:t> (remove the root. Left and right trees are max HBLTs so meld ) - </a:t>
            </a:r>
            <a:r>
              <a:rPr lang="en-US" altLang="en-US" sz="2400" dirty="0" smtClean="0">
                <a:latin typeface="Symbol" pitchFamily="18" charset="2"/>
              </a:rPr>
              <a:t>Q</a:t>
            </a:r>
            <a:r>
              <a:rPr lang="en-US" altLang="en-US" sz="2400" dirty="0" smtClean="0"/>
              <a:t>(</a:t>
            </a:r>
            <a:r>
              <a:rPr lang="en-US" altLang="en-US" sz="2400" dirty="0" err="1" smtClean="0"/>
              <a:t>lg</a:t>
            </a:r>
            <a:r>
              <a:rPr lang="en-US" altLang="en-US" sz="2400" dirty="0" smtClean="0"/>
              <a:t>(n)) </a:t>
            </a:r>
          </a:p>
          <a:p>
            <a:r>
              <a:rPr lang="en-US" altLang="en-US" sz="2400" dirty="0" smtClean="0"/>
              <a:t>Initialization (can be done in </a:t>
            </a:r>
            <a:r>
              <a:rPr lang="en-US" altLang="en-US" sz="2400" dirty="0" smtClean="0">
                <a:latin typeface="Symbol" pitchFamily="18" charset="2"/>
              </a:rPr>
              <a:t>Q</a:t>
            </a:r>
            <a:r>
              <a:rPr lang="en-US" altLang="en-US" sz="2400" dirty="0" smtClean="0"/>
              <a:t>(</a:t>
            </a:r>
            <a:r>
              <a:rPr lang="en-US" altLang="en-US" sz="2400" dirty="0" err="1" smtClean="0"/>
              <a:t>nlg</a:t>
            </a:r>
            <a:r>
              <a:rPr lang="en-US" altLang="en-US" sz="2400" dirty="0" smtClean="0"/>
              <a:t>(n)) time)</a:t>
            </a:r>
          </a:p>
        </p:txBody>
      </p:sp>
      <p:sp>
        <p:nvSpPr>
          <p:cNvPr id="4" name="Slide Number Placeholder 3"/>
          <p:cNvSpPr>
            <a:spLocks noGrp="1"/>
          </p:cNvSpPr>
          <p:nvPr>
            <p:ph type="sldNum" sz="quarter" idx="12"/>
          </p:nvPr>
        </p:nvSpPr>
        <p:spPr/>
        <p:txBody>
          <a:bodyPr/>
          <a:lstStyle/>
          <a:p>
            <a:fld id="{5DAAAB6E-19E2-4B79-86DB-A876979C3D27}" type="slidenum">
              <a:rPr lang="en-US" smtClean="0"/>
              <a:t>6</a:t>
            </a:fld>
            <a:endParaRPr lang="en-US"/>
          </a:p>
        </p:txBody>
      </p:sp>
    </p:spTree>
    <p:extLst>
      <p:ext uri="{BB962C8B-B14F-4D97-AF65-F5344CB8AC3E}">
        <p14:creationId xmlns:p14="http://schemas.microsoft.com/office/powerpoint/2010/main" val="1294934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r>
              <a:rPr lang="en-US" altLang="en-US"/>
              <a:t>Fibonacci Heap</a:t>
            </a:r>
            <a:r>
              <a:rPr lang="en-US" altLang="en-US" smtClean="0"/>
              <a:t> </a:t>
            </a:r>
            <a:r>
              <a:rPr lang="en-US" altLang="en-US"/>
              <a:t>Example: deleteMin</a:t>
            </a:r>
          </a:p>
        </p:txBody>
      </p:sp>
      <p:sp>
        <p:nvSpPr>
          <p:cNvPr id="48131" name="Oval 3"/>
          <p:cNvSpPr>
            <a:spLocks noChangeArrowheads="1"/>
          </p:cNvSpPr>
          <p:nvPr/>
        </p:nvSpPr>
        <p:spPr bwMode="auto">
          <a:xfrm>
            <a:off x="2895600" y="5029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48132" name="Oval 4"/>
          <p:cNvSpPr>
            <a:spLocks noChangeArrowheads="1"/>
          </p:cNvSpPr>
          <p:nvPr/>
        </p:nvSpPr>
        <p:spPr bwMode="auto">
          <a:xfrm>
            <a:off x="3657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48133" name="Line 5"/>
          <p:cNvSpPr>
            <a:spLocks noChangeShapeType="1"/>
          </p:cNvSpPr>
          <p:nvPr/>
        </p:nvSpPr>
        <p:spPr bwMode="auto">
          <a:xfrm>
            <a:off x="3352800" y="5486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Oval 6"/>
          <p:cNvSpPr>
            <a:spLocks noChangeArrowheads="1"/>
          </p:cNvSpPr>
          <p:nvPr/>
        </p:nvSpPr>
        <p:spPr bwMode="auto">
          <a:xfrm>
            <a:off x="25908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48135" name="Oval 7"/>
          <p:cNvSpPr>
            <a:spLocks noChangeArrowheads="1"/>
          </p:cNvSpPr>
          <p:nvPr/>
        </p:nvSpPr>
        <p:spPr bwMode="auto">
          <a:xfrm>
            <a:off x="38100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15</a:t>
            </a:r>
          </a:p>
        </p:txBody>
      </p:sp>
      <p:sp>
        <p:nvSpPr>
          <p:cNvPr id="48136" name="Oval 8"/>
          <p:cNvSpPr>
            <a:spLocks noChangeArrowheads="1"/>
          </p:cNvSpPr>
          <p:nvPr/>
        </p:nvSpPr>
        <p:spPr bwMode="auto">
          <a:xfrm>
            <a:off x="4572000" y="3962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48137" name="Line 9"/>
          <p:cNvSpPr>
            <a:spLocks noChangeShapeType="1"/>
          </p:cNvSpPr>
          <p:nvPr/>
        </p:nvSpPr>
        <p:spPr bwMode="auto">
          <a:xfrm>
            <a:off x="4267200" y="3657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 name="Oval 10"/>
          <p:cNvSpPr>
            <a:spLocks noChangeArrowheads="1"/>
          </p:cNvSpPr>
          <p:nvPr/>
        </p:nvSpPr>
        <p:spPr bwMode="auto">
          <a:xfrm>
            <a:off x="1828800" y="2514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a:t>
            </a:r>
          </a:p>
        </p:txBody>
      </p:sp>
      <p:sp>
        <p:nvSpPr>
          <p:cNvPr id="48139" name="Oval 11"/>
          <p:cNvSpPr>
            <a:spLocks noChangeArrowheads="1"/>
          </p:cNvSpPr>
          <p:nvPr/>
        </p:nvSpPr>
        <p:spPr bwMode="auto">
          <a:xfrm>
            <a:off x="5257800" y="2819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7</a:t>
            </a:r>
          </a:p>
        </p:txBody>
      </p:sp>
      <p:sp>
        <p:nvSpPr>
          <p:cNvPr id="48140" name="Oval 12"/>
          <p:cNvSpPr>
            <a:spLocks noChangeArrowheads="1"/>
          </p:cNvSpPr>
          <p:nvPr/>
        </p:nvSpPr>
        <p:spPr bwMode="auto">
          <a:xfrm>
            <a:off x="6019800" y="3581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8</a:t>
            </a:r>
          </a:p>
        </p:txBody>
      </p:sp>
      <p:sp>
        <p:nvSpPr>
          <p:cNvPr id="48141" name="Line 13"/>
          <p:cNvSpPr>
            <a:spLocks noChangeShapeType="1"/>
          </p:cNvSpPr>
          <p:nvPr/>
        </p:nvSpPr>
        <p:spPr bwMode="auto">
          <a:xfrm>
            <a:off x="5715000" y="3276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2" name="Oval 14"/>
          <p:cNvSpPr>
            <a:spLocks noChangeArrowheads="1"/>
          </p:cNvSpPr>
          <p:nvPr/>
        </p:nvSpPr>
        <p:spPr bwMode="auto">
          <a:xfrm>
            <a:off x="7239000" y="3581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18</a:t>
            </a:r>
          </a:p>
        </p:txBody>
      </p:sp>
      <p:sp>
        <p:nvSpPr>
          <p:cNvPr id="48143" name="Oval 15"/>
          <p:cNvSpPr>
            <a:spLocks noChangeArrowheads="1"/>
          </p:cNvSpPr>
          <p:nvPr/>
        </p:nvSpPr>
        <p:spPr bwMode="auto">
          <a:xfrm>
            <a:off x="80010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20</a:t>
            </a:r>
          </a:p>
        </p:txBody>
      </p:sp>
      <p:sp>
        <p:nvSpPr>
          <p:cNvPr id="48144" name="Line 16"/>
          <p:cNvSpPr>
            <a:spLocks noChangeShapeType="1"/>
          </p:cNvSpPr>
          <p:nvPr/>
        </p:nvSpPr>
        <p:spPr bwMode="auto">
          <a:xfrm>
            <a:off x="7696200" y="4038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5" name="Line 17"/>
          <p:cNvSpPr>
            <a:spLocks noChangeShapeType="1"/>
          </p:cNvSpPr>
          <p:nvPr/>
        </p:nvSpPr>
        <p:spPr bwMode="auto">
          <a:xfrm>
            <a:off x="5791200" y="31242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6" name="Oval 18"/>
          <p:cNvSpPr>
            <a:spLocks noChangeArrowheads="1"/>
          </p:cNvSpPr>
          <p:nvPr/>
        </p:nvSpPr>
        <p:spPr bwMode="auto">
          <a:xfrm>
            <a:off x="9144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a:t>
            </a:r>
          </a:p>
        </p:txBody>
      </p:sp>
      <p:sp>
        <p:nvSpPr>
          <p:cNvPr id="48147" name="Oval 19"/>
          <p:cNvSpPr>
            <a:spLocks noChangeArrowheads="1"/>
          </p:cNvSpPr>
          <p:nvPr/>
        </p:nvSpPr>
        <p:spPr bwMode="auto">
          <a:xfrm>
            <a:off x="16764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11</a:t>
            </a:r>
          </a:p>
        </p:txBody>
      </p:sp>
      <p:sp>
        <p:nvSpPr>
          <p:cNvPr id="48148" name="Line 20"/>
          <p:cNvSpPr>
            <a:spLocks noChangeShapeType="1"/>
          </p:cNvSpPr>
          <p:nvPr/>
        </p:nvSpPr>
        <p:spPr bwMode="auto">
          <a:xfrm>
            <a:off x="1371600" y="4800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9" name="Line 21"/>
          <p:cNvSpPr>
            <a:spLocks noChangeShapeType="1"/>
          </p:cNvSpPr>
          <p:nvPr/>
        </p:nvSpPr>
        <p:spPr bwMode="auto">
          <a:xfrm>
            <a:off x="2286000" y="2895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0" name="Line 22"/>
          <p:cNvSpPr>
            <a:spLocks noChangeShapeType="1"/>
          </p:cNvSpPr>
          <p:nvPr/>
        </p:nvSpPr>
        <p:spPr bwMode="auto">
          <a:xfrm>
            <a:off x="2362200" y="27432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1" name="Line 23"/>
          <p:cNvSpPr>
            <a:spLocks noChangeShapeType="1"/>
          </p:cNvSpPr>
          <p:nvPr/>
        </p:nvSpPr>
        <p:spPr bwMode="auto">
          <a:xfrm>
            <a:off x="1447800" y="45720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5" name="Line 27"/>
          <p:cNvSpPr>
            <a:spLocks noChangeShapeType="1"/>
          </p:cNvSpPr>
          <p:nvPr/>
        </p:nvSpPr>
        <p:spPr bwMode="auto">
          <a:xfrm>
            <a:off x="2286000" y="2590800"/>
            <a:ext cx="2971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207113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Reinstating a Binomial Queue</a:t>
            </a:r>
          </a:p>
        </p:txBody>
      </p:sp>
      <p:sp>
        <p:nvSpPr>
          <p:cNvPr id="22531" name="Rectangle 3"/>
          <p:cNvSpPr>
            <a:spLocks noGrp="1" noChangeArrowheads="1"/>
          </p:cNvSpPr>
          <p:nvPr>
            <p:ph type="body" idx="1"/>
          </p:nvPr>
        </p:nvSpPr>
        <p:spPr>
          <a:xfrm>
            <a:off x="685800" y="1981200"/>
            <a:ext cx="7772400" cy="1295400"/>
          </a:xfrm>
        </p:spPr>
        <p:txBody>
          <a:bodyPr>
            <a:normAutofit fontScale="77500" lnSpcReduction="20000"/>
          </a:bodyPr>
          <a:lstStyle/>
          <a:p>
            <a:pPr>
              <a:lnSpc>
                <a:spcPct val="90000"/>
              </a:lnSpc>
            </a:pPr>
            <a:r>
              <a:rPr lang="en-US" altLang="en-US" sz="2800"/>
              <a:t>R = rank of tree, number of children of root</a:t>
            </a:r>
          </a:p>
          <a:p>
            <a:pPr>
              <a:lnSpc>
                <a:spcPct val="90000"/>
              </a:lnSpc>
            </a:pPr>
            <a:r>
              <a:rPr lang="en-US" altLang="en-US" sz="2800"/>
              <a:t>L</a:t>
            </a:r>
            <a:r>
              <a:rPr lang="en-US" altLang="en-US" sz="2800" baseline="-25000"/>
              <a:t>R</a:t>
            </a:r>
            <a:r>
              <a:rPr lang="en-US" altLang="en-US" sz="2800"/>
              <a:t> = set of all trees of rank R in queue</a:t>
            </a:r>
          </a:p>
          <a:p>
            <a:pPr>
              <a:lnSpc>
                <a:spcPct val="90000"/>
              </a:lnSpc>
            </a:pPr>
            <a:r>
              <a:rPr lang="en-US" altLang="en-US" sz="2800"/>
              <a:t>T = number of trees in queue</a:t>
            </a:r>
          </a:p>
          <a:p>
            <a:pPr>
              <a:lnSpc>
                <a:spcPct val="90000"/>
              </a:lnSpc>
            </a:pPr>
            <a:r>
              <a:rPr lang="en-US" altLang="en-US" sz="2800"/>
              <a:t>Code below is O(T + lgN) (why?)</a:t>
            </a:r>
          </a:p>
        </p:txBody>
      </p:sp>
      <p:sp>
        <p:nvSpPr>
          <p:cNvPr id="22532" name="Text Box 4"/>
          <p:cNvSpPr txBox="1">
            <a:spLocks noChangeArrowheads="1"/>
          </p:cNvSpPr>
          <p:nvPr/>
        </p:nvSpPr>
        <p:spPr bwMode="auto">
          <a:xfrm>
            <a:off x="1143000" y="4483100"/>
            <a:ext cx="67691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pitchFamily="49" charset="0"/>
              </a:rPr>
              <a:t>for (R = 0; R &lt;= lgN; R++)</a:t>
            </a:r>
          </a:p>
          <a:p>
            <a:r>
              <a:rPr lang="en-US" altLang="en-US">
                <a:latin typeface="Courier" pitchFamily="49" charset="0"/>
              </a:rPr>
              <a:t>	while {|L</a:t>
            </a:r>
            <a:r>
              <a:rPr lang="en-US" altLang="en-US" baseline="-25000">
                <a:latin typeface="Courier" pitchFamily="49" charset="0"/>
              </a:rPr>
              <a:t>R</a:t>
            </a:r>
            <a:r>
              <a:rPr lang="en-US" altLang="en-US">
                <a:latin typeface="Courier" pitchFamily="49" charset="0"/>
              </a:rPr>
              <a:t>| &gt;= 2}</a:t>
            </a:r>
          </a:p>
          <a:p>
            <a:r>
              <a:rPr lang="en-US" altLang="en-US">
                <a:latin typeface="Courier" pitchFamily="49" charset="0"/>
              </a:rPr>
              <a:t>		remove two trees from L</a:t>
            </a:r>
            <a:r>
              <a:rPr lang="en-US" altLang="en-US" baseline="-25000">
                <a:latin typeface="Courier" pitchFamily="49" charset="0"/>
              </a:rPr>
              <a:t>R</a:t>
            </a:r>
            <a:endParaRPr lang="en-US" altLang="en-US">
              <a:latin typeface="Courier" pitchFamily="49" charset="0"/>
            </a:endParaRPr>
          </a:p>
          <a:p>
            <a:r>
              <a:rPr lang="en-US" altLang="en-US">
                <a:latin typeface="Courier" pitchFamily="49" charset="0"/>
              </a:rPr>
              <a:t>		merge them into a new tree</a:t>
            </a:r>
          </a:p>
          <a:p>
            <a:r>
              <a:rPr lang="en-US" altLang="en-US">
                <a:latin typeface="Courier" pitchFamily="49" charset="0"/>
              </a:rPr>
              <a:t>		add the new tree to L</a:t>
            </a:r>
            <a:r>
              <a:rPr lang="en-US" altLang="en-US" baseline="-25000">
                <a:latin typeface="Courier" pitchFamily="49" charset="0"/>
              </a:rPr>
              <a:t>R+1</a:t>
            </a:r>
            <a:endParaRPr lang="en-US" altLang="en-US">
              <a:latin typeface="Courier" pitchFamily="49" charset="0"/>
            </a:endParaRPr>
          </a:p>
        </p:txBody>
      </p:sp>
    </p:spTree>
    <p:extLst>
      <p:ext uri="{BB962C8B-B14F-4D97-AF65-F5344CB8AC3E}">
        <p14:creationId xmlns:p14="http://schemas.microsoft.com/office/powerpoint/2010/main" val="9930799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decreaseKey</a:t>
            </a:r>
          </a:p>
        </p:txBody>
      </p:sp>
      <p:sp>
        <p:nvSpPr>
          <p:cNvPr id="19459" name="Rectangle 3"/>
          <p:cNvSpPr>
            <a:spLocks noGrp="1" noChangeArrowheads="1"/>
          </p:cNvSpPr>
          <p:nvPr>
            <p:ph type="body" idx="1"/>
          </p:nvPr>
        </p:nvSpPr>
        <p:spPr/>
        <p:txBody>
          <a:bodyPr/>
          <a:lstStyle/>
          <a:p>
            <a:r>
              <a:rPr lang="en-US" altLang="en-US"/>
              <a:t>Standard approach is to change value (decrease it) </a:t>
            </a:r>
            <a:r>
              <a:rPr lang="en-US" altLang="en-US"/>
              <a:t>and </a:t>
            </a:r>
            <a:r>
              <a:rPr lang="en-US" altLang="en-US" smtClean="0"/>
              <a:t>move </a:t>
            </a:r>
            <a:r>
              <a:rPr lang="en-US" altLang="en-US"/>
              <a:t>up</a:t>
            </a:r>
          </a:p>
          <a:p>
            <a:r>
              <a:rPr lang="en-US" altLang="en-US"/>
              <a:t>Not O(1), which is goal, unless height of tree is O(1)</a:t>
            </a:r>
          </a:p>
          <a:p>
            <a:r>
              <a:rPr lang="en-US" altLang="en-US"/>
              <a:t>Instead, decrease value and then cut link between node and parent yielding two trees</a:t>
            </a:r>
          </a:p>
        </p:txBody>
      </p:sp>
    </p:spTree>
    <p:extLst>
      <p:ext uri="{BB962C8B-B14F-4D97-AF65-F5344CB8AC3E}">
        <p14:creationId xmlns:p14="http://schemas.microsoft.com/office/powerpoint/2010/main" val="22582754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Cut Example</a:t>
            </a:r>
          </a:p>
        </p:txBody>
      </p:sp>
      <p:sp>
        <p:nvSpPr>
          <p:cNvPr id="26627" name="Oval 3"/>
          <p:cNvSpPr>
            <a:spLocks noChangeArrowheads="1"/>
          </p:cNvSpPr>
          <p:nvPr/>
        </p:nvSpPr>
        <p:spPr bwMode="auto">
          <a:xfrm>
            <a:off x="609600" y="2133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26628" name="Oval 4"/>
          <p:cNvSpPr>
            <a:spLocks noChangeArrowheads="1"/>
          </p:cNvSpPr>
          <p:nvPr/>
        </p:nvSpPr>
        <p:spPr bwMode="auto">
          <a:xfrm>
            <a:off x="1371600" y="2895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26629" name="Line 5"/>
          <p:cNvSpPr>
            <a:spLocks noChangeShapeType="1"/>
          </p:cNvSpPr>
          <p:nvPr/>
        </p:nvSpPr>
        <p:spPr bwMode="auto">
          <a:xfrm>
            <a:off x="1066800" y="2590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Oval 6"/>
          <p:cNvSpPr>
            <a:spLocks noChangeArrowheads="1"/>
          </p:cNvSpPr>
          <p:nvPr/>
        </p:nvSpPr>
        <p:spPr bwMode="auto">
          <a:xfrm>
            <a:off x="2209800" y="2286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15</a:t>
            </a:r>
          </a:p>
        </p:txBody>
      </p:sp>
      <p:sp>
        <p:nvSpPr>
          <p:cNvPr id="26631" name="Oval 7"/>
          <p:cNvSpPr>
            <a:spLocks noChangeArrowheads="1"/>
          </p:cNvSpPr>
          <p:nvPr/>
        </p:nvSpPr>
        <p:spPr bwMode="auto">
          <a:xfrm>
            <a:off x="2971800" y="3048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26632" name="Line 8"/>
          <p:cNvSpPr>
            <a:spLocks noChangeShapeType="1"/>
          </p:cNvSpPr>
          <p:nvPr/>
        </p:nvSpPr>
        <p:spPr bwMode="auto">
          <a:xfrm>
            <a:off x="2667000" y="2743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10"/>
          <p:cNvSpPr>
            <a:spLocks noChangeShapeType="1"/>
          </p:cNvSpPr>
          <p:nvPr/>
        </p:nvSpPr>
        <p:spPr bwMode="auto">
          <a:xfrm>
            <a:off x="1143000" y="2362200"/>
            <a:ext cx="1066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6" name="Oval 12"/>
          <p:cNvSpPr>
            <a:spLocks noChangeArrowheads="1"/>
          </p:cNvSpPr>
          <p:nvPr/>
        </p:nvSpPr>
        <p:spPr bwMode="auto">
          <a:xfrm>
            <a:off x="685800" y="5181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26637" name="Oval 13"/>
          <p:cNvSpPr>
            <a:spLocks noChangeArrowheads="1"/>
          </p:cNvSpPr>
          <p:nvPr/>
        </p:nvSpPr>
        <p:spPr bwMode="auto">
          <a:xfrm>
            <a:off x="1447800" y="5943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26638" name="Line 14"/>
          <p:cNvSpPr>
            <a:spLocks noChangeShapeType="1"/>
          </p:cNvSpPr>
          <p:nvPr/>
        </p:nvSpPr>
        <p:spPr bwMode="auto">
          <a:xfrm>
            <a:off x="1143000" y="5638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Oval 15"/>
          <p:cNvSpPr>
            <a:spLocks noChangeArrowheads="1"/>
          </p:cNvSpPr>
          <p:nvPr/>
        </p:nvSpPr>
        <p:spPr bwMode="auto">
          <a:xfrm>
            <a:off x="2286000" y="5334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26640" name="Oval 16"/>
          <p:cNvSpPr>
            <a:spLocks noChangeArrowheads="1"/>
          </p:cNvSpPr>
          <p:nvPr/>
        </p:nvSpPr>
        <p:spPr bwMode="auto">
          <a:xfrm>
            <a:off x="3048000" y="6096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26641" name="Line 17"/>
          <p:cNvSpPr>
            <a:spLocks noChangeShapeType="1"/>
          </p:cNvSpPr>
          <p:nvPr/>
        </p:nvSpPr>
        <p:spPr bwMode="auto">
          <a:xfrm>
            <a:off x="2743200" y="5791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2" name="Line 18"/>
          <p:cNvSpPr>
            <a:spLocks noChangeShapeType="1"/>
          </p:cNvSpPr>
          <p:nvPr/>
        </p:nvSpPr>
        <p:spPr bwMode="auto">
          <a:xfrm>
            <a:off x="1219200" y="5410200"/>
            <a:ext cx="1066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3" name="Oval 19"/>
          <p:cNvSpPr>
            <a:spLocks noChangeArrowheads="1"/>
          </p:cNvSpPr>
          <p:nvPr/>
        </p:nvSpPr>
        <p:spPr bwMode="auto">
          <a:xfrm>
            <a:off x="5257800" y="5181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26644" name="Oval 20"/>
          <p:cNvSpPr>
            <a:spLocks noChangeArrowheads="1"/>
          </p:cNvSpPr>
          <p:nvPr/>
        </p:nvSpPr>
        <p:spPr bwMode="auto">
          <a:xfrm>
            <a:off x="6019800" y="5943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9</a:t>
            </a:r>
          </a:p>
        </p:txBody>
      </p:sp>
      <p:sp>
        <p:nvSpPr>
          <p:cNvPr id="26645" name="Line 21"/>
          <p:cNvSpPr>
            <a:spLocks noChangeShapeType="1"/>
          </p:cNvSpPr>
          <p:nvPr/>
        </p:nvSpPr>
        <p:spPr bwMode="auto">
          <a:xfrm>
            <a:off x="5715000" y="5638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Oval 22"/>
          <p:cNvSpPr>
            <a:spLocks noChangeArrowheads="1"/>
          </p:cNvSpPr>
          <p:nvPr/>
        </p:nvSpPr>
        <p:spPr bwMode="auto">
          <a:xfrm>
            <a:off x="6858000" y="5334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26647" name="Oval 23"/>
          <p:cNvSpPr>
            <a:spLocks noChangeArrowheads="1"/>
          </p:cNvSpPr>
          <p:nvPr/>
        </p:nvSpPr>
        <p:spPr bwMode="auto">
          <a:xfrm>
            <a:off x="7620000" y="6096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21</a:t>
            </a:r>
          </a:p>
        </p:txBody>
      </p:sp>
      <p:sp>
        <p:nvSpPr>
          <p:cNvPr id="26648" name="Line 24"/>
          <p:cNvSpPr>
            <a:spLocks noChangeShapeType="1"/>
          </p:cNvSpPr>
          <p:nvPr/>
        </p:nvSpPr>
        <p:spPr bwMode="auto">
          <a:xfrm>
            <a:off x="7315200" y="5791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Text Box 26"/>
          <p:cNvSpPr txBox="1">
            <a:spLocks noChangeArrowheads="1"/>
          </p:cNvSpPr>
          <p:nvPr/>
        </p:nvSpPr>
        <p:spPr bwMode="auto">
          <a:xfrm>
            <a:off x="765175" y="4114800"/>
            <a:ext cx="274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Decrease key 15 to 1</a:t>
            </a:r>
          </a:p>
        </p:txBody>
      </p:sp>
      <p:sp>
        <p:nvSpPr>
          <p:cNvPr id="26651" name="Text Box 27"/>
          <p:cNvSpPr txBox="1">
            <a:spLocks noChangeArrowheads="1"/>
          </p:cNvSpPr>
          <p:nvPr/>
        </p:nvSpPr>
        <p:spPr bwMode="auto">
          <a:xfrm>
            <a:off x="4114800" y="5715000"/>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Cut</a:t>
            </a:r>
          </a:p>
        </p:txBody>
      </p:sp>
    </p:spTree>
    <p:extLst>
      <p:ext uri="{BB962C8B-B14F-4D97-AF65-F5344CB8AC3E}">
        <p14:creationId xmlns:p14="http://schemas.microsoft.com/office/powerpoint/2010/main" val="3021608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Cascading Cuts</a:t>
            </a:r>
          </a:p>
        </p:txBody>
      </p:sp>
      <p:sp>
        <p:nvSpPr>
          <p:cNvPr id="28675" name="Rectangle 3"/>
          <p:cNvSpPr>
            <a:spLocks noGrp="1" noChangeArrowheads="1"/>
          </p:cNvSpPr>
          <p:nvPr>
            <p:ph type="body" idx="1"/>
          </p:nvPr>
        </p:nvSpPr>
        <p:spPr/>
        <p:txBody>
          <a:bodyPr/>
          <a:lstStyle/>
          <a:p>
            <a:r>
              <a:rPr lang="en-US" altLang="en-US"/>
              <a:t>When cutting, do the following</a:t>
            </a:r>
          </a:p>
          <a:p>
            <a:pPr lvl="1"/>
            <a:r>
              <a:rPr lang="en-US" altLang="en-US"/>
              <a:t>Mark a (non-root) node the first time that it loses a child due to a cut</a:t>
            </a:r>
          </a:p>
          <a:p>
            <a:pPr lvl="1"/>
            <a:r>
              <a:rPr lang="en-US" altLang="en-US"/>
              <a:t>If a marked node loses another child, then cut it from its parent.  This node becomes the root of a separate tree that is no longer marked.  This is called a </a:t>
            </a:r>
            <a:r>
              <a:rPr lang="en-US" altLang="en-US" i="1"/>
              <a:t>cascading cut</a:t>
            </a:r>
            <a:r>
              <a:rPr lang="en-US" altLang="en-US"/>
              <a:t> because several could occur due to a single decreaseKey.</a:t>
            </a:r>
          </a:p>
        </p:txBody>
      </p:sp>
    </p:spTree>
    <p:extLst>
      <p:ext uri="{BB962C8B-B14F-4D97-AF65-F5344CB8AC3E}">
        <p14:creationId xmlns:p14="http://schemas.microsoft.com/office/powerpoint/2010/main" val="1954175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Cascading Cuts Example</a:t>
            </a:r>
          </a:p>
        </p:txBody>
      </p:sp>
      <p:sp>
        <p:nvSpPr>
          <p:cNvPr id="29699" name="Oval 3"/>
          <p:cNvSpPr>
            <a:spLocks noChangeArrowheads="1"/>
          </p:cNvSpPr>
          <p:nvPr/>
        </p:nvSpPr>
        <p:spPr bwMode="auto">
          <a:xfrm>
            <a:off x="6705600" y="198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29700" name="Oval 4"/>
          <p:cNvSpPr>
            <a:spLocks noChangeArrowheads="1"/>
          </p:cNvSpPr>
          <p:nvPr/>
        </p:nvSpPr>
        <p:spPr bwMode="auto">
          <a:xfrm>
            <a:off x="51816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29701" name="Oval 5"/>
          <p:cNvSpPr>
            <a:spLocks noChangeArrowheads="1"/>
          </p:cNvSpPr>
          <p:nvPr/>
        </p:nvSpPr>
        <p:spPr bwMode="auto">
          <a:xfrm>
            <a:off x="3505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29702" name="Oval 6"/>
          <p:cNvSpPr>
            <a:spLocks noChangeArrowheads="1"/>
          </p:cNvSpPr>
          <p:nvPr/>
        </p:nvSpPr>
        <p:spPr bwMode="auto">
          <a:xfrm>
            <a:off x="16764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33*</a:t>
            </a:r>
          </a:p>
        </p:txBody>
      </p:sp>
      <p:sp>
        <p:nvSpPr>
          <p:cNvPr id="29703" name="Oval 7"/>
          <p:cNvSpPr>
            <a:spLocks noChangeArrowheads="1"/>
          </p:cNvSpPr>
          <p:nvPr/>
        </p:nvSpPr>
        <p:spPr bwMode="auto">
          <a:xfrm>
            <a:off x="914400" y="4724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35</a:t>
            </a:r>
          </a:p>
        </p:txBody>
      </p:sp>
      <p:sp>
        <p:nvSpPr>
          <p:cNvPr id="29704" name="Oval 8"/>
          <p:cNvSpPr>
            <a:spLocks noChangeArrowheads="1"/>
          </p:cNvSpPr>
          <p:nvPr/>
        </p:nvSpPr>
        <p:spPr bwMode="auto">
          <a:xfrm>
            <a:off x="2514600" y="4876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39</a:t>
            </a:r>
          </a:p>
        </p:txBody>
      </p:sp>
      <p:sp>
        <p:nvSpPr>
          <p:cNvPr id="29705" name="Oval 9"/>
          <p:cNvSpPr>
            <a:spLocks noChangeArrowheads="1"/>
          </p:cNvSpPr>
          <p:nvPr/>
        </p:nvSpPr>
        <p:spPr bwMode="auto">
          <a:xfrm>
            <a:off x="1752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41</a:t>
            </a:r>
          </a:p>
        </p:txBody>
      </p:sp>
      <p:sp>
        <p:nvSpPr>
          <p:cNvPr id="29706" name="Oval 10"/>
          <p:cNvSpPr>
            <a:spLocks noChangeArrowheads="1"/>
          </p:cNvSpPr>
          <p:nvPr/>
        </p:nvSpPr>
        <p:spPr bwMode="auto">
          <a:xfrm>
            <a:off x="3276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46</a:t>
            </a:r>
          </a:p>
        </p:txBody>
      </p:sp>
      <p:sp>
        <p:nvSpPr>
          <p:cNvPr id="29707" name="Oval 11"/>
          <p:cNvSpPr>
            <a:spLocks noChangeArrowheads="1"/>
          </p:cNvSpPr>
          <p:nvPr/>
        </p:nvSpPr>
        <p:spPr bwMode="auto">
          <a:xfrm>
            <a:off x="3886200" y="3962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29708" name="Line 12"/>
          <p:cNvSpPr>
            <a:spLocks noChangeShapeType="1"/>
          </p:cNvSpPr>
          <p:nvPr/>
        </p:nvSpPr>
        <p:spPr bwMode="auto">
          <a:xfrm flipV="1">
            <a:off x="5715000" y="22860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Line 13"/>
          <p:cNvSpPr>
            <a:spLocks noChangeShapeType="1"/>
          </p:cNvSpPr>
          <p:nvPr/>
        </p:nvSpPr>
        <p:spPr bwMode="auto">
          <a:xfrm flipV="1">
            <a:off x="4038600" y="2819400"/>
            <a:ext cx="1143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Line 14"/>
          <p:cNvSpPr>
            <a:spLocks noChangeShapeType="1"/>
          </p:cNvSpPr>
          <p:nvPr/>
        </p:nvSpPr>
        <p:spPr bwMode="auto">
          <a:xfrm flipV="1">
            <a:off x="2209800" y="3505200"/>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Line 15"/>
          <p:cNvSpPr>
            <a:spLocks noChangeShapeType="1"/>
          </p:cNvSpPr>
          <p:nvPr/>
        </p:nvSpPr>
        <p:spPr bwMode="auto">
          <a:xfrm>
            <a:off x="3886200" y="36576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Line 16"/>
          <p:cNvSpPr>
            <a:spLocks noChangeShapeType="1"/>
          </p:cNvSpPr>
          <p:nvPr/>
        </p:nvSpPr>
        <p:spPr bwMode="auto">
          <a:xfrm flipH="1">
            <a:off x="1371600" y="43434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Line 17"/>
          <p:cNvSpPr>
            <a:spLocks noChangeShapeType="1"/>
          </p:cNvSpPr>
          <p:nvPr/>
        </p:nvSpPr>
        <p:spPr bwMode="auto">
          <a:xfrm>
            <a:off x="2133600" y="4343400"/>
            <a:ext cx="533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Line 18"/>
          <p:cNvSpPr>
            <a:spLocks noChangeShapeType="1"/>
          </p:cNvSpPr>
          <p:nvPr/>
        </p:nvSpPr>
        <p:spPr bwMode="auto">
          <a:xfrm flipH="1">
            <a:off x="2209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Line 19"/>
          <p:cNvSpPr>
            <a:spLocks noChangeShapeType="1"/>
          </p:cNvSpPr>
          <p:nvPr/>
        </p:nvSpPr>
        <p:spPr bwMode="auto">
          <a:xfrm>
            <a:off x="2971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Text Box 21"/>
          <p:cNvSpPr txBox="1">
            <a:spLocks noChangeArrowheads="1"/>
          </p:cNvSpPr>
          <p:nvPr/>
        </p:nvSpPr>
        <p:spPr bwMode="auto">
          <a:xfrm>
            <a:off x="5486400" y="4451350"/>
            <a:ext cx="31003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Times" panose="02020603050405020304" pitchFamily="18" charset="0"/>
              <a:buChar char="•"/>
            </a:pPr>
            <a:r>
              <a:rPr lang="en-US" altLang="en-US"/>
              <a:t>Parts of tree not shown</a:t>
            </a:r>
          </a:p>
          <a:p>
            <a:pPr>
              <a:buFont typeface="Times" panose="02020603050405020304" pitchFamily="18" charset="0"/>
              <a:buChar char="•"/>
            </a:pPr>
            <a:r>
              <a:rPr lang="en-US" altLang="en-US"/>
              <a:t>Nodes with * marked</a:t>
            </a:r>
          </a:p>
          <a:p>
            <a:pPr>
              <a:buFont typeface="Times" panose="02020603050405020304" pitchFamily="18" charset="0"/>
              <a:buChar char="•"/>
            </a:pPr>
            <a:r>
              <a:rPr lang="en-US" altLang="en-US"/>
              <a:t>Decrease 39 to 12</a:t>
            </a:r>
          </a:p>
        </p:txBody>
      </p:sp>
    </p:spTree>
    <p:extLst>
      <p:ext uri="{BB962C8B-B14F-4D97-AF65-F5344CB8AC3E}">
        <p14:creationId xmlns:p14="http://schemas.microsoft.com/office/powerpoint/2010/main" val="4190625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Cascading Cuts Example</a:t>
            </a:r>
          </a:p>
        </p:txBody>
      </p:sp>
      <p:sp>
        <p:nvSpPr>
          <p:cNvPr id="30723" name="Oval 3"/>
          <p:cNvSpPr>
            <a:spLocks noChangeArrowheads="1"/>
          </p:cNvSpPr>
          <p:nvPr/>
        </p:nvSpPr>
        <p:spPr bwMode="auto">
          <a:xfrm>
            <a:off x="6705600" y="198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30724" name="Oval 4"/>
          <p:cNvSpPr>
            <a:spLocks noChangeArrowheads="1"/>
          </p:cNvSpPr>
          <p:nvPr/>
        </p:nvSpPr>
        <p:spPr bwMode="auto">
          <a:xfrm>
            <a:off x="51816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30725" name="Oval 5"/>
          <p:cNvSpPr>
            <a:spLocks noChangeArrowheads="1"/>
          </p:cNvSpPr>
          <p:nvPr/>
        </p:nvSpPr>
        <p:spPr bwMode="auto">
          <a:xfrm>
            <a:off x="3505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30726" name="Oval 6"/>
          <p:cNvSpPr>
            <a:spLocks noChangeArrowheads="1"/>
          </p:cNvSpPr>
          <p:nvPr/>
        </p:nvSpPr>
        <p:spPr bwMode="auto">
          <a:xfrm>
            <a:off x="16764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33*</a:t>
            </a:r>
          </a:p>
        </p:txBody>
      </p:sp>
      <p:sp>
        <p:nvSpPr>
          <p:cNvPr id="30727" name="Oval 7"/>
          <p:cNvSpPr>
            <a:spLocks noChangeArrowheads="1"/>
          </p:cNvSpPr>
          <p:nvPr/>
        </p:nvSpPr>
        <p:spPr bwMode="auto">
          <a:xfrm>
            <a:off x="914400" y="4724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35</a:t>
            </a:r>
          </a:p>
        </p:txBody>
      </p:sp>
      <p:sp>
        <p:nvSpPr>
          <p:cNvPr id="30728" name="Oval 8"/>
          <p:cNvSpPr>
            <a:spLocks noChangeArrowheads="1"/>
          </p:cNvSpPr>
          <p:nvPr/>
        </p:nvSpPr>
        <p:spPr bwMode="auto">
          <a:xfrm>
            <a:off x="2514600" y="4876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30729" name="Oval 9"/>
          <p:cNvSpPr>
            <a:spLocks noChangeArrowheads="1"/>
          </p:cNvSpPr>
          <p:nvPr/>
        </p:nvSpPr>
        <p:spPr bwMode="auto">
          <a:xfrm>
            <a:off x="1752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41</a:t>
            </a:r>
          </a:p>
        </p:txBody>
      </p:sp>
      <p:sp>
        <p:nvSpPr>
          <p:cNvPr id="30730" name="Oval 10"/>
          <p:cNvSpPr>
            <a:spLocks noChangeArrowheads="1"/>
          </p:cNvSpPr>
          <p:nvPr/>
        </p:nvSpPr>
        <p:spPr bwMode="auto">
          <a:xfrm>
            <a:off x="3276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46</a:t>
            </a:r>
          </a:p>
        </p:txBody>
      </p:sp>
      <p:sp>
        <p:nvSpPr>
          <p:cNvPr id="30731" name="Oval 11"/>
          <p:cNvSpPr>
            <a:spLocks noChangeArrowheads="1"/>
          </p:cNvSpPr>
          <p:nvPr/>
        </p:nvSpPr>
        <p:spPr bwMode="auto">
          <a:xfrm>
            <a:off x="3886200" y="3962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0732" name="Line 12"/>
          <p:cNvSpPr>
            <a:spLocks noChangeShapeType="1"/>
          </p:cNvSpPr>
          <p:nvPr/>
        </p:nvSpPr>
        <p:spPr bwMode="auto">
          <a:xfrm flipV="1">
            <a:off x="5715000" y="22860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Line 13"/>
          <p:cNvSpPr>
            <a:spLocks noChangeShapeType="1"/>
          </p:cNvSpPr>
          <p:nvPr/>
        </p:nvSpPr>
        <p:spPr bwMode="auto">
          <a:xfrm flipV="1">
            <a:off x="4038600" y="2819400"/>
            <a:ext cx="1143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Line 14"/>
          <p:cNvSpPr>
            <a:spLocks noChangeShapeType="1"/>
          </p:cNvSpPr>
          <p:nvPr/>
        </p:nvSpPr>
        <p:spPr bwMode="auto">
          <a:xfrm flipV="1">
            <a:off x="2209800" y="3505200"/>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Line 15"/>
          <p:cNvSpPr>
            <a:spLocks noChangeShapeType="1"/>
          </p:cNvSpPr>
          <p:nvPr/>
        </p:nvSpPr>
        <p:spPr bwMode="auto">
          <a:xfrm>
            <a:off x="3886200" y="36576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Line 16"/>
          <p:cNvSpPr>
            <a:spLocks noChangeShapeType="1"/>
          </p:cNvSpPr>
          <p:nvPr/>
        </p:nvSpPr>
        <p:spPr bwMode="auto">
          <a:xfrm flipH="1">
            <a:off x="1371600" y="43434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Line 18"/>
          <p:cNvSpPr>
            <a:spLocks noChangeShapeType="1"/>
          </p:cNvSpPr>
          <p:nvPr/>
        </p:nvSpPr>
        <p:spPr bwMode="auto">
          <a:xfrm flipH="1">
            <a:off x="2209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9" name="Line 19"/>
          <p:cNvSpPr>
            <a:spLocks noChangeShapeType="1"/>
          </p:cNvSpPr>
          <p:nvPr/>
        </p:nvSpPr>
        <p:spPr bwMode="auto">
          <a:xfrm>
            <a:off x="2971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0" name="Text Box 20"/>
          <p:cNvSpPr txBox="1">
            <a:spLocks noChangeArrowheads="1"/>
          </p:cNvSpPr>
          <p:nvPr/>
        </p:nvSpPr>
        <p:spPr bwMode="auto">
          <a:xfrm>
            <a:off x="5486400" y="4451350"/>
            <a:ext cx="2236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Times" panose="02020603050405020304" pitchFamily="18" charset="0"/>
              <a:buChar char="•"/>
            </a:pPr>
            <a:r>
              <a:rPr lang="en-US" altLang="en-US"/>
              <a:t>Decrease value</a:t>
            </a:r>
          </a:p>
          <a:p>
            <a:pPr>
              <a:buFont typeface="Times" panose="02020603050405020304" pitchFamily="18" charset="0"/>
              <a:buChar char="•"/>
            </a:pPr>
            <a:r>
              <a:rPr lang="en-US" altLang="en-US"/>
              <a:t>Cut from parent</a:t>
            </a:r>
          </a:p>
        </p:txBody>
      </p:sp>
    </p:spTree>
    <p:extLst>
      <p:ext uri="{BB962C8B-B14F-4D97-AF65-F5344CB8AC3E}">
        <p14:creationId xmlns:p14="http://schemas.microsoft.com/office/powerpoint/2010/main" val="2209410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Cascading Cuts Example</a:t>
            </a:r>
          </a:p>
        </p:txBody>
      </p:sp>
      <p:sp>
        <p:nvSpPr>
          <p:cNvPr id="31747" name="Oval 3"/>
          <p:cNvSpPr>
            <a:spLocks noChangeArrowheads="1"/>
          </p:cNvSpPr>
          <p:nvPr/>
        </p:nvSpPr>
        <p:spPr bwMode="auto">
          <a:xfrm>
            <a:off x="6705600" y="198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31748" name="Oval 4"/>
          <p:cNvSpPr>
            <a:spLocks noChangeArrowheads="1"/>
          </p:cNvSpPr>
          <p:nvPr/>
        </p:nvSpPr>
        <p:spPr bwMode="auto">
          <a:xfrm>
            <a:off x="51816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31749" name="Oval 5"/>
          <p:cNvSpPr>
            <a:spLocks noChangeArrowheads="1"/>
          </p:cNvSpPr>
          <p:nvPr/>
        </p:nvSpPr>
        <p:spPr bwMode="auto">
          <a:xfrm>
            <a:off x="3505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31750" name="Oval 6"/>
          <p:cNvSpPr>
            <a:spLocks noChangeArrowheads="1"/>
          </p:cNvSpPr>
          <p:nvPr/>
        </p:nvSpPr>
        <p:spPr bwMode="auto">
          <a:xfrm>
            <a:off x="16764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33</a:t>
            </a:r>
          </a:p>
        </p:txBody>
      </p:sp>
      <p:sp>
        <p:nvSpPr>
          <p:cNvPr id="31751" name="Oval 7"/>
          <p:cNvSpPr>
            <a:spLocks noChangeArrowheads="1"/>
          </p:cNvSpPr>
          <p:nvPr/>
        </p:nvSpPr>
        <p:spPr bwMode="auto">
          <a:xfrm>
            <a:off x="914400" y="4724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35</a:t>
            </a:r>
          </a:p>
        </p:txBody>
      </p:sp>
      <p:sp>
        <p:nvSpPr>
          <p:cNvPr id="31752" name="Oval 8"/>
          <p:cNvSpPr>
            <a:spLocks noChangeArrowheads="1"/>
          </p:cNvSpPr>
          <p:nvPr/>
        </p:nvSpPr>
        <p:spPr bwMode="auto">
          <a:xfrm>
            <a:off x="2514600" y="4876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31753" name="Oval 9"/>
          <p:cNvSpPr>
            <a:spLocks noChangeArrowheads="1"/>
          </p:cNvSpPr>
          <p:nvPr/>
        </p:nvSpPr>
        <p:spPr bwMode="auto">
          <a:xfrm>
            <a:off x="1752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41</a:t>
            </a:r>
          </a:p>
        </p:txBody>
      </p:sp>
      <p:sp>
        <p:nvSpPr>
          <p:cNvPr id="31754" name="Oval 10"/>
          <p:cNvSpPr>
            <a:spLocks noChangeArrowheads="1"/>
          </p:cNvSpPr>
          <p:nvPr/>
        </p:nvSpPr>
        <p:spPr bwMode="auto">
          <a:xfrm>
            <a:off x="3276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46</a:t>
            </a:r>
          </a:p>
        </p:txBody>
      </p:sp>
      <p:sp>
        <p:nvSpPr>
          <p:cNvPr id="31755" name="Oval 11"/>
          <p:cNvSpPr>
            <a:spLocks noChangeArrowheads="1"/>
          </p:cNvSpPr>
          <p:nvPr/>
        </p:nvSpPr>
        <p:spPr bwMode="auto">
          <a:xfrm>
            <a:off x="3886200" y="3962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1756" name="Line 12"/>
          <p:cNvSpPr>
            <a:spLocks noChangeShapeType="1"/>
          </p:cNvSpPr>
          <p:nvPr/>
        </p:nvSpPr>
        <p:spPr bwMode="auto">
          <a:xfrm flipV="1">
            <a:off x="5715000" y="22860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p:cNvSpPr>
            <a:spLocks noChangeShapeType="1"/>
          </p:cNvSpPr>
          <p:nvPr/>
        </p:nvSpPr>
        <p:spPr bwMode="auto">
          <a:xfrm flipV="1">
            <a:off x="4038600" y="2819400"/>
            <a:ext cx="1143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15"/>
          <p:cNvSpPr>
            <a:spLocks noChangeShapeType="1"/>
          </p:cNvSpPr>
          <p:nvPr/>
        </p:nvSpPr>
        <p:spPr bwMode="auto">
          <a:xfrm>
            <a:off x="3886200" y="36576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p:cNvSpPr>
            <a:spLocks noChangeShapeType="1"/>
          </p:cNvSpPr>
          <p:nvPr/>
        </p:nvSpPr>
        <p:spPr bwMode="auto">
          <a:xfrm flipH="1">
            <a:off x="1371600" y="43434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Line 17"/>
          <p:cNvSpPr>
            <a:spLocks noChangeShapeType="1"/>
          </p:cNvSpPr>
          <p:nvPr/>
        </p:nvSpPr>
        <p:spPr bwMode="auto">
          <a:xfrm flipH="1">
            <a:off x="2209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Line 18"/>
          <p:cNvSpPr>
            <a:spLocks noChangeShapeType="1"/>
          </p:cNvSpPr>
          <p:nvPr/>
        </p:nvSpPr>
        <p:spPr bwMode="auto">
          <a:xfrm>
            <a:off x="2971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Text Box 19"/>
          <p:cNvSpPr txBox="1">
            <a:spLocks noChangeArrowheads="1"/>
          </p:cNvSpPr>
          <p:nvPr/>
        </p:nvSpPr>
        <p:spPr bwMode="auto">
          <a:xfrm>
            <a:off x="4267200" y="5029200"/>
            <a:ext cx="464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Times" panose="02020603050405020304" pitchFamily="18" charset="0"/>
              <a:buChar char="•"/>
            </a:pPr>
            <a:r>
              <a:rPr lang="en-US" altLang="en-US"/>
              <a:t>Marked node (33) lost second child</a:t>
            </a:r>
          </a:p>
          <a:p>
            <a:pPr>
              <a:buFont typeface="Times" panose="02020603050405020304" pitchFamily="18" charset="0"/>
              <a:buChar char="•"/>
            </a:pPr>
            <a:r>
              <a:rPr lang="en-US" altLang="en-US"/>
              <a:t>Cut from parent and unmark</a:t>
            </a:r>
          </a:p>
        </p:txBody>
      </p:sp>
    </p:spTree>
    <p:extLst>
      <p:ext uri="{BB962C8B-B14F-4D97-AF65-F5344CB8AC3E}">
        <p14:creationId xmlns:p14="http://schemas.microsoft.com/office/powerpoint/2010/main" val="19303646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Cascading Cuts Example</a:t>
            </a:r>
          </a:p>
        </p:txBody>
      </p:sp>
      <p:sp>
        <p:nvSpPr>
          <p:cNvPr id="32771" name="Oval 3"/>
          <p:cNvSpPr>
            <a:spLocks noChangeArrowheads="1"/>
          </p:cNvSpPr>
          <p:nvPr/>
        </p:nvSpPr>
        <p:spPr bwMode="auto">
          <a:xfrm>
            <a:off x="6705600" y="198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32772" name="Oval 4"/>
          <p:cNvSpPr>
            <a:spLocks noChangeArrowheads="1"/>
          </p:cNvSpPr>
          <p:nvPr/>
        </p:nvSpPr>
        <p:spPr bwMode="auto">
          <a:xfrm>
            <a:off x="51816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32773" name="Oval 5"/>
          <p:cNvSpPr>
            <a:spLocks noChangeArrowheads="1"/>
          </p:cNvSpPr>
          <p:nvPr/>
        </p:nvSpPr>
        <p:spPr bwMode="auto">
          <a:xfrm>
            <a:off x="3505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32774" name="Oval 6"/>
          <p:cNvSpPr>
            <a:spLocks noChangeArrowheads="1"/>
          </p:cNvSpPr>
          <p:nvPr/>
        </p:nvSpPr>
        <p:spPr bwMode="auto">
          <a:xfrm>
            <a:off x="16764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33</a:t>
            </a:r>
          </a:p>
        </p:txBody>
      </p:sp>
      <p:sp>
        <p:nvSpPr>
          <p:cNvPr id="32775" name="Oval 7"/>
          <p:cNvSpPr>
            <a:spLocks noChangeArrowheads="1"/>
          </p:cNvSpPr>
          <p:nvPr/>
        </p:nvSpPr>
        <p:spPr bwMode="auto">
          <a:xfrm>
            <a:off x="914400" y="4724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35</a:t>
            </a:r>
          </a:p>
        </p:txBody>
      </p:sp>
      <p:sp>
        <p:nvSpPr>
          <p:cNvPr id="32776" name="Oval 8"/>
          <p:cNvSpPr>
            <a:spLocks noChangeArrowheads="1"/>
          </p:cNvSpPr>
          <p:nvPr/>
        </p:nvSpPr>
        <p:spPr bwMode="auto">
          <a:xfrm>
            <a:off x="2514600" y="4876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32777" name="Oval 9"/>
          <p:cNvSpPr>
            <a:spLocks noChangeArrowheads="1"/>
          </p:cNvSpPr>
          <p:nvPr/>
        </p:nvSpPr>
        <p:spPr bwMode="auto">
          <a:xfrm>
            <a:off x="1752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41</a:t>
            </a:r>
          </a:p>
        </p:txBody>
      </p:sp>
      <p:sp>
        <p:nvSpPr>
          <p:cNvPr id="32778" name="Oval 10"/>
          <p:cNvSpPr>
            <a:spLocks noChangeArrowheads="1"/>
          </p:cNvSpPr>
          <p:nvPr/>
        </p:nvSpPr>
        <p:spPr bwMode="auto">
          <a:xfrm>
            <a:off x="3276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46</a:t>
            </a:r>
          </a:p>
        </p:txBody>
      </p:sp>
      <p:sp>
        <p:nvSpPr>
          <p:cNvPr id="32779" name="Oval 11"/>
          <p:cNvSpPr>
            <a:spLocks noChangeArrowheads="1"/>
          </p:cNvSpPr>
          <p:nvPr/>
        </p:nvSpPr>
        <p:spPr bwMode="auto">
          <a:xfrm>
            <a:off x="3886200" y="3962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2780" name="Line 12"/>
          <p:cNvSpPr>
            <a:spLocks noChangeShapeType="1"/>
          </p:cNvSpPr>
          <p:nvPr/>
        </p:nvSpPr>
        <p:spPr bwMode="auto">
          <a:xfrm flipV="1">
            <a:off x="5715000" y="22860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2" name="Line 14"/>
          <p:cNvSpPr>
            <a:spLocks noChangeShapeType="1"/>
          </p:cNvSpPr>
          <p:nvPr/>
        </p:nvSpPr>
        <p:spPr bwMode="auto">
          <a:xfrm>
            <a:off x="3886200" y="36576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3" name="Line 15"/>
          <p:cNvSpPr>
            <a:spLocks noChangeShapeType="1"/>
          </p:cNvSpPr>
          <p:nvPr/>
        </p:nvSpPr>
        <p:spPr bwMode="auto">
          <a:xfrm flipH="1">
            <a:off x="1371600" y="43434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4" name="Line 16"/>
          <p:cNvSpPr>
            <a:spLocks noChangeShapeType="1"/>
          </p:cNvSpPr>
          <p:nvPr/>
        </p:nvSpPr>
        <p:spPr bwMode="auto">
          <a:xfrm flipH="1">
            <a:off x="2209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5" name="Line 17"/>
          <p:cNvSpPr>
            <a:spLocks noChangeShapeType="1"/>
          </p:cNvSpPr>
          <p:nvPr/>
        </p:nvSpPr>
        <p:spPr bwMode="auto">
          <a:xfrm>
            <a:off x="2971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6" name="Text Box 18"/>
          <p:cNvSpPr txBox="1">
            <a:spLocks noChangeArrowheads="1"/>
          </p:cNvSpPr>
          <p:nvPr/>
        </p:nvSpPr>
        <p:spPr bwMode="auto">
          <a:xfrm>
            <a:off x="4267200" y="5029200"/>
            <a:ext cx="464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Times" panose="02020603050405020304" pitchFamily="18" charset="0"/>
              <a:buChar char="•"/>
            </a:pPr>
            <a:r>
              <a:rPr lang="en-US" altLang="en-US"/>
              <a:t>Marked node (10) lost second child</a:t>
            </a:r>
          </a:p>
          <a:p>
            <a:pPr>
              <a:buFont typeface="Times" panose="02020603050405020304" pitchFamily="18" charset="0"/>
              <a:buChar char="•"/>
            </a:pPr>
            <a:r>
              <a:rPr lang="en-US" altLang="en-US"/>
              <a:t>Cut from parent and unmark</a:t>
            </a:r>
          </a:p>
        </p:txBody>
      </p:sp>
    </p:spTree>
    <p:extLst>
      <p:ext uri="{BB962C8B-B14F-4D97-AF65-F5344CB8AC3E}">
        <p14:creationId xmlns:p14="http://schemas.microsoft.com/office/powerpoint/2010/main" val="18509725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Cascading Cuts Example</a:t>
            </a:r>
          </a:p>
        </p:txBody>
      </p:sp>
      <p:sp>
        <p:nvSpPr>
          <p:cNvPr id="33795" name="Oval 3"/>
          <p:cNvSpPr>
            <a:spLocks noChangeArrowheads="1"/>
          </p:cNvSpPr>
          <p:nvPr/>
        </p:nvSpPr>
        <p:spPr bwMode="auto">
          <a:xfrm>
            <a:off x="6705600" y="198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33796" name="Oval 4"/>
          <p:cNvSpPr>
            <a:spLocks noChangeArrowheads="1"/>
          </p:cNvSpPr>
          <p:nvPr/>
        </p:nvSpPr>
        <p:spPr bwMode="auto">
          <a:xfrm>
            <a:off x="51816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33797" name="Oval 5"/>
          <p:cNvSpPr>
            <a:spLocks noChangeArrowheads="1"/>
          </p:cNvSpPr>
          <p:nvPr/>
        </p:nvSpPr>
        <p:spPr bwMode="auto">
          <a:xfrm>
            <a:off x="3505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33798" name="Oval 6"/>
          <p:cNvSpPr>
            <a:spLocks noChangeArrowheads="1"/>
          </p:cNvSpPr>
          <p:nvPr/>
        </p:nvSpPr>
        <p:spPr bwMode="auto">
          <a:xfrm>
            <a:off x="16764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33</a:t>
            </a:r>
          </a:p>
        </p:txBody>
      </p:sp>
      <p:sp>
        <p:nvSpPr>
          <p:cNvPr id="33799" name="Oval 7"/>
          <p:cNvSpPr>
            <a:spLocks noChangeArrowheads="1"/>
          </p:cNvSpPr>
          <p:nvPr/>
        </p:nvSpPr>
        <p:spPr bwMode="auto">
          <a:xfrm>
            <a:off x="914400" y="4724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35</a:t>
            </a:r>
          </a:p>
        </p:txBody>
      </p:sp>
      <p:sp>
        <p:nvSpPr>
          <p:cNvPr id="33800" name="Oval 8"/>
          <p:cNvSpPr>
            <a:spLocks noChangeArrowheads="1"/>
          </p:cNvSpPr>
          <p:nvPr/>
        </p:nvSpPr>
        <p:spPr bwMode="auto">
          <a:xfrm>
            <a:off x="2514600" y="4876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33801" name="Oval 9"/>
          <p:cNvSpPr>
            <a:spLocks noChangeArrowheads="1"/>
          </p:cNvSpPr>
          <p:nvPr/>
        </p:nvSpPr>
        <p:spPr bwMode="auto">
          <a:xfrm>
            <a:off x="1752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41</a:t>
            </a:r>
          </a:p>
        </p:txBody>
      </p:sp>
      <p:sp>
        <p:nvSpPr>
          <p:cNvPr id="33802" name="Oval 10"/>
          <p:cNvSpPr>
            <a:spLocks noChangeArrowheads="1"/>
          </p:cNvSpPr>
          <p:nvPr/>
        </p:nvSpPr>
        <p:spPr bwMode="auto">
          <a:xfrm>
            <a:off x="3276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46</a:t>
            </a:r>
          </a:p>
        </p:txBody>
      </p:sp>
      <p:sp>
        <p:nvSpPr>
          <p:cNvPr id="33803" name="Oval 11"/>
          <p:cNvSpPr>
            <a:spLocks noChangeArrowheads="1"/>
          </p:cNvSpPr>
          <p:nvPr/>
        </p:nvSpPr>
        <p:spPr bwMode="auto">
          <a:xfrm>
            <a:off x="3886200" y="3962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3804" name="Line 12"/>
          <p:cNvSpPr>
            <a:spLocks noChangeShapeType="1"/>
          </p:cNvSpPr>
          <p:nvPr/>
        </p:nvSpPr>
        <p:spPr bwMode="auto">
          <a:xfrm flipV="1">
            <a:off x="5715000" y="22860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Line 13"/>
          <p:cNvSpPr>
            <a:spLocks noChangeShapeType="1"/>
          </p:cNvSpPr>
          <p:nvPr/>
        </p:nvSpPr>
        <p:spPr bwMode="auto">
          <a:xfrm>
            <a:off x="3886200" y="36576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Line 14"/>
          <p:cNvSpPr>
            <a:spLocks noChangeShapeType="1"/>
          </p:cNvSpPr>
          <p:nvPr/>
        </p:nvSpPr>
        <p:spPr bwMode="auto">
          <a:xfrm flipH="1">
            <a:off x="1371600" y="43434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Line 15"/>
          <p:cNvSpPr>
            <a:spLocks noChangeShapeType="1"/>
          </p:cNvSpPr>
          <p:nvPr/>
        </p:nvSpPr>
        <p:spPr bwMode="auto">
          <a:xfrm flipH="1">
            <a:off x="2209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Line 16"/>
          <p:cNvSpPr>
            <a:spLocks noChangeShapeType="1"/>
          </p:cNvSpPr>
          <p:nvPr/>
        </p:nvSpPr>
        <p:spPr bwMode="auto">
          <a:xfrm>
            <a:off x="2971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Text Box 17"/>
          <p:cNvSpPr txBox="1">
            <a:spLocks noChangeArrowheads="1"/>
          </p:cNvSpPr>
          <p:nvPr/>
        </p:nvSpPr>
        <p:spPr bwMode="auto">
          <a:xfrm>
            <a:off x="4267200" y="5029200"/>
            <a:ext cx="464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Times" panose="02020603050405020304" pitchFamily="18" charset="0"/>
              <a:buChar char="•"/>
            </a:pPr>
            <a:r>
              <a:rPr lang="en-US" altLang="en-US"/>
              <a:t>Unmarked node (5) loses first child</a:t>
            </a:r>
          </a:p>
          <a:p>
            <a:pPr>
              <a:buFont typeface="Times" panose="02020603050405020304" pitchFamily="18" charset="0"/>
              <a:buChar char="•"/>
            </a:pPr>
            <a:r>
              <a:rPr lang="en-US" altLang="en-US"/>
              <a:t>Mark it</a:t>
            </a:r>
          </a:p>
        </p:txBody>
      </p:sp>
    </p:spTree>
    <p:extLst>
      <p:ext uri="{BB962C8B-B14F-4D97-AF65-F5344CB8AC3E}">
        <p14:creationId xmlns:p14="http://schemas.microsoft.com/office/powerpoint/2010/main" val="270452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Melding with Max HBLT</a:t>
            </a:r>
            <a:endParaRPr lang="en-US" dirty="0"/>
          </a:p>
        </p:txBody>
      </p:sp>
      <p:sp>
        <p:nvSpPr>
          <p:cNvPr id="3" name="Content Placeholder 2"/>
          <p:cNvSpPr>
            <a:spLocks noGrp="1"/>
          </p:cNvSpPr>
          <p:nvPr>
            <p:ph idx="1"/>
          </p:nvPr>
        </p:nvSpPr>
        <p:spPr/>
        <p:txBody>
          <a:bodyPr/>
          <a:lstStyle/>
          <a:p>
            <a:r>
              <a:rPr lang="en-US" altLang="en-US" sz="2400" dirty="0" smtClean="0"/>
              <a:t>Let A and B be 2 max HBLT’s to be melded</a:t>
            </a:r>
          </a:p>
          <a:p>
            <a:r>
              <a:rPr lang="en-US" altLang="en-US" sz="2400" dirty="0" smtClean="0"/>
              <a:t>If 1 is empty then the answer is the other.</a:t>
            </a:r>
          </a:p>
          <a:p>
            <a:r>
              <a:rPr lang="en-US" altLang="en-US" sz="2400" dirty="0" smtClean="0"/>
              <a:t>If neither is empty, compare the roots of A and B</a:t>
            </a:r>
          </a:p>
          <a:p>
            <a:pPr lvl="1"/>
            <a:r>
              <a:rPr lang="en-US" altLang="en-US" sz="2000" dirty="0" smtClean="0"/>
              <a:t>The root of the larger one will be the new root</a:t>
            </a:r>
          </a:p>
          <a:p>
            <a:pPr lvl="1"/>
            <a:r>
              <a:rPr lang="en-US" altLang="en-US" sz="2000" dirty="0" smtClean="0"/>
              <a:t>Assume A is larger and has a left child (LC)</a:t>
            </a:r>
          </a:p>
          <a:p>
            <a:pPr lvl="1"/>
            <a:r>
              <a:rPr lang="en-US" altLang="en-US" sz="2000" dirty="0" smtClean="0"/>
              <a:t>Let C be the result of melding the right </a:t>
            </a:r>
            <a:r>
              <a:rPr lang="en-US" altLang="en-US" sz="2000" dirty="0" err="1" smtClean="0"/>
              <a:t>subtree</a:t>
            </a:r>
            <a:r>
              <a:rPr lang="en-US" altLang="en-US" sz="2000" dirty="0" smtClean="0"/>
              <a:t> of A (RC) with B. </a:t>
            </a:r>
          </a:p>
          <a:p>
            <a:pPr lvl="1"/>
            <a:r>
              <a:rPr lang="en-US" altLang="en-US" sz="2000" dirty="0" smtClean="0"/>
              <a:t>A melded with B has for its children LC and C rotated so that the leftist property is maintained. </a:t>
            </a:r>
          </a:p>
        </p:txBody>
      </p:sp>
      <p:sp>
        <p:nvSpPr>
          <p:cNvPr id="4" name="Slide Number Placeholder 3"/>
          <p:cNvSpPr>
            <a:spLocks noGrp="1"/>
          </p:cNvSpPr>
          <p:nvPr>
            <p:ph type="sldNum" sz="quarter" idx="12"/>
          </p:nvPr>
        </p:nvSpPr>
        <p:spPr/>
        <p:txBody>
          <a:bodyPr/>
          <a:lstStyle/>
          <a:p>
            <a:fld id="{5DAAAB6E-19E2-4B79-86DB-A876979C3D27}" type="slidenum">
              <a:rPr lang="en-US" smtClean="0"/>
              <a:t>7</a:t>
            </a:fld>
            <a:endParaRPr lang="en-US"/>
          </a:p>
        </p:txBody>
      </p:sp>
    </p:spTree>
    <p:extLst>
      <p:ext uri="{BB962C8B-B14F-4D97-AF65-F5344CB8AC3E}">
        <p14:creationId xmlns:p14="http://schemas.microsoft.com/office/powerpoint/2010/main" val="41000286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Reinstate the </a:t>
            </a:r>
            <a:r>
              <a:rPr lang="en-US" altLang="en-US"/>
              <a:t>Binomial </a:t>
            </a:r>
            <a:r>
              <a:rPr lang="en-US" altLang="en-US" smtClean="0"/>
              <a:t>Queue</a:t>
            </a:r>
            <a:endParaRPr lang="en-US" altLang="en-US"/>
          </a:p>
        </p:txBody>
      </p:sp>
      <p:sp>
        <p:nvSpPr>
          <p:cNvPr id="33795" name="Oval 3"/>
          <p:cNvSpPr>
            <a:spLocks noChangeArrowheads="1"/>
          </p:cNvSpPr>
          <p:nvPr/>
        </p:nvSpPr>
        <p:spPr bwMode="auto">
          <a:xfrm>
            <a:off x="6705600" y="198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33796" name="Oval 4"/>
          <p:cNvSpPr>
            <a:spLocks noChangeArrowheads="1"/>
          </p:cNvSpPr>
          <p:nvPr/>
        </p:nvSpPr>
        <p:spPr bwMode="auto">
          <a:xfrm>
            <a:off x="51816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a:t>
            </a:r>
          </a:p>
        </p:txBody>
      </p:sp>
      <p:sp>
        <p:nvSpPr>
          <p:cNvPr id="33797" name="Oval 5"/>
          <p:cNvSpPr>
            <a:spLocks noChangeArrowheads="1"/>
          </p:cNvSpPr>
          <p:nvPr/>
        </p:nvSpPr>
        <p:spPr bwMode="auto">
          <a:xfrm>
            <a:off x="35052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33798" name="Oval 6"/>
          <p:cNvSpPr>
            <a:spLocks noChangeArrowheads="1"/>
          </p:cNvSpPr>
          <p:nvPr/>
        </p:nvSpPr>
        <p:spPr bwMode="auto">
          <a:xfrm>
            <a:off x="1676400" y="3886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33</a:t>
            </a:r>
          </a:p>
        </p:txBody>
      </p:sp>
      <p:sp>
        <p:nvSpPr>
          <p:cNvPr id="33799" name="Oval 7"/>
          <p:cNvSpPr>
            <a:spLocks noChangeArrowheads="1"/>
          </p:cNvSpPr>
          <p:nvPr/>
        </p:nvSpPr>
        <p:spPr bwMode="auto">
          <a:xfrm>
            <a:off x="914400" y="4724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35</a:t>
            </a:r>
          </a:p>
        </p:txBody>
      </p:sp>
      <p:sp>
        <p:nvSpPr>
          <p:cNvPr id="33800" name="Oval 8"/>
          <p:cNvSpPr>
            <a:spLocks noChangeArrowheads="1"/>
          </p:cNvSpPr>
          <p:nvPr/>
        </p:nvSpPr>
        <p:spPr bwMode="auto">
          <a:xfrm>
            <a:off x="2514600" y="4876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12</a:t>
            </a:r>
          </a:p>
        </p:txBody>
      </p:sp>
      <p:sp>
        <p:nvSpPr>
          <p:cNvPr id="33801" name="Oval 9"/>
          <p:cNvSpPr>
            <a:spLocks noChangeArrowheads="1"/>
          </p:cNvSpPr>
          <p:nvPr/>
        </p:nvSpPr>
        <p:spPr bwMode="auto">
          <a:xfrm>
            <a:off x="1752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41</a:t>
            </a:r>
          </a:p>
        </p:txBody>
      </p:sp>
      <p:sp>
        <p:nvSpPr>
          <p:cNvPr id="33802" name="Oval 10"/>
          <p:cNvSpPr>
            <a:spLocks noChangeArrowheads="1"/>
          </p:cNvSpPr>
          <p:nvPr/>
        </p:nvSpPr>
        <p:spPr bwMode="auto">
          <a:xfrm>
            <a:off x="3276600" y="5791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46</a:t>
            </a:r>
          </a:p>
        </p:txBody>
      </p:sp>
      <p:sp>
        <p:nvSpPr>
          <p:cNvPr id="33803" name="Oval 11"/>
          <p:cNvSpPr>
            <a:spLocks noChangeArrowheads="1"/>
          </p:cNvSpPr>
          <p:nvPr/>
        </p:nvSpPr>
        <p:spPr bwMode="auto">
          <a:xfrm>
            <a:off x="3886200" y="3962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13</a:t>
            </a:r>
          </a:p>
        </p:txBody>
      </p:sp>
      <p:sp>
        <p:nvSpPr>
          <p:cNvPr id="33804" name="Line 12"/>
          <p:cNvSpPr>
            <a:spLocks noChangeShapeType="1"/>
          </p:cNvSpPr>
          <p:nvPr/>
        </p:nvSpPr>
        <p:spPr bwMode="auto">
          <a:xfrm flipV="1">
            <a:off x="5715000" y="22860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Line 13"/>
          <p:cNvSpPr>
            <a:spLocks noChangeShapeType="1"/>
          </p:cNvSpPr>
          <p:nvPr/>
        </p:nvSpPr>
        <p:spPr bwMode="auto">
          <a:xfrm>
            <a:off x="3886200" y="36576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Line 14"/>
          <p:cNvSpPr>
            <a:spLocks noChangeShapeType="1"/>
          </p:cNvSpPr>
          <p:nvPr/>
        </p:nvSpPr>
        <p:spPr bwMode="auto">
          <a:xfrm flipH="1">
            <a:off x="1371600" y="43434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Line 15"/>
          <p:cNvSpPr>
            <a:spLocks noChangeShapeType="1"/>
          </p:cNvSpPr>
          <p:nvPr/>
        </p:nvSpPr>
        <p:spPr bwMode="auto">
          <a:xfrm flipH="1">
            <a:off x="2209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Line 16"/>
          <p:cNvSpPr>
            <a:spLocks noChangeShapeType="1"/>
          </p:cNvSpPr>
          <p:nvPr/>
        </p:nvSpPr>
        <p:spPr bwMode="auto">
          <a:xfrm>
            <a:off x="2971800" y="5334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Text Box 17"/>
          <p:cNvSpPr txBox="1">
            <a:spLocks noChangeArrowheads="1"/>
          </p:cNvSpPr>
          <p:nvPr/>
        </p:nvSpPr>
        <p:spPr bwMode="auto">
          <a:xfrm>
            <a:off x="4267200" y="5029200"/>
            <a:ext cx="464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Times" panose="02020603050405020304" pitchFamily="18" charset="0"/>
              <a:buChar char="•"/>
            </a:pPr>
            <a:r>
              <a:rPr lang="en-US" altLang="en-US" smtClean="0"/>
              <a:t> restructure to shape (e.g. 3 nodes to 2 and 1) </a:t>
            </a:r>
          </a:p>
          <a:p>
            <a:pPr>
              <a:buFont typeface="Times" panose="02020603050405020304" pitchFamily="18" charset="0"/>
              <a:buChar char="•"/>
            </a:pPr>
            <a:r>
              <a:rPr lang="en-US" altLang="en-US"/>
              <a:t> </a:t>
            </a:r>
            <a:r>
              <a:rPr lang="en-US" altLang="en-US" smtClean="0"/>
              <a:t>merge</a:t>
            </a:r>
            <a:endParaRPr lang="en-US" altLang="en-US"/>
          </a:p>
        </p:txBody>
      </p:sp>
    </p:spTree>
    <p:extLst>
      <p:ext uri="{BB962C8B-B14F-4D97-AF65-F5344CB8AC3E}">
        <p14:creationId xmlns:p14="http://schemas.microsoft.com/office/powerpoint/2010/main" val="42126380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Basic Heap Operations</a:t>
            </a:r>
          </a:p>
        </p:txBody>
      </p:sp>
      <p:graphicFrame>
        <p:nvGraphicFramePr>
          <p:cNvPr id="34819" name="Group 3"/>
          <p:cNvGraphicFramePr>
            <a:graphicFrameLocks noGrp="1"/>
          </p:cNvGraphicFramePr>
          <p:nvPr>
            <p:ph type="tbl" idx="1"/>
          </p:nvPr>
        </p:nvGraphicFramePr>
        <p:xfrm>
          <a:off x="685800" y="1781175"/>
          <a:ext cx="7772400" cy="5010912"/>
        </p:xfrm>
        <a:graphic>
          <a:graphicData uri="http://schemas.openxmlformats.org/drawingml/2006/table">
            <a:tbl>
              <a:tblPr/>
              <a:tblGrid>
                <a:gridCol w="1554163">
                  <a:extLst>
                    <a:ext uri="{9D8B030D-6E8A-4147-A177-3AD203B41FA5}">
                      <a16:colId xmlns:a16="http://schemas.microsoft.com/office/drawing/2014/main" val="1458929326"/>
                    </a:ext>
                  </a:extLst>
                </a:gridCol>
                <a:gridCol w="1554162">
                  <a:extLst>
                    <a:ext uri="{9D8B030D-6E8A-4147-A177-3AD203B41FA5}">
                      <a16:colId xmlns:a16="http://schemas.microsoft.com/office/drawing/2014/main" val="870193435"/>
                    </a:ext>
                  </a:extLst>
                </a:gridCol>
                <a:gridCol w="1555750">
                  <a:extLst>
                    <a:ext uri="{9D8B030D-6E8A-4147-A177-3AD203B41FA5}">
                      <a16:colId xmlns:a16="http://schemas.microsoft.com/office/drawing/2014/main" val="2711077498"/>
                    </a:ext>
                  </a:extLst>
                </a:gridCol>
                <a:gridCol w="1554163">
                  <a:extLst>
                    <a:ext uri="{9D8B030D-6E8A-4147-A177-3AD203B41FA5}">
                      <a16:colId xmlns:a16="http://schemas.microsoft.com/office/drawing/2014/main" val="719579138"/>
                    </a:ext>
                  </a:extLst>
                </a:gridCol>
                <a:gridCol w="1554162">
                  <a:extLst>
                    <a:ext uri="{9D8B030D-6E8A-4147-A177-3AD203B41FA5}">
                      <a16:colId xmlns:a16="http://schemas.microsoft.com/office/drawing/2014/main" val="500058405"/>
                    </a:ext>
                  </a:extLst>
                </a:gridCol>
              </a:tblGrid>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Binary Heap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Leftist Heap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Binomial Queue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Fibonacci Heap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8145702"/>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2868164"/>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deleteMin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0062822"/>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decrease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482747"/>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merge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O(lgN)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4571341"/>
                  </a:ext>
                </a:extLst>
              </a:tr>
              <a:tr h="685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findMin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panose="02020603050405020304" pitchFamily="18" charset="0"/>
                        </a:rPr>
                        <a:t>O(1) amortized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8018353"/>
                  </a:ext>
                </a:extLst>
              </a:tr>
            </a:tbl>
          </a:graphicData>
        </a:graphic>
      </p:graphicFrame>
    </p:spTree>
    <p:extLst>
      <p:ext uri="{BB962C8B-B14F-4D97-AF65-F5344CB8AC3E}">
        <p14:creationId xmlns:p14="http://schemas.microsoft.com/office/powerpoint/2010/main" val="344912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Melding Examples</a:t>
            </a:r>
            <a:endParaRPr lang="en-US" dirty="0"/>
          </a:p>
        </p:txBody>
      </p:sp>
      <p:sp>
        <p:nvSpPr>
          <p:cNvPr id="3" name="Content Placeholder 2"/>
          <p:cNvSpPr>
            <a:spLocks noGrp="1"/>
          </p:cNvSpPr>
          <p:nvPr>
            <p:ph idx="1"/>
          </p:nvPr>
        </p:nvSpPr>
        <p:spPr/>
        <p:txBody>
          <a:bodyPr>
            <a:normAutofit/>
          </a:bodyPr>
          <a:lstStyle/>
          <a:p>
            <a:r>
              <a:rPr lang="en-US" altLang="en-US" sz="2000" dirty="0" smtClean="0"/>
              <a:t>Number outside is the s value, nodes from the B (right tree originally) are in blue</a:t>
            </a:r>
          </a:p>
          <a:p>
            <a:endParaRPr lang="en-US" sz="2000" dirty="0"/>
          </a:p>
        </p:txBody>
      </p:sp>
      <p:sp>
        <p:nvSpPr>
          <p:cNvPr id="4" name="Slide Number Placeholder 3"/>
          <p:cNvSpPr>
            <a:spLocks noGrp="1"/>
          </p:cNvSpPr>
          <p:nvPr>
            <p:ph type="sldNum" sz="quarter" idx="12"/>
          </p:nvPr>
        </p:nvSpPr>
        <p:spPr/>
        <p:txBody>
          <a:bodyPr/>
          <a:lstStyle/>
          <a:p>
            <a:fld id="{5DAAAB6E-19E2-4B79-86DB-A876979C3D27}" type="slidenum">
              <a:rPr lang="en-US" smtClean="0"/>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38399"/>
            <a:ext cx="5638800" cy="4141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19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t>
            </a:r>
            <a:r>
              <a:rPr lang="en-US" altLang="en-US" dirty="0" smtClean="0"/>
              <a:t>Melding Example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5DAAAB6E-19E2-4B79-86DB-A876979C3D27}"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491287" cy="5039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744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3142</TotalTime>
  <Words>2692</Words>
  <Application>Microsoft Office PowerPoint</Application>
  <PresentationFormat>On-screen Show (4:3)</PresentationFormat>
  <Paragraphs>816</Paragraphs>
  <Slides>71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Courier</vt:lpstr>
      <vt:lpstr>Courier New</vt:lpstr>
      <vt:lpstr>Symbol</vt:lpstr>
      <vt:lpstr>Times</vt:lpstr>
      <vt:lpstr>Times New Roman</vt:lpstr>
      <vt:lpstr>Wingdings</vt:lpstr>
      <vt:lpstr>Office Theme</vt:lpstr>
      <vt:lpstr>Heaps</vt:lpstr>
      <vt:lpstr>Leftist Trees</vt:lpstr>
      <vt:lpstr>External Trees</vt:lpstr>
      <vt:lpstr>Height-Biased Leftist Tree (HBLT)</vt:lpstr>
      <vt:lpstr>Max(Min) HBLT’s</vt:lpstr>
      <vt:lpstr>Operation of a Max HBLT</vt:lpstr>
      <vt:lpstr>Melding with Max HBLT</vt:lpstr>
      <vt:lpstr>Melding Examples</vt:lpstr>
      <vt:lpstr>Another Melding Example</vt:lpstr>
      <vt:lpstr>Basic Heap Operations</vt:lpstr>
      <vt:lpstr>Amortized Time</vt:lpstr>
      <vt:lpstr>Binominal  Queues</vt:lpstr>
      <vt:lpstr>Binomial Queues</vt:lpstr>
      <vt:lpstr>Binomial Queues Details</vt:lpstr>
      <vt:lpstr>Bk Pictures</vt:lpstr>
      <vt:lpstr>A Binomial Queue out of Bk</vt:lpstr>
      <vt:lpstr>Basic Heap Operations</vt:lpstr>
      <vt:lpstr>Basic Heap Operations</vt:lpstr>
      <vt:lpstr>findMin</vt:lpstr>
      <vt:lpstr>Code for a binomial tree</vt:lpstr>
      <vt:lpstr>Properties of Binomial Queue</vt:lpstr>
      <vt:lpstr>Operations on Binomial Queue</vt:lpstr>
      <vt:lpstr>Merging Two Binomial Queues</vt:lpstr>
      <vt:lpstr>Merging Two Binomial Queues</vt:lpstr>
      <vt:lpstr>Merging Two Binomial Queues</vt:lpstr>
      <vt:lpstr>Merging Two Binomial Queues</vt:lpstr>
      <vt:lpstr>Example: Binomial Queue Merge</vt:lpstr>
      <vt:lpstr>PowerPoint Presentation</vt:lpstr>
      <vt:lpstr>PowerPoint Presentation</vt:lpstr>
      <vt:lpstr>PowerPoint Presentation</vt:lpstr>
      <vt:lpstr>PowerPoint Presentation</vt:lpstr>
      <vt:lpstr>PowerPoint Presentation</vt:lpstr>
      <vt:lpstr>Another Example:  Binomial Queue Merge</vt:lpstr>
      <vt:lpstr>Another Example:  Binomial Queue Merge</vt:lpstr>
      <vt:lpstr>Another Example:  Binomial Queue Merge</vt:lpstr>
      <vt:lpstr>Another Example:  Binomial Queue Merge</vt:lpstr>
      <vt:lpstr>Another Example:  Binomial Queue Merge</vt:lpstr>
      <vt:lpstr>Another Example:  Binomial Queue Merge</vt:lpstr>
      <vt:lpstr>Another Example:  Binomial Queue Merge</vt:lpstr>
      <vt:lpstr>Inserting Binomial Queues</vt:lpstr>
      <vt:lpstr>Inserting Binomial Queues</vt:lpstr>
      <vt:lpstr>Inserting Binomial Queues</vt:lpstr>
      <vt:lpstr>Binomial Queues Implementation</vt:lpstr>
      <vt:lpstr>Deletemin from a Binomial Queues</vt:lpstr>
      <vt:lpstr>Example: deleteMin</vt:lpstr>
      <vt:lpstr>Another Example: deleteMin</vt:lpstr>
      <vt:lpstr>Another Example: deleteMin</vt:lpstr>
      <vt:lpstr>Complexity of deleteMin</vt:lpstr>
      <vt:lpstr>Show the result of DeleteMax</vt:lpstr>
      <vt:lpstr>Show the result of DeleteMax</vt:lpstr>
      <vt:lpstr>Fibonacci Heap</vt:lpstr>
      <vt:lpstr>Lazy Merging</vt:lpstr>
      <vt:lpstr>deleteMin</vt:lpstr>
      <vt:lpstr>Fibonacci Heap Example: deleteMin</vt:lpstr>
      <vt:lpstr>Fibonacci Heap Example: deleteMin</vt:lpstr>
      <vt:lpstr>Fibonacci Heap Example: deleteMin</vt:lpstr>
      <vt:lpstr>Fibonacci Heap Example: deleteMin</vt:lpstr>
      <vt:lpstr>Fibonacci Heap Example: deleteMin</vt:lpstr>
      <vt:lpstr>Fibonacci Heap Example: deleteMin</vt:lpstr>
      <vt:lpstr>Fibonacci Heap Example: deleteMin</vt:lpstr>
      <vt:lpstr>Reinstating a Binomial Queue</vt:lpstr>
      <vt:lpstr>decreaseKey</vt:lpstr>
      <vt:lpstr>Cut Example</vt:lpstr>
      <vt:lpstr>Cascading Cuts</vt:lpstr>
      <vt:lpstr>Cascading Cuts Example</vt:lpstr>
      <vt:lpstr>Cascading Cuts Example</vt:lpstr>
      <vt:lpstr>Cascading Cuts Example</vt:lpstr>
      <vt:lpstr>Cascading Cuts Example</vt:lpstr>
      <vt:lpstr>Cascading Cuts Example</vt:lpstr>
      <vt:lpstr>Reinstate the Binomial Queue</vt:lpstr>
      <vt:lpstr>Basic Heap Operations</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Steiner, Tom (T.G.)</dc:creator>
  <cp:lastModifiedBy>Steiner, Tom (T.G.)</cp:lastModifiedBy>
  <cp:revision>18</cp:revision>
  <dcterms:created xsi:type="dcterms:W3CDTF">2014-11-10T15:55:17Z</dcterms:created>
  <dcterms:modified xsi:type="dcterms:W3CDTF">2019-04-04T22:24:46Z</dcterms:modified>
</cp:coreProperties>
</file>