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slideLayouts/slideLayout17.xml" ContentType="application/vnd.openxmlformats-officedocument.presentationml.slideLayout+xml"/>
  <Override PartName="/ppt/theme/theme7.xml" ContentType="application/vnd.openxmlformats-officedocument.theme+xml"/>
  <Override PartName="/ppt/slideLayouts/slideLayout18.xml" ContentType="application/vnd.openxmlformats-officedocument.presentationml.slideLayout+xml"/>
  <Override PartName="/ppt/theme/theme8.xml" ContentType="application/vnd.openxmlformats-officedocument.theme+xml"/>
  <Override PartName="/ppt/slideLayouts/slideLayout19.xml" ContentType="application/vnd.openxmlformats-officedocument.presentationml.slideLayout+xml"/>
  <Override PartName="/ppt/theme/theme9.xml" ContentType="application/vnd.openxmlformats-officedocument.theme+xml"/>
  <Override PartName="/ppt/slideLayouts/slideLayout20.xml" ContentType="application/vnd.openxmlformats-officedocument.presentationml.slideLayout+xml"/>
  <Override PartName="/ppt/theme/theme10.xml" ContentType="application/vnd.openxmlformats-officedocument.theme+xml"/>
  <Override PartName="/ppt/slideLayouts/slideLayout21.xml" ContentType="application/vnd.openxmlformats-officedocument.presentationml.slideLayout+xml"/>
  <Override PartName="/ppt/theme/theme11.xml" ContentType="application/vnd.openxmlformats-officedocument.theme+xml"/>
  <Override PartName="/ppt/slideLayouts/slideLayout22.xml" ContentType="application/vnd.openxmlformats-officedocument.presentationml.slideLayout+xml"/>
  <Override PartName="/ppt/theme/theme12.xml" ContentType="application/vnd.openxmlformats-officedocument.theme+xml"/>
  <Override PartName="/ppt/slideLayouts/slideLayout23.xml" ContentType="application/vnd.openxmlformats-officedocument.presentationml.slideLayout+xml"/>
  <Override PartName="/ppt/theme/theme13.xml" ContentType="application/vnd.openxmlformats-officedocument.theme+xml"/>
  <Override PartName="/ppt/slideLayouts/slideLayout24.xml" ContentType="application/vnd.openxmlformats-officedocument.presentationml.slideLayout+xml"/>
  <Override PartName="/ppt/theme/theme14.xml" ContentType="application/vnd.openxmlformats-officedocument.theme+xml"/>
  <Override PartName="/ppt/slideLayouts/slideLayout25.xml" ContentType="application/vnd.openxmlformats-officedocument.presentationml.slideLayout+xml"/>
  <Override PartName="/ppt/theme/theme15.xml" ContentType="application/vnd.openxmlformats-officedocument.theme+xml"/>
  <Override PartName="/ppt/slideLayouts/slideLayout26.xml" ContentType="application/vnd.openxmlformats-officedocument.presentationml.slideLayout+xml"/>
  <Override PartName="/ppt/theme/theme16.xml" ContentType="application/vnd.openxmlformats-officedocument.theme+xml"/>
  <Override PartName="/ppt/slideLayouts/slideLayout27.xml" ContentType="application/vnd.openxmlformats-officedocument.presentationml.slideLayout+xml"/>
  <Override PartName="/ppt/theme/theme17.xml" ContentType="application/vnd.openxmlformats-officedocument.theme+xml"/>
  <Override PartName="/ppt/slideLayouts/slideLayout28.xml" ContentType="application/vnd.openxmlformats-officedocument.presentationml.slideLayout+xml"/>
  <Override PartName="/ppt/theme/theme18.xml" ContentType="application/vnd.openxmlformats-officedocument.theme+xml"/>
  <Override PartName="/ppt/slideLayouts/slideLayout29.xml" ContentType="application/vnd.openxmlformats-officedocument.presentationml.slideLayout+xml"/>
  <Override PartName="/ppt/theme/theme19.xml" ContentType="application/vnd.openxmlformats-officedocument.theme+xml"/>
  <Override PartName="/ppt/slideLayouts/slideLayout30.xml" ContentType="application/vnd.openxmlformats-officedocument.presentationml.slideLayout+xml"/>
  <Override PartName="/ppt/theme/theme20.xml" ContentType="application/vnd.openxmlformats-officedocument.theme+xml"/>
  <Override PartName="/ppt/slideLayouts/slideLayout31.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66" r:id="rId4"/>
    <p:sldMasterId id="2147483668" r:id="rId5"/>
    <p:sldMasterId id="2147483670" r:id="rId6"/>
    <p:sldMasterId id="2147483672" r:id="rId7"/>
    <p:sldMasterId id="2147483674" r:id="rId8"/>
    <p:sldMasterId id="2147483676" r:id="rId9"/>
    <p:sldMasterId id="2147483678" r:id="rId10"/>
    <p:sldMasterId id="2147483680" r:id="rId11"/>
    <p:sldMasterId id="2147483682" r:id="rId12"/>
    <p:sldMasterId id="2147483684" r:id="rId13"/>
    <p:sldMasterId id="2147483686" r:id="rId14"/>
    <p:sldMasterId id="2147483688" r:id="rId15"/>
    <p:sldMasterId id="2147483690" r:id="rId16"/>
    <p:sldMasterId id="2147483692" r:id="rId17"/>
    <p:sldMasterId id="2147483694" r:id="rId18"/>
    <p:sldMasterId id="2147483696" r:id="rId19"/>
    <p:sldMasterId id="2147483698" r:id="rId20"/>
    <p:sldMasterId id="2147483700" r:id="rId21"/>
  </p:sldMasterIdLst>
  <p:notesMasterIdLst>
    <p:notesMasterId r:id="rId68"/>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97" r:id="rId39"/>
    <p:sldId id="298" r:id="rId40"/>
    <p:sldId id="299" r:id="rId41"/>
    <p:sldId id="300" r:id="rId42"/>
    <p:sldId id="273" r:id="rId43"/>
    <p:sldId id="274" r:id="rId44"/>
    <p:sldId id="301" r:id="rId45"/>
    <p:sldId id="302" r:id="rId46"/>
    <p:sldId id="303" r:id="rId47"/>
    <p:sldId id="277" r:id="rId48"/>
    <p:sldId id="278" r:id="rId49"/>
    <p:sldId id="279" r:id="rId50"/>
    <p:sldId id="280" r:id="rId51"/>
    <p:sldId id="281" r:id="rId52"/>
    <p:sldId id="282" r:id="rId53"/>
    <p:sldId id="283" r:id="rId54"/>
    <p:sldId id="284" r:id="rId55"/>
    <p:sldId id="285" r:id="rId56"/>
    <p:sldId id="286" r:id="rId57"/>
    <p:sldId id="287" r:id="rId58"/>
    <p:sldId id="288" r:id="rId59"/>
    <p:sldId id="289" r:id="rId60"/>
    <p:sldId id="290" r:id="rId61"/>
    <p:sldId id="291" r:id="rId62"/>
    <p:sldId id="292" r:id="rId63"/>
    <p:sldId id="293" r:id="rId64"/>
    <p:sldId id="294" r:id="rId65"/>
    <p:sldId id="295" r:id="rId66"/>
    <p:sldId id="29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50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5.xml"/><Relationship Id="rId39" Type="http://schemas.openxmlformats.org/officeDocument/2006/relationships/slide" Target="slides/slide18.xml"/><Relationship Id="rId21" Type="http://schemas.openxmlformats.org/officeDocument/2006/relationships/slideMaster" Target="slideMasters/slideMaster21.xml"/><Relationship Id="rId34" Type="http://schemas.openxmlformats.org/officeDocument/2006/relationships/slide" Target="slides/slide13.xml"/><Relationship Id="rId42" Type="http://schemas.openxmlformats.org/officeDocument/2006/relationships/slide" Target="slides/slide21.xml"/><Relationship Id="rId47" Type="http://schemas.openxmlformats.org/officeDocument/2006/relationships/slide" Target="slides/slide26.xml"/><Relationship Id="rId50" Type="http://schemas.openxmlformats.org/officeDocument/2006/relationships/slide" Target="slides/slide29.xml"/><Relationship Id="rId55" Type="http://schemas.openxmlformats.org/officeDocument/2006/relationships/slide" Target="slides/slide34.xml"/><Relationship Id="rId63" Type="http://schemas.openxmlformats.org/officeDocument/2006/relationships/slide" Target="slides/slide42.xml"/><Relationship Id="rId68"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3.xml"/><Relationship Id="rId32" Type="http://schemas.openxmlformats.org/officeDocument/2006/relationships/slide" Target="slides/slide11.xml"/><Relationship Id="rId37" Type="http://schemas.openxmlformats.org/officeDocument/2006/relationships/slide" Target="slides/slide16.xml"/><Relationship Id="rId40" Type="http://schemas.openxmlformats.org/officeDocument/2006/relationships/slide" Target="slides/slide19.xml"/><Relationship Id="rId45" Type="http://schemas.openxmlformats.org/officeDocument/2006/relationships/slide" Target="slides/slide24.xml"/><Relationship Id="rId53" Type="http://schemas.openxmlformats.org/officeDocument/2006/relationships/slide" Target="slides/slide32.xml"/><Relationship Id="rId58" Type="http://schemas.openxmlformats.org/officeDocument/2006/relationships/slide" Target="slides/slide37.xml"/><Relationship Id="rId66" Type="http://schemas.openxmlformats.org/officeDocument/2006/relationships/slide" Target="slides/slide45.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61" Type="http://schemas.openxmlformats.org/officeDocument/2006/relationships/slide" Target="slides/slide40.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1.xml"/><Relationship Id="rId27" Type="http://schemas.openxmlformats.org/officeDocument/2006/relationships/slide" Target="slides/slide6.xml"/><Relationship Id="rId30" Type="http://schemas.openxmlformats.org/officeDocument/2006/relationships/slide" Target="slides/slide9.xml"/><Relationship Id="rId35" Type="http://schemas.openxmlformats.org/officeDocument/2006/relationships/slide" Target="slides/slide14.xml"/><Relationship Id="rId43" Type="http://schemas.openxmlformats.org/officeDocument/2006/relationships/slide" Target="slides/slide22.xml"/><Relationship Id="rId48" Type="http://schemas.openxmlformats.org/officeDocument/2006/relationships/slide" Target="slides/slide27.xml"/><Relationship Id="rId56" Type="http://schemas.openxmlformats.org/officeDocument/2006/relationships/slide" Target="slides/slide35.xml"/><Relationship Id="rId64" Type="http://schemas.openxmlformats.org/officeDocument/2006/relationships/slide" Target="slides/slide43.xml"/><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30.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slide" Target="slides/slide46.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234318-ECC3-4212-877D-E55C8EA8366B}" type="datetimeFigureOut">
              <a:rPr lang="en-US" smtClean="0"/>
              <a:t>8/2/2020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BE36E2-379B-4E61-B60D-A9453245C14F}" type="slidenum">
              <a:rPr lang="en-US" smtClean="0"/>
              <a:t>‹#›</a:t>
            </a:fld>
            <a:endParaRPr lang="en-US"/>
          </a:p>
        </p:txBody>
      </p:sp>
    </p:spTree>
    <p:extLst>
      <p:ext uri="{BB962C8B-B14F-4D97-AF65-F5344CB8AC3E}">
        <p14:creationId xmlns:p14="http://schemas.microsoft.com/office/powerpoint/2010/main" val="45520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1143000" y="684213"/>
            <a:ext cx="4572000" cy="3429000"/>
          </a:xfrm>
          <a:ln/>
        </p:spPr>
      </p:sp>
      <p:sp>
        <p:nvSpPr>
          <p:cNvPr id="2560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1143000" y="684213"/>
            <a:ext cx="4572000" cy="3429000"/>
          </a:xfrm>
          <a:ln/>
        </p:spPr>
      </p:sp>
      <p:sp>
        <p:nvSpPr>
          <p:cNvPr id="3481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1143000" y="684213"/>
            <a:ext cx="4572000" cy="3429000"/>
          </a:xfrm>
          <a:ln/>
        </p:spPr>
      </p:sp>
      <p:sp>
        <p:nvSpPr>
          <p:cNvPr id="3584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1143000" y="684213"/>
            <a:ext cx="4572000" cy="3429000"/>
          </a:xfrm>
          <a:ln/>
        </p:spPr>
      </p:sp>
      <p:sp>
        <p:nvSpPr>
          <p:cNvPr id="3686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43000" y="684213"/>
            <a:ext cx="4572000" cy="3429000"/>
          </a:xfrm>
          <a:ln/>
        </p:spPr>
      </p:sp>
      <p:sp>
        <p:nvSpPr>
          <p:cNvPr id="3789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4213"/>
            <a:ext cx="4572000" cy="3429000"/>
          </a:xfrm>
          <a:ln/>
        </p:spPr>
      </p:sp>
      <p:sp>
        <p:nvSpPr>
          <p:cNvPr id="3891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1143000" y="684213"/>
            <a:ext cx="4572000" cy="3429000"/>
          </a:xfrm>
          <a:ln/>
        </p:spPr>
      </p:sp>
      <p:sp>
        <p:nvSpPr>
          <p:cNvPr id="3993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1143000" y="684213"/>
            <a:ext cx="4572000" cy="3429000"/>
          </a:xfrm>
          <a:ln/>
        </p:spPr>
      </p:sp>
      <p:sp>
        <p:nvSpPr>
          <p:cNvPr id="4096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1143000" y="684213"/>
            <a:ext cx="4572000" cy="3429000"/>
          </a:xfrm>
          <a:ln/>
        </p:spPr>
      </p:sp>
      <p:sp>
        <p:nvSpPr>
          <p:cNvPr id="4198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1143000" y="684213"/>
            <a:ext cx="4572000" cy="3429000"/>
          </a:xfrm>
          <a:ln/>
        </p:spPr>
      </p:sp>
      <p:sp>
        <p:nvSpPr>
          <p:cNvPr id="4301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1143000" y="684213"/>
            <a:ext cx="4572000" cy="3429000"/>
          </a:xfrm>
          <a:ln/>
        </p:spPr>
      </p:sp>
      <p:sp>
        <p:nvSpPr>
          <p:cNvPr id="4403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xfrm>
            <a:off x="1143000" y="684213"/>
            <a:ext cx="4572000" cy="3429000"/>
          </a:xfrm>
          <a:ln/>
        </p:spPr>
      </p:sp>
      <p:sp>
        <p:nvSpPr>
          <p:cNvPr id="2662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43000" y="684213"/>
            <a:ext cx="4572000" cy="3429000"/>
          </a:xfrm>
          <a:ln/>
        </p:spPr>
      </p:sp>
      <p:sp>
        <p:nvSpPr>
          <p:cNvPr id="45059"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1143000" y="684213"/>
            <a:ext cx="4572000" cy="3429000"/>
          </a:xfrm>
          <a:ln/>
        </p:spPr>
      </p:sp>
      <p:sp>
        <p:nvSpPr>
          <p:cNvPr id="2765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xfrm>
            <a:off x="1143000" y="684213"/>
            <a:ext cx="4572000" cy="3429000"/>
          </a:xfrm>
          <a:ln/>
        </p:spPr>
      </p:sp>
      <p:sp>
        <p:nvSpPr>
          <p:cNvPr id="2867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Rot="1" noChangeAspect="1" noChangeArrowheads="1" noTextEdit="1"/>
          </p:cNvSpPr>
          <p:nvPr>
            <p:ph type="sldImg"/>
          </p:nvPr>
        </p:nvSpPr>
        <p:spPr>
          <a:xfrm>
            <a:off x="1143000" y="684213"/>
            <a:ext cx="4572000" cy="3429000"/>
          </a:xfrm>
          <a:ln/>
        </p:spPr>
      </p:sp>
      <p:sp>
        <p:nvSpPr>
          <p:cNvPr id="29699" name="Rectangle 1027"/>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1143000" y="684213"/>
            <a:ext cx="4572000" cy="3429000"/>
          </a:xfrm>
          <a:ln/>
        </p:spPr>
      </p:sp>
      <p:sp>
        <p:nvSpPr>
          <p:cNvPr id="30723"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a:xfrm>
            <a:off x="1143000" y="684213"/>
            <a:ext cx="4572000" cy="3429000"/>
          </a:xfrm>
          <a:ln/>
        </p:spPr>
      </p:sp>
      <p:sp>
        <p:nvSpPr>
          <p:cNvPr id="31747"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1143000" y="684213"/>
            <a:ext cx="4572000" cy="3429000"/>
          </a:xfrm>
          <a:ln/>
        </p:spPr>
      </p:sp>
      <p:sp>
        <p:nvSpPr>
          <p:cNvPr id="32771"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1143000" y="684213"/>
            <a:ext cx="4572000" cy="3429000"/>
          </a:xfrm>
          <a:ln/>
        </p:spPr>
      </p:sp>
      <p:sp>
        <p:nvSpPr>
          <p:cNvPr id="33795"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887"/>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CB9F26-635D-4106-9696-630BDAC741BC}"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2189689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D7F7698-8457-44B1-9DDF-2FD08F2E06FC}"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84902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5100"/>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51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E16DBF-D232-4B16-8E96-6684C934D7AF}"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3134878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5EB7B0-DE3B-4BC0-A0B3-611D1E9D3F1A}"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6850570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7362"/>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0DC4CB-E1CA-4B83-8ECF-EB519267D93F}" type="datetime1">
              <a:rPr lang="en-US" smtClean="0"/>
              <a:t>8/2/2020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8986352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r>
              <a:rPr lang="zh-CN" altLang="en-US">
                <a:solidFill>
                  <a:prstClr val="black">
                    <a:tint val="75000"/>
                  </a:prstClr>
                </a:solidFill>
              </a:rPr>
              <a:t>Chapter 0</a:t>
            </a:r>
          </a:p>
        </p:txBody>
      </p:sp>
      <p:sp>
        <p:nvSpPr>
          <p:cNvPr id="6" name="Slide Number Placeholder 5"/>
          <p:cNvSpPr>
            <a:spLocks noGrp="1"/>
          </p:cNvSpPr>
          <p:nvPr>
            <p:ph type="sldNum" sz="quarter" idx="12"/>
          </p:nvPr>
        </p:nvSpPr>
        <p:spPr/>
        <p:txBody>
          <a:bodyPr/>
          <a:lstStyle>
            <a:lvl1pPr>
              <a:defRPr/>
            </a:lvl1pPr>
          </a:lstStyle>
          <a:p>
            <a:pPr>
              <a:defRPr/>
            </a:pPr>
            <a:fld id="{FECBCA22-444E-44A9-8B12-E7A35E819883}"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630469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8EA70E-62BE-4427-83C2-FBCE5B1EFE6B}"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4257339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6360A68-F820-433C-82EB-513A06AD84D9}" type="datetime1">
              <a:rPr lang="en-US" smtClean="0"/>
              <a:t>8/2/2020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392306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57E068B-3211-416F-9B07-5BD51F1FB7CF}" type="datetime1">
              <a:rPr lang="en-US" smtClean="0"/>
              <a:t>8/2/2020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1358619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6C12E-95B8-4539-B0EB-45301B1B78A0}" type="datetime1">
              <a:rPr lang="en-US" smtClean="0"/>
              <a:t>8/2/2020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3569515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431"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51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431"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A6C929-F903-49C9-96E1-9B870A73553D}"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1784641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19D9B8-864A-476E-B259-705C9113D7F6}" type="datetime1">
              <a:rPr lang="en-US" smtClean="0"/>
              <a:t>8/2/2020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33B78-0EFD-4264-8F89-BD9879C02502}" type="slidenum">
              <a:rPr lang="en-US" smtClean="0"/>
              <a:t>‹#›</a:t>
            </a:fld>
            <a:endParaRPr lang="en-US"/>
          </a:p>
        </p:txBody>
      </p:sp>
    </p:spTree>
    <p:extLst>
      <p:ext uri="{BB962C8B-B14F-4D97-AF65-F5344CB8AC3E}">
        <p14:creationId xmlns:p14="http://schemas.microsoft.com/office/powerpoint/2010/main" val="2603038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2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2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2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2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2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2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2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2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3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1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81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C1E7D3-84D2-485D-8E1E-80B835AB3C21}" type="datetime1">
              <a:rPr lang="en-US" smtClean="0"/>
              <a:t>8/2/2020</a:t>
            </a:fld>
            <a:endParaRPr lang="en-US"/>
          </a:p>
        </p:txBody>
      </p:sp>
      <p:sp>
        <p:nvSpPr>
          <p:cNvPr id="5" name="Footer Placeholder 4"/>
          <p:cNvSpPr>
            <a:spLocks noGrp="1"/>
          </p:cNvSpPr>
          <p:nvPr>
            <p:ph type="ftr" sz="quarter" idx="3"/>
          </p:nvPr>
        </p:nvSpPr>
        <p:spPr>
          <a:xfrm>
            <a:off x="3124200" y="635681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4" y="635681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033B78-0EFD-4264-8F89-BD9879C02502}" type="slidenum">
              <a:rPr lang="en-US" smtClean="0"/>
              <a:t>‹#›</a:t>
            </a:fld>
            <a:endParaRPr lang="en-US"/>
          </a:p>
        </p:txBody>
      </p:sp>
    </p:spTree>
    <p:extLst>
      <p:ext uri="{BB962C8B-B14F-4D97-AF65-F5344CB8AC3E}">
        <p14:creationId xmlns:p14="http://schemas.microsoft.com/office/powerpoint/2010/main" val="3314594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32"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32"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32" y="635672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2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2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22"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22"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22" y="635670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0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0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81"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11"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11"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11" y="635667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67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67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83"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99"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99"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99" y="6356655"/>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655"/>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655"/>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85"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86"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86"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86" y="635662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62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62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72"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72"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72" y="635660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60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60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57"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57"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57" y="635657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57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57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91"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41"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41"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41" y="635653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53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53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93"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24"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24"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24" y="6356505"/>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505"/>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505"/>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95"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406"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406"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406" y="635646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46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46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97"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76"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76"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76" y="635680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80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80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63"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387"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387"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387" y="635643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43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43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99"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367"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367"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367" y="635639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39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39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701"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74"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74"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74" y="6356805"/>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805"/>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805"/>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71"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71"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71" y="635679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9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9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67"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67"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67"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67" y="635679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9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9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69"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62"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62"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62" y="6356781"/>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81"/>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81"/>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56"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56"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56" y="635676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6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6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49"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49"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49" y="6356755"/>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55"/>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55"/>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541" y="274638"/>
            <a:ext cx="822930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541" y="1600206"/>
            <a:ext cx="8229307"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541" y="6356739"/>
            <a:ext cx="213281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eaLnBrk="0" fontAlgn="base" hangingPunct="0">
              <a:spcBef>
                <a:spcPct val="0"/>
              </a:spcBef>
              <a:spcAft>
                <a:spcPct val="0"/>
              </a:spcAft>
              <a:defRPr/>
            </a:pPr>
            <a:endParaRPr lang="zh-CN" altLang="en-US">
              <a:solidFill>
                <a:prstClr val="black">
                  <a:tint val="75000"/>
                </a:prstClr>
              </a:solidFill>
              <a:latin typeface="Times New Roman" pitchFamily="18" charset="0"/>
              <a:ea typeface="新細明體" charset="-120"/>
            </a:endParaRPr>
          </a:p>
        </p:txBody>
      </p:sp>
      <p:sp>
        <p:nvSpPr>
          <p:cNvPr id="5" name="Footer Placeholder 4"/>
          <p:cNvSpPr>
            <a:spLocks noGrp="1"/>
          </p:cNvSpPr>
          <p:nvPr>
            <p:ph type="ftr" sz="quarter" idx="3"/>
          </p:nvPr>
        </p:nvSpPr>
        <p:spPr>
          <a:xfrm>
            <a:off x="3123736" y="6356739"/>
            <a:ext cx="2896528" cy="365125"/>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eaLnBrk="0" fontAlgn="base" hangingPunct="0">
              <a:spcBef>
                <a:spcPct val="0"/>
              </a:spcBef>
              <a:spcAft>
                <a:spcPct val="0"/>
              </a:spcAft>
              <a:defRPr/>
            </a:pPr>
            <a:r>
              <a:rPr lang="zh-CN" altLang="en-US">
                <a:solidFill>
                  <a:prstClr val="black">
                    <a:tint val="75000"/>
                  </a:prstClr>
                </a:solidFill>
                <a:latin typeface="Times New Roman" pitchFamily="18" charset="0"/>
                <a:ea typeface="新細明體" charset="-120"/>
              </a:rPr>
              <a:t>Chapter 0</a:t>
            </a:r>
          </a:p>
        </p:txBody>
      </p:sp>
      <p:sp>
        <p:nvSpPr>
          <p:cNvPr id="6" name="Slide Number Placeholder 5"/>
          <p:cNvSpPr>
            <a:spLocks noGrp="1"/>
          </p:cNvSpPr>
          <p:nvPr>
            <p:ph type="sldNum" sz="quarter" idx="4"/>
          </p:nvPr>
        </p:nvSpPr>
        <p:spPr>
          <a:xfrm>
            <a:off x="6553836" y="6356739"/>
            <a:ext cx="2132818"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eaLnBrk="0" fontAlgn="base" hangingPunct="0">
              <a:spcBef>
                <a:spcPct val="0"/>
              </a:spcBef>
              <a:spcAft>
                <a:spcPct val="0"/>
              </a:spcAft>
              <a:defRPr/>
            </a:pPr>
            <a:fld id="{9F04E745-7B89-4617-AB79-530209B9938C}" type="slidenum">
              <a:rPr lang="zh-CN" altLang="en-US">
                <a:solidFill>
                  <a:prstClr val="black">
                    <a:tint val="75000"/>
                  </a:prstClr>
                </a:solidFill>
                <a:latin typeface="Times New Roman" pitchFamily="18" charset="0"/>
                <a:ea typeface="新細明體" charset="-120"/>
              </a:rPr>
              <a:pPr eaLnBrk="0" fontAlgn="base" hangingPunct="0">
                <a:spcBef>
                  <a:spcPct val="0"/>
                </a:spcBef>
                <a:spcAft>
                  <a:spcPct val="0"/>
                </a:spcAft>
                <a:defRPr/>
              </a:pPr>
              <a:t>‹#›</a:t>
            </a:fld>
            <a:endParaRPr lang="zh-CN" altLang="en-US">
              <a:solidFill>
                <a:prstClr val="black">
                  <a:tint val="75000"/>
                </a:prstClr>
              </a:solidFill>
              <a:latin typeface="Times New Roman" pitchFamily="18" charset="0"/>
              <a:ea typeface="新細明體" charset="-120"/>
            </a:endParaRPr>
          </a:p>
        </p:txBody>
      </p:sp>
    </p:spTree>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4.wmf"/><Relationship Id="rId2" Type="http://schemas.openxmlformats.org/officeDocument/2006/relationships/slideLayout" Target="../slideLayouts/slideLayout15.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wmf"/><Relationship Id="rId2" Type="http://schemas.openxmlformats.org/officeDocument/2006/relationships/slideLayout" Target="../slideLayouts/slideLayout16.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15.wmf"/><Relationship Id="rId4" Type="http://schemas.openxmlformats.org/officeDocument/2006/relationships/oleObject" Target="../embeddings/oleObject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vmlDrawing" Target="../drawings/vmlDrawing3.vml"/><Relationship Id="rId5" Type="http://schemas.openxmlformats.org/officeDocument/2006/relationships/image" Target="../media/image17.wmf"/><Relationship Id="rId4"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vmlDrawing" Target="../drawings/vmlDrawing4.v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latin typeface="Times New Roman" pitchFamily="18" charset="0"/>
              </a:rPr>
              <a:t>Sets</a:t>
            </a:r>
            <a:endParaRPr lang="en-US" dirty="0"/>
          </a:p>
        </p:txBody>
      </p:sp>
      <p:sp>
        <p:nvSpPr>
          <p:cNvPr id="3" name="Subtitle 2"/>
          <p:cNvSpPr>
            <a:spLocks noGrp="1"/>
          </p:cNvSpPr>
          <p:nvPr>
            <p:ph type="subTitle" idx="1"/>
          </p:nvPr>
        </p:nvSpPr>
        <p:spPr/>
        <p:txBody>
          <a:bodyPr/>
          <a:lstStyle/>
          <a:p>
            <a:r>
              <a:rPr lang="en-US" dirty="0" smtClean="0"/>
              <a:t> </a:t>
            </a: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1</a:t>
            </a:fld>
            <a:endParaRPr lang="en-US"/>
          </a:p>
        </p:txBody>
      </p:sp>
    </p:spTree>
    <p:extLst>
      <p:ext uri="{BB962C8B-B14F-4D97-AF65-F5344CB8AC3E}">
        <p14:creationId xmlns:p14="http://schemas.microsoft.com/office/powerpoint/2010/main" val="26209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91"/>
            <a:ext cx="8229600" cy="820271"/>
          </a:xfrm>
        </p:spPr>
        <p:txBody>
          <a:bodyPr/>
          <a:lstStyle/>
          <a:p>
            <a:r>
              <a:rPr lang="en-US" altLang="en-US" dirty="0" smtClean="0"/>
              <a:t>Disjoint Sets Implementation</a:t>
            </a:r>
            <a:endParaRPr lang="en-US" dirty="0"/>
          </a:p>
        </p:txBody>
      </p:sp>
      <p:sp>
        <p:nvSpPr>
          <p:cNvPr id="3" name="Content Placeholder 2"/>
          <p:cNvSpPr>
            <a:spLocks noGrp="1"/>
          </p:cNvSpPr>
          <p:nvPr>
            <p:ph idx="1"/>
          </p:nvPr>
        </p:nvSpPr>
        <p:spPr>
          <a:xfrm>
            <a:off x="457200" y="762000"/>
            <a:ext cx="8229600" cy="6096000"/>
          </a:xfrm>
        </p:spPr>
        <p:txBody>
          <a:bodyPr>
            <a:normAutofit fontScale="70000" lnSpcReduction="20000"/>
          </a:bodyPr>
          <a:lstStyle/>
          <a:p>
            <a:pPr marL="0" indent="0">
              <a:buNone/>
            </a:pPr>
            <a:r>
              <a:rPr lang="en-US" altLang="en-US" sz="4600" dirty="0" smtClean="0">
                <a:cs typeface="Times New Roman" pitchFamily="18" charset="0"/>
              </a:rPr>
              <a:t>Of course, nothing (except for ASCII graphics) prevents us from having tree-like structures with this representation, where more than one item points to the same parent item</a:t>
            </a:r>
          </a:p>
          <a:p>
            <a:pPr marL="0" indent="0">
              <a:buNone/>
            </a:pPr>
            <a:r>
              <a:rPr lang="en-US" altLang="en-US" dirty="0" smtClean="0">
                <a:latin typeface="Arial Unicode MS" pitchFamily="34" charset="-128"/>
                <a:cs typeface="Courier New" pitchFamily="49" charset="0"/>
              </a:rPr>
              <a:t>                      1                            2                    </a:t>
            </a:r>
          </a:p>
          <a:p>
            <a:pPr marL="0" indent="0">
              <a:buNone/>
            </a:pPr>
            <a:r>
              <a:rPr lang="en-US" altLang="en-US" dirty="0" smtClean="0">
                <a:latin typeface="Arial Unicode MS" pitchFamily="34" charset="-128"/>
                <a:cs typeface="Courier New" pitchFamily="49" charset="0"/>
              </a:rPr>
              <a:t>                    /    \                        /    \</a:t>
            </a:r>
          </a:p>
          <a:p>
            <a:pPr marL="0" indent="0">
              <a:buNone/>
            </a:pPr>
            <a:r>
              <a:rPr lang="en-US" altLang="en-US" dirty="0" smtClean="0">
                <a:latin typeface="Arial Unicode MS" pitchFamily="34" charset="-128"/>
                <a:cs typeface="Courier New" pitchFamily="49" charset="0"/>
              </a:rPr>
              <a:t>                 14     6                   13     3            </a:t>
            </a:r>
          </a:p>
          <a:p>
            <a:pPr marL="0" indent="0">
              <a:buNone/>
            </a:pPr>
            <a:r>
              <a:rPr lang="en-US" altLang="en-US" dirty="0" smtClean="0">
                <a:latin typeface="Arial Unicode MS" pitchFamily="34" charset="-128"/>
                <a:cs typeface="Courier New" pitchFamily="49" charset="0"/>
              </a:rPr>
              <a:t>      5            </a:t>
            </a:r>
          </a:p>
          <a:p>
            <a:pPr marL="0" indent="0">
              <a:buNone/>
            </a:pPr>
            <a:r>
              <a:rPr lang="en-US" altLang="en-US" dirty="0" smtClean="0">
                <a:latin typeface="Arial Unicode MS" pitchFamily="34" charset="-128"/>
                <a:cs typeface="Courier New" pitchFamily="49" charset="0"/>
              </a:rPr>
              <a:t>         \                  9            </a:t>
            </a:r>
          </a:p>
          <a:p>
            <a:pPr marL="0" indent="0">
              <a:buNone/>
            </a:pPr>
            <a:r>
              <a:rPr lang="en-US" altLang="en-US" dirty="0" smtClean="0">
                <a:latin typeface="Arial Unicode MS" pitchFamily="34" charset="-128"/>
                <a:cs typeface="Courier New" pitchFamily="49" charset="0"/>
              </a:rPr>
              <a:t>        12             /  |  \           </a:t>
            </a:r>
          </a:p>
          <a:p>
            <a:pPr marL="0" indent="0">
              <a:buNone/>
            </a:pPr>
            <a:r>
              <a:rPr lang="en-US" altLang="en-US" dirty="0" smtClean="0">
                <a:latin typeface="Arial Unicode MS" pitchFamily="34" charset="-128"/>
                <a:cs typeface="Courier New" pitchFamily="49" charset="0"/>
              </a:rPr>
              <a:t>       /  |  \          /   |    \         </a:t>
            </a:r>
          </a:p>
          <a:p>
            <a:pPr marL="0" indent="0">
              <a:buNone/>
            </a:pPr>
            <a:r>
              <a:rPr lang="en-US" altLang="en-US" dirty="0" smtClean="0">
                <a:latin typeface="Arial Unicode MS" pitchFamily="34" charset="-128"/>
                <a:cs typeface="Courier New" pitchFamily="49" charset="0"/>
              </a:rPr>
              <a:t>   10   8  7      4  11  15 </a:t>
            </a:r>
          </a:p>
          <a:p>
            <a:pPr marL="0" indent="0">
              <a:buNone/>
            </a:pPr>
            <a:endParaRPr lang="en-US" altLang="en-US" dirty="0" smtClean="0">
              <a:latin typeface="Arial Unicode MS" pitchFamily="34" charset="-128"/>
              <a:cs typeface="Courier New" pitchFamily="49" charset="0"/>
            </a:endParaRPr>
          </a:p>
          <a:p>
            <a:pPr marL="0" indent="0">
              <a:buNone/>
            </a:pPr>
            <a:r>
              <a:rPr lang="en-US" altLang="en-US" b="1" dirty="0" smtClean="0">
                <a:latin typeface="Times New Roman" pitchFamily="18" charset="0"/>
                <a:cs typeface="Times New Roman" pitchFamily="18" charset="0"/>
              </a:rPr>
              <a:t>An array representing this forest would look like this: </a:t>
            </a:r>
          </a:p>
          <a:p>
            <a:pPr marL="0" indent="0">
              <a:buNone/>
            </a:pPr>
            <a:r>
              <a:rPr lang="en-US" altLang="en-US" b="1" dirty="0" smtClean="0">
                <a:latin typeface="Courier New" pitchFamily="49" charset="0"/>
                <a:cs typeface="Courier New" pitchFamily="49" charset="0"/>
              </a:rPr>
              <a:t>i    1 2 3 4  5  6   7   8  9 10 11 12 13 14 15</a:t>
            </a:r>
          </a:p>
          <a:p>
            <a:pPr marL="0" indent="0">
              <a:buNone/>
            </a:pPr>
            <a:r>
              <a:rPr lang="en-US" altLang="en-US" b="1" dirty="0" smtClean="0">
                <a:latin typeface="Courier New" pitchFamily="49" charset="0"/>
                <a:cs typeface="Courier New" pitchFamily="49" charset="0"/>
              </a:rPr>
              <a:t>p[i]-1-1 2 9  -1 1  12  12 -1 12  9  5  2  1  9</a:t>
            </a:r>
            <a:r>
              <a:rPr lang="en-US" altLang="en-US" dirty="0" smtClean="0">
                <a:latin typeface="Times New Roman" pitchFamily="18" charset="0"/>
              </a:rPr>
              <a:t> </a:t>
            </a:r>
          </a:p>
        </p:txBody>
      </p:sp>
      <p:sp>
        <p:nvSpPr>
          <p:cNvPr id="4" name="Slide Number Placeholder 3"/>
          <p:cNvSpPr>
            <a:spLocks noGrp="1"/>
          </p:cNvSpPr>
          <p:nvPr>
            <p:ph type="sldNum" sz="quarter" idx="12"/>
          </p:nvPr>
        </p:nvSpPr>
        <p:spPr/>
        <p:txBody>
          <a:bodyPr/>
          <a:lstStyle/>
          <a:p>
            <a:fld id="{31033B78-0EFD-4264-8F89-BD9879C02502}" type="slidenum">
              <a:rPr lang="en-US" smtClean="0"/>
              <a:t>10</a:t>
            </a:fld>
            <a:endParaRPr lang="en-US"/>
          </a:p>
        </p:txBody>
      </p:sp>
    </p:spTree>
    <p:extLst>
      <p:ext uri="{BB962C8B-B14F-4D97-AF65-F5344CB8AC3E}">
        <p14:creationId xmlns:p14="http://schemas.microsoft.com/office/powerpoint/2010/main" val="2955505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Find Compression</a:t>
            </a:r>
            <a:endParaRPr lang="en-US" dirty="0"/>
          </a:p>
        </p:txBody>
      </p:sp>
      <p:sp>
        <p:nvSpPr>
          <p:cNvPr id="3" name="Content Placeholder 2"/>
          <p:cNvSpPr>
            <a:spLocks noGrp="1"/>
          </p:cNvSpPr>
          <p:nvPr>
            <p:ph idx="1"/>
          </p:nvPr>
        </p:nvSpPr>
        <p:spPr/>
        <p:txBody>
          <a:bodyPr>
            <a:normAutofit fontScale="85000" lnSpcReduction="10000"/>
          </a:bodyPr>
          <a:lstStyle/>
          <a:p>
            <a:r>
              <a:rPr lang="en-US" altLang="en-US" dirty="0" smtClean="0">
                <a:solidFill>
                  <a:srgbClr val="000000"/>
                </a:solidFill>
              </a:rPr>
              <a:t>Any solution that satisfies the constraints is called a feasible solution.</a:t>
            </a:r>
          </a:p>
          <a:p>
            <a:r>
              <a:rPr lang="en-US" altLang="en-US" dirty="0" smtClean="0">
                <a:cs typeface="Times New Roman" pitchFamily="18" charset="0"/>
              </a:rPr>
              <a:t>One obvious improvement would be to have all set members point directly to their representatives, instead of to arbitrary other members of the set. One way to do this is called </a:t>
            </a:r>
            <a:r>
              <a:rPr lang="en-US" altLang="en-US" i="1" dirty="0" smtClean="0">
                <a:cs typeface="Times New Roman" pitchFamily="18" charset="0"/>
              </a:rPr>
              <a:t>path compression</a:t>
            </a:r>
            <a:r>
              <a:rPr lang="en-US" altLang="en-US" dirty="0" smtClean="0">
                <a:cs typeface="Times New Roman" pitchFamily="18" charset="0"/>
              </a:rPr>
              <a:t>: each time we do a Find on a set element, we make its parent the representative element. We "compress" the path from leaf to root; after a Find, instead of many levels between a leaf and the root, there is just one.</a:t>
            </a: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11</a:t>
            </a:fld>
            <a:endParaRPr lang="en-US"/>
          </a:p>
        </p:txBody>
      </p:sp>
    </p:spTree>
    <p:extLst>
      <p:ext uri="{BB962C8B-B14F-4D97-AF65-F5344CB8AC3E}">
        <p14:creationId xmlns:p14="http://schemas.microsoft.com/office/powerpoint/2010/main" val="271853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Find Compression</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r>
              <a:rPr lang="en-US" altLang="en-US" sz="3300" dirty="0" smtClean="0">
                <a:cs typeface="Times New Roman" pitchFamily="18" charset="0"/>
              </a:rPr>
              <a:t>And, every item along the path from leaf to root is also directly connected to the root:</a:t>
            </a:r>
          </a:p>
          <a:p>
            <a:pPr marL="800100" lvl="2" indent="0">
              <a:buNone/>
            </a:pPr>
            <a:r>
              <a:rPr lang="en-US" altLang="en-US" sz="2500" b="1" dirty="0" smtClean="0">
                <a:cs typeface="Courier New" pitchFamily="49" charset="0"/>
              </a:rPr>
              <a:t>Find (x)	</a:t>
            </a:r>
          </a:p>
          <a:p>
            <a:pPr marL="800100" lvl="2" indent="0">
              <a:buNone/>
            </a:pPr>
            <a:r>
              <a:rPr lang="en-US" altLang="en-US" sz="2500" b="1" dirty="0" smtClean="0">
                <a:cs typeface="Courier New" pitchFamily="49" charset="0"/>
              </a:rPr>
              <a:t>   if p[x] &gt; 0 then</a:t>
            </a:r>
          </a:p>
          <a:p>
            <a:pPr marL="800100" lvl="2" indent="0">
              <a:buNone/>
            </a:pPr>
            <a:r>
              <a:rPr lang="en-US" altLang="en-US" sz="2500" b="1" dirty="0" smtClean="0">
                <a:cs typeface="Courier New" pitchFamily="49" charset="0"/>
              </a:rPr>
              <a:t>	p[x] = Find (p[x])	</a:t>
            </a:r>
          </a:p>
          <a:p>
            <a:pPr marL="800100" lvl="2" indent="0">
              <a:buNone/>
            </a:pPr>
            <a:r>
              <a:rPr lang="en-US" altLang="en-US" sz="2500" b="1" dirty="0" smtClean="0">
                <a:cs typeface="Courier New" pitchFamily="49" charset="0"/>
              </a:rPr>
              <a:t>   end if</a:t>
            </a:r>
            <a:r>
              <a:rPr lang="en-US" altLang="en-US" sz="2500" b="1" dirty="0" smtClean="0">
                <a:cs typeface="Times New Roman" pitchFamily="18" charset="0"/>
              </a:rPr>
              <a:t>	</a:t>
            </a:r>
          </a:p>
          <a:p>
            <a:pPr marL="800100" lvl="2" indent="0">
              <a:buNone/>
            </a:pPr>
            <a:r>
              <a:rPr lang="en-US" altLang="en-US" sz="2500" b="1" dirty="0" smtClean="0">
                <a:cs typeface="Times New Roman" pitchFamily="18" charset="0"/>
              </a:rPr>
              <a:t>     return p[x]</a:t>
            </a:r>
            <a:r>
              <a:rPr lang="en-US" altLang="en-US" sz="2500" b="1" dirty="0" smtClean="0">
                <a:cs typeface="Courier New" pitchFamily="49" charset="0"/>
              </a:rPr>
              <a:t> </a:t>
            </a:r>
          </a:p>
          <a:p>
            <a:r>
              <a:rPr lang="en-US" altLang="en-US" sz="3300" dirty="0" smtClean="0">
                <a:cs typeface="Times New Roman" pitchFamily="18" charset="0"/>
              </a:rPr>
              <a:t> The next time a Find is done on any element along this path, the parent will be returned in </a:t>
            </a:r>
            <a:r>
              <a:rPr lang="en-US" altLang="en-US" sz="3300" i="1" dirty="0" smtClean="0">
                <a:cs typeface="Times New Roman" pitchFamily="18" charset="0"/>
              </a:rPr>
              <a:t>O</a:t>
            </a:r>
            <a:r>
              <a:rPr lang="en-US" altLang="en-US" sz="3300" dirty="0" smtClean="0">
                <a:cs typeface="Times New Roman" pitchFamily="18" charset="0"/>
              </a:rPr>
              <a:t>(1) time. This yields very good performance in practice, since any long chain will likely be broken quickly </a:t>
            </a:r>
          </a:p>
          <a:p>
            <a:endParaRPr lang="en-US" altLang="en-US" dirty="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12</a:t>
            </a:fld>
            <a:endParaRPr lang="en-US"/>
          </a:p>
        </p:txBody>
      </p:sp>
    </p:spTree>
    <p:extLst>
      <p:ext uri="{BB962C8B-B14F-4D97-AF65-F5344CB8AC3E}">
        <p14:creationId xmlns:p14="http://schemas.microsoft.com/office/powerpoint/2010/main" val="28252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Improving Unions</a:t>
            </a:r>
            <a:endParaRPr lang="en-US" dirty="0"/>
          </a:p>
        </p:txBody>
      </p:sp>
      <p:sp>
        <p:nvSpPr>
          <p:cNvPr id="3" name="Content Placeholder 2"/>
          <p:cNvSpPr>
            <a:spLocks noGrp="1"/>
          </p:cNvSpPr>
          <p:nvPr>
            <p:ph idx="1"/>
          </p:nvPr>
        </p:nvSpPr>
        <p:spPr/>
        <p:txBody>
          <a:bodyPr>
            <a:normAutofit fontScale="70000" lnSpcReduction="20000"/>
          </a:bodyPr>
          <a:lstStyle/>
          <a:p>
            <a:pPr>
              <a:buClr>
                <a:schemeClr val="tx2"/>
              </a:buClr>
              <a:buFont typeface="Wingdings" pitchFamily="2" charset="2"/>
              <a:buChar char="§"/>
            </a:pPr>
            <a:r>
              <a:rPr lang="en-US" altLang="en-US" dirty="0" smtClean="0">
                <a:cs typeface="Times New Roman" pitchFamily="18" charset="0"/>
              </a:rPr>
              <a:t>Each time we do a Union, we push some tree down a level. 	</a:t>
            </a:r>
          </a:p>
          <a:p>
            <a:pPr>
              <a:buClr>
                <a:schemeClr val="tx2"/>
              </a:buClr>
              <a:buFont typeface="Wingdings" pitchFamily="2" charset="2"/>
              <a:buChar char="§"/>
            </a:pPr>
            <a:r>
              <a:rPr lang="en-US" altLang="en-US" dirty="0" smtClean="0">
                <a:cs typeface="Times New Roman" pitchFamily="18" charset="0"/>
              </a:rPr>
              <a:t>Then the next find done on a member of this </a:t>
            </a:r>
            <a:r>
              <a:rPr lang="en-US" altLang="en-US" dirty="0" err="1" smtClean="0">
                <a:cs typeface="Times New Roman" pitchFamily="18" charset="0"/>
              </a:rPr>
              <a:t>subtree</a:t>
            </a:r>
            <a:r>
              <a:rPr lang="en-US" altLang="en-US" dirty="0" smtClean="0">
                <a:cs typeface="Times New Roman" pitchFamily="18" charset="0"/>
              </a:rPr>
              <a:t> will take a little longer than it would have before the Union (although the path is compressed during the Find, the damage is already done with the time spent doing the Find). </a:t>
            </a:r>
          </a:p>
          <a:p>
            <a:pPr>
              <a:buClr>
                <a:schemeClr val="tx2"/>
              </a:buClr>
              <a:buFont typeface="Wingdings" pitchFamily="2" charset="2"/>
              <a:buChar char="§"/>
            </a:pPr>
            <a:r>
              <a:rPr lang="en-US" altLang="en-US" dirty="0" smtClean="0">
                <a:cs typeface="Times New Roman" pitchFamily="18" charset="0"/>
              </a:rPr>
              <a:t>We can minimize the impact of this situation using a heuristic called </a:t>
            </a:r>
            <a:r>
              <a:rPr lang="en-US" altLang="en-US" i="1" dirty="0" smtClean="0">
                <a:cs typeface="Times New Roman" pitchFamily="18" charset="0"/>
              </a:rPr>
              <a:t>union by rank</a:t>
            </a:r>
            <a:r>
              <a:rPr lang="en-US" altLang="en-US" dirty="0" smtClean="0">
                <a:cs typeface="Times New Roman" pitchFamily="18" charset="0"/>
              </a:rPr>
              <a:t>. </a:t>
            </a:r>
          </a:p>
          <a:p>
            <a:pPr>
              <a:buClr>
                <a:schemeClr val="tx2"/>
              </a:buClr>
              <a:buFont typeface="Wingdings" pitchFamily="2" charset="2"/>
              <a:buChar char="§"/>
            </a:pPr>
            <a:r>
              <a:rPr lang="en-US" altLang="en-US" dirty="0" smtClean="0">
                <a:cs typeface="Times New Roman" pitchFamily="18" charset="0"/>
              </a:rPr>
              <a:t> We keep track of how many elements are in a </a:t>
            </a:r>
            <a:r>
              <a:rPr lang="en-US" altLang="en-US" dirty="0" err="1" smtClean="0">
                <a:cs typeface="Times New Roman" pitchFamily="18" charset="0"/>
              </a:rPr>
              <a:t>subtree</a:t>
            </a:r>
            <a:r>
              <a:rPr lang="en-US" altLang="en-US" dirty="0" smtClean="0">
                <a:cs typeface="Times New Roman" pitchFamily="18" charset="0"/>
              </a:rPr>
              <a:t>, and make the smaller </a:t>
            </a:r>
            <a:r>
              <a:rPr lang="en-US" altLang="en-US" dirty="0" err="1" smtClean="0">
                <a:cs typeface="Times New Roman" pitchFamily="18" charset="0"/>
              </a:rPr>
              <a:t>subtree</a:t>
            </a:r>
            <a:r>
              <a:rPr lang="en-US" altLang="en-US" dirty="0" smtClean="0">
                <a:cs typeface="Times New Roman" pitchFamily="18" charset="0"/>
              </a:rPr>
              <a:t> the child of the larger </a:t>
            </a:r>
            <a:r>
              <a:rPr lang="en-US" altLang="en-US" dirty="0" err="1" smtClean="0">
                <a:cs typeface="Times New Roman" pitchFamily="18" charset="0"/>
              </a:rPr>
              <a:t>subtree</a:t>
            </a:r>
            <a:r>
              <a:rPr lang="en-US" altLang="en-US" dirty="0" smtClean="0">
                <a:cs typeface="Times New Roman" pitchFamily="18" charset="0"/>
              </a:rPr>
              <a:t>.</a:t>
            </a:r>
          </a:p>
          <a:p>
            <a:pPr>
              <a:buClr>
                <a:schemeClr val="tx2"/>
              </a:buClr>
              <a:buFont typeface="Wingdings" pitchFamily="2" charset="2"/>
              <a:buChar char="§"/>
            </a:pPr>
            <a:r>
              <a:rPr lang="en-US" altLang="en-US" dirty="0" smtClean="0">
                <a:cs typeface="Times New Roman" pitchFamily="18" charset="0"/>
              </a:rPr>
              <a:t>This ensures that most of the items in the new tree are unaffected by the Union in terms of how long it takes to find the representative.</a:t>
            </a:r>
          </a:p>
          <a:p>
            <a:pPr>
              <a:buClr>
                <a:schemeClr val="tx2"/>
              </a:buClr>
              <a:buFont typeface="Wingdings" pitchFamily="2" charset="2"/>
              <a:buChar char="§"/>
            </a:pPr>
            <a:r>
              <a:rPr lang="en-US" altLang="en-US" dirty="0" smtClean="0">
                <a:cs typeface="Times New Roman" pitchFamily="18" charset="0"/>
              </a:rPr>
              <a:t>With each item </a:t>
            </a:r>
            <a:r>
              <a:rPr lang="en-US" altLang="en-US" i="1" dirty="0" smtClean="0">
                <a:cs typeface="Times New Roman" pitchFamily="18" charset="0"/>
              </a:rPr>
              <a:t>x</a:t>
            </a:r>
            <a:r>
              <a:rPr lang="en-US" altLang="en-US" dirty="0" smtClean="0">
                <a:cs typeface="Times New Roman" pitchFamily="18" charset="0"/>
              </a:rPr>
              <a:t> we associate a count </a:t>
            </a:r>
            <a:r>
              <a:rPr lang="en-US" altLang="en-US" dirty="0" smtClean="0">
                <a:cs typeface="Courier New" pitchFamily="49" charset="0"/>
              </a:rPr>
              <a:t>count[</a:t>
            </a:r>
            <a:r>
              <a:rPr lang="en-US" altLang="en-US" i="1" dirty="0" smtClean="0">
                <a:cs typeface="Courier New" pitchFamily="49" charset="0"/>
              </a:rPr>
              <a:t>x</a:t>
            </a:r>
            <a:r>
              <a:rPr lang="en-US" altLang="en-US" dirty="0" smtClean="0">
                <a:cs typeface="Courier New" pitchFamily="49" charset="0"/>
              </a:rPr>
              <a:t>]</a:t>
            </a:r>
            <a:r>
              <a:rPr lang="en-US" altLang="en-US" dirty="0" smtClean="0">
                <a:cs typeface="Times New Roman" pitchFamily="18" charset="0"/>
              </a:rPr>
              <a:t> that contains the number of items in the tree rooted at </a:t>
            </a:r>
            <a:r>
              <a:rPr lang="en-US" altLang="en-US" i="1" dirty="0" smtClean="0">
                <a:cs typeface="Times New Roman" pitchFamily="18" charset="0"/>
              </a:rPr>
              <a:t>x</a:t>
            </a:r>
            <a:r>
              <a:rPr lang="en-US" altLang="en-US" dirty="0" smtClean="0">
                <a:cs typeface="Times New Roman" pitchFamily="18" charset="0"/>
              </a:rPr>
              <a:t>. When the sets first start out as singletons, they each have a count of one. </a:t>
            </a:r>
            <a:endParaRPr lang="en-US" altLang="en-US" dirty="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13</a:t>
            </a:fld>
            <a:endParaRPr lang="en-US"/>
          </a:p>
        </p:txBody>
      </p:sp>
    </p:spTree>
    <p:extLst>
      <p:ext uri="{BB962C8B-B14F-4D97-AF65-F5344CB8AC3E}">
        <p14:creationId xmlns:p14="http://schemas.microsoft.com/office/powerpoint/2010/main" val="1544482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Improving Union Code</a:t>
            </a:r>
            <a:endParaRPr lang="en-US" dirty="0"/>
          </a:p>
        </p:txBody>
      </p:sp>
      <p:sp>
        <p:nvSpPr>
          <p:cNvPr id="3" name="Content Placeholder 2"/>
          <p:cNvSpPr>
            <a:spLocks noGrp="1"/>
          </p:cNvSpPr>
          <p:nvPr>
            <p:ph idx="1"/>
          </p:nvPr>
        </p:nvSpPr>
        <p:spPr>
          <a:xfrm>
            <a:off x="0" y="1600206"/>
            <a:ext cx="9144000" cy="4525963"/>
          </a:xfrm>
        </p:spPr>
        <p:txBody>
          <a:bodyPr>
            <a:normAutofit fontScale="70000" lnSpcReduction="20000"/>
          </a:bodyPr>
          <a:lstStyle/>
          <a:p>
            <a:pPr marL="0" indent="0">
              <a:buNone/>
            </a:pPr>
            <a:r>
              <a:rPr lang="en-US" altLang="en-US" b="1" dirty="0" smtClean="0">
                <a:latin typeface="Courier New" pitchFamily="49" charset="0"/>
                <a:cs typeface="Courier New" pitchFamily="49" charset="0"/>
              </a:rPr>
              <a:t>Union (x, y)	</a:t>
            </a:r>
          </a:p>
          <a:p>
            <a:pPr marL="0" indent="0">
              <a:buNone/>
            </a:pPr>
            <a:r>
              <a:rPr lang="en-US" altLang="en-US" b="1" dirty="0" smtClean="0">
                <a:latin typeface="Courier New" pitchFamily="49" charset="0"/>
                <a:cs typeface="Courier New" pitchFamily="49" charset="0"/>
              </a:rPr>
              <a:t>   a = Find (x)	</a:t>
            </a:r>
          </a:p>
          <a:p>
            <a:pPr marL="0" indent="0">
              <a:buNone/>
            </a:pPr>
            <a:r>
              <a:rPr lang="en-US" altLang="en-US" b="1" dirty="0" smtClean="0">
                <a:latin typeface="Courier New" pitchFamily="49" charset="0"/>
                <a:cs typeface="Courier New" pitchFamily="49" charset="0"/>
              </a:rPr>
              <a:t>   b = Find (y)	</a:t>
            </a:r>
          </a:p>
          <a:p>
            <a:pPr marL="0" indent="0">
              <a:buNone/>
            </a:pPr>
            <a:r>
              <a:rPr lang="en-US" altLang="en-US" b="1" dirty="0" smtClean="0">
                <a:latin typeface="Courier New" pitchFamily="49" charset="0"/>
                <a:cs typeface="Courier New" pitchFamily="49" charset="0"/>
              </a:rPr>
              <a:t>   if count[a] &gt; count[b] // a has more kids; </a:t>
            </a:r>
          </a:p>
          <a:p>
            <a:pPr marL="0" indent="0">
              <a:buNone/>
            </a:pPr>
            <a:r>
              <a:rPr lang="en-US" altLang="en-US" b="1" dirty="0" smtClean="0">
                <a:latin typeface="Courier New" pitchFamily="49" charset="0"/>
                <a:cs typeface="Courier New" pitchFamily="49" charset="0"/>
              </a:rPr>
              <a:t>                          // make b its child	</a:t>
            </a:r>
          </a:p>
          <a:p>
            <a:pPr marL="0" indent="0">
              <a:buNone/>
            </a:pPr>
            <a:r>
              <a:rPr lang="en-US" altLang="en-US" b="1" dirty="0" smtClean="0">
                <a:latin typeface="Courier New" pitchFamily="49" charset="0"/>
                <a:cs typeface="Courier New" pitchFamily="49" charset="0"/>
              </a:rPr>
              <a:t>      p[b] = a            // and update the count </a:t>
            </a:r>
          </a:p>
          <a:p>
            <a:pPr marL="0" indent="0">
              <a:buNone/>
            </a:pPr>
            <a:r>
              <a:rPr lang="en-US" altLang="en-US" b="1" dirty="0" smtClean="0">
                <a:latin typeface="Courier New" pitchFamily="49" charset="0"/>
                <a:cs typeface="Courier New" pitchFamily="49" charset="0"/>
              </a:rPr>
              <a:t>                          // of a to include b's kids</a:t>
            </a:r>
          </a:p>
          <a:p>
            <a:pPr marL="0" indent="0">
              <a:buNone/>
            </a:pPr>
            <a:r>
              <a:rPr lang="en-US" altLang="en-US" b="1" dirty="0" smtClean="0">
                <a:latin typeface="Courier New" pitchFamily="49" charset="0"/>
                <a:cs typeface="Courier New" pitchFamily="49" charset="0"/>
              </a:rPr>
              <a:t>      count[a] += count[b]	</a:t>
            </a:r>
          </a:p>
          <a:p>
            <a:pPr marL="0" indent="0">
              <a:buNone/>
            </a:pPr>
            <a:r>
              <a:rPr lang="en-US" altLang="en-US" b="1" dirty="0" smtClean="0">
                <a:latin typeface="Courier New" pitchFamily="49" charset="0"/>
                <a:cs typeface="Courier New" pitchFamily="49" charset="0"/>
              </a:rPr>
              <a:t>    else		           // or vice-versa	</a:t>
            </a:r>
          </a:p>
          <a:p>
            <a:pPr marL="0" indent="0">
              <a:buNone/>
            </a:pPr>
            <a:r>
              <a:rPr lang="en-US" altLang="en-US" b="1" dirty="0" smtClean="0">
                <a:latin typeface="Courier New" pitchFamily="49" charset="0"/>
                <a:cs typeface="Courier New" pitchFamily="49" charset="0"/>
              </a:rPr>
              <a:t>       p[a] = b		</a:t>
            </a:r>
          </a:p>
          <a:p>
            <a:pPr marL="0" indent="0">
              <a:buNone/>
            </a:pPr>
            <a:r>
              <a:rPr lang="en-US" altLang="en-US" b="1" dirty="0" smtClean="0">
                <a:latin typeface="Courier New" pitchFamily="49" charset="0"/>
                <a:cs typeface="Courier New" pitchFamily="49" charset="0"/>
              </a:rPr>
              <a:t>       count[b] += count[a] 	</a:t>
            </a:r>
          </a:p>
          <a:p>
            <a:pPr marL="0" indent="0">
              <a:buNone/>
            </a:pPr>
            <a:r>
              <a:rPr lang="en-US" altLang="en-US" b="1" dirty="0" smtClean="0">
                <a:latin typeface="Courier New" pitchFamily="49" charset="0"/>
                <a:cs typeface="Courier New" pitchFamily="49" charset="0"/>
              </a:rPr>
              <a:t>    </a:t>
            </a:r>
            <a:r>
              <a:rPr lang="en-US" altLang="en-US" b="1" dirty="0" err="1" smtClean="0">
                <a:latin typeface="Courier New" pitchFamily="49" charset="0"/>
                <a:cs typeface="Courier New" pitchFamily="49" charset="0"/>
              </a:rPr>
              <a:t>endif</a:t>
            </a:r>
            <a:r>
              <a:rPr lang="en-US" altLang="en-US" b="1" dirty="0" smtClean="0">
                <a:latin typeface="Courier New" pitchFamily="49" charset="0"/>
                <a:cs typeface="Courier New" pitchFamily="49"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14</a:t>
            </a:fld>
            <a:endParaRPr lang="en-US"/>
          </a:p>
        </p:txBody>
      </p:sp>
    </p:spTree>
    <p:extLst>
      <p:ext uri="{BB962C8B-B14F-4D97-AF65-F5344CB8AC3E}">
        <p14:creationId xmlns:p14="http://schemas.microsoft.com/office/powerpoint/2010/main" val="3967511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Algorithm 1 Union/Find</a:t>
            </a:r>
            <a:endParaRPr lang="en-US" dirty="0"/>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r>
              <a:rPr lang="en-US" altLang="en-US" sz="2900" dirty="0" smtClean="0">
                <a:cs typeface="Times New Roman" pitchFamily="18" charset="0"/>
              </a:rPr>
              <a:t>Let's see algorithms to implement this linked-list Union/Find. We'll assume that </a:t>
            </a:r>
            <a:r>
              <a:rPr lang="en-US" altLang="en-US" sz="2900" i="1" dirty="0" smtClean="0">
                <a:cs typeface="Times New Roman" pitchFamily="18" charset="0"/>
              </a:rPr>
              <a:t>p</a:t>
            </a:r>
            <a:r>
              <a:rPr lang="en-US" altLang="en-US" sz="2900" dirty="0" smtClean="0">
                <a:cs typeface="Times New Roman" pitchFamily="18" charset="0"/>
              </a:rPr>
              <a:t>[1..</a:t>
            </a:r>
            <a:r>
              <a:rPr lang="en-US" altLang="en-US" sz="2900" i="1" dirty="0" smtClean="0">
                <a:cs typeface="Times New Roman" pitchFamily="18" charset="0"/>
              </a:rPr>
              <a:t>n</a:t>
            </a:r>
            <a:r>
              <a:rPr lang="en-US" altLang="en-US" sz="2900" dirty="0" smtClean="0">
                <a:cs typeface="Times New Roman" pitchFamily="18" charset="0"/>
              </a:rPr>
              <a:t>] is initialized to </a:t>
            </a:r>
            <a:r>
              <a:rPr lang="en-US" altLang="en-US" sz="2900" i="1" dirty="0" smtClean="0">
                <a:cs typeface="Times New Roman" pitchFamily="18" charset="0"/>
              </a:rPr>
              <a:t>p</a:t>
            </a:r>
            <a:r>
              <a:rPr lang="en-US" altLang="en-US" sz="2900" dirty="0" smtClean="0">
                <a:cs typeface="Times New Roman" pitchFamily="18" charset="0"/>
              </a:rPr>
              <a:t>[</a:t>
            </a:r>
            <a:r>
              <a:rPr lang="en-US" altLang="en-US" sz="2900" i="1" dirty="0" smtClean="0">
                <a:cs typeface="Times New Roman" pitchFamily="18" charset="0"/>
              </a:rPr>
              <a:t>i</a:t>
            </a:r>
            <a:r>
              <a:rPr lang="en-US" altLang="en-US" sz="2900" dirty="0" smtClean="0">
                <a:cs typeface="Times New Roman" pitchFamily="18" charset="0"/>
              </a:rPr>
              <a:t>] = </a:t>
            </a:r>
            <a:r>
              <a:rPr lang="en-US" altLang="en-US" sz="2900" i="1" dirty="0" smtClean="0">
                <a:cs typeface="Times New Roman" pitchFamily="18" charset="0"/>
              </a:rPr>
              <a:t>i</a:t>
            </a:r>
            <a:r>
              <a:rPr lang="en-US" altLang="en-US" sz="2900" dirty="0" smtClean="0">
                <a:cs typeface="Times New Roman" pitchFamily="18" charset="0"/>
              </a:rPr>
              <a:t> so each item is in its own singleton set and is its own set's representative.</a:t>
            </a:r>
          </a:p>
          <a:p>
            <a:pPr marL="0" indent="0">
              <a:buNone/>
            </a:pPr>
            <a:r>
              <a:rPr lang="en-US" altLang="en-US" sz="2900" b="1" dirty="0" smtClean="0">
                <a:cs typeface="Courier New" pitchFamily="49" charset="0"/>
              </a:rPr>
              <a:t>// return the key of the representative of this set</a:t>
            </a:r>
          </a:p>
          <a:p>
            <a:pPr marL="0" indent="0">
              <a:buNone/>
            </a:pPr>
            <a:r>
              <a:rPr lang="en-US" altLang="en-US" sz="2900" b="1" dirty="0" smtClean="0">
                <a:cs typeface="Courier New" pitchFamily="49" charset="0"/>
              </a:rPr>
              <a:t>Find (x)	</a:t>
            </a:r>
          </a:p>
          <a:p>
            <a:pPr marL="0" indent="0">
              <a:buNone/>
            </a:pPr>
            <a:r>
              <a:rPr lang="en-US" altLang="en-US" sz="2900" b="1" dirty="0" smtClean="0">
                <a:cs typeface="Courier New" pitchFamily="49" charset="0"/>
              </a:rPr>
              <a:t>              if p[x] != x then</a:t>
            </a:r>
          </a:p>
          <a:p>
            <a:pPr marL="0" indent="0">
              <a:buNone/>
            </a:pPr>
            <a:r>
              <a:rPr lang="en-US" altLang="en-US" sz="2900" b="1" dirty="0" smtClean="0">
                <a:cs typeface="Courier New" pitchFamily="49" charset="0"/>
              </a:rPr>
              <a:t>	          return Find (p[x])	</a:t>
            </a:r>
          </a:p>
          <a:p>
            <a:pPr marL="0" indent="0">
              <a:buNone/>
            </a:pPr>
            <a:r>
              <a:rPr lang="en-US" altLang="en-US" sz="2900" b="1" dirty="0" smtClean="0">
                <a:cs typeface="Courier New" pitchFamily="49" charset="0"/>
              </a:rPr>
              <a:t>             end if</a:t>
            </a:r>
          </a:p>
          <a:p>
            <a:pPr marL="0" indent="0">
              <a:buNone/>
            </a:pPr>
            <a:r>
              <a:rPr lang="en-US" altLang="en-US" sz="2900" b="1" dirty="0" smtClean="0">
                <a:cs typeface="Courier New" pitchFamily="49" charset="0"/>
              </a:rPr>
              <a:t>	return x </a:t>
            </a:r>
          </a:p>
          <a:p>
            <a:pPr marL="0" indent="0">
              <a:buNone/>
            </a:pPr>
            <a:r>
              <a:rPr lang="en-US" altLang="en-US" sz="2900" b="1" dirty="0" smtClean="0">
                <a:cs typeface="Courier New" pitchFamily="49" charset="0"/>
              </a:rPr>
              <a:t>// join two sets containing items x and y together</a:t>
            </a:r>
          </a:p>
          <a:p>
            <a:pPr marL="0" indent="0">
              <a:buNone/>
            </a:pPr>
            <a:r>
              <a:rPr lang="en-US" altLang="en-US" sz="2900" b="1" dirty="0" smtClean="0">
                <a:cs typeface="Courier New" pitchFamily="49" charset="0"/>
              </a:rPr>
              <a:t>Union (x, y)</a:t>
            </a:r>
          </a:p>
          <a:p>
            <a:pPr marL="0" indent="0">
              <a:buNone/>
            </a:pPr>
            <a:r>
              <a:rPr lang="en-US" altLang="en-US" sz="2900" b="1" dirty="0" smtClean="0">
                <a:cs typeface="Courier New" pitchFamily="49" charset="0"/>
              </a:rPr>
              <a:t>	a = Find (x)	// a is x's representative</a:t>
            </a:r>
          </a:p>
          <a:p>
            <a:pPr marL="0" indent="0">
              <a:buNone/>
            </a:pPr>
            <a:r>
              <a:rPr lang="en-US" altLang="en-US" sz="2900" b="1" dirty="0" smtClean="0">
                <a:cs typeface="Courier New" pitchFamily="49" charset="0"/>
              </a:rPr>
              <a:t>	b = Find (y)	// b is y's representative</a:t>
            </a:r>
          </a:p>
          <a:p>
            <a:pPr marL="0" indent="0">
              <a:buNone/>
            </a:pPr>
            <a:r>
              <a:rPr lang="en-US" altLang="en-US" sz="2900" b="1" dirty="0" smtClean="0">
                <a:cs typeface="Courier New" pitchFamily="49" charset="0"/>
              </a:rPr>
              <a:t>	p[a] = b              // now b is a's parent, and Find (x)  </a:t>
            </a:r>
          </a:p>
          <a:p>
            <a:pPr marL="0" indent="0">
              <a:buNone/>
            </a:pPr>
            <a:r>
              <a:rPr lang="en-US" altLang="en-US" sz="2900" b="1" dirty="0" smtClean="0">
                <a:cs typeface="Courier New" pitchFamily="49" charset="0"/>
              </a:rPr>
              <a:t>                                          // would return b</a:t>
            </a:r>
            <a:r>
              <a:rPr lang="en-US" altLang="en-US" sz="2900" b="1" dirty="0" smtClean="0">
                <a:cs typeface="Times New Roman" pitchFamily="18" charset="0"/>
              </a:rPr>
              <a:t> </a:t>
            </a:r>
          </a:p>
          <a:p>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15</a:t>
            </a:fld>
            <a:endParaRPr lang="en-US"/>
          </a:p>
        </p:txBody>
      </p:sp>
    </p:spTree>
    <p:extLst>
      <p:ext uri="{BB962C8B-B14F-4D97-AF65-F5344CB8AC3E}">
        <p14:creationId xmlns:p14="http://schemas.microsoft.com/office/powerpoint/2010/main" val="1972695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Example Unions</a:t>
            </a:r>
            <a:endParaRPr lang="en-US" dirty="0"/>
          </a:p>
        </p:txBody>
      </p:sp>
      <p:sp>
        <p:nvSpPr>
          <p:cNvPr id="3" name="Content Placeholder 2"/>
          <p:cNvSpPr>
            <a:spLocks noGrp="1"/>
          </p:cNvSpPr>
          <p:nvPr>
            <p:ph idx="1"/>
          </p:nvPr>
        </p:nvSpPr>
        <p:spPr>
          <a:xfrm>
            <a:off x="457200" y="1600200"/>
            <a:ext cx="8229600" cy="5257800"/>
          </a:xfrm>
        </p:spPr>
        <p:txBody>
          <a:bodyPr/>
          <a:lstStyle/>
          <a:p>
            <a:pPr marL="0" indent="0">
              <a:buNone/>
            </a:pPr>
            <a:r>
              <a:rPr lang="en-US" altLang="en-US" dirty="0" smtClean="0">
                <a:latin typeface="Times New Roman" pitchFamily="18" charset="0"/>
                <a:cs typeface="Times New Roman" pitchFamily="18" charset="0"/>
              </a:rPr>
              <a:t>Here is an example of doing some Union operations on sets with indices 1..6 (</a:t>
            </a:r>
            <a:r>
              <a:rPr lang="en-US" altLang="en-US" dirty="0" smtClean="0">
                <a:latin typeface="Courier New" pitchFamily="49" charset="0"/>
                <a:cs typeface="Courier New" pitchFamily="49" charset="0"/>
              </a:rPr>
              <a:t>c[i]</a:t>
            </a:r>
            <a:r>
              <a:rPr lang="en-US" altLang="en-US" dirty="0" smtClean="0">
                <a:latin typeface="Times New Roman" pitchFamily="18" charset="0"/>
                <a:cs typeface="Times New Roman" pitchFamily="18" charset="0"/>
              </a:rPr>
              <a:t> is </a:t>
            </a:r>
            <a:r>
              <a:rPr lang="en-US" altLang="en-US" dirty="0" smtClean="0">
                <a:latin typeface="Courier New" pitchFamily="49" charset="0"/>
                <a:cs typeface="Courier New" pitchFamily="49" charset="0"/>
              </a:rPr>
              <a:t>count[i</a:t>
            </a:r>
            <a:r>
              <a:rPr lang="en-US" altLang="en-US" smtClean="0">
                <a:latin typeface="Courier New" pitchFamily="49" charset="0"/>
                <a:cs typeface="Courier New" pitchFamily="49" charset="0"/>
              </a:rPr>
              <a:t>]</a:t>
            </a:r>
            <a:r>
              <a:rPr lang="en-US" altLang="en-US" smtClean="0">
                <a:latin typeface="Times New Roman" pitchFamily="18" charset="0"/>
                <a:cs typeface="Times New Roman" pitchFamily="18" charset="0"/>
              </a:rPr>
              <a:t>): </a:t>
            </a: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16</a:t>
            </a:fld>
            <a:endParaRPr lang="en-US"/>
          </a:p>
        </p:txBody>
      </p:sp>
      <p:pic>
        <p:nvPicPr>
          <p:cNvPr id="10" name="Picture 9"/>
          <p:cNvPicPr>
            <a:picLocks noChangeAspect="1"/>
          </p:cNvPicPr>
          <p:nvPr/>
        </p:nvPicPr>
        <p:blipFill>
          <a:blip r:embed="rId2"/>
          <a:stretch>
            <a:fillRect/>
          </a:stretch>
        </p:blipFill>
        <p:spPr>
          <a:xfrm>
            <a:off x="1100137" y="3092912"/>
            <a:ext cx="6943725" cy="3629025"/>
          </a:xfrm>
          <a:prstGeom prst="rect">
            <a:avLst/>
          </a:prstGeom>
        </p:spPr>
      </p:pic>
    </p:spTree>
    <p:extLst>
      <p:ext uri="{BB962C8B-B14F-4D97-AF65-F5344CB8AC3E}">
        <p14:creationId xmlns:p14="http://schemas.microsoft.com/office/powerpoint/2010/main" val="2896676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Analysis Union/Find</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altLang="en-US" dirty="0" smtClean="0">
                <a:cs typeface="Times New Roman" pitchFamily="18" charset="0"/>
              </a:rPr>
              <a:t>A Union or Find operation takes </a:t>
            </a:r>
            <a:r>
              <a:rPr lang="en-US" altLang="en-US" i="1" dirty="0" smtClean="0">
                <a:cs typeface="Times New Roman" pitchFamily="18" charset="0"/>
              </a:rPr>
              <a:t>O</a:t>
            </a:r>
            <a:r>
              <a:rPr lang="en-US" altLang="en-US" dirty="0" smtClean="0">
                <a:cs typeface="Times New Roman" pitchFamily="18" charset="0"/>
              </a:rPr>
              <a:t>(</a:t>
            </a:r>
            <a:r>
              <a:rPr lang="en-US" altLang="en-US" dirty="0" err="1" smtClean="0">
                <a:cs typeface="Times New Roman" pitchFamily="18" charset="0"/>
              </a:rPr>
              <a:t>lg</a:t>
            </a:r>
            <a:r>
              <a:rPr lang="en-US" altLang="en-US" dirty="0" smtClean="0">
                <a:cs typeface="Times New Roman" pitchFamily="18" charset="0"/>
              </a:rPr>
              <a:t>* </a:t>
            </a:r>
            <a:r>
              <a:rPr lang="en-US" altLang="en-US" i="1" dirty="0" smtClean="0">
                <a:cs typeface="Times New Roman" pitchFamily="18" charset="0"/>
              </a:rPr>
              <a:t>n</a:t>
            </a:r>
            <a:r>
              <a:rPr lang="en-US" altLang="en-US" dirty="0" smtClean="0">
                <a:cs typeface="Times New Roman" pitchFamily="18" charset="0"/>
              </a:rPr>
              <a:t>) time amortized over all the operations (i.e., one particular instance may take longer, but overall, each one averages out to </a:t>
            </a:r>
            <a:r>
              <a:rPr lang="en-US" altLang="en-US" i="1" dirty="0" smtClean="0">
                <a:cs typeface="Times New Roman" pitchFamily="18" charset="0"/>
              </a:rPr>
              <a:t>O</a:t>
            </a:r>
            <a:r>
              <a:rPr lang="en-US" altLang="en-US" dirty="0" smtClean="0">
                <a:cs typeface="Times New Roman" pitchFamily="18" charset="0"/>
              </a:rPr>
              <a:t>(</a:t>
            </a:r>
            <a:r>
              <a:rPr lang="en-US" altLang="en-US" dirty="0" err="1" smtClean="0">
                <a:cs typeface="Times New Roman" pitchFamily="18" charset="0"/>
              </a:rPr>
              <a:t>lg</a:t>
            </a:r>
            <a:r>
              <a:rPr lang="en-US" altLang="en-US" dirty="0" smtClean="0">
                <a:cs typeface="Times New Roman" pitchFamily="18" charset="0"/>
              </a:rPr>
              <a:t>* </a:t>
            </a:r>
            <a:r>
              <a:rPr lang="en-US" altLang="en-US" i="1" dirty="0" smtClean="0">
                <a:cs typeface="Times New Roman" pitchFamily="18" charset="0"/>
              </a:rPr>
              <a:t>n</a:t>
            </a:r>
            <a:r>
              <a:rPr lang="en-US" altLang="en-US" dirty="0" smtClean="0">
                <a:cs typeface="Times New Roman" pitchFamily="18" charset="0"/>
              </a:rPr>
              <a:t>). This </a:t>
            </a:r>
            <a:r>
              <a:rPr lang="en-US" altLang="en-US" dirty="0" err="1" smtClean="0">
                <a:cs typeface="Times New Roman" pitchFamily="18" charset="0"/>
              </a:rPr>
              <a:t>lg</a:t>
            </a:r>
            <a:r>
              <a:rPr lang="en-US" altLang="en-US" dirty="0" smtClean="0">
                <a:cs typeface="Times New Roman" pitchFamily="18" charset="0"/>
              </a:rPr>
              <a:t>* is the iterated logarithm function; it's the number of times you can take the log base 2 of a number. This is a very slowly growing number; </a:t>
            </a:r>
            <a:r>
              <a:rPr lang="en-US" altLang="en-US" dirty="0" err="1" smtClean="0">
                <a:cs typeface="Times New Roman" pitchFamily="18" charset="0"/>
              </a:rPr>
              <a:t>lg</a:t>
            </a:r>
            <a:r>
              <a:rPr lang="en-US" altLang="en-US" dirty="0" smtClean="0">
                <a:cs typeface="Times New Roman" pitchFamily="18" charset="0"/>
              </a:rPr>
              <a:t>* 10</a:t>
            </a:r>
            <a:r>
              <a:rPr lang="en-US" altLang="en-US" baseline="30000" dirty="0" smtClean="0">
                <a:cs typeface="Times New Roman" pitchFamily="18" charset="0"/>
              </a:rPr>
              <a:t>20</a:t>
            </a:r>
            <a:r>
              <a:rPr lang="en-US" altLang="en-US" dirty="0" smtClean="0">
                <a:cs typeface="Times New Roman" pitchFamily="18" charset="0"/>
              </a:rPr>
              <a:t> is about 4. You will probably never need to do Union/Find on sets with that many elements; indeed, there aren't even that many bytes in all the computers in the world. So for all practical purposes, Union/Find can be considered to run in constant time. </a:t>
            </a:r>
          </a:p>
          <a:p>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17</a:t>
            </a:fld>
            <a:endParaRPr lang="en-US"/>
          </a:p>
        </p:txBody>
      </p:sp>
    </p:spTree>
    <p:extLst>
      <p:ext uri="{BB962C8B-B14F-4D97-AF65-F5344CB8AC3E}">
        <p14:creationId xmlns:p14="http://schemas.microsoft.com/office/powerpoint/2010/main" val="1026008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Disjoint-Sets Data Structure</a:t>
            </a:r>
            <a:endParaRPr lang="en-US"/>
          </a:p>
        </p:txBody>
      </p:sp>
      <p:sp>
        <p:nvSpPr>
          <p:cNvPr id="3" name="Content Placeholder 2"/>
          <p:cNvSpPr>
            <a:spLocks noGrp="1"/>
          </p:cNvSpPr>
          <p:nvPr>
            <p:ph idx="1"/>
          </p:nvPr>
        </p:nvSpPr>
        <p:spPr/>
        <p:txBody>
          <a:bodyPr>
            <a:normAutofit/>
          </a:bodyPr>
          <a:lstStyle/>
          <a:p>
            <a:r>
              <a:rPr lang="en-US" sz="2400"/>
              <a:t>Representation. Represent each set as a tree of elements. </a:t>
            </a:r>
            <a:r>
              <a:rPr lang="en-US" sz="2400" smtClean="0"/>
              <a:t>・</a:t>
            </a:r>
          </a:p>
          <a:p>
            <a:r>
              <a:rPr lang="en-US" sz="2400" smtClean="0"/>
              <a:t>Each </a:t>
            </a:r>
            <a:r>
              <a:rPr lang="en-US" sz="2400"/>
              <a:t>element has a parent pointer in the tree</a:t>
            </a:r>
            <a:r>
              <a:rPr lang="en-US" sz="2400" smtClean="0"/>
              <a:t>.</a:t>
            </a:r>
          </a:p>
          <a:p>
            <a:r>
              <a:rPr lang="en-US" sz="2400" smtClean="0"/>
              <a:t>The </a:t>
            </a:r>
            <a:r>
              <a:rPr lang="en-US" sz="2400"/>
              <a:t>root serves as the canonical element. </a:t>
            </a:r>
            <a:endParaRPr lang="en-US" sz="2400" smtClean="0"/>
          </a:p>
          <a:p>
            <a:r>
              <a:rPr lang="en-US" sz="2400" smtClean="0"/>
              <a:t>FIND(x</a:t>
            </a:r>
            <a:r>
              <a:rPr lang="en-US" sz="2400"/>
              <a:t>). Find the root of the tree containing x</a:t>
            </a:r>
            <a:r>
              <a:rPr lang="en-US" sz="2400" smtClean="0"/>
              <a:t>.</a:t>
            </a:r>
          </a:p>
          <a:p>
            <a:r>
              <a:rPr lang="en-US" sz="2400" smtClean="0"/>
              <a:t>UNION(x</a:t>
            </a:r>
            <a:r>
              <a:rPr lang="en-US" sz="2400"/>
              <a:t>, y). Make the root of one tree point to root of other tree.</a:t>
            </a:r>
          </a:p>
        </p:txBody>
      </p:sp>
      <p:sp>
        <p:nvSpPr>
          <p:cNvPr id="4" name="Slide Number Placeholder 3"/>
          <p:cNvSpPr>
            <a:spLocks noGrp="1"/>
          </p:cNvSpPr>
          <p:nvPr>
            <p:ph type="sldNum" sz="quarter" idx="12"/>
          </p:nvPr>
        </p:nvSpPr>
        <p:spPr/>
        <p:txBody>
          <a:bodyPr/>
          <a:lstStyle/>
          <a:p>
            <a:fld id="{31033B78-0EFD-4264-8F89-BD9879C02502}" type="slidenum">
              <a:rPr lang="en-US" smtClean="0"/>
              <a:t>18</a:t>
            </a:fld>
            <a:endParaRPr lang="en-US"/>
          </a:p>
        </p:txBody>
      </p:sp>
      <p:pic>
        <p:nvPicPr>
          <p:cNvPr id="5" name="Picture 4"/>
          <p:cNvPicPr>
            <a:picLocks noChangeAspect="1"/>
          </p:cNvPicPr>
          <p:nvPr/>
        </p:nvPicPr>
        <p:blipFill>
          <a:blip r:embed="rId2"/>
          <a:stretch>
            <a:fillRect/>
          </a:stretch>
        </p:blipFill>
        <p:spPr>
          <a:xfrm>
            <a:off x="2209800" y="3966535"/>
            <a:ext cx="5029200" cy="2755402"/>
          </a:xfrm>
          <a:prstGeom prst="rect">
            <a:avLst/>
          </a:prstGeom>
        </p:spPr>
      </p:pic>
    </p:spTree>
    <p:extLst>
      <p:ext uri="{BB962C8B-B14F-4D97-AF65-F5344CB8AC3E}">
        <p14:creationId xmlns:p14="http://schemas.microsoft.com/office/powerpoint/2010/main" val="64782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Union-by-Size</a:t>
            </a:r>
            <a:endParaRPr lang="en-US"/>
          </a:p>
        </p:txBody>
      </p:sp>
      <p:sp>
        <p:nvSpPr>
          <p:cNvPr id="3" name="Content Placeholder 2"/>
          <p:cNvSpPr>
            <a:spLocks noGrp="1"/>
          </p:cNvSpPr>
          <p:nvPr>
            <p:ph idx="1"/>
          </p:nvPr>
        </p:nvSpPr>
        <p:spPr/>
        <p:txBody>
          <a:bodyPr/>
          <a:lstStyle/>
          <a:p>
            <a:r>
              <a:rPr lang="en-US"/>
              <a:t>Maintain a subtree count for each node, initially 1. Link root of smaller tree to root of larger tree (breaking ties arbitrarily).</a:t>
            </a:r>
          </a:p>
        </p:txBody>
      </p:sp>
      <p:sp>
        <p:nvSpPr>
          <p:cNvPr id="4" name="Slide Number Placeholder 3"/>
          <p:cNvSpPr>
            <a:spLocks noGrp="1"/>
          </p:cNvSpPr>
          <p:nvPr>
            <p:ph type="sldNum" sz="quarter" idx="12"/>
          </p:nvPr>
        </p:nvSpPr>
        <p:spPr/>
        <p:txBody>
          <a:bodyPr/>
          <a:lstStyle/>
          <a:p>
            <a:fld id="{31033B78-0EFD-4264-8F89-BD9879C02502}" type="slidenum">
              <a:rPr lang="en-US" smtClean="0"/>
              <a:t>19</a:t>
            </a:fld>
            <a:endParaRPr lang="en-US"/>
          </a:p>
        </p:txBody>
      </p:sp>
      <p:pic>
        <p:nvPicPr>
          <p:cNvPr id="5" name="Picture 4"/>
          <p:cNvPicPr>
            <a:picLocks noChangeAspect="1"/>
          </p:cNvPicPr>
          <p:nvPr/>
        </p:nvPicPr>
        <p:blipFill>
          <a:blip r:embed="rId2"/>
          <a:stretch>
            <a:fillRect/>
          </a:stretch>
        </p:blipFill>
        <p:spPr>
          <a:xfrm>
            <a:off x="1143000" y="3401182"/>
            <a:ext cx="6225377" cy="2724987"/>
          </a:xfrm>
          <a:prstGeom prst="rect">
            <a:avLst/>
          </a:prstGeom>
        </p:spPr>
      </p:pic>
    </p:spTree>
    <p:extLst>
      <p:ext uri="{BB962C8B-B14F-4D97-AF65-F5344CB8AC3E}">
        <p14:creationId xmlns:p14="http://schemas.microsoft.com/office/powerpoint/2010/main" val="214133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altLang="en-US" dirty="0" smtClean="0"/>
              <a:t>Sets, Union/Find</a:t>
            </a:r>
            <a:endParaRPr lang="en-US" dirty="0"/>
          </a:p>
        </p:txBody>
      </p:sp>
      <p:sp>
        <p:nvSpPr>
          <p:cNvPr id="3" name="Content Placeholder 2"/>
          <p:cNvSpPr>
            <a:spLocks noGrp="1"/>
          </p:cNvSpPr>
          <p:nvPr>
            <p:ph idx="1"/>
          </p:nvPr>
        </p:nvSpPr>
        <p:spPr>
          <a:xfrm>
            <a:off x="533406" y="609600"/>
            <a:ext cx="8229600" cy="6248400"/>
          </a:xfrm>
        </p:spPr>
        <p:txBody>
          <a:bodyPr>
            <a:normAutofit/>
          </a:bodyPr>
          <a:lstStyle/>
          <a:p>
            <a:pPr marL="0" indent="0">
              <a:buNone/>
            </a:pPr>
            <a:r>
              <a:rPr lang="en-US" altLang="en-US" sz="2800" b="1" dirty="0" smtClean="0"/>
              <a:t>Input Description</a:t>
            </a:r>
            <a:r>
              <a:rPr lang="en-US" altLang="en-US" sz="2800" dirty="0" smtClean="0"/>
              <a:t>: A universe of objects U = { u</a:t>
            </a:r>
            <a:r>
              <a:rPr lang="en-US" altLang="en-US" sz="2800" baseline="-25000" dirty="0" smtClean="0"/>
              <a:t>1</a:t>
            </a:r>
            <a:r>
              <a:rPr lang="en-US" altLang="en-US" sz="2800" dirty="0" smtClean="0"/>
              <a:t>,...,u</a:t>
            </a:r>
            <a:r>
              <a:rPr lang="en-US" altLang="en-US" sz="2800" baseline="-25000" dirty="0" smtClean="0"/>
              <a:t>n</a:t>
            </a:r>
            <a:r>
              <a:rPr lang="en-US" altLang="en-US" sz="2800" dirty="0" smtClean="0"/>
              <a:t>} , and a collection of subsets S</a:t>
            </a:r>
            <a:r>
              <a:rPr lang="en-US" altLang="en-US" sz="2800" baseline="-25000" dirty="0" smtClean="0"/>
              <a:t>1</a:t>
            </a:r>
            <a:r>
              <a:rPr lang="en-US" altLang="en-US" sz="2800" dirty="0" smtClean="0"/>
              <a:t>,...,S</a:t>
            </a:r>
            <a:r>
              <a:rPr lang="en-US" altLang="en-US" sz="2800" baseline="-25000" dirty="0" smtClean="0"/>
              <a:t>m</a:t>
            </a:r>
            <a:r>
              <a:rPr lang="en-US" altLang="en-US" sz="2800" dirty="0" smtClean="0"/>
              <a:t>, S</a:t>
            </a:r>
            <a:r>
              <a:rPr lang="en-US" altLang="en-US" sz="2800" baseline="-25000" dirty="0" smtClean="0"/>
              <a:t>i</a:t>
            </a:r>
            <a:r>
              <a:rPr lang="en-US" altLang="en-US" sz="2800" dirty="0" smtClean="0"/>
              <a:t> a subset U . </a:t>
            </a:r>
          </a:p>
          <a:p>
            <a:pPr marL="0" indent="0">
              <a:buNone/>
            </a:pPr>
            <a:r>
              <a:rPr lang="en-US" altLang="en-US" sz="2800" b="1" dirty="0" smtClean="0"/>
              <a:t>Problem:</a:t>
            </a:r>
            <a:r>
              <a:rPr lang="en-US" altLang="en-US" sz="2800" dirty="0" smtClean="0"/>
              <a:t> Represent each subset so as to efficiently</a:t>
            </a:r>
          </a:p>
          <a:p>
            <a:pPr marL="0" indent="0">
              <a:buNone/>
            </a:pPr>
            <a:r>
              <a:rPr lang="en-US" altLang="en-US" sz="2800" dirty="0" smtClean="0"/>
              <a:t> (1) test whether </a:t>
            </a:r>
            <a:r>
              <a:rPr lang="en-US" altLang="en-US" sz="2800" dirty="0" err="1" smtClean="0"/>
              <a:t>u</a:t>
            </a:r>
            <a:r>
              <a:rPr lang="en-US" altLang="en-US" sz="2800" baseline="-25000" dirty="0" err="1" smtClean="0"/>
              <a:t>i</a:t>
            </a:r>
            <a:r>
              <a:rPr lang="en-US" altLang="en-US" sz="2800" dirty="0" smtClean="0"/>
              <a:t> in </a:t>
            </a:r>
            <a:r>
              <a:rPr lang="en-US" altLang="en-US" sz="2800" dirty="0" err="1" smtClean="0"/>
              <a:t>S</a:t>
            </a:r>
            <a:r>
              <a:rPr lang="en-US" altLang="en-US" sz="2800" baseline="-25000" dirty="0" err="1" smtClean="0"/>
              <a:t>j</a:t>
            </a:r>
            <a:r>
              <a:rPr lang="en-US" altLang="en-US" sz="2800" dirty="0" smtClean="0"/>
              <a:t>, </a:t>
            </a:r>
          </a:p>
          <a:p>
            <a:pPr marL="0" indent="0">
              <a:buNone/>
            </a:pPr>
            <a:r>
              <a:rPr lang="en-US" altLang="en-US" sz="2800" dirty="0" smtClean="0"/>
              <a:t>(2) find the union or intersection of S</a:t>
            </a:r>
            <a:r>
              <a:rPr lang="en-US" altLang="en-US" sz="2800" baseline="-25000" dirty="0" smtClean="0"/>
              <a:t>i</a:t>
            </a:r>
            <a:r>
              <a:rPr lang="en-US" altLang="en-US" sz="2800" dirty="0" smtClean="0"/>
              <a:t> and </a:t>
            </a:r>
            <a:r>
              <a:rPr lang="en-US" altLang="en-US" sz="2800" dirty="0" err="1" smtClean="0"/>
              <a:t>S</a:t>
            </a:r>
            <a:r>
              <a:rPr lang="en-US" altLang="en-US" sz="2800" baseline="-25000" dirty="0" err="1" smtClean="0"/>
              <a:t>j</a:t>
            </a:r>
            <a:r>
              <a:rPr lang="en-US" altLang="en-US" sz="2800" dirty="0" smtClean="0"/>
              <a:t>, </a:t>
            </a:r>
          </a:p>
          <a:p>
            <a:pPr marL="0" indent="0">
              <a:buNone/>
            </a:pPr>
            <a:r>
              <a:rPr lang="en-US" altLang="en-US" sz="2800" dirty="0" smtClean="0"/>
              <a:t>(3) insert or delete members of S</a:t>
            </a:r>
            <a:r>
              <a:rPr lang="en-US" altLang="en-US" sz="2800" baseline="-25000" dirty="0" smtClean="0"/>
              <a:t>i</a:t>
            </a:r>
            <a:r>
              <a:rPr lang="en-US" altLang="en-US" sz="2800" dirty="0" smtClean="0"/>
              <a:t>. </a:t>
            </a:r>
            <a:endParaRPr lang="en-US" altLang="en-US" sz="2800" dirty="0"/>
          </a:p>
        </p:txBody>
      </p:sp>
      <p:sp>
        <p:nvSpPr>
          <p:cNvPr id="4" name="Slide Number Placeholder 3"/>
          <p:cNvSpPr>
            <a:spLocks noGrp="1"/>
          </p:cNvSpPr>
          <p:nvPr>
            <p:ph type="sldNum" sz="quarter" idx="12"/>
          </p:nvPr>
        </p:nvSpPr>
        <p:spPr/>
        <p:txBody>
          <a:bodyPr/>
          <a:lstStyle/>
          <a:p>
            <a:fld id="{31033B78-0EFD-4264-8F89-BD9879C02502}" type="slidenum">
              <a:rPr lang="en-US" smtClean="0"/>
              <a:t>2</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172" y="4267200"/>
            <a:ext cx="7189787" cy="2247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6475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Union-by-Size</a:t>
            </a:r>
          </a:p>
        </p:txBody>
      </p:sp>
      <p:sp>
        <p:nvSpPr>
          <p:cNvPr id="3" name="Content Placeholder 2"/>
          <p:cNvSpPr>
            <a:spLocks noGrp="1"/>
          </p:cNvSpPr>
          <p:nvPr>
            <p:ph idx="1"/>
          </p:nvPr>
        </p:nvSpPr>
        <p:spPr/>
        <p:txBody>
          <a:bodyPr/>
          <a:lstStyle/>
          <a:p>
            <a:r>
              <a:rPr lang="en-US"/>
              <a:t>Maintain a subtree count for each node, initially 1. Link root of smaller tree to root of larger tree (breaking ties arbitrarily).</a:t>
            </a:r>
          </a:p>
        </p:txBody>
      </p:sp>
      <p:sp>
        <p:nvSpPr>
          <p:cNvPr id="4" name="Slide Number Placeholder 3"/>
          <p:cNvSpPr>
            <a:spLocks noGrp="1"/>
          </p:cNvSpPr>
          <p:nvPr>
            <p:ph type="sldNum" sz="quarter" idx="12"/>
          </p:nvPr>
        </p:nvSpPr>
        <p:spPr/>
        <p:txBody>
          <a:bodyPr/>
          <a:lstStyle/>
          <a:p>
            <a:fld id="{31033B78-0EFD-4264-8F89-BD9879C02502}" type="slidenum">
              <a:rPr lang="en-US" smtClean="0"/>
              <a:t>20</a:t>
            </a:fld>
            <a:endParaRPr lang="en-US"/>
          </a:p>
        </p:txBody>
      </p:sp>
      <p:pic>
        <p:nvPicPr>
          <p:cNvPr id="5" name="Picture 4"/>
          <p:cNvPicPr>
            <a:picLocks noChangeAspect="1"/>
          </p:cNvPicPr>
          <p:nvPr/>
        </p:nvPicPr>
        <p:blipFill>
          <a:blip r:embed="rId2"/>
          <a:stretch>
            <a:fillRect/>
          </a:stretch>
        </p:blipFill>
        <p:spPr>
          <a:xfrm>
            <a:off x="1295400" y="3541875"/>
            <a:ext cx="5805492" cy="2588252"/>
          </a:xfrm>
          <a:prstGeom prst="rect">
            <a:avLst/>
          </a:prstGeom>
        </p:spPr>
      </p:pic>
    </p:spTree>
    <p:extLst>
      <p:ext uri="{BB962C8B-B14F-4D97-AF65-F5344CB8AC3E}">
        <p14:creationId xmlns:p14="http://schemas.microsoft.com/office/powerpoint/2010/main" val="3847196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Union-by-Size</a:t>
            </a:r>
          </a:p>
        </p:txBody>
      </p:sp>
      <p:pic>
        <p:nvPicPr>
          <p:cNvPr id="5" name="Content Placeholder 4"/>
          <p:cNvPicPr>
            <a:picLocks noGrp="1" noChangeAspect="1"/>
          </p:cNvPicPr>
          <p:nvPr>
            <p:ph idx="1"/>
          </p:nvPr>
        </p:nvPicPr>
        <p:blipFill>
          <a:blip r:embed="rId2"/>
          <a:stretch>
            <a:fillRect/>
          </a:stretch>
        </p:blipFill>
        <p:spPr>
          <a:xfrm>
            <a:off x="940280" y="1600200"/>
            <a:ext cx="7263440" cy="4525963"/>
          </a:xfrm>
          <a:prstGeom prst="rect">
            <a:avLst/>
          </a:prstGeom>
        </p:spPr>
      </p:pic>
      <p:sp>
        <p:nvSpPr>
          <p:cNvPr id="4" name="Slide Number Placeholder 3"/>
          <p:cNvSpPr>
            <a:spLocks noGrp="1"/>
          </p:cNvSpPr>
          <p:nvPr>
            <p:ph type="sldNum" sz="quarter" idx="12"/>
          </p:nvPr>
        </p:nvSpPr>
        <p:spPr/>
        <p:txBody>
          <a:bodyPr/>
          <a:lstStyle/>
          <a:p>
            <a:fld id="{31033B78-0EFD-4264-8F89-BD9879C02502}" type="slidenum">
              <a:rPr lang="en-US" smtClean="0"/>
              <a:t>21</a:t>
            </a:fld>
            <a:endParaRPr lang="en-US"/>
          </a:p>
        </p:txBody>
      </p:sp>
    </p:spTree>
    <p:extLst>
      <p:ext uri="{BB962C8B-B14F-4D97-AF65-F5344CB8AC3E}">
        <p14:creationId xmlns:p14="http://schemas.microsoft.com/office/powerpoint/2010/main" val="405197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91"/>
            <a:ext cx="8229600" cy="744071"/>
          </a:xfrm>
        </p:spPr>
        <p:txBody>
          <a:bodyPr>
            <a:normAutofit fontScale="90000"/>
          </a:bodyPr>
          <a:lstStyle/>
          <a:p>
            <a:r>
              <a:rPr lang="en-US" altLang="en-US" smtClean="0"/>
              <a:t>Another Example: Union-by-Size</a:t>
            </a:r>
            <a:endParaRPr lang="en-US" dirty="0"/>
          </a:p>
        </p:txBody>
      </p:sp>
      <p:sp>
        <p:nvSpPr>
          <p:cNvPr id="3" name="Content Placeholder 2"/>
          <p:cNvSpPr>
            <a:spLocks noGrp="1"/>
          </p:cNvSpPr>
          <p:nvPr>
            <p:ph idx="1"/>
          </p:nvPr>
        </p:nvSpPr>
        <p:spPr>
          <a:xfrm>
            <a:off x="457200" y="838200"/>
            <a:ext cx="8229600" cy="6019800"/>
          </a:xfrm>
        </p:spPr>
        <p:txBody>
          <a:bodyPr>
            <a:normAutofit/>
          </a:bodyPr>
          <a:lstStyle/>
          <a:p>
            <a:pPr marL="0" indent="0">
              <a:buNone/>
            </a:pPr>
            <a:r>
              <a:rPr lang="en-US" altLang="en-US" sz="2400" dirty="0" smtClean="0">
                <a:cs typeface="Times New Roman" pitchFamily="18" charset="0"/>
              </a:rPr>
              <a:t>Consider the following sequence of union commands on the set of elements {0, ... , 12}:, union (1,2), union(3, 4), union(1, 7)  Show the result when the unions are performed  using union-by-size </a:t>
            </a:r>
            <a:endParaRPr lang="en-US" altLang="en-US" sz="2400" dirty="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22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250141"/>
            <a:ext cx="6591300" cy="40895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8764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altLang="en-US"/>
              <a:t>Another Example: Union-by-Size</a:t>
            </a:r>
            <a:endParaRPr lang="en-US" dirty="0"/>
          </a:p>
        </p:txBody>
      </p:sp>
      <p:sp>
        <p:nvSpPr>
          <p:cNvPr id="3" name="Content Placeholder 2"/>
          <p:cNvSpPr>
            <a:spLocks noGrp="1"/>
          </p:cNvSpPr>
          <p:nvPr>
            <p:ph idx="1"/>
          </p:nvPr>
        </p:nvSpPr>
        <p:spPr>
          <a:xfrm>
            <a:off x="457200" y="762000"/>
            <a:ext cx="8229600" cy="6096000"/>
          </a:xfrm>
        </p:spPr>
        <p:txBody>
          <a:bodyPr>
            <a:normAutofit/>
          </a:bodyPr>
          <a:lstStyle/>
          <a:p>
            <a:pPr marL="0" indent="0">
              <a:buNone/>
            </a:pPr>
            <a:r>
              <a:rPr lang="en-US" altLang="en-US" sz="2400" dirty="0" smtClean="0">
                <a:cs typeface="Times New Roman" pitchFamily="18" charset="0"/>
              </a:rPr>
              <a:t>Consider the following sequence of union commands on the set of elements {0, ... , 12}:, union (3,5), union(8, 9), union(9, 10)  Show the result when the unions are performed  using union-by-size</a:t>
            </a:r>
            <a:endParaRPr lang="en-US" sz="2400" dirty="0"/>
          </a:p>
        </p:txBody>
      </p:sp>
      <p:sp>
        <p:nvSpPr>
          <p:cNvPr id="4" name="Slide Number Placeholder 3"/>
          <p:cNvSpPr>
            <a:spLocks noGrp="1"/>
          </p:cNvSpPr>
          <p:nvPr>
            <p:ph type="sldNum" sz="quarter" idx="12"/>
          </p:nvPr>
        </p:nvSpPr>
        <p:spPr/>
        <p:txBody>
          <a:bodyPr/>
          <a:lstStyle/>
          <a:p>
            <a:fld id="{31033B78-0EFD-4264-8F89-BD9879C02502}" type="slidenum">
              <a:rPr lang="en-US" smtClean="0"/>
              <a:t>23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2" y="2286462"/>
            <a:ext cx="6915151" cy="43429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76772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Union-by-Size Analysis</a:t>
            </a:r>
            <a:endParaRPr lang="en-US"/>
          </a:p>
        </p:txBody>
      </p:sp>
      <p:sp>
        <p:nvSpPr>
          <p:cNvPr id="3" name="Content Placeholder 2"/>
          <p:cNvSpPr>
            <a:spLocks noGrp="1"/>
          </p:cNvSpPr>
          <p:nvPr>
            <p:ph idx="1"/>
          </p:nvPr>
        </p:nvSpPr>
        <p:spPr/>
        <p:txBody>
          <a:bodyPr>
            <a:normAutofit/>
          </a:bodyPr>
          <a:lstStyle/>
          <a:p>
            <a:pPr marL="0" indent="0">
              <a:buNone/>
            </a:pPr>
            <a:r>
              <a:rPr lang="en-US" sz="2000"/>
              <a:t>Property. Using </a:t>
            </a:r>
            <a:r>
              <a:rPr lang="en-US" sz="2000" smtClean="0"/>
              <a:t>union-by-size</a:t>
            </a:r>
            <a:r>
              <a:rPr lang="en-US" sz="2000"/>
              <a:t>, for every root node r, size(r) ≥ 2 height(r) . </a:t>
            </a:r>
            <a:endParaRPr lang="en-US" sz="2000" smtClean="0"/>
          </a:p>
          <a:p>
            <a:r>
              <a:rPr lang="en-US" sz="2000" smtClean="0"/>
              <a:t>Proof</a:t>
            </a:r>
            <a:r>
              <a:rPr lang="en-US" sz="2000"/>
              <a:t>. [ by induction on number of </a:t>
            </a:r>
            <a:r>
              <a:rPr lang="en-US" sz="2000" smtClean="0"/>
              <a:t>unions </a:t>
            </a:r>
            <a:r>
              <a:rPr lang="en-US" sz="2000"/>
              <a:t>] </a:t>
            </a:r>
            <a:endParaRPr lang="en-US" sz="2000" smtClean="0"/>
          </a:p>
          <a:p>
            <a:r>
              <a:rPr lang="en-US" sz="2000" smtClean="0"/>
              <a:t>Base </a:t>
            </a:r>
            <a:r>
              <a:rPr lang="en-US" sz="2000"/>
              <a:t>case: singleton tree has size 1 and height 0</a:t>
            </a:r>
            <a:r>
              <a:rPr lang="en-US" sz="2000" smtClean="0"/>
              <a:t>.</a:t>
            </a:r>
          </a:p>
          <a:p>
            <a:r>
              <a:rPr lang="en-US" sz="2000" smtClean="0"/>
              <a:t>Inductive </a:t>
            </a:r>
            <a:r>
              <a:rPr lang="en-US" sz="2000"/>
              <a:t>hypothesis: assume true after first i </a:t>
            </a:r>
            <a:r>
              <a:rPr lang="en-US" sz="2000" smtClean="0"/>
              <a:t>unions.</a:t>
            </a:r>
          </a:p>
          <a:p>
            <a:r>
              <a:rPr lang="en-US" sz="2000" smtClean="0"/>
              <a:t>Tree </a:t>
            </a:r>
            <a:r>
              <a:rPr lang="en-US" sz="2000"/>
              <a:t>rooted at r changes only when a smaller tree rooted at s is </a:t>
            </a:r>
            <a:r>
              <a:rPr lang="en-US" sz="2000" smtClean="0"/>
              <a:t>unioned </a:t>
            </a:r>
            <a:r>
              <a:rPr lang="en-US" sz="2000"/>
              <a:t>into r.</a:t>
            </a:r>
          </a:p>
        </p:txBody>
      </p:sp>
      <p:sp>
        <p:nvSpPr>
          <p:cNvPr id="4" name="Slide Number Placeholder 3"/>
          <p:cNvSpPr>
            <a:spLocks noGrp="1"/>
          </p:cNvSpPr>
          <p:nvPr>
            <p:ph type="sldNum" sz="quarter" idx="12"/>
          </p:nvPr>
        </p:nvSpPr>
        <p:spPr/>
        <p:txBody>
          <a:bodyPr/>
          <a:lstStyle/>
          <a:p>
            <a:fld id="{31033B78-0EFD-4264-8F89-BD9879C02502}" type="slidenum">
              <a:rPr lang="en-US" smtClean="0"/>
              <a:t>24</a:t>
            </a:fld>
            <a:endParaRPr lang="en-US"/>
          </a:p>
        </p:txBody>
      </p:sp>
      <p:pic>
        <p:nvPicPr>
          <p:cNvPr id="5" name="Picture 4"/>
          <p:cNvPicPr>
            <a:picLocks noChangeAspect="1"/>
          </p:cNvPicPr>
          <p:nvPr/>
        </p:nvPicPr>
        <p:blipFill>
          <a:blip r:embed="rId2"/>
          <a:stretch>
            <a:fillRect/>
          </a:stretch>
        </p:blipFill>
        <p:spPr>
          <a:xfrm>
            <a:off x="457200" y="3863187"/>
            <a:ext cx="7896225" cy="1409700"/>
          </a:xfrm>
          <a:prstGeom prst="rect">
            <a:avLst/>
          </a:prstGeom>
        </p:spPr>
      </p:pic>
      <p:pic>
        <p:nvPicPr>
          <p:cNvPr id="6" name="Picture 5"/>
          <p:cNvPicPr>
            <a:picLocks noChangeAspect="1"/>
          </p:cNvPicPr>
          <p:nvPr/>
        </p:nvPicPr>
        <p:blipFill>
          <a:blip r:embed="rId3"/>
          <a:stretch>
            <a:fillRect/>
          </a:stretch>
        </p:blipFill>
        <p:spPr>
          <a:xfrm>
            <a:off x="450272" y="4584988"/>
            <a:ext cx="4180613" cy="2044412"/>
          </a:xfrm>
          <a:prstGeom prst="rect">
            <a:avLst/>
          </a:prstGeom>
        </p:spPr>
      </p:pic>
    </p:spTree>
    <p:extLst>
      <p:ext uri="{BB962C8B-B14F-4D97-AF65-F5344CB8AC3E}">
        <p14:creationId xmlns:p14="http://schemas.microsoft.com/office/powerpoint/2010/main" val="2518286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Union-by-Size Analysis</a:t>
            </a:r>
          </a:p>
        </p:txBody>
      </p:sp>
      <p:sp>
        <p:nvSpPr>
          <p:cNvPr id="3" name="Content Placeholder 2"/>
          <p:cNvSpPr>
            <a:spLocks noGrp="1"/>
          </p:cNvSpPr>
          <p:nvPr>
            <p:ph idx="1"/>
          </p:nvPr>
        </p:nvSpPr>
        <p:spPr/>
        <p:txBody>
          <a:bodyPr>
            <a:normAutofit/>
          </a:bodyPr>
          <a:lstStyle/>
          <a:p>
            <a:pPr marL="0" indent="0">
              <a:buNone/>
            </a:pPr>
            <a:r>
              <a:rPr lang="en-US" sz="2000" smtClean="0"/>
              <a:t>Property</a:t>
            </a:r>
            <a:r>
              <a:rPr lang="en-US" sz="2000"/>
              <a:t>. Using </a:t>
            </a:r>
            <a:r>
              <a:rPr lang="en-US" sz="2000" smtClean="0"/>
              <a:t>union-by-size</a:t>
            </a:r>
            <a:r>
              <a:rPr lang="en-US" sz="2000"/>
              <a:t>, for every root node r, size(r) ≥ 2 height(r) . </a:t>
            </a:r>
            <a:endParaRPr lang="en-US" sz="2000" smtClean="0"/>
          </a:p>
          <a:p>
            <a:r>
              <a:rPr lang="en-US" sz="2000" smtClean="0"/>
              <a:t>Proof. </a:t>
            </a:r>
            <a:r>
              <a:rPr lang="en-US" sz="2000"/>
              <a:t>[ by induction on number of </a:t>
            </a:r>
            <a:r>
              <a:rPr lang="en-US" sz="2000" smtClean="0"/>
              <a:t>unions </a:t>
            </a:r>
            <a:r>
              <a:rPr lang="en-US" sz="2000"/>
              <a:t>] </a:t>
            </a:r>
            <a:endParaRPr lang="en-US" sz="2000" smtClean="0"/>
          </a:p>
          <a:p>
            <a:r>
              <a:rPr lang="en-US" sz="2000" smtClean="0"/>
              <a:t>Base </a:t>
            </a:r>
            <a:r>
              <a:rPr lang="en-US" sz="2000"/>
              <a:t>case: singleton tree has size 1 and height 0. </a:t>
            </a:r>
            <a:endParaRPr lang="en-US" sz="2000" smtClean="0"/>
          </a:p>
          <a:p>
            <a:r>
              <a:rPr lang="en-US" sz="2000" smtClean="0"/>
              <a:t>Inductive </a:t>
            </a:r>
            <a:r>
              <a:rPr lang="en-US" sz="2000"/>
              <a:t>hypothesis: assume true after first i </a:t>
            </a:r>
            <a:r>
              <a:rPr lang="en-US" sz="2000" smtClean="0"/>
              <a:t>unions.</a:t>
            </a:r>
          </a:p>
          <a:p>
            <a:r>
              <a:rPr lang="en-US" sz="2000" smtClean="0"/>
              <a:t>Tree </a:t>
            </a:r>
            <a:r>
              <a:rPr lang="en-US" sz="2000"/>
              <a:t>rooted at r changes only when a smaller tree rooted at s is </a:t>
            </a:r>
            <a:r>
              <a:rPr lang="en-US" sz="2000" smtClean="0"/>
              <a:t>unioned </a:t>
            </a:r>
            <a:r>
              <a:rPr lang="en-US" sz="2000"/>
              <a:t>into r</a:t>
            </a:r>
          </a:p>
        </p:txBody>
      </p:sp>
      <p:sp>
        <p:nvSpPr>
          <p:cNvPr id="4" name="Slide Number Placeholder 3"/>
          <p:cNvSpPr>
            <a:spLocks noGrp="1"/>
          </p:cNvSpPr>
          <p:nvPr>
            <p:ph type="sldNum" sz="quarter" idx="12"/>
          </p:nvPr>
        </p:nvSpPr>
        <p:spPr/>
        <p:txBody>
          <a:bodyPr/>
          <a:lstStyle/>
          <a:p>
            <a:fld id="{31033B78-0EFD-4264-8F89-BD9879C02502}" type="slidenum">
              <a:rPr lang="en-US" smtClean="0"/>
              <a:t>25</a:t>
            </a:fld>
            <a:endParaRPr lang="en-US"/>
          </a:p>
        </p:txBody>
      </p:sp>
      <p:pic>
        <p:nvPicPr>
          <p:cNvPr id="5" name="Picture 4"/>
          <p:cNvPicPr>
            <a:picLocks noChangeAspect="1"/>
          </p:cNvPicPr>
          <p:nvPr/>
        </p:nvPicPr>
        <p:blipFill>
          <a:blip r:embed="rId2"/>
          <a:stretch>
            <a:fillRect/>
          </a:stretch>
        </p:blipFill>
        <p:spPr>
          <a:xfrm>
            <a:off x="515092" y="3773494"/>
            <a:ext cx="8191500" cy="2352675"/>
          </a:xfrm>
          <a:prstGeom prst="rect">
            <a:avLst/>
          </a:prstGeom>
        </p:spPr>
      </p:pic>
      <p:pic>
        <p:nvPicPr>
          <p:cNvPr id="6" name="Picture 5"/>
          <p:cNvPicPr>
            <a:picLocks noChangeAspect="1"/>
          </p:cNvPicPr>
          <p:nvPr/>
        </p:nvPicPr>
        <p:blipFill>
          <a:blip r:embed="rId3"/>
          <a:stretch>
            <a:fillRect/>
          </a:stretch>
        </p:blipFill>
        <p:spPr>
          <a:xfrm>
            <a:off x="515092" y="4358513"/>
            <a:ext cx="4133108" cy="2484643"/>
          </a:xfrm>
          <a:prstGeom prst="rect">
            <a:avLst/>
          </a:prstGeom>
        </p:spPr>
      </p:pic>
    </p:spTree>
    <p:extLst>
      <p:ext uri="{BB962C8B-B14F-4D97-AF65-F5344CB8AC3E}">
        <p14:creationId xmlns:p14="http://schemas.microsoft.com/office/powerpoint/2010/main" val="1397162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Union-by-Size Analysis</a:t>
            </a:r>
          </a:p>
        </p:txBody>
      </p:sp>
      <p:sp>
        <p:nvSpPr>
          <p:cNvPr id="3" name="Content Placeholder 2"/>
          <p:cNvSpPr>
            <a:spLocks noGrp="1"/>
          </p:cNvSpPr>
          <p:nvPr>
            <p:ph idx="1"/>
          </p:nvPr>
        </p:nvSpPr>
        <p:spPr/>
        <p:txBody>
          <a:bodyPr>
            <a:normAutofit/>
          </a:bodyPr>
          <a:lstStyle/>
          <a:p>
            <a:pPr marL="0" indent="0">
              <a:buNone/>
            </a:pPr>
            <a:r>
              <a:rPr lang="en-US"/>
              <a:t>Theorem. Using </a:t>
            </a:r>
            <a:r>
              <a:rPr lang="en-US" smtClean="0"/>
              <a:t>union-by-size</a:t>
            </a:r>
            <a:r>
              <a:rPr lang="en-US"/>
              <a:t>, any UNION or FIND operations takes O(log n) time in the worst case, where n is the number of elements. </a:t>
            </a:r>
            <a:endParaRPr lang="en-US" smtClean="0"/>
          </a:p>
          <a:p>
            <a:r>
              <a:rPr lang="en-US" smtClean="0"/>
              <a:t>Proof.</a:t>
            </a:r>
          </a:p>
          <a:p>
            <a:r>
              <a:rPr lang="en-US" smtClean="0"/>
              <a:t>The </a:t>
            </a:r>
            <a:r>
              <a:rPr lang="en-US"/>
              <a:t>running time of each operation is bounded by the tree height</a:t>
            </a:r>
            <a:r>
              <a:rPr lang="en-US" smtClean="0"/>
              <a:t>.</a:t>
            </a:r>
          </a:p>
          <a:p>
            <a:r>
              <a:rPr lang="en-US" smtClean="0"/>
              <a:t>By </a:t>
            </a:r>
            <a:r>
              <a:rPr lang="en-US"/>
              <a:t>the previous property, the height is ≤ ⎣lg n</a:t>
            </a:r>
            <a:r>
              <a:rPr lang="en-US" smtClean="0"/>
              <a:t>⎦. where lg n = log</a:t>
            </a:r>
            <a:r>
              <a:rPr lang="en-US" baseline="-25000" smtClean="0"/>
              <a:t>2</a:t>
            </a:r>
            <a:r>
              <a:rPr lang="en-US" smtClean="0"/>
              <a:t> n</a:t>
            </a:r>
            <a:endParaRPr lang="en-US"/>
          </a:p>
        </p:txBody>
      </p:sp>
      <p:sp>
        <p:nvSpPr>
          <p:cNvPr id="4" name="Slide Number Placeholder 3"/>
          <p:cNvSpPr>
            <a:spLocks noGrp="1"/>
          </p:cNvSpPr>
          <p:nvPr>
            <p:ph type="sldNum" sz="quarter" idx="12"/>
          </p:nvPr>
        </p:nvSpPr>
        <p:spPr/>
        <p:txBody>
          <a:bodyPr/>
          <a:lstStyle/>
          <a:p>
            <a:fld id="{31033B78-0EFD-4264-8F89-BD9879C02502}" type="slidenum">
              <a:rPr lang="en-US" smtClean="0"/>
              <a:t>26</a:t>
            </a:fld>
            <a:endParaRPr lang="en-US"/>
          </a:p>
        </p:txBody>
      </p:sp>
    </p:spTree>
    <p:extLst>
      <p:ext uri="{BB962C8B-B14F-4D97-AF65-F5344CB8AC3E}">
        <p14:creationId xmlns:p14="http://schemas.microsoft.com/office/powerpoint/2010/main" val="1613651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Equivalence Relations</a:t>
            </a:r>
            <a:endParaRPr lang="en-US" altLang="zh-TW" dirty="0" smtClean="0"/>
          </a:p>
        </p:txBody>
      </p:sp>
      <p:sp>
        <p:nvSpPr>
          <p:cNvPr id="348163" name="Rectangle 3"/>
          <p:cNvSpPr>
            <a:spLocks noGrp="1" noChangeArrowheads="1"/>
          </p:cNvSpPr>
          <p:nvPr>
            <p:ph idx="1"/>
          </p:nvPr>
        </p:nvSpPr>
        <p:spPr>
          <a:xfrm>
            <a:off x="562891" y="1143000"/>
            <a:ext cx="7771960" cy="5105400"/>
          </a:xfrm>
        </p:spPr>
        <p:txBody>
          <a:bodyPr rtlCol="0">
            <a:normAutofit lnSpcReduction="10000"/>
          </a:bodyPr>
          <a:lstStyle/>
          <a:p>
            <a:pPr fontAlgn="auto">
              <a:spcAft>
                <a:spcPts val="0"/>
              </a:spcAft>
              <a:buFont typeface="Arial" panose="020B0604020202020204" pitchFamily="34" charset="0"/>
              <a:buChar char="•"/>
              <a:defRPr/>
            </a:pPr>
            <a:r>
              <a:rPr lang="en-US" altLang="zh-TW" sz="3600" dirty="0" smtClean="0"/>
              <a:t>A </a:t>
            </a:r>
            <a:r>
              <a:rPr lang="en-US" altLang="zh-TW" sz="3600" i="1" dirty="0" smtClean="0"/>
              <a:t>relation</a:t>
            </a:r>
            <a:r>
              <a:rPr lang="en-US" altLang="zh-TW" sz="3600" dirty="0" smtClean="0"/>
              <a:t> </a:t>
            </a:r>
            <a:r>
              <a:rPr lang="en-US" altLang="zh-TW" sz="3600" i="1" dirty="0" smtClean="0"/>
              <a:t>R</a:t>
            </a:r>
            <a:r>
              <a:rPr lang="en-US" altLang="zh-TW" sz="3600" dirty="0" smtClean="0"/>
              <a:t> is defined on a set </a:t>
            </a:r>
            <a:r>
              <a:rPr lang="en-US" altLang="zh-TW" sz="3600" i="1" dirty="0" smtClean="0"/>
              <a:t>S</a:t>
            </a:r>
            <a:r>
              <a:rPr lang="en-US" altLang="zh-TW" sz="3600" dirty="0" smtClean="0"/>
              <a:t> if for every pair of elements (</a:t>
            </a:r>
            <a:r>
              <a:rPr lang="en-US" altLang="zh-TW" sz="3600" i="1" dirty="0" smtClean="0"/>
              <a:t>a</a:t>
            </a:r>
            <a:r>
              <a:rPr lang="en-US" altLang="zh-TW" sz="3600" dirty="0" smtClean="0"/>
              <a:t>, </a:t>
            </a:r>
            <a:r>
              <a:rPr lang="en-US" altLang="zh-TW" sz="3600" i="1" dirty="0" smtClean="0"/>
              <a:t>b</a:t>
            </a:r>
            <a:r>
              <a:rPr lang="en-US" altLang="zh-TW" sz="3600" dirty="0" smtClean="0"/>
              <a:t>), </a:t>
            </a:r>
            <a:r>
              <a:rPr lang="en-US" altLang="zh-TW" sz="3600" i="1" dirty="0" smtClean="0"/>
              <a:t>a</a:t>
            </a:r>
            <a:r>
              <a:rPr lang="en-US" altLang="zh-TW" sz="3600" dirty="0" smtClean="0"/>
              <a:t>, </a:t>
            </a:r>
            <a:r>
              <a:rPr lang="en-US" altLang="zh-TW" sz="3600" i="1" dirty="0" smtClean="0"/>
              <a:t>b</a:t>
            </a:r>
            <a:r>
              <a:rPr lang="en-US" altLang="zh-TW" sz="3600" dirty="0" smtClean="0"/>
              <a:t> </a:t>
            </a:r>
            <a:r>
              <a:rPr lang="en-US" altLang="zh-TW" sz="3600" dirty="0" smtClean="0">
                <a:sym typeface="Symbol" pitchFamily="18" charset="2"/>
              </a:rPr>
              <a:t> </a:t>
            </a:r>
            <a:r>
              <a:rPr lang="en-US" altLang="zh-TW" sz="3600" i="1" dirty="0" smtClean="0">
                <a:sym typeface="Symbol" pitchFamily="18" charset="2"/>
              </a:rPr>
              <a:t>S</a:t>
            </a:r>
            <a:r>
              <a:rPr lang="en-US" altLang="zh-TW" sz="3600" dirty="0" smtClean="0">
                <a:sym typeface="Symbol" pitchFamily="18" charset="2"/>
              </a:rPr>
              <a:t>, </a:t>
            </a:r>
            <a:r>
              <a:rPr lang="en-US" altLang="zh-TW" sz="3600" i="1" dirty="0" err="1" smtClean="0">
                <a:sym typeface="Symbol" pitchFamily="18" charset="2"/>
              </a:rPr>
              <a:t>aRb</a:t>
            </a:r>
            <a:r>
              <a:rPr lang="en-US" altLang="zh-TW" sz="3600" i="1" dirty="0" smtClean="0">
                <a:sym typeface="Symbol" pitchFamily="18" charset="2"/>
              </a:rPr>
              <a:t> </a:t>
            </a:r>
            <a:r>
              <a:rPr lang="en-US" altLang="zh-TW" sz="3600" dirty="0" smtClean="0">
                <a:sym typeface="Symbol" pitchFamily="18" charset="2"/>
              </a:rPr>
              <a:t>(</a:t>
            </a:r>
            <a:r>
              <a:rPr lang="en-US" altLang="zh-TW" sz="3600" i="1" dirty="0" smtClean="0">
                <a:sym typeface="Symbol" pitchFamily="18" charset="2"/>
              </a:rPr>
              <a:t>a ~ b</a:t>
            </a:r>
            <a:r>
              <a:rPr lang="en-US" altLang="zh-TW" sz="3600" dirty="0" smtClean="0">
                <a:sym typeface="Symbol" pitchFamily="18" charset="2"/>
              </a:rPr>
              <a:t>)</a:t>
            </a:r>
            <a:r>
              <a:rPr lang="en-US" altLang="zh-TW" sz="3600" i="1" dirty="0" smtClean="0">
                <a:sym typeface="Symbol" pitchFamily="18" charset="2"/>
              </a:rPr>
              <a:t> </a:t>
            </a:r>
            <a:r>
              <a:rPr lang="en-US" altLang="zh-TW" sz="3600" dirty="0" smtClean="0">
                <a:sym typeface="Symbol" pitchFamily="18" charset="2"/>
              </a:rPr>
              <a:t>is either true or false.</a:t>
            </a:r>
          </a:p>
          <a:p>
            <a:pPr fontAlgn="auto">
              <a:spcAft>
                <a:spcPts val="0"/>
              </a:spcAft>
              <a:buFont typeface="Arial" panose="020B0604020202020204" pitchFamily="34" charset="0"/>
              <a:buChar char="•"/>
              <a:defRPr/>
            </a:pPr>
            <a:r>
              <a:rPr lang="en-US" altLang="zh-TW" sz="3600" dirty="0" smtClean="0">
                <a:sym typeface="Symbol" pitchFamily="18" charset="2"/>
              </a:rPr>
              <a:t>An </a:t>
            </a:r>
            <a:r>
              <a:rPr lang="en-US" altLang="zh-TW" sz="3600" i="1" dirty="0" smtClean="0">
                <a:sym typeface="Symbol" pitchFamily="18" charset="2"/>
              </a:rPr>
              <a:t>equivalence relation</a:t>
            </a:r>
            <a:r>
              <a:rPr lang="en-US" altLang="zh-TW" sz="3600" dirty="0" smtClean="0">
                <a:sym typeface="Symbol" pitchFamily="18" charset="2"/>
              </a:rPr>
              <a:t> is a relation </a:t>
            </a:r>
            <a:r>
              <a:rPr lang="en-US" altLang="zh-TW" sz="3600" i="1" dirty="0" smtClean="0">
                <a:sym typeface="Symbol" pitchFamily="18" charset="2"/>
              </a:rPr>
              <a:t>R</a:t>
            </a:r>
            <a:r>
              <a:rPr lang="en-US" altLang="zh-TW" sz="3600" dirty="0" smtClean="0">
                <a:sym typeface="Symbol" pitchFamily="18" charset="2"/>
              </a:rPr>
              <a:t> that satisfies 3 properties:</a:t>
            </a:r>
          </a:p>
          <a:p>
            <a:pPr lvl="1" fontAlgn="auto">
              <a:spcAft>
                <a:spcPts val="0"/>
              </a:spcAft>
              <a:buFont typeface="Arial" panose="020B0604020202020204" pitchFamily="34" charset="0"/>
              <a:buChar char="–"/>
              <a:defRPr/>
            </a:pPr>
            <a:r>
              <a:rPr lang="en-US" altLang="zh-TW" sz="3200" dirty="0" smtClean="0">
                <a:sym typeface="Symbol" pitchFamily="18" charset="2"/>
              </a:rPr>
              <a:t>Reflexive </a:t>
            </a:r>
            <a:r>
              <a:rPr lang="en-US" altLang="zh-TW" sz="3200" i="1" dirty="0" err="1" smtClean="0">
                <a:sym typeface="Symbol" pitchFamily="18" charset="2"/>
              </a:rPr>
              <a:t>aRa</a:t>
            </a:r>
            <a:r>
              <a:rPr lang="en-US" altLang="zh-TW" sz="3200" dirty="0" smtClean="0">
                <a:sym typeface="Symbol" pitchFamily="18" charset="2"/>
              </a:rPr>
              <a:t>, for all </a:t>
            </a:r>
            <a:r>
              <a:rPr lang="en-US" altLang="zh-TW" sz="3200" i="1" dirty="0" err="1" smtClean="0">
                <a:sym typeface="Symbol" pitchFamily="18" charset="2"/>
              </a:rPr>
              <a:t>a</a:t>
            </a:r>
            <a:r>
              <a:rPr lang="en-US" altLang="zh-TW" sz="3200" dirty="0" err="1" smtClean="0">
                <a:sym typeface="Symbol" pitchFamily="18" charset="2"/>
              </a:rPr>
              <a:t></a:t>
            </a:r>
            <a:r>
              <a:rPr lang="en-US" altLang="zh-TW" sz="3200" i="1" dirty="0" err="1" smtClean="0">
                <a:sym typeface="Symbol" pitchFamily="18" charset="2"/>
              </a:rPr>
              <a:t>S</a:t>
            </a:r>
            <a:r>
              <a:rPr lang="en-US" altLang="zh-TW" sz="3200" dirty="0" smtClean="0">
                <a:sym typeface="Symbol" pitchFamily="18" charset="2"/>
              </a:rPr>
              <a:t>.</a:t>
            </a:r>
          </a:p>
          <a:p>
            <a:pPr lvl="1" fontAlgn="auto">
              <a:spcAft>
                <a:spcPts val="0"/>
              </a:spcAft>
              <a:buFont typeface="Arial" panose="020B0604020202020204" pitchFamily="34" charset="0"/>
              <a:buChar char="–"/>
              <a:defRPr/>
            </a:pPr>
            <a:r>
              <a:rPr lang="en-US" altLang="zh-TW" sz="3200" dirty="0" smtClean="0">
                <a:sym typeface="Symbol" pitchFamily="18" charset="2"/>
              </a:rPr>
              <a:t>Symmetric </a:t>
            </a:r>
            <a:r>
              <a:rPr lang="en-US" altLang="zh-TW" sz="3200" i="1" dirty="0" err="1" smtClean="0">
                <a:sym typeface="Symbol" pitchFamily="18" charset="2"/>
              </a:rPr>
              <a:t>aRb</a:t>
            </a:r>
            <a:r>
              <a:rPr lang="en-US" altLang="zh-TW" sz="3200" dirty="0" smtClean="0">
                <a:sym typeface="Symbol" pitchFamily="18" charset="2"/>
              </a:rPr>
              <a:t> if and only if </a:t>
            </a:r>
            <a:r>
              <a:rPr lang="en-US" altLang="zh-TW" sz="3200" i="1" dirty="0" err="1" smtClean="0">
                <a:sym typeface="Symbol" pitchFamily="18" charset="2"/>
              </a:rPr>
              <a:t>bRa</a:t>
            </a:r>
            <a:r>
              <a:rPr lang="en-US" altLang="zh-TW" sz="3200" dirty="0" smtClean="0">
                <a:sym typeface="Symbol" pitchFamily="18" charset="2"/>
              </a:rPr>
              <a:t>.</a:t>
            </a:r>
          </a:p>
          <a:p>
            <a:pPr lvl="1" fontAlgn="auto">
              <a:spcAft>
                <a:spcPts val="0"/>
              </a:spcAft>
              <a:buFont typeface="Arial" panose="020B0604020202020204" pitchFamily="34" charset="0"/>
              <a:buChar char="–"/>
              <a:defRPr/>
            </a:pPr>
            <a:r>
              <a:rPr lang="en-US" altLang="zh-TW" sz="3200" dirty="0" smtClean="0">
                <a:sym typeface="Symbol" pitchFamily="18" charset="2"/>
              </a:rPr>
              <a:t>Transitive </a:t>
            </a:r>
            <a:r>
              <a:rPr lang="en-US" altLang="zh-TW" sz="3200" i="1" dirty="0" err="1" smtClean="0">
                <a:sym typeface="Symbol" pitchFamily="18" charset="2"/>
              </a:rPr>
              <a:t>aRb</a:t>
            </a:r>
            <a:r>
              <a:rPr lang="en-US" altLang="zh-TW" sz="3200" dirty="0" smtClean="0">
                <a:sym typeface="Symbol" pitchFamily="18" charset="2"/>
              </a:rPr>
              <a:t> and </a:t>
            </a:r>
            <a:r>
              <a:rPr lang="en-US" altLang="zh-TW" sz="3200" i="1" dirty="0" err="1" smtClean="0">
                <a:sym typeface="Symbol" pitchFamily="18" charset="2"/>
              </a:rPr>
              <a:t>bRc</a:t>
            </a:r>
            <a:r>
              <a:rPr lang="en-US" altLang="zh-TW" sz="3200" dirty="0" smtClean="0">
                <a:sym typeface="Symbol" pitchFamily="18" charset="2"/>
              </a:rPr>
              <a:t> implies that </a:t>
            </a:r>
            <a:r>
              <a:rPr lang="en-US" altLang="zh-TW" sz="3200" i="1" dirty="0" err="1" smtClean="0">
                <a:sym typeface="Symbol" pitchFamily="18" charset="2"/>
              </a:rPr>
              <a:t>aRc</a:t>
            </a:r>
            <a:r>
              <a:rPr lang="en-US" altLang="zh-TW" sz="3200" dirty="0" smtClean="0">
                <a:sym typeface="Symbol" pitchFamily="18" charset="2"/>
              </a:rPr>
              <a:t>.</a:t>
            </a:r>
          </a:p>
          <a:p>
            <a:pPr fontAlgn="auto">
              <a:spcAft>
                <a:spcPts val="0"/>
              </a:spcAft>
              <a:buFont typeface="Arial" panose="020B0604020202020204" pitchFamily="34" charset="0"/>
              <a:buChar char="•"/>
              <a:defRPr/>
            </a:pPr>
            <a:r>
              <a:rPr lang="en-US" altLang="zh-TW" sz="3600" dirty="0" smtClean="0"/>
              <a:t>Example: network connectivity</a:t>
            </a:r>
          </a:p>
        </p:txBody>
      </p:sp>
      <p:sp>
        <p:nvSpPr>
          <p:cNvPr id="4" name="Slide Number Placeholder 5"/>
          <p:cNvSpPr>
            <a:spLocks noGrp="1"/>
          </p:cNvSpPr>
          <p:nvPr>
            <p:ph type="sldNum" sz="quarter" idx="12"/>
          </p:nvPr>
        </p:nvSpPr>
        <p:spPr/>
        <p:txBody>
          <a:bodyPr/>
          <a:lstStyle/>
          <a:p>
            <a:pPr>
              <a:defRPr/>
            </a:pPr>
            <a:fld id="{3CF3934F-95AB-407D-83AE-DA5A258AAD0F}" type="slidenum">
              <a:rPr lang="zh-CN" altLang="en-US">
                <a:solidFill>
                  <a:prstClr val="black">
                    <a:tint val="75000"/>
                  </a:prstClr>
                </a:solidFill>
              </a:rPr>
              <a:pPr>
                <a:defRPr/>
              </a:pPr>
              <a:t>27</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Dynamic Equivalence Problem</a:t>
            </a:r>
            <a:endParaRPr lang="en-US" altLang="zh-TW" dirty="0" smtClean="0"/>
          </a:p>
        </p:txBody>
      </p:sp>
      <p:sp>
        <p:nvSpPr>
          <p:cNvPr id="350211" name="Rectangle 3"/>
          <p:cNvSpPr>
            <a:spLocks noGrp="1" noChangeArrowheads="1"/>
          </p:cNvSpPr>
          <p:nvPr>
            <p:ph idx="1"/>
          </p:nvPr>
        </p:nvSpPr>
        <p:spPr>
          <a:xfrm>
            <a:off x="562891" y="1143000"/>
            <a:ext cx="7771960" cy="5105400"/>
          </a:xfrm>
        </p:spPr>
        <p:txBody>
          <a:bodyPr rtlCol="0">
            <a:normAutofit fontScale="92500"/>
          </a:bodyPr>
          <a:lstStyle/>
          <a:p>
            <a:pPr fontAlgn="auto">
              <a:spcAft>
                <a:spcPts val="0"/>
              </a:spcAft>
              <a:buFont typeface="Arial" panose="020B0604020202020204" pitchFamily="34" charset="0"/>
              <a:buChar char="•"/>
              <a:defRPr/>
            </a:pPr>
            <a:r>
              <a:rPr lang="en-US" altLang="zh-TW" sz="3600" dirty="0" smtClean="0"/>
              <a:t>The </a:t>
            </a:r>
            <a:r>
              <a:rPr lang="en-US" altLang="zh-TW" sz="3600" i="1" dirty="0" smtClean="0"/>
              <a:t>equivalence class</a:t>
            </a:r>
            <a:r>
              <a:rPr lang="en-US" altLang="zh-TW" sz="3600" dirty="0" smtClean="0"/>
              <a:t> of an element </a:t>
            </a:r>
            <a:r>
              <a:rPr lang="en-US" altLang="zh-TW" sz="3600" i="1" dirty="0" smtClean="0"/>
              <a:t>a</a:t>
            </a:r>
            <a:r>
              <a:rPr lang="en-US" altLang="zh-TW" sz="3600" dirty="0" smtClean="0"/>
              <a:t> </a:t>
            </a:r>
            <a:r>
              <a:rPr lang="en-US" altLang="zh-TW" sz="3600" dirty="0" smtClean="0">
                <a:sym typeface="Symbol" pitchFamily="18" charset="2"/>
              </a:rPr>
              <a:t> </a:t>
            </a:r>
            <a:r>
              <a:rPr lang="en-US" altLang="zh-TW" sz="3600" i="1" dirty="0" smtClean="0">
                <a:sym typeface="Symbol" pitchFamily="18" charset="2"/>
              </a:rPr>
              <a:t>S</a:t>
            </a:r>
            <a:r>
              <a:rPr lang="en-US" altLang="zh-TW" sz="3600" dirty="0" smtClean="0">
                <a:sym typeface="Symbol" pitchFamily="18" charset="2"/>
              </a:rPr>
              <a:t> is the subset of </a:t>
            </a:r>
            <a:r>
              <a:rPr lang="en-US" altLang="zh-TW" sz="3600" i="1" dirty="0" smtClean="0"/>
              <a:t>S</a:t>
            </a:r>
            <a:r>
              <a:rPr lang="en-US" altLang="zh-TW" sz="3600" dirty="0" smtClean="0"/>
              <a:t> that contains all the elements related to </a:t>
            </a:r>
            <a:r>
              <a:rPr lang="en-US" altLang="zh-TW" sz="3600" i="1" dirty="0" smtClean="0"/>
              <a:t>a</a:t>
            </a:r>
            <a:r>
              <a:rPr lang="en-US" altLang="zh-TW" sz="3600" dirty="0" smtClean="0"/>
              <a:t>.</a:t>
            </a:r>
          </a:p>
          <a:p>
            <a:pPr fontAlgn="auto">
              <a:spcAft>
                <a:spcPts val="0"/>
              </a:spcAft>
              <a:buFont typeface="Arial" panose="020B0604020202020204" pitchFamily="34" charset="0"/>
              <a:buChar char="•"/>
              <a:defRPr/>
            </a:pPr>
            <a:r>
              <a:rPr lang="en-US" altLang="zh-TW" sz="3600" dirty="0" smtClean="0"/>
              <a:t>The equivalence classes form a partition of </a:t>
            </a:r>
            <a:r>
              <a:rPr lang="en-US" altLang="zh-TW" sz="3600" i="1" dirty="0" smtClean="0"/>
              <a:t>S</a:t>
            </a:r>
            <a:r>
              <a:rPr lang="en-US" altLang="zh-TW" sz="3600" dirty="0" smtClean="0"/>
              <a:t> (</a:t>
            </a:r>
            <a:r>
              <a:rPr lang="en-US" altLang="zh-TW" sz="3600" i="1" dirty="0" err="1" smtClean="0"/>
              <a:t>S</a:t>
            </a:r>
            <a:r>
              <a:rPr lang="en-US" altLang="zh-TW" sz="3600" i="1" baseline="-25000" dirty="0" err="1" smtClean="0"/>
              <a:t>i</a:t>
            </a:r>
            <a:r>
              <a:rPr lang="en-US" altLang="zh-TW" sz="3600" dirty="0" err="1" smtClean="0">
                <a:sym typeface="Symbol" pitchFamily="18" charset="2"/>
              </a:rPr>
              <a:t></a:t>
            </a:r>
            <a:r>
              <a:rPr lang="en-US" altLang="zh-TW" sz="3600" i="1" dirty="0" err="1" smtClean="0"/>
              <a:t>S</a:t>
            </a:r>
            <a:r>
              <a:rPr lang="en-US" altLang="zh-TW" sz="3600" i="1" baseline="-25000" dirty="0" err="1" smtClean="0"/>
              <a:t>j</a:t>
            </a:r>
            <a:r>
              <a:rPr lang="en-US" altLang="zh-TW" sz="3600" dirty="0" smtClean="0">
                <a:sym typeface="Symbol" pitchFamily="18" charset="2"/>
              </a:rPr>
              <a:t> =); i.e., the sets are </a:t>
            </a:r>
            <a:r>
              <a:rPr lang="en-US" altLang="zh-TW" sz="3600" i="1" dirty="0" smtClean="0">
                <a:sym typeface="Symbol" pitchFamily="18" charset="2"/>
              </a:rPr>
              <a:t>disjoint</a:t>
            </a:r>
            <a:r>
              <a:rPr lang="en-US" altLang="zh-TW" sz="3600" dirty="0" smtClean="0">
                <a:sym typeface="Symbol" pitchFamily="18" charset="2"/>
              </a:rPr>
              <a:t>.</a:t>
            </a:r>
            <a:endParaRPr lang="en-US" altLang="zh-TW" sz="3600" dirty="0" smtClean="0"/>
          </a:p>
          <a:p>
            <a:pPr fontAlgn="auto">
              <a:spcAft>
                <a:spcPts val="0"/>
              </a:spcAft>
              <a:buFont typeface="Arial" panose="020B0604020202020204" pitchFamily="34" charset="0"/>
              <a:buChar char="•"/>
              <a:defRPr/>
            </a:pPr>
            <a:r>
              <a:rPr lang="en-US" altLang="zh-TW" sz="3600" i="1" dirty="0" smtClean="0"/>
              <a:t>Find</a:t>
            </a:r>
            <a:r>
              <a:rPr lang="en-US" altLang="zh-TW" sz="3600" dirty="0" smtClean="0"/>
              <a:t> (</a:t>
            </a:r>
            <a:r>
              <a:rPr lang="en-US" altLang="zh-TW" sz="3600" i="1" dirty="0" smtClean="0"/>
              <a:t>X</a:t>
            </a:r>
            <a:r>
              <a:rPr lang="en-US" altLang="zh-TW" sz="3600" dirty="0" smtClean="0"/>
              <a:t>) returns the name of the set (equivalence class) containing a given element </a:t>
            </a:r>
            <a:r>
              <a:rPr lang="en-US" altLang="zh-TW" sz="3600" i="1" dirty="0" smtClean="0"/>
              <a:t>X</a:t>
            </a:r>
            <a:r>
              <a:rPr lang="en-US" altLang="zh-TW" sz="3600" dirty="0" smtClean="0"/>
              <a:t>.</a:t>
            </a:r>
          </a:p>
          <a:p>
            <a:pPr fontAlgn="auto">
              <a:spcAft>
                <a:spcPts val="0"/>
              </a:spcAft>
              <a:buFont typeface="Arial" panose="020B0604020202020204" pitchFamily="34" charset="0"/>
              <a:buChar char="•"/>
              <a:defRPr/>
            </a:pPr>
            <a:r>
              <a:rPr lang="en-US" altLang="zh-TW" sz="3600" i="1" dirty="0" smtClean="0"/>
              <a:t>Union</a:t>
            </a:r>
            <a:r>
              <a:rPr lang="en-US" altLang="zh-TW" sz="3600" dirty="0" smtClean="0"/>
              <a:t> (</a:t>
            </a:r>
            <a:r>
              <a:rPr lang="en-US" altLang="zh-TW" sz="3600" i="1" dirty="0" smtClean="0"/>
              <a:t>X</a:t>
            </a:r>
            <a:r>
              <a:rPr lang="en-US" altLang="zh-TW" sz="3600" dirty="0" smtClean="0"/>
              <a:t>, </a:t>
            </a:r>
            <a:r>
              <a:rPr lang="en-US" altLang="zh-TW" sz="3600" i="1" dirty="0" smtClean="0"/>
              <a:t>Y</a:t>
            </a:r>
            <a:r>
              <a:rPr lang="en-US" altLang="zh-TW" sz="3600" dirty="0" smtClean="0"/>
              <a:t>) returns the new root</a:t>
            </a:r>
          </a:p>
        </p:txBody>
      </p:sp>
      <p:sp>
        <p:nvSpPr>
          <p:cNvPr id="4" name="Slide Number Placeholder 5"/>
          <p:cNvSpPr>
            <a:spLocks noGrp="1"/>
          </p:cNvSpPr>
          <p:nvPr>
            <p:ph type="sldNum" sz="quarter" idx="12"/>
          </p:nvPr>
        </p:nvSpPr>
        <p:spPr/>
        <p:txBody>
          <a:bodyPr/>
          <a:lstStyle/>
          <a:p>
            <a:pPr>
              <a:defRPr/>
            </a:pPr>
            <a:fld id="{5440AD35-115E-4A55-AF7D-259D9BBFBBD2}" type="slidenum">
              <a:rPr lang="zh-CN" altLang="en-US">
                <a:solidFill>
                  <a:prstClr val="black">
                    <a:tint val="75000"/>
                  </a:prstClr>
                </a:solidFill>
              </a:rPr>
              <a:pPr>
                <a:defRPr/>
              </a:pPr>
              <a:t>28</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352259" name="Rectangle 3"/>
          <p:cNvSpPr>
            <a:spLocks noGrp="1" noChangeArrowheads="1"/>
          </p:cNvSpPr>
          <p:nvPr>
            <p:ph idx="1"/>
          </p:nvPr>
        </p:nvSpPr>
        <p:spPr>
          <a:xfrm>
            <a:off x="562891" y="1143000"/>
            <a:ext cx="7771960" cy="5105400"/>
          </a:xfrm>
        </p:spPr>
        <p:txBody>
          <a:bodyPr/>
          <a:lstStyle/>
          <a:p>
            <a:r>
              <a:rPr lang="en-US" altLang="zh-TW" sz="3600" dirty="0" smtClean="0"/>
              <a:t>Use a tree to represent each set, and the root to name a set.</a:t>
            </a:r>
            <a:endParaRPr lang="en-US" altLang="zh-TW" sz="3600" i="1" dirty="0" smtClean="0"/>
          </a:p>
          <a:p>
            <a:r>
              <a:rPr lang="en-US" altLang="zh-TW" sz="3600" i="1" dirty="0" smtClean="0"/>
              <a:t>Find</a:t>
            </a:r>
            <a:r>
              <a:rPr lang="en-US" altLang="zh-TW" sz="3600" dirty="0" smtClean="0"/>
              <a:t> (</a:t>
            </a:r>
            <a:r>
              <a:rPr lang="en-US" altLang="zh-TW" sz="3600" i="1" dirty="0" smtClean="0"/>
              <a:t>X</a:t>
            </a:r>
            <a:r>
              <a:rPr lang="en-US" altLang="zh-TW" sz="3600" dirty="0" smtClean="0"/>
              <a:t>) returns the name of the set (equivalence class) containing a given element </a:t>
            </a:r>
            <a:r>
              <a:rPr lang="en-US" altLang="zh-TW" sz="3600" i="1" dirty="0" smtClean="0"/>
              <a:t>X</a:t>
            </a:r>
            <a:r>
              <a:rPr lang="en-US" altLang="zh-TW" sz="3600" dirty="0" smtClean="0"/>
              <a:t>.</a:t>
            </a:r>
          </a:p>
          <a:p>
            <a:r>
              <a:rPr lang="en-US" altLang="zh-TW" sz="3600" i="1" dirty="0" smtClean="0"/>
              <a:t>Union</a:t>
            </a:r>
            <a:r>
              <a:rPr lang="en-US" altLang="zh-TW" sz="3600" dirty="0" smtClean="0"/>
              <a:t> (</a:t>
            </a:r>
            <a:r>
              <a:rPr lang="en-US" altLang="zh-TW" sz="3600" i="1" dirty="0" smtClean="0"/>
              <a:t>X</a:t>
            </a:r>
            <a:r>
              <a:rPr lang="en-US" altLang="zh-TW" sz="3600" dirty="0" smtClean="0"/>
              <a:t>, </a:t>
            </a:r>
            <a:r>
              <a:rPr lang="en-US" altLang="zh-TW" sz="3600" i="1" dirty="0" smtClean="0"/>
              <a:t>Y</a:t>
            </a:r>
            <a:r>
              <a:rPr lang="en-US" altLang="zh-TW" sz="3600" dirty="0" smtClean="0"/>
              <a:t>) returns the new root of the union of the 2 sets, with roots </a:t>
            </a:r>
            <a:r>
              <a:rPr lang="en-US" altLang="zh-TW" sz="3600" i="1" dirty="0" smtClean="0"/>
              <a:t>X</a:t>
            </a:r>
            <a:r>
              <a:rPr lang="en-US" altLang="zh-TW" sz="3600" dirty="0" smtClean="0"/>
              <a:t> and </a:t>
            </a:r>
            <a:r>
              <a:rPr lang="en-US" altLang="zh-TW" sz="3600" i="1" dirty="0" smtClean="0"/>
              <a:t>Y</a:t>
            </a:r>
            <a:r>
              <a:rPr lang="en-US" altLang="zh-TW" sz="3600" dirty="0" smtClean="0"/>
              <a:t>.  The new root is </a:t>
            </a:r>
            <a:r>
              <a:rPr lang="en-US" altLang="zh-TW" sz="3600" i="1" dirty="0" smtClean="0"/>
              <a:t>X</a:t>
            </a:r>
            <a:r>
              <a:rPr lang="en-US" altLang="zh-TW" sz="3600" dirty="0" smtClean="0"/>
              <a:t>.</a:t>
            </a:r>
          </a:p>
        </p:txBody>
      </p:sp>
      <p:sp>
        <p:nvSpPr>
          <p:cNvPr id="4" name="Slide Number Placeholder 5"/>
          <p:cNvSpPr>
            <a:spLocks noGrp="1"/>
          </p:cNvSpPr>
          <p:nvPr>
            <p:ph type="sldNum" sz="quarter" idx="12"/>
          </p:nvPr>
        </p:nvSpPr>
        <p:spPr/>
        <p:txBody>
          <a:bodyPr/>
          <a:lstStyle/>
          <a:p>
            <a:pPr>
              <a:defRPr/>
            </a:pPr>
            <a:fld id="{7E7E7C16-56D3-41C6-880B-CBDAB29EF0B4}" type="slidenum">
              <a:rPr lang="zh-CN" altLang="en-US">
                <a:solidFill>
                  <a:prstClr val="black">
                    <a:tint val="75000"/>
                  </a:prstClr>
                </a:solidFill>
              </a:rPr>
              <a:pPr>
                <a:defRPr/>
              </a:pPr>
              <a:t>29</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altLang="en-US" dirty="0" smtClean="0">
                <a:cs typeface="Times New Roman" pitchFamily="18" charset="0"/>
              </a:rPr>
              <a:t>Suppose we have </a:t>
            </a:r>
            <a:r>
              <a:rPr lang="en-US" altLang="en-US" i="1" dirty="0" smtClean="0">
                <a:cs typeface="Times New Roman" pitchFamily="18" charset="0"/>
              </a:rPr>
              <a:t>n</a:t>
            </a:r>
            <a:r>
              <a:rPr lang="en-US" altLang="en-US" dirty="0" smtClean="0">
                <a:cs typeface="Times New Roman" pitchFamily="18" charset="0"/>
              </a:rPr>
              <a:t> items (student records, bank account records, whatever) each with unique keys from 1..</a:t>
            </a:r>
            <a:r>
              <a:rPr lang="en-US" altLang="en-US" i="1" dirty="0" smtClean="0">
                <a:cs typeface="Times New Roman" pitchFamily="18" charset="0"/>
              </a:rPr>
              <a:t>n</a:t>
            </a:r>
            <a:r>
              <a:rPr lang="en-US" altLang="en-US" dirty="0" smtClean="0">
                <a:cs typeface="Times New Roman" pitchFamily="18" charset="0"/>
              </a:rPr>
              <a:t>. </a:t>
            </a:r>
          </a:p>
          <a:p>
            <a:pPr marL="0" indent="0">
              <a:buNone/>
            </a:pPr>
            <a:r>
              <a:rPr lang="en-US" altLang="en-US" dirty="0" smtClean="0">
                <a:cs typeface="Times New Roman" pitchFamily="18" charset="0"/>
              </a:rPr>
              <a:t>We want to keep the items in a collection of sets (</a:t>
            </a:r>
            <a:r>
              <a:rPr lang="en-US" altLang="en-US" i="1" dirty="0" smtClean="0">
                <a:cs typeface="Times New Roman" pitchFamily="18" charset="0"/>
              </a:rPr>
              <a:t>disjoint sets</a:t>
            </a:r>
            <a:r>
              <a:rPr lang="en-US" altLang="en-US" dirty="0" smtClean="0">
                <a:cs typeface="Times New Roman" pitchFamily="18" charset="0"/>
              </a:rPr>
              <a:t>) such that an item must occur in exactly one of those sets.</a:t>
            </a:r>
          </a:p>
          <a:p>
            <a:pPr marL="0" indent="0">
              <a:buNone/>
            </a:pPr>
            <a:endParaRPr lang="en-US" altLang="en-US" dirty="0" smtClean="0">
              <a:cs typeface="Times New Roman" pitchFamily="18" charset="0"/>
            </a:endParaRPr>
          </a:p>
          <a:p>
            <a:pPr marL="0" indent="0">
              <a:buNone/>
            </a:pPr>
            <a:r>
              <a:rPr lang="en-US" altLang="en-US" dirty="0" smtClean="0">
                <a:cs typeface="Times New Roman" pitchFamily="18" charset="0"/>
              </a:rPr>
              <a:t> For example, we want to partition a set of students into "students with GPA &gt;= 2.0" and "students with GPA &lt; 2.0." Or we might want the collection to have many sets, e.g. different income levels of people. The point is, the sets are mutually exclusive and include all the items.</a:t>
            </a:r>
            <a:r>
              <a:rPr lang="en-US" altLang="en-US" dirty="0" smtClean="0"/>
              <a:t> </a:t>
            </a:r>
          </a:p>
          <a:p>
            <a:pPr marL="0" indent="0">
              <a:buNone/>
            </a:pP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3</a:t>
            </a:fld>
            <a:endParaRPr lang="en-US"/>
          </a:p>
        </p:txBody>
      </p:sp>
    </p:spTree>
    <p:extLst>
      <p:ext uri="{BB962C8B-B14F-4D97-AF65-F5344CB8AC3E}">
        <p14:creationId xmlns:p14="http://schemas.microsoft.com/office/powerpoint/2010/main" val="13753921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6147" name="Rectangle 3"/>
          <p:cNvSpPr>
            <a:spLocks noGrp="1" noChangeArrowheads="1"/>
          </p:cNvSpPr>
          <p:nvPr>
            <p:ph idx="1"/>
          </p:nvPr>
        </p:nvSpPr>
        <p:spPr>
          <a:xfrm>
            <a:off x="562891" y="1143000"/>
            <a:ext cx="7771960" cy="5105400"/>
          </a:xfrm>
        </p:spPr>
        <p:txBody>
          <a:bodyPr/>
          <a:lstStyle/>
          <a:p>
            <a:pPr>
              <a:buFontTx/>
              <a:buNone/>
            </a:pPr>
            <a:r>
              <a:rPr lang="en-US" altLang="en-US" b="1" dirty="0" smtClean="0">
                <a:solidFill>
                  <a:srgbClr val="FF0000"/>
                </a:solidFill>
              </a:rPr>
              <a:t>	</a:t>
            </a:r>
            <a:r>
              <a:rPr lang="en-US" altLang="en-US" dirty="0" smtClean="0"/>
              <a:t>Eight elements, initially in different sets</a:t>
            </a:r>
            <a:endParaRPr lang="en-US" altLang="en-US" b="1" dirty="0" smtClean="0"/>
          </a:p>
        </p:txBody>
      </p:sp>
      <p:sp>
        <p:nvSpPr>
          <p:cNvPr id="23" name="Slide Number Placeholder 5"/>
          <p:cNvSpPr>
            <a:spLocks noGrp="1"/>
          </p:cNvSpPr>
          <p:nvPr>
            <p:ph type="sldNum" sz="quarter" idx="12"/>
          </p:nvPr>
        </p:nvSpPr>
        <p:spPr/>
        <p:txBody>
          <a:bodyPr/>
          <a:lstStyle/>
          <a:p>
            <a:pPr>
              <a:defRPr/>
            </a:pPr>
            <a:fld id="{6EE34398-B007-494F-87AD-89E3AD6BEA87}" type="slidenum">
              <a:rPr lang="zh-CN" altLang="en-US">
                <a:solidFill>
                  <a:prstClr val="black">
                    <a:tint val="75000"/>
                  </a:prstClr>
                </a:solidFill>
              </a:rPr>
              <a:pPr>
                <a:defRPr/>
              </a:pPr>
              <a:t>30</a:t>
            </a:fld>
            <a:endParaRPr lang="zh-CN" altLang="en-US">
              <a:solidFill>
                <a:prstClr val="black">
                  <a:tint val="75000"/>
                </a:prstClr>
              </a:solidFill>
            </a:endParaRPr>
          </a:p>
        </p:txBody>
      </p:sp>
      <p:graphicFrame>
        <p:nvGraphicFramePr>
          <p:cNvPr id="6149" name="Object 4"/>
          <p:cNvGraphicFramePr>
            <a:graphicFrameLocks noChangeAspect="1"/>
          </p:cNvGraphicFramePr>
          <p:nvPr/>
        </p:nvGraphicFramePr>
        <p:xfrm>
          <a:off x="844332" y="1753043"/>
          <a:ext cx="7176823" cy="2035175"/>
        </p:xfrm>
        <a:graphic>
          <a:graphicData uri="http://schemas.openxmlformats.org/presentationml/2006/ole">
            <mc:AlternateContent xmlns:mc="http://schemas.openxmlformats.org/markup-compatibility/2006">
              <mc:Choice xmlns:v="urn:schemas-microsoft-com:vml" Requires="v">
                <p:oleObj spid="_x0000_s1040" name="Document" r:id="rId4" imgW="5943600" imgH="1478280" progId="Word.Document.8">
                  <p:embed/>
                </p:oleObj>
              </mc:Choice>
              <mc:Fallback>
                <p:oleObj name="Document" r:id="rId4" imgW="5943600" imgH="1478280"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332" y="1753043"/>
                        <a:ext cx="7176823" cy="203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6"/>
          <p:cNvSpPr txBox="1">
            <a:spLocks noChangeArrowheads="1"/>
          </p:cNvSpPr>
          <p:nvPr/>
        </p:nvSpPr>
        <p:spPr bwMode="auto">
          <a:xfrm>
            <a:off x="1196137" y="2971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6151" name="Text Box 8"/>
          <p:cNvSpPr txBox="1">
            <a:spLocks noChangeArrowheads="1"/>
          </p:cNvSpPr>
          <p:nvPr/>
        </p:nvSpPr>
        <p:spPr bwMode="auto">
          <a:xfrm>
            <a:off x="2181191" y="2971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
        <p:nvSpPr>
          <p:cNvPr id="6152" name="Text Box 10"/>
          <p:cNvSpPr txBox="1">
            <a:spLocks noChangeArrowheads="1"/>
          </p:cNvSpPr>
          <p:nvPr/>
        </p:nvSpPr>
        <p:spPr bwMode="auto">
          <a:xfrm>
            <a:off x="3166247" y="2971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p>
        </p:txBody>
      </p:sp>
      <p:sp>
        <p:nvSpPr>
          <p:cNvPr id="6153" name="Text Box 11"/>
          <p:cNvSpPr txBox="1">
            <a:spLocks noChangeArrowheads="1"/>
          </p:cNvSpPr>
          <p:nvPr/>
        </p:nvSpPr>
        <p:spPr bwMode="auto">
          <a:xfrm>
            <a:off x="4010578" y="2971800"/>
            <a:ext cx="42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6154" name="Text Box 12"/>
          <p:cNvSpPr txBox="1">
            <a:spLocks noChangeArrowheads="1"/>
          </p:cNvSpPr>
          <p:nvPr/>
        </p:nvSpPr>
        <p:spPr bwMode="auto">
          <a:xfrm>
            <a:off x="4925276" y="28956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6155" name="Text Box 13"/>
          <p:cNvSpPr txBox="1">
            <a:spLocks noChangeArrowheads="1"/>
          </p:cNvSpPr>
          <p:nvPr/>
        </p:nvSpPr>
        <p:spPr bwMode="auto">
          <a:xfrm>
            <a:off x="5769603" y="2971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6156" name="Text Box 14"/>
          <p:cNvSpPr txBox="1">
            <a:spLocks noChangeArrowheads="1"/>
          </p:cNvSpPr>
          <p:nvPr/>
        </p:nvSpPr>
        <p:spPr bwMode="auto">
          <a:xfrm>
            <a:off x="6684296" y="29718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6157" name="Text Box 15"/>
          <p:cNvSpPr txBox="1">
            <a:spLocks noChangeArrowheads="1"/>
          </p:cNvSpPr>
          <p:nvPr/>
        </p:nvSpPr>
        <p:spPr bwMode="auto">
          <a:xfrm>
            <a:off x="7598989" y="29718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
        <p:nvSpPr>
          <p:cNvPr id="6158" name="Text Box 16"/>
          <p:cNvSpPr txBox="1">
            <a:spLocks noChangeArrowheads="1"/>
          </p:cNvSpPr>
          <p:nvPr/>
        </p:nvSpPr>
        <p:spPr bwMode="auto">
          <a:xfrm>
            <a:off x="914693" y="3810000"/>
            <a:ext cx="5980686"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sz="3200" dirty="0" smtClean="0"/>
              <a:t>After </a:t>
            </a:r>
            <a:r>
              <a:rPr lang="en-US" altLang="en-US" sz="3200" i="1" dirty="0" smtClean="0"/>
              <a:t>Union</a:t>
            </a:r>
            <a:r>
              <a:rPr lang="en-US" altLang="en-US" sz="3200" dirty="0" smtClean="0"/>
              <a:t> (5,6)</a:t>
            </a:r>
            <a:endParaRPr lang="en-US" altLang="en-US" dirty="0" smtClean="0"/>
          </a:p>
        </p:txBody>
      </p:sp>
      <p:graphicFrame>
        <p:nvGraphicFramePr>
          <p:cNvPr id="6159" name="Object 17"/>
          <p:cNvGraphicFramePr>
            <a:graphicFrameLocks noChangeAspect="1"/>
          </p:cNvGraphicFramePr>
          <p:nvPr/>
        </p:nvGraphicFramePr>
        <p:xfrm>
          <a:off x="1055415" y="4205288"/>
          <a:ext cx="7036101" cy="2652712"/>
        </p:xfrm>
        <a:graphic>
          <a:graphicData uri="http://schemas.openxmlformats.org/presentationml/2006/ole">
            <mc:AlternateContent xmlns:mc="http://schemas.openxmlformats.org/markup-compatibility/2006">
              <mc:Choice xmlns:v="urn:schemas-microsoft-com:vml" Requires="v">
                <p:oleObj spid="_x0000_s1041" name="Document" r:id="rId6" imgW="5943600" imgH="2069592" progId="Word.Document.8">
                  <p:embed/>
                </p:oleObj>
              </mc:Choice>
              <mc:Fallback>
                <p:oleObj name="Document" r:id="rId6" imgW="5943600" imgH="2069592"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5415" y="4205288"/>
                        <a:ext cx="7036101" cy="2652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60" name="Text Box 18"/>
          <p:cNvSpPr txBox="1">
            <a:spLocks noChangeArrowheads="1"/>
          </p:cNvSpPr>
          <p:nvPr/>
        </p:nvSpPr>
        <p:spPr bwMode="auto">
          <a:xfrm>
            <a:off x="1372039" y="53340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dirty="0" smtClean="0">
                <a:solidFill>
                  <a:prstClr val="black"/>
                </a:solidFill>
              </a:rPr>
              <a:t>1</a:t>
            </a:r>
            <a:endParaRPr lang="en-US" altLang="en-US" dirty="0" smtClean="0">
              <a:solidFill>
                <a:prstClr val="black"/>
              </a:solidFill>
            </a:endParaRPr>
          </a:p>
        </p:txBody>
      </p:sp>
      <p:sp>
        <p:nvSpPr>
          <p:cNvPr id="6161" name="Text Box 19"/>
          <p:cNvSpPr txBox="1">
            <a:spLocks noChangeArrowheads="1"/>
          </p:cNvSpPr>
          <p:nvPr/>
        </p:nvSpPr>
        <p:spPr bwMode="auto">
          <a:xfrm>
            <a:off x="2392275" y="5334000"/>
            <a:ext cx="1700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p>
        </p:txBody>
      </p:sp>
      <p:sp>
        <p:nvSpPr>
          <p:cNvPr id="6162" name="Text Box 20"/>
          <p:cNvSpPr txBox="1">
            <a:spLocks noChangeArrowheads="1"/>
          </p:cNvSpPr>
          <p:nvPr/>
        </p:nvSpPr>
        <p:spPr bwMode="auto">
          <a:xfrm>
            <a:off x="3306969" y="53340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p>
        </p:txBody>
      </p:sp>
      <p:sp>
        <p:nvSpPr>
          <p:cNvPr id="6163" name="Text Box 21"/>
          <p:cNvSpPr txBox="1">
            <a:spLocks noChangeArrowheads="1"/>
          </p:cNvSpPr>
          <p:nvPr/>
        </p:nvSpPr>
        <p:spPr bwMode="auto">
          <a:xfrm>
            <a:off x="4151300" y="5334000"/>
            <a:ext cx="42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6164" name="Text Box 22"/>
          <p:cNvSpPr txBox="1">
            <a:spLocks noChangeArrowheads="1"/>
          </p:cNvSpPr>
          <p:nvPr/>
        </p:nvSpPr>
        <p:spPr bwMode="auto">
          <a:xfrm>
            <a:off x="5065993" y="5257800"/>
            <a:ext cx="42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6165" name="Text Box 23"/>
          <p:cNvSpPr txBox="1">
            <a:spLocks noChangeArrowheads="1"/>
          </p:cNvSpPr>
          <p:nvPr/>
        </p:nvSpPr>
        <p:spPr bwMode="auto">
          <a:xfrm>
            <a:off x="5769603" y="60960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6166" name="Text Box 24"/>
          <p:cNvSpPr txBox="1">
            <a:spLocks noChangeArrowheads="1"/>
          </p:cNvSpPr>
          <p:nvPr/>
        </p:nvSpPr>
        <p:spPr bwMode="auto">
          <a:xfrm>
            <a:off x="6754657" y="5334000"/>
            <a:ext cx="42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6167" name="Text Box 25"/>
          <p:cNvSpPr txBox="1">
            <a:spLocks noChangeArrowheads="1"/>
          </p:cNvSpPr>
          <p:nvPr/>
        </p:nvSpPr>
        <p:spPr bwMode="auto">
          <a:xfrm>
            <a:off x="7669350" y="53340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074"/>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7171" name="Rectangle 3075"/>
          <p:cNvSpPr>
            <a:spLocks noGrp="1" noChangeArrowheads="1"/>
          </p:cNvSpPr>
          <p:nvPr>
            <p:ph idx="1"/>
          </p:nvPr>
        </p:nvSpPr>
        <p:spPr>
          <a:xfrm>
            <a:off x="562891" y="1143000"/>
            <a:ext cx="7771960" cy="5105400"/>
          </a:xfrm>
        </p:spPr>
        <p:txBody>
          <a:bodyPr/>
          <a:lstStyle/>
          <a:p>
            <a:pPr lvl="1">
              <a:buFontTx/>
              <a:buNone/>
            </a:pPr>
            <a:r>
              <a:rPr lang="en-US" altLang="en-US" sz="3200" dirty="0" smtClean="0"/>
              <a:t>After </a:t>
            </a:r>
            <a:r>
              <a:rPr lang="en-US" altLang="en-US" sz="3200" i="1" dirty="0" smtClean="0"/>
              <a:t>Union</a:t>
            </a:r>
            <a:r>
              <a:rPr lang="en-US" altLang="en-US" sz="3200" dirty="0" smtClean="0"/>
              <a:t> (7,8)</a:t>
            </a:r>
            <a:endParaRPr lang="en-US" altLang="en-US" b="1" dirty="0" smtClean="0"/>
          </a:p>
        </p:txBody>
      </p:sp>
      <p:sp>
        <p:nvSpPr>
          <p:cNvPr id="23" name="Slide Number Placeholder 5"/>
          <p:cNvSpPr>
            <a:spLocks noGrp="1"/>
          </p:cNvSpPr>
          <p:nvPr>
            <p:ph type="sldNum" sz="quarter" idx="12"/>
          </p:nvPr>
        </p:nvSpPr>
        <p:spPr/>
        <p:txBody>
          <a:bodyPr/>
          <a:lstStyle/>
          <a:p>
            <a:pPr>
              <a:defRPr/>
            </a:pPr>
            <a:fld id="{2C7E340A-C60C-4DEA-B719-7881C851D94A}" type="slidenum">
              <a:rPr lang="zh-CN" altLang="en-US">
                <a:solidFill>
                  <a:prstClr val="black">
                    <a:tint val="75000"/>
                  </a:prstClr>
                </a:solidFill>
              </a:rPr>
              <a:pPr>
                <a:defRPr/>
              </a:pPr>
              <a:t>31</a:t>
            </a:fld>
            <a:endParaRPr lang="zh-CN" altLang="en-US">
              <a:solidFill>
                <a:prstClr val="black">
                  <a:tint val="75000"/>
                </a:prstClr>
              </a:solidFill>
            </a:endParaRPr>
          </a:p>
        </p:txBody>
      </p:sp>
      <p:graphicFrame>
        <p:nvGraphicFramePr>
          <p:cNvPr id="7173" name="Object 3076"/>
          <p:cNvGraphicFramePr>
            <a:graphicFrameLocks noChangeAspect="1"/>
          </p:cNvGraphicFramePr>
          <p:nvPr/>
        </p:nvGraphicFramePr>
        <p:xfrm>
          <a:off x="985054" y="1447800"/>
          <a:ext cx="6332491" cy="2387600"/>
        </p:xfrm>
        <a:graphic>
          <a:graphicData uri="http://schemas.openxmlformats.org/presentationml/2006/ole">
            <mc:AlternateContent xmlns:mc="http://schemas.openxmlformats.org/markup-compatibility/2006">
              <mc:Choice xmlns:v="urn:schemas-microsoft-com:vml" Requires="v">
                <p:oleObj spid="_x0000_s2064" name="Document" r:id="rId4" imgW="5943600" imgH="2069592" progId="Word.Document.8">
                  <p:embed/>
                </p:oleObj>
              </mc:Choice>
              <mc:Fallback>
                <p:oleObj name="Document" r:id="rId4" imgW="5943600" imgH="206959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5054" y="1447800"/>
                        <a:ext cx="6332491" cy="238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4" name="Text Box 3077"/>
          <p:cNvSpPr txBox="1">
            <a:spLocks noChangeArrowheads="1"/>
          </p:cNvSpPr>
          <p:nvPr/>
        </p:nvSpPr>
        <p:spPr bwMode="auto">
          <a:xfrm>
            <a:off x="1001679" y="3810000"/>
            <a:ext cx="605104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sz="3200" dirty="0" smtClean="0"/>
              <a:t>After </a:t>
            </a:r>
            <a:r>
              <a:rPr lang="en-US" altLang="en-US" sz="3200" i="1" dirty="0" smtClean="0"/>
              <a:t>Union</a:t>
            </a:r>
            <a:r>
              <a:rPr lang="en-US" altLang="en-US" sz="3200" dirty="0" smtClean="0"/>
              <a:t> (5, 7)</a:t>
            </a:r>
          </a:p>
        </p:txBody>
      </p:sp>
      <p:graphicFrame>
        <p:nvGraphicFramePr>
          <p:cNvPr id="7175" name="Object 3078"/>
          <p:cNvGraphicFramePr>
            <a:graphicFrameLocks noChangeAspect="1"/>
          </p:cNvGraphicFramePr>
          <p:nvPr/>
        </p:nvGraphicFramePr>
        <p:xfrm>
          <a:off x="1196137" y="4197350"/>
          <a:ext cx="6121408" cy="2660650"/>
        </p:xfrm>
        <a:graphic>
          <a:graphicData uri="http://schemas.openxmlformats.org/presentationml/2006/ole">
            <mc:AlternateContent xmlns:mc="http://schemas.openxmlformats.org/markup-compatibility/2006">
              <mc:Choice xmlns:v="urn:schemas-microsoft-com:vml" Requires="v">
                <p:oleObj spid="_x0000_s2065" name="Document" r:id="rId6" imgW="6035040" imgH="2660904" progId="Word.Document.8">
                  <p:embed/>
                </p:oleObj>
              </mc:Choice>
              <mc:Fallback>
                <p:oleObj name="Document" r:id="rId6" imgW="6035040" imgH="2660904"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6137" y="4197350"/>
                        <a:ext cx="6121408"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6" name="Text Box 3079"/>
          <p:cNvSpPr txBox="1">
            <a:spLocks noChangeArrowheads="1"/>
          </p:cNvSpPr>
          <p:nvPr/>
        </p:nvSpPr>
        <p:spPr bwMode="auto">
          <a:xfrm>
            <a:off x="1336859" y="24384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7177" name="Text Box 3080"/>
          <p:cNvSpPr txBox="1">
            <a:spLocks noChangeArrowheads="1"/>
          </p:cNvSpPr>
          <p:nvPr/>
        </p:nvSpPr>
        <p:spPr bwMode="auto">
          <a:xfrm>
            <a:off x="2181191" y="25146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
        <p:nvSpPr>
          <p:cNvPr id="7178" name="Text Box 3081"/>
          <p:cNvSpPr txBox="1">
            <a:spLocks noChangeArrowheads="1"/>
          </p:cNvSpPr>
          <p:nvPr/>
        </p:nvSpPr>
        <p:spPr bwMode="auto">
          <a:xfrm>
            <a:off x="3025524" y="24384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endParaRPr lang="en-US" altLang="en-US" smtClean="0">
              <a:solidFill>
                <a:prstClr val="black"/>
              </a:solidFill>
            </a:endParaRPr>
          </a:p>
        </p:txBody>
      </p:sp>
      <p:sp>
        <p:nvSpPr>
          <p:cNvPr id="7179" name="Text Box 3082"/>
          <p:cNvSpPr txBox="1">
            <a:spLocks noChangeArrowheads="1"/>
          </p:cNvSpPr>
          <p:nvPr/>
        </p:nvSpPr>
        <p:spPr bwMode="auto">
          <a:xfrm>
            <a:off x="3799498" y="24384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7180" name="Text Box 3083"/>
          <p:cNvSpPr txBox="1">
            <a:spLocks noChangeArrowheads="1"/>
          </p:cNvSpPr>
          <p:nvPr/>
        </p:nvSpPr>
        <p:spPr bwMode="auto">
          <a:xfrm>
            <a:off x="4573466" y="24384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7181" name="Text Box 3084"/>
          <p:cNvSpPr txBox="1">
            <a:spLocks noChangeArrowheads="1"/>
          </p:cNvSpPr>
          <p:nvPr/>
        </p:nvSpPr>
        <p:spPr bwMode="auto">
          <a:xfrm>
            <a:off x="5277082" y="32004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7182" name="Text Box 3085"/>
          <p:cNvSpPr txBox="1">
            <a:spLocks noChangeArrowheads="1"/>
          </p:cNvSpPr>
          <p:nvPr/>
        </p:nvSpPr>
        <p:spPr bwMode="auto">
          <a:xfrm>
            <a:off x="6121408" y="24384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7183" name="Text Box 3086"/>
          <p:cNvSpPr txBox="1">
            <a:spLocks noChangeArrowheads="1"/>
          </p:cNvSpPr>
          <p:nvPr/>
        </p:nvSpPr>
        <p:spPr bwMode="auto">
          <a:xfrm>
            <a:off x="6895379" y="31242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
        <p:nvSpPr>
          <p:cNvPr id="7184" name="Text Box 3087"/>
          <p:cNvSpPr txBox="1">
            <a:spLocks noChangeArrowheads="1"/>
          </p:cNvSpPr>
          <p:nvPr/>
        </p:nvSpPr>
        <p:spPr bwMode="auto">
          <a:xfrm>
            <a:off x="1547942" y="50292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7185" name="Text Box 3088"/>
          <p:cNvSpPr txBox="1">
            <a:spLocks noChangeArrowheads="1"/>
          </p:cNvSpPr>
          <p:nvPr/>
        </p:nvSpPr>
        <p:spPr bwMode="auto">
          <a:xfrm>
            <a:off x="2321913" y="5029200"/>
            <a:ext cx="49252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
        <p:nvSpPr>
          <p:cNvPr id="7186" name="Text Box 3089"/>
          <p:cNvSpPr txBox="1">
            <a:spLocks noChangeArrowheads="1"/>
          </p:cNvSpPr>
          <p:nvPr/>
        </p:nvSpPr>
        <p:spPr bwMode="auto">
          <a:xfrm>
            <a:off x="3166247" y="50292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endParaRPr lang="en-US" altLang="en-US" smtClean="0">
              <a:solidFill>
                <a:prstClr val="black"/>
              </a:solidFill>
            </a:endParaRPr>
          </a:p>
        </p:txBody>
      </p:sp>
      <p:sp>
        <p:nvSpPr>
          <p:cNvPr id="7187" name="Text Box 3090"/>
          <p:cNvSpPr txBox="1">
            <a:spLocks noChangeArrowheads="1"/>
          </p:cNvSpPr>
          <p:nvPr/>
        </p:nvSpPr>
        <p:spPr bwMode="auto">
          <a:xfrm>
            <a:off x="3869859" y="50292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7188" name="Text Box 3091"/>
          <p:cNvSpPr txBox="1">
            <a:spLocks noChangeArrowheads="1"/>
          </p:cNvSpPr>
          <p:nvPr/>
        </p:nvSpPr>
        <p:spPr bwMode="auto">
          <a:xfrm>
            <a:off x="4573471" y="50292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7189" name="Text Box 3092"/>
          <p:cNvSpPr txBox="1">
            <a:spLocks noChangeArrowheads="1"/>
          </p:cNvSpPr>
          <p:nvPr/>
        </p:nvSpPr>
        <p:spPr bwMode="auto">
          <a:xfrm>
            <a:off x="5277082" y="57150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7190" name="Text Box 3093"/>
          <p:cNvSpPr txBox="1">
            <a:spLocks noChangeArrowheads="1"/>
          </p:cNvSpPr>
          <p:nvPr/>
        </p:nvSpPr>
        <p:spPr bwMode="auto">
          <a:xfrm>
            <a:off x="6051047" y="56388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7191" name="Text Box 3094"/>
          <p:cNvSpPr txBox="1">
            <a:spLocks noChangeArrowheads="1"/>
          </p:cNvSpPr>
          <p:nvPr/>
        </p:nvSpPr>
        <p:spPr bwMode="auto">
          <a:xfrm>
            <a:off x="6965740" y="61722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356355" name="Rectangle 3"/>
          <p:cNvSpPr>
            <a:spLocks noGrp="1" noChangeArrowheads="1"/>
          </p:cNvSpPr>
          <p:nvPr>
            <p:ph idx="1"/>
          </p:nvPr>
        </p:nvSpPr>
        <p:spPr>
          <a:xfrm>
            <a:off x="562891" y="1143000"/>
            <a:ext cx="7771960" cy="5105400"/>
          </a:xfrm>
        </p:spPr>
        <p:txBody>
          <a:bodyPr rtlCol="0">
            <a:normAutofit lnSpcReduction="10000"/>
          </a:bodyPr>
          <a:lstStyle/>
          <a:p>
            <a:pPr fontAlgn="auto">
              <a:spcAft>
                <a:spcPts val="0"/>
              </a:spcAft>
              <a:buFontTx/>
              <a:buNone/>
              <a:defRPr/>
            </a:pPr>
            <a:r>
              <a:rPr lang="en-US" altLang="en-US" dirty="0" smtClean="0"/>
              <a:t>/* Disjoint set declaration */</a:t>
            </a:r>
          </a:p>
          <a:p>
            <a:pPr fontAlgn="auto">
              <a:spcAft>
                <a:spcPts val="0"/>
              </a:spcAft>
              <a:buFontTx/>
              <a:buNone/>
              <a:defRPr/>
            </a:pPr>
            <a:r>
              <a:rPr lang="en-US" altLang="en-US" dirty="0" err="1" smtClean="0"/>
              <a:t>typedef</a:t>
            </a:r>
            <a:r>
              <a:rPr lang="en-US" altLang="en-US" dirty="0" smtClean="0"/>
              <a:t> </a:t>
            </a:r>
            <a:r>
              <a:rPr lang="en-US" altLang="en-US" dirty="0" err="1" smtClean="0"/>
              <a:t>int</a:t>
            </a:r>
            <a:r>
              <a:rPr lang="en-US" altLang="en-US" dirty="0" smtClean="0"/>
              <a:t> </a:t>
            </a:r>
            <a:r>
              <a:rPr lang="en-US" altLang="en-US" dirty="0" err="1" smtClean="0"/>
              <a:t>DisjSet</a:t>
            </a:r>
            <a:r>
              <a:rPr lang="en-US" altLang="en-US" dirty="0" smtClean="0"/>
              <a:t> [</a:t>
            </a:r>
            <a:r>
              <a:rPr lang="en-US" altLang="en-US" dirty="0" err="1" smtClean="0"/>
              <a:t>NumSets</a:t>
            </a:r>
            <a:r>
              <a:rPr lang="en-US" altLang="en-US" dirty="0" smtClean="0"/>
              <a:t> + 1];</a:t>
            </a:r>
          </a:p>
          <a:p>
            <a:pPr fontAlgn="auto">
              <a:spcAft>
                <a:spcPts val="0"/>
              </a:spcAft>
              <a:buFontTx/>
              <a:buNone/>
              <a:defRPr/>
            </a:pPr>
            <a:r>
              <a:rPr lang="en-US" altLang="en-US" dirty="0" err="1" smtClean="0"/>
              <a:t>typedef</a:t>
            </a:r>
            <a:r>
              <a:rPr lang="en-US" altLang="en-US" dirty="0" smtClean="0"/>
              <a:t> </a:t>
            </a:r>
            <a:r>
              <a:rPr lang="en-US" altLang="en-US" dirty="0" err="1" smtClean="0"/>
              <a:t>int</a:t>
            </a:r>
            <a:r>
              <a:rPr lang="en-US" altLang="en-US" dirty="0" smtClean="0"/>
              <a:t> </a:t>
            </a:r>
            <a:r>
              <a:rPr lang="en-US" altLang="en-US" dirty="0" err="1" smtClean="0"/>
              <a:t>SetType</a:t>
            </a:r>
            <a:r>
              <a:rPr lang="en-US" altLang="en-US" dirty="0" smtClean="0"/>
              <a:t>;</a:t>
            </a:r>
          </a:p>
          <a:p>
            <a:pPr fontAlgn="auto">
              <a:spcAft>
                <a:spcPts val="0"/>
              </a:spcAft>
              <a:buFontTx/>
              <a:buNone/>
              <a:defRPr/>
            </a:pPr>
            <a:r>
              <a:rPr lang="en-US" altLang="en-US" dirty="0" err="1" smtClean="0"/>
              <a:t>typedef</a:t>
            </a:r>
            <a:r>
              <a:rPr lang="en-US" altLang="en-US" dirty="0" smtClean="0"/>
              <a:t> </a:t>
            </a:r>
            <a:r>
              <a:rPr lang="en-US" altLang="en-US" dirty="0" err="1" smtClean="0"/>
              <a:t>int</a:t>
            </a:r>
            <a:r>
              <a:rPr lang="en-US" altLang="en-US" dirty="0" smtClean="0"/>
              <a:t> </a:t>
            </a:r>
            <a:r>
              <a:rPr lang="en-US" altLang="en-US" dirty="0" err="1" smtClean="0"/>
              <a:t>ElementType</a:t>
            </a:r>
            <a:r>
              <a:rPr lang="en-US" altLang="en-US" dirty="0" smtClean="0"/>
              <a:t>;</a:t>
            </a:r>
          </a:p>
          <a:p>
            <a:pPr fontAlgn="auto">
              <a:spcAft>
                <a:spcPts val="0"/>
              </a:spcAft>
              <a:buFontTx/>
              <a:buNone/>
              <a:defRPr/>
            </a:pPr>
            <a:endParaRPr lang="en-US" altLang="en-US" dirty="0" smtClean="0"/>
          </a:p>
          <a:p>
            <a:pPr fontAlgn="auto">
              <a:spcAft>
                <a:spcPts val="0"/>
              </a:spcAft>
              <a:buFontTx/>
              <a:buNone/>
              <a:defRPr/>
            </a:pPr>
            <a:r>
              <a:rPr lang="en-US" altLang="en-US" dirty="0" smtClean="0"/>
              <a:t>void Initialize (</a:t>
            </a:r>
            <a:r>
              <a:rPr lang="en-US" altLang="en-US" dirty="0" err="1" smtClean="0"/>
              <a:t>DisjSet</a:t>
            </a:r>
            <a:r>
              <a:rPr lang="en-US" altLang="en-US" dirty="0" smtClean="0"/>
              <a:t> S);</a:t>
            </a:r>
          </a:p>
          <a:p>
            <a:pPr fontAlgn="auto">
              <a:spcAft>
                <a:spcPts val="0"/>
              </a:spcAft>
              <a:buFontTx/>
              <a:buNone/>
              <a:defRPr/>
            </a:pPr>
            <a:r>
              <a:rPr lang="en-US" altLang="en-US" dirty="0" smtClean="0"/>
              <a:t>void </a:t>
            </a:r>
            <a:r>
              <a:rPr lang="en-US" altLang="en-US" dirty="0" err="1" smtClean="0"/>
              <a:t>SetUnion</a:t>
            </a:r>
            <a:r>
              <a:rPr lang="en-US" altLang="en-US" dirty="0" smtClean="0"/>
              <a:t> (</a:t>
            </a:r>
            <a:r>
              <a:rPr lang="en-US" altLang="en-US" dirty="0" err="1" smtClean="0"/>
              <a:t>DisjSet</a:t>
            </a:r>
            <a:r>
              <a:rPr lang="en-US" altLang="en-US" dirty="0" smtClean="0"/>
              <a:t> S, </a:t>
            </a:r>
            <a:r>
              <a:rPr lang="en-US" altLang="en-US" dirty="0" err="1" smtClean="0"/>
              <a:t>SetType</a:t>
            </a:r>
            <a:r>
              <a:rPr lang="en-US" altLang="en-US" dirty="0" smtClean="0"/>
              <a:t> Root1, </a:t>
            </a:r>
            <a:r>
              <a:rPr lang="en-US" altLang="en-US" dirty="0" err="1" smtClean="0"/>
              <a:t>SetType</a:t>
            </a:r>
            <a:r>
              <a:rPr lang="en-US" altLang="en-US" dirty="0" smtClean="0"/>
              <a:t> Root2);</a:t>
            </a:r>
          </a:p>
          <a:p>
            <a:pPr fontAlgn="auto">
              <a:spcAft>
                <a:spcPts val="0"/>
              </a:spcAft>
              <a:buFontTx/>
              <a:buNone/>
              <a:defRPr/>
            </a:pPr>
            <a:r>
              <a:rPr lang="en-US" altLang="en-US" dirty="0" err="1" smtClean="0"/>
              <a:t>SetType</a:t>
            </a:r>
            <a:r>
              <a:rPr lang="en-US" altLang="en-US" dirty="0" smtClean="0"/>
              <a:t> Find( </a:t>
            </a:r>
            <a:r>
              <a:rPr lang="en-US" altLang="en-US" dirty="0" err="1" smtClean="0"/>
              <a:t>ElementType</a:t>
            </a:r>
            <a:r>
              <a:rPr lang="en-US" altLang="en-US" dirty="0" smtClean="0"/>
              <a:t> X, </a:t>
            </a:r>
            <a:r>
              <a:rPr lang="en-US" altLang="en-US" dirty="0" err="1" smtClean="0"/>
              <a:t>DisjSet</a:t>
            </a:r>
            <a:r>
              <a:rPr lang="en-US" altLang="en-US" dirty="0" smtClean="0"/>
              <a:t> S );</a:t>
            </a:r>
          </a:p>
        </p:txBody>
      </p:sp>
      <p:sp>
        <p:nvSpPr>
          <p:cNvPr id="4" name="Slide Number Placeholder 5"/>
          <p:cNvSpPr>
            <a:spLocks noGrp="1"/>
          </p:cNvSpPr>
          <p:nvPr>
            <p:ph type="sldNum" sz="quarter" idx="12"/>
          </p:nvPr>
        </p:nvSpPr>
        <p:spPr/>
        <p:txBody>
          <a:bodyPr/>
          <a:lstStyle/>
          <a:p>
            <a:pPr>
              <a:defRPr/>
            </a:pPr>
            <a:fld id="{0EBEF7C8-AF0B-4505-BF71-9D951863B374}" type="slidenum">
              <a:rPr lang="zh-CN" altLang="en-US">
                <a:solidFill>
                  <a:prstClr val="black">
                    <a:tint val="75000"/>
                  </a:prstClr>
                </a:solidFill>
              </a:rPr>
              <a:pPr>
                <a:defRPr/>
              </a:pPr>
              <a:t>32</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9219" name="Rectangle 3"/>
          <p:cNvSpPr>
            <a:spLocks noGrp="1" noChangeArrowheads="1"/>
          </p:cNvSpPr>
          <p:nvPr>
            <p:ph idx="1"/>
          </p:nvPr>
        </p:nvSpPr>
        <p:spPr>
          <a:xfrm>
            <a:off x="562891" y="1143000"/>
            <a:ext cx="7771960" cy="5105400"/>
          </a:xfrm>
        </p:spPr>
        <p:txBody>
          <a:bodyPr/>
          <a:lstStyle/>
          <a:p>
            <a:pPr>
              <a:buFontTx/>
              <a:buNone/>
            </a:pPr>
            <a:r>
              <a:rPr lang="en-US" altLang="en-US" dirty="0" smtClean="0"/>
              <a:t>/* Disjoint set initialization routine */</a:t>
            </a:r>
          </a:p>
          <a:p>
            <a:pPr>
              <a:buFontTx/>
              <a:buNone/>
            </a:pPr>
            <a:r>
              <a:rPr lang="en-US" altLang="en-US" dirty="0" smtClean="0"/>
              <a:t>void Initialize (</a:t>
            </a:r>
            <a:r>
              <a:rPr lang="en-US" altLang="en-US" dirty="0" err="1" smtClean="0"/>
              <a:t>DisjSet</a:t>
            </a:r>
            <a:r>
              <a:rPr lang="en-US" altLang="en-US" dirty="0" smtClean="0"/>
              <a:t> S)</a:t>
            </a:r>
          </a:p>
          <a:p>
            <a:pPr>
              <a:buFontTx/>
              <a:buNone/>
            </a:pPr>
            <a:r>
              <a:rPr lang="en-US" altLang="en-US" dirty="0" smtClean="0"/>
              <a:t>{</a:t>
            </a:r>
          </a:p>
          <a:p>
            <a:pPr>
              <a:buFontTx/>
              <a:buNone/>
            </a:pPr>
            <a:r>
              <a:rPr lang="en-US" altLang="en-US" dirty="0" smtClean="0"/>
              <a:t>  </a:t>
            </a:r>
            <a:r>
              <a:rPr lang="en-US" altLang="en-US" dirty="0" err="1" smtClean="0"/>
              <a:t>int</a:t>
            </a:r>
            <a:r>
              <a:rPr lang="en-US" altLang="en-US" dirty="0" smtClean="0"/>
              <a:t> i;</a:t>
            </a:r>
          </a:p>
          <a:p>
            <a:pPr>
              <a:buFontTx/>
              <a:buNone/>
            </a:pPr>
            <a:endParaRPr lang="en-US" altLang="en-US" dirty="0" smtClean="0"/>
          </a:p>
          <a:p>
            <a:pPr>
              <a:buFontTx/>
              <a:buNone/>
            </a:pPr>
            <a:r>
              <a:rPr lang="en-US" altLang="en-US" dirty="0" smtClean="0"/>
              <a:t>  for (i = </a:t>
            </a:r>
            <a:r>
              <a:rPr lang="en-US" altLang="en-US" dirty="0" err="1" smtClean="0"/>
              <a:t>NumSets</a:t>
            </a:r>
            <a:r>
              <a:rPr lang="en-US" altLang="en-US" dirty="0" smtClean="0"/>
              <a:t>; i &gt; 0; i--)</a:t>
            </a:r>
          </a:p>
          <a:p>
            <a:pPr>
              <a:buFontTx/>
              <a:buNone/>
            </a:pPr>
            <a:r>
              <a:rPr lang="en-US" altLang="en-US" dirty="0" smtClean="0"/>
              <a:t>     S [i] = 0;</a:t>
            </a:r>
          </a:p>
          <a:p>
            <a:pPr>
              <a:buFontTx/>
              <a:buNone/>
            </a:pPr>
            <a:r>
              <a:rPr lang="en-US" altLang="en-US" dirty="0" smtClean="0"/>
              <a:t>}</a:t>
            </a:r>
          </a:p>
        </p:txBody>
      </p:sp>
      <p:sp>
        <p:nvSpPr>
          <p:cNvPr id="4" name="Slide Number Placeholder 5"/>
          <p:cNvSpPr>
            <a:spLocks noGrp="1"/>
          </p:cNvSpPr>
          <p:nvPr>
            <p:ph type="sldNum" sz="quarter" idx="12"/>
          </p:nvPr>
        </p:nvSpPr>
        <p:spPr/>
        <p:txBody>
          <a:bodyPr/>
          <a:lstStyle/>
          <a:p>
            <a:pPr>
              <a:defRPr/>
            </a:pPr>
            <a:fld id="{8F4F5DFB-ADFC-4B96-991F-CF9DD910C577}" type="slidenum">
              <a:rPr lang="zh-CN" altLang="en-US">
                <a:solidFill>
                  <a:prstClr val="black">
                    <a:tint val="75000"/>
                  </a:prstClr>
                </a:solidFill>
              </a:rPr>
              <a:pPr>
                <a:defRPr/>
              </a:pPr>
              <a:t>33</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360451" name="Rectangle 3"/>
          <p:cNvSpPr>
            <a:spLocks noGrp="1" noChangeArrowheads="1"/>
          </p:cNvSpPr>
          <p:nvPr>
            <p:ph idx="1"/>
          </p:nvPr>
        </p:nvSpPr>
        <p:spPr>
          <a:xfrm>
            <a:off x="562891" y="1143000"/>
            <a:ext cx="7771960" cy="5105400"/>
          </a:xfrm>
        </p:spPr>
        <p:txBody>
          <a:bodyPr rtlCol="0">
            <a:normAutofit lnSpcReduction="10000"/>
          </a:bodyPr>
          <a:lstStyle/>
          <a:p>
            <a:pPr fontAlgn="auto">
              <a:spcAft>
                <a:spcPts val="0"/>
              </a:spcAft>
              <a:buFontTx/>
              <a:buNone/>
              <a:defRPr/>
            </a:pPr>
            <a:r>
              <a:rPr lang="en-US" altLang="en-US" dirty="0" smtClean="0"/>
              <a:t>/* Union */</a:t>
            </a:r>
          </a:p>
          <a:p>
            <a:pPr fontAlgn="auto">
              <a:spcAft>
                <a:spcPts val="0"/>
              </a:spcAft>
              <a:buFontTx/>
              <a:buNone/>
              <a:defRPr/>
            </a:pPr>
            <a:r>
              <a:rPr lang="en-US" altLang="en-US" dirty="0" smtClean="0"/>
              <a:t>/* Assumes Root1 and Root2 are roots */</a:t>
            </a:r>
          </a:p>
          <a:p>
            <a:pPr fontAlgn="auto">
              <a:spcAft>
                <a:spcPts val="0"/>
              </a:spcAft>
              <a:buFontTx/>
              <a:buNone/>
              <a:defRPr/>
            </a:pPr>
            <a:r>
              <a:rPr lang="en-US" altLang="en-US" dirty="0" smtClean="0"/>
              <a:t>/* union is a C keyword, so this routine */</a:t>
            </a:r>
          </a:p>
          <a:p>
            <a:pPr fontAlgn="auto">
              <a:spcAft>
                <a:spcPts val="0"/>
              </a:spcAft>
              <a:buFontTx/>
              <a:buNone/>
              <a:defRPr/>
            </a:pPr>
            <a:r>
              <a:rPr lang="en-US" altLang="en-US" dirty="0" smtClean="0"/>
              <a:t>/* is named </a:t>
            </a:r>
            <a:r>
              <a:rPr lang="en-US" altLang="en-US" dirty="0" err="1" smtClean="0"/>
              <a:t>SetUnion</a:t>
            </a:r>
            <a:r>
              <a:rPr lang="en-US" altLang="en-US" dirty="0" smtClean="0"/>
              <a:t> */</a:t>
            </a:r>
          </a:p>
          <a:p>
            <a:pPr fontAlgn="auto">
              <a:spcAft>
                <a:spcPts val="0"/>
              </a:spcAft>
              <a:buFontTx/>
              <a:buNone/>
              <a:defRPr/>
            </a:pPr>
            <a:r>
              <a:rPr lang="en-US" altLang="en-US" dirty="0" smtClean="0"/>
              <a:t>void </a:t>
            </a:r>
            <a:r>
              <a:rPr lang="en-US" altLang="en-US" dirty="0" err="1" smtClean="0"/>
              <a:t>SetUnion</a:t>
            </a:r>
            <a:r>
              <a:rPr lang="en-US" altLang="en-US" dirty="0" smtClean="0"/>
              <a:t> (</a:t>
            </a:r>
            <a:r>
              <a:rPr lang="en-US" altLang="en-US" dirty="0" err="1" smtClean="0"/>
              <a:t>DisjSet</a:t>
            </a:r>
            <a:r>
              <a:rPr lang="en-US" altLang="en-US" dirty="0" smtClean="0"/>
              <a:t> S, </a:t>
            </a:r>
            <a:r>
              <a:rPr lang="en-US" altLang="en-US" dirty="0" err="1" smtClean="0"/>
              <a:t>SetType</a:t>
            </a:r>
            <a:r>
              <a:rPr lang="en-US" altLang="en-US" dirty="0" smtClean="0"/>
              <a:t> Root1, </a:t>
            </a:r>
            <a:r>
              <a:rPr lang="en-US" altLang="en-US" dirty="0" err="1" smtClean="0"/>
              <a:t>SetType</a:t>
            </a:r>
            <a:r>
              <a:rPr lang="en-US" altLang="en-US" dirty="0" smtClean="0"/>
              <a:t> Root2)</a:t>
            </a:r>
          </a:p>
          <a:p>
            <a:pPr fontAlgn="auto">
              <a:spcAft>
                <a:spcPts val="0"/>
              </a:spcAft>
              <a:buFontTx/>
              <a:buNone/>
              <a:defRPr/>
            </a:pPr>
            <a:r>
              <a:rPr lang="en-US" altLang="en-US" dirty="0" smtClean="0"/>
              <a:t>{</a:t>
            </a:r>
          </a:p>
          <a:p>
            <a:pPr fontAlgn="auto">
              <a:spcAft>
                <a:spcPts val="0"/>
              </a:spcAft>
              <a:buFontTx/>
              <a:buNone/>
              <a:defRPr/>
            </a:pPr>
            <a:r>
              <a:rPr lang="en-US" altLang="en-US" dirty="0" smtClean="0"/>
              <a:t>   S [Root2] = Root1;</a:t>
            </a:r>
          </a:p>
          <a:p>
            <a:pPr fontAlgn="auto">
              <a:spcAft>
                <a:spcPts val="0"/>
              </a:spcAft>
              <a:buFontTx/>
              <a:buNone/>
              <a:defRPr/>
            </a:pPr>
            <a:r>
              <a:rPr lang="en-US" altLang="en-US" dirty="0" smtClean="0"/>
              <a:t>}</a:t>
            </a:r>
          </a:p>
        </p:txBody>
      </p:sp>
      <p:sp>
        <p:nvSpPr>
          <p:cNvPr id="4" name="Slide Number Placeholder 5"/>
          <p:cNvSpPr>
            <a:spLocks noGrp="1"/>
          </p:cNvSpPr>
          <p:nvPr>
            <p:ph type="sldNum" sz="quarter" idx="12"/>
          </p:nvPr>
        </p:nvSpPr>
        <p:spPr/>
        <p:txBody>
          <a:bodyPr/>
          <a:lstStyle/>
          <a:p>
            <a:pPr>
              <a:defRPr/>
            </a:pPr>
            <a:fld id="{5D585A7E-56E5-4236-91D5-58E2F6B0A78A}" type="slidenum">
              <a:rPr lang="zh-CN" altLang="en-US">
                <a:solidFill>
                  <a:prstClr val="black">
                    <a:tint val="75000"/>
                  </a:prstClr>
                </a:solidFill>
              </a:rPr>
              <a:pPr>
                <a:defRPr/>
              </a:pPr>
              <a:t>34</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Basic Data Structure</a:t>
            </a:r>
            <a:endParaRPr lang="en-US" altLang="zh-TW" dirty="0" smtClean="0"/>
          </a:p>
        </p:txBody>
      </p:sp>
      <p:sp>
        <p:nvSpPr>
          <p:cNvPr id="11267" name="Rectangle 1027"/>
          <p:cNvSpPr>
            <a:spLocks noGrp="1" noChangeArrowheads="1"/>
          </p:cNvSpPr>
          <p:nvPr>
            <p:ph idx="1"/>
          </p:nvPr>
        </p:nvSpPr>
        <p:spPr>
          <a:xfrm>
            <a:off x="562891" y="1143000"/>
            <a:ext cx="7771960" cy="5105400"/>
          </a:xfrm>
        </p:spPr>
        <p:txBody>
          <a:bodyPr/>
          <a:lstStyle/>
          <a:p>
            <a:pPr>
              <a:buFontTx/>
              <a:buNone/>
            </a:pPr>
            <a:r>
              <a:rPr lang="en-US" altLang="en-US" dirty="0" smtClean="0"/>
              <a:t>/* Find algorithm */</a:t>
            </a:r>
          </a:p>
          <a:p>
            <a:pPr>
              <a:buFontTx/>
              <a:buNone/>
            </a:pPr>
            <a:r>
              <a:rPr lang="en-US" altLang="en-US" dirty="0" err="1" smtClean="0"/>
              <a:t>SetType</a:t>
            </a:r>
            <a:r>
              <a:rPr lang="en-US" altLang="en-US" dirty="0" smtClean="0"/>
              <a:t> Find (</a:t>
            </a:r>
            <a:r>
              <a:rPr lang="en-US" altLang="en-US" dirty="0" err="1" smtClean="0"/>
              <a:t>ElementType</a:t>
            </a:r>
            <a:r>
              <a:rPr lang="en-US" altLang="en-US" dirty="0" smtClean="0"/>
              <a:t> X, </a:t>
            </a:r>
            <a:r>
              <a:rPr lang="en-US" altLang="en-US" dirty="0" err="1" smtClean="0"/>
              <a:t>DisjSet</a:t>
            </a:r>
            <a:r>
              <a:rPr lang="en-US" altLang="en-US" dirty="0" smtClean="0"/>
              <a:t> S)</a:t>
            </a:r>
          </a:p>
          <a:p>
            <a:pPr>
              <a:buFontTx/>
              <a:buNone/>
            </a:pPr>
            <a:r>
              <a:rPr lang="en-US" altLang="en-US" dirty="0" smtClean="0"/>
              <a:t>{</a:t>
            </a:r>
          </a:p>
          <a:p>
            <a:pPr>
              <a:buFontTx/>
              <a:buNone/>
            </a:pPr>
            <a:r>
              <a:rPr lang="en-US" altLang="en-US" dirty="0" smtClean="0"/>
              <a:t>  if (S [X] &lt;= 0)</a:t>
            </a:r>
          </a:p>
          <a:p>
            <a:pPr>
              <a:buFontTx/>
              <a:buNone/>
            </a:pPr>
            <a:r>
              <a:rPr lang="en-US" altLang="en-US" dirty="0" smtClean="0"/>
              <a:t>    return X;</a:t>
            </a:r>
          </a:p>
          <a:p>
            <a:pPr>
              <a:buFontTx/>
              <a:buNone/>
            </a:pPr>
            <a:r>
              <a:rPr lang="en-US" altLang="en-US" dirty="0" smtClean="0"/>
              <a:t>  else</a:t>
            </a:r>
          </a:p>
          <a:p>
            <a:pPr>
              <a:buFontTx/>
              <a:buNone/>
            </a:pPr>
            <a:r>
              <a:rPr lang="en-US" altLang="en-US" dirty="0" smtClean="0"/>
              <a:t>    return Find (S [X], S);</a:t>
            </a:r>
          </a:p>
          <a:p>
            <a:pPr>
              <a:buFontTx/>
              <a:buNone/>
            </a:pPr>
            <a:r>
              <a:rPr lang="en-US" altLang="en-US" dirty="0" smtClean="0"/>
              <a:t>}</a:t>
            </a:r>
          </a:p>
        </p:txBody>
      </p:sp>
      <p:sp>
        <p:nvSpPr>
          <p:cNvPr id="4" name="Slide Number Placeholder 5"/>
          <p:cNvSpPr>
            <a:spLocks noGrp="1"/>
          </p:cNvSpPr>
          <p:nvPr>
            <p:ph type="sldNum" sz="quarter" idx="12"/>
          </p:nvPr>
        </p:nvSpPr>
        <p:spPr/>
        <p:txBody>
          <a:bodyPr/>
          <a:lstStyle/>
          <a:p>
            <a:pPr>
              <a:defRPr/>
            </a:pPr>
            <a:fld id="{5FADD4DF-BA3E-40E1-9665-980C9C5C5828}" type="slidenum">
              <a:rPr lang="zh-CN" altLang="en-US">
                <a:solidFill>
                  <a:prstClr val="black">
                    <a:tint val="75000"/>
                  </a:prstClr>
                </a:solidFill>
              </a:rPr>
              <a:pPr>
                <a:defRPr/>
              </a:pPr>
              <a:t>35</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364547" name="Rectangle 3"/>
          <p:cNvSpPr>
            <a:spLocks noGrp="1" noChangeArrowheads="1"/>
          </p:cNvSpPr>
          <p:nvPr>
            <p:ph idx="1"/>
          </p:nvPr>
        </p:nvSpPr>
        <p:spPr>
          <a:xfrm>
            <a:off x="562891" y="1143000"/>
            <a:ext cx="7771960" cy="5105400"/>
          </a:xfrm>
        </p:spPr>
        <p:txBody>
          <a:bodyPr rtlCol="0">
            <a:normAutofit fontScale="92500"/>
          </a:bodyPr>
          <a:lstStyle/>
          <a:p>
            <a:pPr fontAlgn="auto">
              <a:spcAft>
                <a:spcPts val="0"/>
              </a:spcAft>
              <a:buFont typeface="Arial" panose="020B0604020202020204" pitchFamily="34" charset="0"/>
              <a:buChar char="•"/>
              <a:defRPr/>
            </a:pPr>
            <a:r>
              <a:rPr lang="en-US" altLang="en-US" sz="3600" dirty="0" smtClean="0"/>
              <a:t>The previous </a:t>
            </a:r>
            <a:r>
              <a:rPr lang="en-US" altLang="en-US" sz="3600" i="1" dirty="0" smtClean="0"/>
              <a:t>union</a:t>
            </a:r>
            <a:r>
              <a:rPr lang="en-US" altLang="en-US" sz="3600" dirty="0" smtClean="0"/>
              <a:t> algorithm arbitrarily makes the second tree a </a:t>
            </a:r>
            <a:r>
              <a:rPr lang="en-US" altLang="en-US" sz="3600" dirty="0" err="1" smtClean="0"/>
              <a:t>subtree</a:t>
            </a:r>
            <a:r>
              <a:rPr lang="en-US" altLang="en-US" sz="3600" dirty="0" smtClean="0"/>
              <a:t> of the first.</a:t>
            </a:r>
          </a:p>
          <a:p>
            <a:pPr fontAlgn="auto">
              <a:spcAft>
                <a:spcPts val="0"/>
              </a:spcAft>
              <a:buFont typeface="Arial" panose="020B0604020202020204" pitchFamily="34" charset="0"/>
              <a:buChar char="•"/>
              <a:defRPr/>
            </a:pPr>
            <a:r>
              <a:rPr lang="en-US" altLang="en-US" sz="3600" dirty="0" smtClean="0"/>
              <a:t>Heuristics to reduce the depth of the tree.</a:t>
            </a:r>
          </a:p>
          <a:p>
            <a:pPr fontAlgn="auto">
              <a:spcAft>
                <a:spcPts val="0"/>
              </a:spcAft>
              <a:buFont typeface="Arial" panose="020B0604020202020204" pitchFamily="34" charset="0"/>
              <a:buChar char="•"/>
              <a:defRPr/>
            </a:pPr>
            <a:r>
              <a:rPr lang="en-US" altLang="en-US" sz="3600" i="1" dirty="0" smtClean="0"/>
              <a:t>Union</a:t>
            </a:r>
            <a:r>
              <a:rPr lang="en-US" altLang="en-US" sz="3600" dirty="0" smtClean="0"/>
              <a:t> by size </a:t>
            </a:r>
          </a:p>
          <a:p>
            <a:pPr lvl="1" fontAlgn="auto">
              <a:spcAft>
                <a:spcPts val="0"/>
              </a:spcAft>
              <a:buFont typeface="Arial" panose="020B0604020202020204" pitchFamily="34" charset="0"/>
              <a:buChar char="–"/>
              <a:defRPr/>
            </a:pPr>
            <a:r>
              <a:rPr lang="en-US" altLang="en-US" sz="3200" dirty="0" smtClean="0"/>
              <a:t>making the smaller tree a </a:t>
            </a:r>
            <a:r>
              <a:rPr lang="en-US" altLang="en-US" sz="3200" dirty="0" err="1" smtClean="0"/>
              <a:t>subtree</a:t>
            </a:r>
            <a:r>
              <a:rPr lang="en-US" altLang="en-US" sz="3200" dirty="0" smtClean="0"/>
              <a:t> of the larger</a:t>
            </a:r>
          </a:p>
          <a:p>
            <a:pPr lvl="1" fontAlgn="auto">
              <a:spcAft>
                <a:spcPts val="0"/>
              </a:spcAft>
              <a:buFont typeface="Arial" panose="020B0604020202020204" pitchFamily="34" charset="0"/>
              <a:buChar char="–"/>
              <a:defRPr/>
            </a:pPr>
            <a:r>
              <a:rPr lang="en-US" altLang="en-US" sz="3200" dirty="0" smtClean="0"/>
              <a:t>depth of any node is never more than log </a:t>
            </a:r>
            <a:r>
              <a:rPr lang="en-US" altLang="en-US" sz="3200" i="1" dirty="0" smtClean="0"/>
              <a:t>N</a:t>
            </a:r>
            <a:endParaRPr lang="en-US" altLang="en-US" sz="3200" dirty="0" smtClean="0"/>
          </a:p>
          <a:p>
            <a:pPr lvl="1" fontAlgn="auto">
              <a:spcAft>
                <a:spcPts val="0"/>
              </a:spcAft>
              <a:buFont typeface="Arial" panose="020B0604020202020204" pitchFamily="34" charset="0"/>
              <a:buChar char="–"/>
              <a:defRPr/>
            </a:pPr>
            <a:r>
              <a:rPr lang="en-US" altLang="en-US" sz="3200" i="1" dirty="0" smtClean="0"/>
              <a:t>find</a:t>
            </a:r>
            <a:r>
              <a:rPr lang="en-US" altLang="en-US" sz="3200" dirty="0" smtClean="0"/>
              <a:t> operation is O(log </a:t>
            </a:r>
            <a:r>
              <a:rPr lang="en-US" altLang="en-US" sz="3200" i="1" dirty="0" smtClean="0"/>
              <a:t>N</a:t>
            </a:r>
            <a:r>
              <a:rPr lang="en-US" altLang="en-US" sz="3200" dirty="0" smtClean="0"/>
              <a:t>)</a:t>
            </a:r>
          </a:p>
        </p:txBody>
      </p:sp>
      <p:sp>
        <p:nvSpPr>
          <p:cNvPr id="4" name="Slide Number Placeholder 5"/>
          <p:cNvSpPr>
            <a:spLocks noGrp="1"/>
          </p:cNvSpPr>
          <p:nvPr>
            <p:ph type="sldNum" sz="quarter" idx="12"/>
          </p:nvPr>
        </p:nvSpPr>
        <p:spPr/>
        <p:txBody>
          <a:bodyPr/>
          <a:lstStyle/>
          <a:p>
            <a:pPr>
              <a:defRPr/>
            </a:pPr>
            <a:fld id="{06FA5463-EF50-4C84-A610-6574890F24AA}" type="slidenum">
              <a:rPr lang="zh-CN" altLang="en-US">
                <a:solidFill>
                  <a:prstClr val="black">
                    <a:tint val="75000"/>
                  </a:prstClr>
                </a:solidFill>
              </a:rPr>
              <a:pPr>
                <a:defRPr/>
              </a:pPr>
              <a:t>36</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366595" name="Rectangle 3"/>
          <p:cNvSpPr>
            <a:spLocks noGrp="1" noChangeArrowheads="1"/>
          </p:cNvSpPr>
          <p:nvPr>
            <p:ph idx="1"/>
          </p:nvPr>
        </p:nvSpPr>
        <p:spPr>
          <a:xfrm>
            <a:off x="562891" y="1143000"/>
            <a:ext cx="7771960" cy="5105400"/>
          </a:xfrm>
        </p:spPr>
        <p:txBody>
          <a:bodyPr/>
          <a:lstStyle/>
          <a:p>
            <a:pPr lvl="1"/>
            <a:r>
              <a:rPr lang="en-US" altLang="en-US" sz="3200" dirty="0" smtClean="0"/>
              <a:t>has to keep track of the size of each tree</a:t>
            </a:r>
          </a:p>
          <a:p>
            <a:pPr lvl="2"/>
            <a:r>
              <a:rPr lang="en-US" altLang="en-US" sz="2800" dirty="0" smtClean="0"/>
              <a:t>for a non-root node, record the name of the parent node</a:t>
            </a:r>
          </a:p>
          <a:p>
            <a:pPr lvl="2"/>
            <a:r>
              <a:rPr lang="en-US" altLang="en-US" sz="2800" dirty="0" smtClean="0"/>
              <a:t>for a root node, record the negative value of the size of the tree (number of nodes in the tree)</a:t>
            </a:r>
          </a:p>
        </p:txBody>
      </p:sp>
      <p:sp>
        <p:nvSpPr>
          <p:cNvPr id="4" name="Slide Number Placeholder 5"/>
          <p:cNvSpPr>
            <a:spLocks noGrp="1"/>
          </p:cNvSpPr>
          <p:nvPr>
            <p:ph type="sldNum" sz="quarter" idx="12"/>
          </p:nvPr>
        </p:nvSpPr>
        <p:spPr/>
        <p:txBody>
          <a:bodyPr/>
          <a:lstStyle/>
          <a:p>
            <a:pPr>
              <a:defRPr/>
            </a:pPr>
            <a:fld id="{E6E9DFC4-9474-4BE5-9151-1B0C26004A4B}" type="slidenum">
              <a:rPr lang="zh-CN" altLang="en-US">
                <a:solidFill>
                  <a:prstClr val="black">
                    <a:tint val="75000"/>
                  </a:prstClr>
                </a:solidFill>
              </a:rPr>
              <a:pPr>
                <a:defRPr/>
              </a:pPr>
              <a:t>37</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13" name="Slide Number Placeholder 5"/>
          <p:cNvSpPr>
            <a:spLocks noGrp="1"/>
          </p:cNvSpPr>
          <p:nvPr>
            <p:ph type="sldNum" sz="quarter" idx="12"/>
          </p:nvPr>
        </p:nvSpPr>
        <p:spPr/>
        <p:txBody>
          <a:bodyPr/>
          <a:lstStyle/>
          <a:p>
            <a:pPr>
              <a:defRPr/>
            </a:pPr>
            <a:fld id="{B4984129-32DA-44E1-B465-92521BBFDB7F}" type="slidenum">
              <a:rPr lang="zh-CN" altLang="en-US">
                <a:solidFill>
                  <a:prstClr val="black">
                    <a:tint val="75000"/>
                  </a:prstClr>
                </a:solidFill>
              </a:rPr>
              <a:pPr>
                <a:defRPr/>
              </a:pPr>
              <a:t>38</a:t>
            </a:fld>
            <a:endParaRPr lang="zh-CN" altLang="en-US">
              <a:solidFill>
                <a:prstClr val="black">
                  <a:tint val="75000"/>
                </a:prstClr>
              </a:solidFill>
            </a:endParaRPr>
          </a:p>
        </p:txBody>
      </p:sp>
      <p:sp>
        <p:nvSpPr>
          <p:cNvPr id="14340" name="Text Box 4"/>
          <p:cNvSpPr txBox="1">
            <a:spLocks noChangeArrowheads="1"/>
          </p:cNvSpPr>
          <p:nvPr/>
        </p:nvSpPr>
        <p:spPr bwMode="auto">
          <a:xfrm>
            <a:off x="633250" y="1447800"/>
            <a:ext cx="829966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sz="3200" dirty="0" smtClean="0"/>
              <a:t>Result of union by size after </a:t>
            </a:r>
            <a:r>
              <a:rPr lang="en-US" altLang="en-US" sz="3200" i="1" dirty="0" smtClean="0"/>
              <a:t>Union</a:t>
            </a:r>
            <a:r>
              <a:rPr lang="en-US" altLang="en-US" sz="3200" dirty="0" smtClean="0"/>
              <a:t> (4,5)</a:t>
            </a:r>
          </a:p>
        </p:txBody>
      </p:sp>
      <p:graphicFrame>
        <p:nvGraphicFramePr>
          <p:cNvPr id="14341" name="Object 5"/>
          <p:cNvGraphicFramePr>
            <a:graphicFrameLocks noChangeAspect="1"/>
          </p:cNvGraphicFramePr>
          <p:nvPr/>
        </p:nvGraphicFramePr>
        <p:xfrm>
          <a:off x="914846" y="2209800"/>
          <a:ext cx="5573179" cy="2660650"/>
        </p:xfrm>
        <a:graphic>
          <a:graphicData uri="http://schemas.openxmlformats.org/presentationml/2006/ole">
            <mc:AlternateContent xmlns:mc="http://schemas.openxmlformats.org/markup-compatibility/2006">
              <mc:Choice xmlns:v="urn:schemas-microsoft-com:vml" Requires="v">
                <p:oleObj spid="_x0000_s3081" name="Document" r:id="rId4" imgW="6035040" imgH="2660904" progId="Word.Document.8">
                  <p:embed/>
                </p:oleObj>
              </mc:Choice>
              <mc:Fallback>
                <p:oleObj name="Document" r:id="rId4" imgW="6035040" imgH="2660904"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846" y="2209800"/>
                        <a:ext cx="5573179" cy="266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2" name="Text Box 6"/>
          <p:cNvSpPr txBox="1">
            <a:spLocks noChangeArrowheads="1"/>
          </p:cNvSpPr>
          <p:nvPr/>
        </p:nvSpPr>
        <p:spPr bwMode="auto">
          <a:xfrm>
            <a:off x="1196137" y="30480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14343" name="Text Box 7"/>
          <p:cNvSpPr txBox="1">
            <a:spLocks noChangeArrowheads="1"/>
          </p:cNvSpPr>
          <p:nvPr/>
        </p:nvSpPr>
        <p:spPr bwMode="auto">
          <a:xfrm>
            <a:off x="1899747" y="30480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
        <p:nvSpPr>
          <p:cNvPr id="14344" name="Text Box 8"/>
          <p:cNvSpPr txBox="1">
            <a:spLocks noChangeArrowheads="1"/>
          </p:cNvSpPr>
          <p:nvPr/>
        </p:nvSpPr>
        <p:spPr bwMode="auto">
          <a:xfrm>
            <a:off x="2673719" y="30480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endParaRPr lang="en-US" altLang="en-US" smtClean="0">
              <a:solidFill>
                <a:prstClr val="black"/>
              </a:solidFill>
            </a:endParaRPr>
          </a:p>
        </p:txBody>
      </p:sp>
      <p:sp>
        <p:nvSpPr>
          <p:cNvPr id="14345" name="Text Box 9"/>
          <p:cNvSpPr txBox="1">
            <a:spLocks noChangeArrowheads="1"/>
          </p:cNvSpPr>
          <p:nvPr/>
        </p:nvSpPr>
        <p:spPr bwMode="auto">
          <a:xfrm>
            <a:off x="3377329" y="35814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14346" name="Text Box 10"/>
          <p:cNvSpPr txBox="1">
            <a:spLocks noChangeArrowheads="1"/>
          </p:cNvSpPr>
          <p:nvPr/>
        </p:nvSpPr>
        <p:spPr bwMode="auto">
          <a:xfrm>
            <a:off x="4010581" y="30480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14347" name="Text Box 11"/>
          <p:cNvSpPr txBox="1">
            <a:spLocks noChangeArrowheads="1"/>
          </p:cNvSpPr>
          <p:nvPr/>
        </p:nvSpPr>
        <p:spPr bwMode="auto">
          <a:xfrm>
            <a:off x="4643832" y="36576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14348" name="Text Box 12"/>
          <p:cNvSpPr txBox="1">
            <a:spLocks noChangeArrowheads="1"/>
          </p:cNvSpPr>
          <p:nvPr/>
        </p:nvSpPr>
        <p:spPr bwMode="auto">
          <a:xfrm>
            <a:off x="5347443" y="35814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14349" name="Text Box 13"/>
          <p:cNvSpPr txBox="1">
            <a:spLocks noChangeArrowheads="1"/>
          </p:cNvSpPr>
          <p:nvPr/>
        </p:nvSpPr>
        <p:spPr bwMode="auto">
          <a:xfrm>
            <a:off x="6191769" y="41910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
        <p:nvSpPr>
          <p:cNvPr id="2" name="TextBox 1"/>
          <p:cNvSpPr txBox="1"/>
          <p:nvPr/>
        </p:nvSpPr>
        <p:spPr>
          <a:xfrm>
            <a:off x="1301678" y="4953000"/>
            <a:ext cx="5448928" cy="1354217"/>
          </a:xfrm>
          <a:prstGeom prst="rect">
            <a:avLst/>
          </a:prstGeom>
          <a:noFill/>
        </p:spPr>
        <p:txBody>
          <a:bodyPr wrap="none" rtlCol="0">
            <a:spAutoFit/>
          </a:bodyPr>
          <a:lstStyle/>
          <a:p>
            <a:pPr>
              <a:buFontTx/>
              <a:buNone/>
            </a:pPr>
            <a:r>
              <a:rPr lang="en-US" altLang="en-US" sz="3200" smtClean="0">
                <a:latin typeface="Times New Roman" panose="02020603050405020304" pitchFamily="18" charset="0"/>
                <a:cs typeface="Times New Roman" panose="02020603050405020304" pitchFamily="18" charset="0"/>
              </a:rPr>
              <a:t>node      </a:t>
            </a:r>
            <a:r>
              <a:rPr lang="en-US" altLang="en-US" sz="3200">
                <a:latin typeface="Times New Roman" panose="02020603050405020304" pitchFamily="18" charset="0"/>
                <a:cs typeface="Times New Roman" panose="02020603050405020304" pitchFamily="18" charset="0"/>
              </a:rPr>
              <a:t>1   2   3   4   5   6   7   8</a:t>
            </a:r>
          </a:p>
          <a:p>
            <a:pPr>
              <a:buFontTx/>
              <a:buNone/>
            </a:pPr>
            <a:r>
              <a:rPr lang="en-US" altLang="en-US" sz="3200" smtClean="0">
                <a:latin typeface="Times New Roman" panose="02020603050405020304" pitchFamily="18" charset="0"/>
                <a:cs typeface="Times New Roman" panose="02020603050405020304" pitchFamily="18" charset="0"/>
              </a:rPr>
              <a:t>value</a:t>
            </a:r>
            <a:r>
              <a:rPr lang="en-US" altLang="en-US" sz="3200">
                <a:latin typeface="Times New Roman" panose="02020603050405020304" pitchFamily="18" charset="0"/>
                <a:cs typeface="Times New Roman" panose="02020603050405020304" pitchFamily="18" charset="0"/>
              </a:rPr>
              <a:t>	</a:t>
            </a:r>
            <a:r>
              <a:rPr lang="en-US" altLang="en-US" sz="3200" smtClean="0">
                <a:latin typeface="Times New Roman" panose="02020603050405020304" pitchFamily="18" charset="0"/>
                <a:cs typeface="Times New Roman" panose="02020603050405020304" pitchFamily="18" charset="0"/>
              </a:rPr>
              <a:t>    -</a:t>
            </a:r>
            <a:r>
              <a:rPr lang="en-US" altLang="en-US" sz="3200">
                <a:latin typeface="Times New Roman" panose="02020603050405020304" pitchFamily="18" charset="0"/>
                <a:cs typeface="Times New Roman" panose="02020603050405020304" pitchFamily="18" charset="0"/>
              </a:rPr>
              <a:t>1  -1 -1   5  -5   5   5   7</a:t>
            </a:r>
          </a:p>
          <a:p>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15363" name="Rectangle 3"/>
          <p:cNvSpPr>
            <a:spLocks noGrp="1" noChangeArrowheads="1"/>
          </p:cNvSpPr>
          <p:nvPr>
            <p:ph idx="1"/>
          </p:nvPr>
        </p:nvSpPr>
        <p:spPr>
          <a:xfrm>
            <a:off x="562891" y="5029200"/>
            <a:ext cx="7771960" cy="1219200"/>
          </a:xfrm>
        </p:spPr>
        <p:txBody>
          <a:bodyPr/>
          <a:lstStyle/>
          <a:p>
            <a:pPr>
              <a:buFontTx/>
              <a:buNone/>
            </a:pPr>
            <a:r>
              <a:rPr lang="en-US" altLang="en-US" sz="3600" smtClean="0">
                <a:solidFill>
                  <a:srgbClr val="FF0000"/>
                </a:solidFill>
              </a:rPr>
              <a:t>	</a:t>
            </a:r>
            <a:endParaRPr lang="en-US" altLang="en-US" sz="3600" dirty="0" smtClean="0"/>
          </a:p>
        </p:txBody>
      </p:sp>
      <p:sp>
        <p:nvSpPr>
          <p:cNvPr id="14" name="Slide Number Placeholder 5"/>
          <p:cNvSpPr>
            <a:spLocks noGrp="1"/>
          </p:cNvSpPr>
          <p:nvPr>
            <p:ph type="sldNum" sz="quarter" idx="12"/>
          </p:nvPr>
        </p:nvSpPr>
        <p:spPr/>
        <p:txBody>
          <a:bodyPr/>
          <a:lstStyle/>
          <a:p>
            <a:pPr>
              <a:defRPr/>
            </a:pPr>
            <a:fld id="{8D7ACC4A-1C18-471C-B3FF-E6DB156C3305}" type="slidenum">
              <a:rPr lang="zh-CN" altLang="en-US">
                <a:solidFill>
                  <a:prstClr val="black">
                    <a:tint val="75000"/>
                  </a:prstClr>
                </a:solidFill>
              </a:rPr>
              <a:pPr>
                <a:defRPr/>
              </a:pPr>
              <a:t>39</a:t>
            </a:fld>
            <a:endParaRPr lang="zh-CN" altLang="en-US">
              <a:solidFill>
                <a:prstClr val="black">
                  <a:tint val="75000"/>
                </a:prstClr>
              </a:solidFill>
            </a:endParaRPr>
          </a:p>
        </p:txBody>
      </p:sp>
      <p:sp>
        <p:nvSpPr>
          <p:cNvPr id="15365" name="Text Box 5"/>
          <p:cNvSpPr txBox="1">
            <a:spLocks noChangeArrowheads="1"/>
          </p:cNvSpPr>
          <p:nvPr/>
        </p:nvSpPr>
        <p:spPr bwMode="auto">
          <a:xfrm>
            <a:off x="703610" y="1143000"/>
            <a:ext cx="7739711"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sz="3200" dirty="0" smtClean="0"/>
              <a:t>Result of an arbitrary </a:t>
            </a:r>
            <a:r>
              <a:rPr lang="en-US" altLang="en-US" sz="3200" i="1" dirty="0" smtClean="0"/>
              <a:t>union</a:t>
            </a:r>
            <a:r>
              <a:rPr lang="en-US" altLang="en-US" sz="3200" dirty="0" smtClean="0"/>
              <a:t> (4,5)</a:t>
            </a:r>
            <a:endParaRPr lang="en-US" altLang="en-US" sz="2800" dirty="0" smtClean="0"/>
          </a:p>
        </p:txBody>
      </p:sp>
      <p:graphicFrame>
        <p:nvGraphicFramePr>
          <p:cNvPr id="15366" name="Object 6"/>
          <p:cNvGraphicFramePr>
            <a:graphicFrameLocks noChangeAspect="1"/>
          </p:cNvGraphicFramePr>
          <p:nvPr/>
        </p:nvGraphicFramePr>
        <p:xfrm>
          <a:off x="1784086" y="1655763"/>
          <a:ext cx="5573179" cy="3548062"/>
        </p:xfrm>
        <a:graphic>
          <a:graphicData uri="http://schemas.openxmlformats.org/presentationml/2006/ole">
            <mc:AlternateContent xmlns:mc="http://schemas.openxmlformats.org/markup-compatibility/2006">
              <mc:Choice xmlns:v="urn:schemas-microsoft-com:vml" Requires="v">
                <p:oleObj spid="_x0000_s4105" name="Document" r:id="rId4" imgW="6035040" imgH="3547872" progId="Word.Document.8">
                  <p:embed/>
                </p:oleObj>
              </mc:Choice>
              <mc:Fallback>
                <p:oleObj name="Document" r:id="rId4" imgW="6035040" imgH="3547872"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4086" y="1655763"/>
                        <a:ext cx="5573179"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7" name="Text Box 7"/>
          <p:cNvSpPr txBox="1">
            <a:spLocks noChangeArrowheads="1"/>
          </p:cNvSpPr>
          <p:nvPr/>
        </p:nvSpPr>
        <p:spPr bwMode="auto">
          <a:xfrm>
            <a:off x="2040469" y="25146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15368" name="Text Box 9"/>
          <p:cNvSpPr txBox="1">
            <a:spLocks noChangeArrowheads="1"/>
          </p:cNvSpPr>
          <p:nvPr/>
        </p:nvSpPr>
        <p:spPr bwMode="auto">
          <a:xfrm>
            <a:off x="3518053" y="24384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endParaRPr lang="en-US" altLang="en-US" smtClean="0">
              <a:solidFill>
                <a:prstClr val="black"/>
              </a:solidFill>
            </a:endParaRPr>
          </a:p>
        </p:txBody>
      </p:sp>
      <p:sp>
        <p:nvSpPr>
          <p:cNvPr id="15369" name="Text Box 10"/>
          <p:cNvSpPr txBox="1">
            <a:spLocks noChangeArrowheads="1"/>
          </p:cNvSpPr>
          <p:nvPr/>
        </p:nvSpPr>
        <p:spPr bwMode="auto">
          <a:xfrm>
            <a:off x="4221665" y="24384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15370" name="Text Box 11"/>
          <p:cNvSpPr txBox="1">
            <a:spLocks noChangeArrowheads="1"/>
          </p:cNvSpPr>
          <p:nvPr/>
        </p:nvSpPr>
        <p:spPr bwMode="auto">
          <a:xfrm>
            <a:off x="4854915" y="30480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15371" name="Text Box 12"/>
          <p:cNvSpPr txBox="1">
            <a:spLocks noChangeArrowheads="1"/>
          </p:cNvSpPr>
          <p:nvPr/>
        </p:nvSpPr>
        <p:spPr bwMode="auto">
          <a:xfrm>
            <a:off x="5488159" y="35814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endParaRPr lang="en-US" altLang="en-US" smtClean="0">
              <a:solidFill>
                <a:prstClr val="black"/>
              </a:solidFill>
            </a:endParaRPr>
          </a:p>
        </p:txBody>
      </p:sp>
      <p:sp>
        <p:nvSpPr>
          <p:cNvPr id="15372" name="Text Box 13"/>
          <p:cNvSpPr txBox="1">
            <a:spLocks noChangeArrowheads="1"/>
          </p:cNvSpPr>
          <p:nvPr/>
        </p:nvSpPr>
        <p:spPr bwMode="auto">
          <a:xfrm>
            <a:off x="6191769" y="3657600"/>
            <a:ext cx="21108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15373" name="Text Box 14"/>
          <p:cNvSpPr txBox="1">
            <a:spLocks noChangeArrowheads="1"/>
          </p:cNvSpPr>
          <p:nvPr/>
        </p:nvSpPr>
        <p:spPr bwMode="auto">
          <a:xfrm>
            <a:off x="6965740" y="42672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
        <p:nvSpPr>
          <p:cNvPr id="15374" name="Text Box 15"/>
          <p:cNvSpPr txBox="1">
            <a:spLocks noChangeArrowheads="1"/>
          </p:cNvSpPr>
          <p:nvPr/>
        </p:nvSpPr>
        <p:spPr bwMode="auto">
          <a:xfrm>
            <a:off x="2744080" y="25146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a:t>
            </a:r>
            <a:endParaRPr lang="en-US" dirty="0"/>
          </a:p>
        </p:txBody>
      </p:sp>
      <p:sp>
        <p:nvSpPr>
          <p:cNvPr id="3" name="Content Placeholder 2"/>
          <p:cNvSpPr>
            <a:spLocks noGrp="1"/>
          </p:cNvSpPr>
          <p:nvPr>
            <p:ph idx="1"/>
          </p:nvPr>
        </p:nvSpPr>
        <p:spPr/>
        <p:txBody>
          <a:bodyPr>
            <a:normAutofit fontScale="92500"/>
          </a:bodyPr>
          <a:lstStyle/>
          <a:p>
            <a:r>
              <a:rPr lang="en-US" altLang="en-US" dirty="0" smtClean="0">
                <a:cs typeface="Times New Roman" pitchFamily="18" charset="0"/>
              </a:rPr>
              <a:t>In disjoint sets, each set is identified by a </a:t>
            </a:r>
            <a:r>
              <a:rPr lang="en-US" altLang="en-US" i="1" dirty="0" smtClean="0">
                <a:cs typeface="Times New Roman" pitchFamily="18" charset="0"/>
              </a:rPr>
              <a:t>representative</a:t>
            </a:r>
            <a:r>
              <a:rPr lang="en-US" altLang="en-US" dirty="0" smtClean="0">
                <a:cs typeface="Times New Roman" pitchFamily="18" charset="0"/>
              </a:rPr>
              <a:t> that is some member of the set. </a:t>
            </a:r>
          </a:p>
          <a:p>
            <a:r>
              <a:rPr lang="en-US" altLang="en-US" dirty="0" smtClean="0">
                <a:cs typeface="Times New Roman" pitchFamily="18" charset="0"/>
              </a:rPr>
              <a:t>For convenience, we can choose this element to be the one with the smallest key, but we need to be able to choose some representative. </a:t>
            </a:r>
          </a:p>
          <a:p>
            <a:r>
              <a:rPr lang="en-US" altLang="en-US" dirty="0" smtClean="0">
                <a:cs typeface="Times New Roman" pitchFamily="18" charset="0"/>
              </a:rPr>
              <a:t>It will soon become convenient to think of the representative as the </a:t>
            </a:r>
            <a:r>
              <a:rPr lang="en-US" altLang="en-US" i="1" dirty="0" smtClean="0">
                <a:cs typeface="Times New Roman" pitchFamily="18" charset="0"/>
              </a:rPr>
              <a:t>parent</a:t>
            </a:r>
            <a:r>
              <a:rPr lang="en-US" altLang="en-US" dirty="0" smtClean="0">
                <a:cs typeface="Times New Roman" pitchFamily="18" charset="0"/>
              </a:rPr>
              <a:t> of the other items in the set, like in a tree. </a:t>
            </a:r>
            <a:endParaRPr lang="en-US" altLang="en-US" dirty="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4</a:t>
            </a:fld>
            <a:endParaRPr lang="en-US"/>
          </a:p>
        </p:txBody>
      </p:sp>
    </p:spTree>
    <p:extLst>
      <p:ext uri="{BB962C8B-B14F-4D97-AF65-F5344CB8AC3E}">
        <p14:creationId xmlns:p14="http://schemas.microsoft.com/office/powerpoint/2010/main" val="26977464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368643" name="Rectangle 3"/>
          <p:cNvSpPr>
            <a:spLocks noGrp="1" noChangeArrowheads="1"/>
          </p:cNvSpPr>
          <p:nvPr>
            <p:ph idx="1"/>
          </p:nvPr>
        </p:nvSpPr>
        <p:spPr>
          <a:xfrm>
            <a:off x="562891" y="1143000"/>
            <a:ext cx="7771960" cy="5105400"/>
          </a:xfrm>
        </p:spPr>
        <p:txBody>
          <a:bodyPr/>
          <a:lstStyle/>
          <a:p>
            <a:r>
              <a:rPr lang="en-US" altLang="en-US" sz="3600" i="1" dirty="0" smtClean="0"/>
              <a:t>Union</a:t>
            </a:r>
            <a:r>
              <a:rPr lang="en-US" altLang="en-US" sz="3600" dirty="0" smtClean="0"/>
              <a:t> by height</a:t>
            </a:r>
          </a:p>
          <a:p>
            <a:pPr lvl="1"/>
            <a:r>
              <a:rPr lang="en-US" altLang="en-US" sz="3200" dirty="0" smtClean="0"/>
              <a:t>keep track of the height, and make the shallow tree a </a:t>
            </a:r>
            <a:r>
              <a:rPr lang="en-US" altLang="en-US" sz="3200" dirty="0" err="1" smtClean="0"/>
              <a:t>subtree</a:t>
            </a:r>
            <a:r>
              <a:rPr lang="en-US" altLang="en-US" sz="3200" dirty="0" smtClean="0"/>
              <a:t> of the deeper tree</a:t>
            </a:r>
          </a:p>
          <a:p>
            <a:pPr lvl="1"/>
            <a:r>
              <a:rPr lang="en-US" altLang="en-US" sz="3200" dirty="0" smtClean="0"/>
              <a:t>the height of a tree increases only when 2 trees of the same height are joined</a:t>
            </a:r>
          </a:p>
          <a:p>
            <a:pPr lvl="1"/>
            <a:r>
              <a:rPr lang="en-US" altLang="en-US" sz="3200" dirty="0" smtClean="0"/>
              <a:t>result of </a:t>
            </a:r>
            <a:r>
              <a:rPr lang="en-US" altLang="en-US" sz="3200" i="1" dirty="0" smtClean="0"/>
              <a:t>Union</a:t>
            </a:r>
            <a:r>
              <a:rPr lang="en-US" altLang="en-US" sz="3200" dirty="0" smtClean="0"/>
              <a:t> (4,5) is the same as that for union by size.</a:t>
            </a:r>
          </a:p>
        </p:txBody>
      </p:sp>
      <p:sp>
        <p:nvSpPr>
          <p:cNvPr id="4" name="Slide Number Placeholder 5"/>
          <p:cNvSpPr>
            <a:spLocks noGrp="1"/>
          </p:cNvSpPr>
          <p:nvPr>
            <p:ph type="sldNum" sz="quarter" idx="12"/>
          </p:nvPr>
        </p:nvSpPr>
        <p:spPr/>
        <p:txBody>
          <a:bodyPr/>
          <a:lstStyle/>
          <a:p>
            <a:pPr>
              <a:defRPr/>
            </a:pPr>
            <a:fld id="{A3CCCD0E-3B33-4351-9CCC-79EFD2BDAE9D}" type="slidenum">
              <a:rPr lang="zh-CN" altLang="en-US">
                <a:solidFill>
                  <a:prstClr val="black">
                    <a:tint val="75000"/>
                  </a:prstClr>
                </a:solidFill>
              </a:rPr>
              <a:pPr>
                <a:defRPr/>
              </a:pPr>
              <a:t>40</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17411" name="Rectangle 3"/>
          <p:cNvSpPr>
            <a:spLocks noGrp="1" noChangeArrowheads="1"/>
          </p:cNvSpPr>
          <p:nvPr>
            <p:ph idx="1"/>
          </p:nvPr>
        </p:nvSpPr>
        <p:spPr>
          <a:xfrm>
            <a:off x="562891" y="1143000"/>
            <a:ext cx="7771960" cy="5105400"/>
          </a:xfrm>
        </p:spPr>
        <p:txBody>
          <a:bodyPr/>
          <a:lstStyle/>
          <a:p>
            <a:pPr lvl="1"/>
            <a:r>
              <a:rPr lang="en-US" altLang="en-US" sz="3200" dirty="0" smtClean="0"/>
              <a:t>to keep track of the depth of a tree</a:t>
            </a:r>
          </a:p>
          <a:p>
            <a:pPr lvl="2"/>
            <a:r>
              <a:rPr lang="en-US" altLang="en-US" sz="2800" dirty="0" smtClean="0"/>
              <a:t>for a non-root node, record the name of the parent node</a:t>
            </a:r>
          </a:p>
          <a:p>
            <a:pPr lvl="2"/>
            <a:r>
              <a:rPr lang="en-US" altLang="en-US" sz="2800" dirty="0" smtClean="0"/>
              <a:t>for a root node, record the negative value of the height of the tree</a:t>
            </a:r>
          </a:p>
          <a:p>
            <a:pPr>
              <a:buFontTx/>
              <a:buNone/>
            </a:pPr>
            <a:r>
              <a:rPr lang="en-US" altLang="en-US" sz="3600" dirty="0" smtClean="0"/>
              <a:t>		node	 1   2   3   4   5   6   7   8</a:t>
            </a:r>
          </a:p>
          <a:p>
            <a:pPr>
              <a:buFontTx/>
              <a:buNone/>
            </a:pPr>
            <a:r>
              <a:rPr lang="en-US" altLang="en-US" sz="3600" dirty="0" smtClean="0"/>
              <a:t>		value	 0   0   0   5  -2   5   5   7</a:t>
            </a:r>
          </a:p>
        </p:txBody>
      </p:sp>
      <p:sp>
        <p:nvSpPr>
          <p:cNvPr id="4" name="Slide Number Placeholder 5"/>
          <p:cNvSpPr>
            <a:spLocks noGrp="1"/>
          </p:cNvSpPr>
          <p:nvPr>
            <p:ph type="sldNum" sz="quarter" idx="12"/>
          </p:nvPr>
        </p:nvSpPr>
        <p:spPr/>
        <p:txBody>
          <a:bodyPr/>
          <a:lstStyle/>
          <a:p>
            <a:pPr>
              <a:defRPr/>
            </a:pPr>
            <a:fld id="{840D86D9-6414-4CC8-BDC7-5C3BEC9008FF}" type="slidenum">
              <a:rPr lang="zh-CN" altLang="en-US">
                <a:solidFill>
                  <a:prstClr val="black">
                    <a:tint val="75000"/>
                  </a:prstClr>
                </a:solidFill>
              </a:rPr>
              <a:pPr>
                <a:defRPr/>
              </a:pPr>
              <a:t>41</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33252" y="228600"/>
            <a:ext cx="7771960" cy="914400"/>
          </a:xfrm>
          <a:ln>
            <a:solidFill>
              <a:schemeClr val="tx1"/>
            </a:solidFill>
            <a:miter lim="800000"/>
            <a:headEnd/>
            <a:tailEnd/>
          </a:ln>
        </p:spPr>
        <p:txBody>
          <a:bodyPr/>
          <a:lstStyle/>
          <a:p>
            <a:r>
              <a:rPr lang="en-US" altLang="zh-TW" sz="4000" dirty="0" smtClean="0"/>
              <a:t>Smart Union Algorithms</a:t>
            </a:r>
            <a:endParaRPr lang="en-US" altLang="zh-TW" dirty="0" smtClean="0"/>
          </a:p>
        </p:txBody>
      </p:sp>
      <p:sp>
        <p:nvSpPr>
          <p:cNvPr id="18435" name="Rectangle 3"/>
          <p:cNvSpPr>
            <a:spLocks noGrp="1" noChangeArrowheads="1"/>
          </p:cNvSpPr>
          <p:nvPr>
            <p:ph idx="1"/>
          </p:nvPr>
        </p:nvSpPr>
        <p:spPr>
          <a:xfrm>
            <a:off x="562891" y="1143000"/>
            <a:ext cx="7771960" cy="5105400"/>
          </a:xfrm>
        </p:spPr>
        <p:txBody>
          <a:bodyPr/>
          <a:lstStyle/>
          <a:p>
            <a:pPr>
              <a:buFontTx/>
              <a:buNone/>
            </a:pPr>
            <a:r>
              <a:rPr lang="en-US" altLang="en-US" dirty="0" smtClean="0"/>
              <a:t>/* Union by height (rank) */</a:t>
            </a:r>
          </a:p>
          <a:p>
            <a:pPr>
              <a:buFontTx/>
              <a:buNone/>
            </a:pPr>
            <a:r>
              <a:rPr lang="en-US" altLang="en-US" dirty="0" smtClean="0"/>
              <a:t>/* Assume Root1 and Root2 are roots */</a:t>
            </a:r>
          </a:p>
          <a:p>
            <a:pPr>
              <a:buFontTx/>
              <a:buNone/>
            </a:pPr>
            <a:r>
              <a:rPr lang="en-US" altLang="en-US" dirty="0" smtClean="0"/>
              <a:t>/* union is a C keyword, so this routine */</a:t>
            </a:r>
          </a:p>
          <a:p>
            <a:pPr>
              <a:buFontTx/>
              <a:buNone/>
            </a:pPr>
            <a:r>
              <a:rPr lang="en-US" altLang="en-US" dirty="0" smtClean="0"/>
              <a:t>/* is named </a:t>
            </a:r>
            <a:r>
              <a:rPr lang="en-US" altLang="en-US" dirty="0" err="1" smtClean="0"/>
              <a:t>SetUnion</a:t>
            </a:r>
            <a:r>
              <a:rPr lang="en-US" altLang="en-US" dirty="0" smtClean="0"/>
              <a:t> */</a:t>
            </a:r>
          </a:p>
          <a:p>
            <a:pPr>
              <a:buFontTx/>
              <a:buNone/>
            </a:pPr>
            <a:r>
              <a:rPr lang="en-US" altLang="en-US" dirty="0" smtClean="0"/>
              <a:t>void </a:t>
            </a:r>
            <a:r>
              <a:rPr lang="en-US" altLang="en-US" dirty="0" err="1" smtClean="0"/>
              <a:t>SetUnion</a:t>
            </a:r>
            <a:r>
              <a:rPr lang="en-US" altLang="en-US" dirty="0" smtClean="0"/>
              <a:t> (</a:t>
            </a:r>
            <a:r>
              <a:rPr lang="en-US" altLang="en-US" dirty="0" err="1" smtClean="0"/>
              <a:t>DisjSet</a:t>
            </a:r>
            <a:r>
              <a:rPr lang="en-US" altLang="en-US" dirty="0" smtClean="0"/>
              <a:t> S, </a:t>
            </a:r>
            <a:r>
              <a:rPr lang="en-US" altLang="en-US" dirty="0" err="1" smtClean="0"/>
              <a:t>SetType</a:t>
            </a:r>
            <a:r>
              <a:rPr lang="en-US" altLang="en-US" dirty="0" smtClean="0"/>
              <a:t> Root1, </a:t>
            </a:r>
            <a:r>
              <a:rPr lang="en-US" altLang="en-US" dirty="0" err="1" smtClean="0"/>
              <a:t>SetType</a:t>
            </a:r>
            <a:r>
              <a:rPr lang="en-US" altLang="en-US" dirty="0" smtClean="0"/>
              <a:t> Root2)</a:t>
            </a:r>
          </a:p>
          <a:p>
            <a:pPr>
              <a:buFontTx/>
              <a:buNone/>
            </a:pPr>
            <a:r>
              <a:rPr lang="en-US" altLang="en-US" dirty="0" smtClean="0"/>
              <a:t>{</a:t>
            </a:r>
          </a:p>
          <a:p>
            <a:pPr>
              <a:buFontTx/>
              <a:buNone/>
            </a:pPr>
            <a:r>
              <a:rPr lang="en-US" altLang="en-US" dirty="0" smtClean="0"/>
              <a:t>    if (S [Root2] &lt; S [Root1]) /* Root2 is deeper */</a:t>
            </a:r>
          </a:p>
          <a:p>
            <a:pPr>
              <a:buFontTx/>
              <a:buNone/>
            </a:pPr>
            <a:r>
              <a:rPr lang="en-US" altLang="en-US" dirty="0" smtClean="0"/>
              <a:t>       S [Root1] = Root2;   /* new root */</a:t>
            </a:r>
          </a:p>
        </p:txBody>
      </p:sp>
      <p:sp>
        <p:nvSpPr>
          <p:cNvPr id="4" name="Slide Number Placeholder 5"/>
          <p:cNvSpPr>
            <a:spLocks noGrp="1"/>
          </p:cNvSpPr>
          <p:nvPr>
            <p:ph type="sldNum" sz="quarter" idx="12"/>
          </p:nvPr>
        </p:nvSpPr>
        <p:spPr/>
        <p:txBody>
          <a:bodyPr/>
          <a:lstStyle/>
          <a:p>
            <a:pPr>
              <a:defRPr/>
            </a:pPr>
            <a:fld id="{A118F4A9-EB58-4840-939B-FD65443202DB}" type="slidenum">
              <a:rPr lang="zh-CN" altLang="en-US">
                <a:solidFill>
                  <a:prstClr val="black">
                    <a:tint val="75000"/>
                  </a:prstClr>
                </a:solidFill>
              </a:rPr>
              <a:pPr>
                <a:defRPr/>
              </a:pPr>
              <a:t>42</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Smart Union Algorithms</a:t>
            </a:r>
            <a:endParaRPr lang="en-US" altLang="zh-TW" dirty="0" smtClean="0"/>
          </a:p>
        </p:txBody>
      </p:sp>
      <p:sp>
        <p:nvSpPr>
          <p:cNvPr id="19459" name="Rectangle 3"/>
          <p:cNvSpPr>
            <a:spLocks noGrp="1" noChangeArrowheads="1"/>
          </p:cNvSpPr>
          <p:nvPr>
            <p:ph idx="1"/>
          </p:nvPr>
        </p:nvSpPr>
        <p:spPr>
          <a:xfrm>
            <a:off x="562891" y="1143000"/>
            <a:ext cx="7771960" cy="5105400"/>
          </a:xfrm>
        </p:spPr>
        <p:txBody>
          <a:bodyPr/>
          <a:lstStyle/>
          <a:p>
            <a:pPr>
              <a:buFontTx/>
              <a:buNone/>
            </a:pPr>
            <a:r>
              <a:rPr lang="en-US" altLang="en-US" smtClean="0"/>
              <a:t>    else</a:t>
            </a:r>
          </a:p>
          <a:p>
            <a:pPr>
              <a:buFontTx/>
              <a:buNone/>
            </a:pPr>
            <a:r>
              <a:rPr lang="en-US" altLang="en-US" smtClean="0"/>
              <a:t>    {</a:t>
            </a:r>
          </a:p>
          <a:p>
            <a:pPr>
              <a:buFontTx/>
              <a:buNone/>
            </a:pPr>
            <a:r>
              <a:rPr lang="en-US" altLang="en-US" smtClean="0"/>
              <a:t>      if (S [Root1] == S [Root2]) /* Same height, */</a:t>
            </a:r>
          </a:p>
          <a:p>
            <a:pPr>
              <a:buFontTx/>
              <a:buNone/>
            </a:pPr>
            <a:r>
              <a:rPr lang="en-US" altLang="en-US" smtClean="0"/>
              <a:t>        S [Root1]--;                       /* so update */</a:t>
            </a:r>
          </a:p>
          <a:p>
            <a:pPr>
              <a:buFontTx/>
              <a:buNone/>
            </a:pPr>
            <a:r>
              <a:rPr lang="en-US" altLang="en-US" smtClean="0"/>
              <a:t>      S [Root2] = Root1;</a:t>
            </a:r>
          </a:p>
          <a:p>
            <a:pPr>
              <a:buFontTx/>
              <a:buNone/>
            </a:pPr>
            <a:r>
              <a:rPr lang="en-US" altLang="en-US" smtClean="0"/>
              <a:t>    }</a:t>
            </a:r>
          </a:p>
          <a:p>
            <a:pPr>
              <a:buFontTx/>
              <a:buNone/>
            </a:pPr>
            <a:r>
              <a:rPr lang="en-US" altLang="en-US" smtClean="0"/>
              <a:t>}</a:t>
            </a:r>
            <a:endParaRPr lang="en-US" altLang="en-US" sz="3600" smtClean="0">
              <a:solidFill>
                <a:srgbClr val="FF0000"/>
              </a:solidFill>
            </a:endParaRPr>
          </a:p>
        </p:txBody>
      </p:sp>
      <p:sp>
        <p:nvSpPr>
          <p:cNvPr id="4" name="Slide Number Placeholder 5"/>
          <p:cNvSpPr>
            <a:spLocks noGrp="1"/>
          </p:cNvSpPr>
          <p:nvPr>
            <p:ph type="sldNum" sz="quarter" idx="12"/>
          </p:nvPr>
        </p:nvSpPr>
        <p:spPr/>
        <p:txBody>
          <a:bodyPr/>
          <a:lstStyle/>
          <a:p>
            <a:pPr>
              <a:defRPr/>
            </a:pPr>
            <a:fld id="{F329932D-FF5B-4728-8526-ACDCD2D4564F}" type="slidenum">
              <a:rPr lang="zh-CN" altLang="en-US">
                <a:solidFill>
                  <a:prstClr val="black">
                    <a:tint val="75000"/>
                  </a:prstClr>
                </a:solidFill>
              </a:rPr>
              <a:pPr>
                <a:defRPr/>
              </a:pPr>
              <a:t>43</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Path Compression</a:t>
            </a:r>
            <a:endParaRPr lang="en-US" altLang="zh-TW" dirty="0" smtClean="0"/>
          </a:p>
        </p:txBody>
      </p:sp>
      <p:sp>
        <p:nvSpPr>
          <p:cNvPr id="380931" name="Rectangle 3"/>
          <p:cNvSpPr>
            <a:spLocks noGrp="1" noChangeArrowheads="1"/>
          </p:cNvSpPr>
          <p:nvPr>
            <p:ph idx="1"/>
          </p:nvPr>
        </p:nvSpPr>
        <p:spPr>
          <a:xfrm>
            <a:off x="562891" y="1143000"/>
            <a:ext cx="7771960" cy="5105400"/>
          </a:xfrm>
        </p:spPr>
        <p:txBody>
          <a:bodyPr/>
          <a:lstStyle/>
          <a:p>
            <a:r>
              <a:rPr lang="en-US" altLang="en-US" sz="3600" dirty="0" smtClean="0"/>
              <a:t>Modify </a:t>
            </a:r>
            <a:r>
              <a:rPr lang="en-US" altLang="en-US" sz="3600" i="1" dirty="0" smtClean="0"/>
              <a:t>Find</a:t>
            </a:r>
            <a:r>
              <a:rPr lang="en-US" altLang="en-US" sz="3600" dirty="0" smtClean="0"/>
              <a:t> (</a:t>
            </a:r>
            <a:r>
              <a:rPr lang="en-US" altLang="en-US" sz="3600" i="1" dirty="0" smtClean="0"/>
              <a:t>X</a:t>
            </a:r>
            <a:r>
              <a:rPr lang="en-US" altLang="en-US" sz="3600" dirty="0" smtClean="0"/>
              <a:t>) such that every node on the path from </a:t>
            </a:r>
            <a:r>
              <a:rPr lang="en-US" altLang="en-US" sz="3600" i="1" dirty="0" smtClean="0"/>
              <a:t>X</a:t>
            </a:r>
            <a:r>
              <a:rPr lang="en-US" altLang="en-US" sz="3600" dirty="0" smtClean="0"/>
              <a:t> to the root has its parent changed to the root.</a:t>
            </a:r>
          </a:p>
          <a:p>
            <a:r>
              <a:rPr lang="en-US" altLang="en-US" sz="3600" dirty="0" smtClean="0"/>
              <a:t>Effectively reduce the length of the path </a:t>
            </a:r>
          </a:p>
          <a:p>
            <a:r>
              <a:rPr lang="en-US" altLang="en-US" sz="3600" dirty="0" smtClean="0"/>
              <a:t>Incompatible with union by height because it is difficult to determine the correct height of a tree (which has several branches).</a:t>
            </a:r>
          </a:p>
        </p:txBody>
      </p:sp>
      <p:sp>
        <p:nvSpPr>
          <p:cNvPr id="4" name="Slide Number Placeholder 5"/>
          <p:cNvSpPr>
            <a:spLocks noGrp="1"/>
          </p:cNvSpPr>
          <p:nvPr>
            <p:ph type="sldNum" sz="quarter" idx="12"/>
          </p:nvPr>
        </p:nvSpPr>
        <p:spPr/>
        <p:txBody>
          <a:bodyPr/>
          <a:lstStyle/>
          <a:p>
            <a:pPr>
              <a:defRPr/>
            </a:pPr>
            <a:fld id="{1EEF68CA-D1F0-4D9C-97A2-14880C0753ED}" type="slidenum">
              <a:rPr lang="zh-CN" altLang="en-US">
                <a:solidFill>
                  <a:prstClr val="black">
                    <a:tint val="75000"/>
                  </a:prstClr>
                </a:solidFill>
              </a:rPr>
              <a:pPr>
                <a:defRPr/>
              </a:pPr>
              <a:t>44</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Path Compression</a:t>
            </a:r>
            <a:endParaRPr lang="en-US" altLang="zh-TW" dirty="0" smtClean="0"/>
          </a:p>
        </p:txBody>
      </p:sp>
      <p:sp>
        <p:nvSpPr>
          <p:cNvPr id="21507" name="Text Box 21"/>
          <p:cNvSpPr>
            <a:spLocks noGrp="1" noChangeArrowheads="1"/>
          </p:cNvSpPr>
          <p:nvPr>
            <p:ph idx="1"/>
          </p:nvPr>
        </p:nvSpPr>
        <p:spPr>
          <a:xfrm>
            <a:off x="562891" y="1143000"/>
            <a:ext cx="7771960" cy="5105400"/>
          </a:xfrm>
        </p:spPr>
        <p:txBody>
          <a:bodyPr/>
          <a:lstStyle/>
          <a:p>
            <a:pPr>
              <a:spcBef>
                <a:spcPct val="50000"/>
              </a:spcBef>
              <a:buFontTx/>
              <a:buNone/>
            </a:pPr>
            <a:r>
              <a:rPr lang="en-US" altLang="en-US" dirty="0" smtClean="0"/>
              <a:t>Result of </a:t>
            </a:r>
            <a:r>
              <a:rPr lang="en-US" altLang="en-US" i="1" dirty="0" smtClean="0"/>
              <a:t>Find</a:t>
            </a:r>
            <a:r>
              <a:rPr lang="en-US" altLang="en-US" dirty="0" smtClean="0"/>
              <a:t> (7) for the disjoint set</a:t>
            </a:r>
          </a:p>
        </p:txBody>
      </p:sp>
      <p:sp>
        <p:nvSpPr>
          <p:cNvPr id="28" name="Slide Number Placeholder 5"/>
          <p:cNvSpPr>
            <a:spLocks noGrp="1"/>
          </p:cNvSpPr>
          <p:nvPr>
            <p:ph type="sldNum" sz="quarter" idx="12"/>
          </p:nvPr>
        </p:nvSpPr>
        <p:spPr/>
        <p:txBody>
          <a:bodyPr/>
          <a:lstStyle/>
          <a:p>
            <a:pPr>
              <a:defRPr/>
            </a:pPr>
            <a:fld id="{5B5D0320-E9C7-4EB5-BD71-CFC99C406469}" type="slidenum">
              <a:rPr lang="zh-CN" altLang="en-US">
                <a:solidFill>
                  <a:prstClr val="black">
                    <a:tint val="75000"/>
                  </a:prstClr>
                </a:solidFill>
              </a:rPr>
              <a:pPr>
                <a:defRPr/>
              </a:pPr>
              <a:t>45</a:t>
            </a:fld>
            <a:endParaRPr lang="zh-CN" altLang="en-US">
              <a:solidFill>
                <a:prstClr val="black">
                  <a:tint val="75000"/>
                </a:prstClr>
              </a:solidFill>
            </a:endParaRPr>
          </a:p>
        </p:txBody>
      </p:sp>
      <p:sp>
        <p:nvSpPr>
          <p:cNvPr id="21509" name="Oval 4"/>
          <p:cNvSpPr>
            <a:spLocks noChangeArrowheads="1"/>
          </p:cNvSpPr>
          <p:nvPr/>
        </p:nvSpPr>
        <p:spPr bwMode="auto">
          <a:xfrm>
            <a:off x="5769603" y="3470275"/>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0" name="Oval 5"/>
          <p:cNvSpPr>
            <a:spLocks noChangeArrowheads="1"/>
          </p:cNvSpPr>
          <p:nvPr/>
        </p:nvSpPr>
        <p:spPr bwMode="auto">
          <a:xfrm>
            <a:off x="5093845" y="4056063"/>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1" name="Oval 6"/>
          <p:cNvSpPr>
            <a:spLocks noChangeArrowheads="1"/>
          </p:cNvSpPr>
          <p:nvPr/>
        </p:nvSpPr>
        <p:spPr bwMode="auto">
          <a:xfrm>
            <a:off x="6613935" y="4102100"/>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2" name="Oval 7"/>
          <p:cNvSpPr>
            <a:spLocks noChangeArrowheads="1"/>
          </p:cNvSpPr>
          <p:nvPr/>
        </p:nvSpPr>
        <p:spPr bwMode="auto">
          <a:xfrm>
            <a:off x="4503105" y="3516313"/>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3" name="Line 8"/>
          <p:cNvSpPr>
            <a:spLocks noChangeShapeType="1"/>
          </p:cNvSpPr>
          <p:nvPr/>
        </p:nvSpPr>
        <p:spPr bwMode="auto">
          <a:xfrm flipH="1" flipV="1">
            <a:off x="6191770" y="3832225"/>
            <a:ext cx="590740" cy="274638"/>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14" name="Line 9"/>
          <p:cNvSpPr>
            <a:spLocks noChangeShapeType="1"/>
          </p:cNvSpPr>
          <p:nvPr/>
        </p:nvSpPr>
        <p:spPr bwMode="auto">
          <a:xfrm flipH="1" flipV="1">
            <a:off x="4925271" y="3786194"/>
            <a:ext cx="337147" cy="274637"/>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15" name="Oval 10"/>
          <p:cNvSpPr>
            <a:spLocks noChangeArrowheads="1"/>
          </p:cNvSpPr>
          <p:nvPr/>
        </p:nvSpPr>
        <p:spPr bwMode="auto">
          <a:xfrm>
            <a:off x="1631497" y="2914650"/>
            <a:ext cx="423631"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6" name="Oval 11"/>
          <p:cNvSpPr>
            <a:spLocks noChangeArrowheads="1"/>
          </p:cNvSpPr>
          <p:nvPr/>
        </p:nvSpPr>
        <p:spPr bwMode="auto">
          <a:xfrm>
            <a:off x="2392274" y="2914650"/>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7" name="Oval 12"/>
          <p:cNvSpPr>
            <a:spLocks noChangeArrowheads="1"/>
          </p:cNvSpPr>
          <p:nvPr/>
        </p:nvSpPr>
        <p:spPr bwMode="auto">
          <a:xfrm>
            <a:off x="3151587" y="2914650"/>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8" name="Oval 13"/>
          <p:cNvSpPr>
            <a:spLocks noChangeArrowheads="1"/>
          </p:cNvSpPr>
          <p:nvPr/>
        </p:nvSpPr>
        <p:spPr bwMode="auto">
          <a:xfrm>
            <a:off x="3827346" y="2884488"/>
            <a:ext cx="422166" cy="469900"/>
          </a:xfrm>
          <a:prstGeom prst="ellipse">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0"/>
              </a:spcBef>
              <a:spcAft>
                <a:spcPct val="0"/>
              </a:spcAft>
            </a:pPr>
            <a:endParaRPr lang="en-US" altLang="en-US" smtClean="0">
              <a:solidFill>
                <a:prstClr val="black"/>
              </a:solidFill>
            </a:endParaRPr>
          </a:p>
        </p:txBody>
      </p:sp>
      <p:sp>
        <p:nvSpPr>
          <p:cNvPr id="21519" name="Line 14"/>
          <p:cNvSpPr>
            <a:spLocks noChangeShapeType="1"/>
          </p:cNvSpPr>
          <p:nvPr/>
        </p:nvSpPr>
        <p:spPr bwMode="auto">
          <a:xfrm flipV="1">
            <a:off x="1885089" y="2373396"/>
            <a:ext cx="0" cy="549275"/>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0" name="Line 15"/>
          <p:cNvSpPr>
            <a:spLocks noChangeShapeType="1"/>
          </p:cNvSpPr>
          <p:nvPr/>
        </p:nvSpPr>
        <p:spPr bwMode="auto">
          <a:xfrm flipH="1" flipV="1">
            <a:off x="3320161" y="2373396"/>
            <a:ext cx="0" cy="549275"/>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1" name="Line 16"/>
          <p:cNvSpPr>
            <a:spLocks noChangeShapeType="1"/>
          </p:cNvSpPr>
          <p:nvPr/>
        </p:nvSpPr>
        <p:spPr bwMode="auto">
          <a:xfrm flipH="1" flipV="1">
            <a:off x="2560848" y="2373396"/>
            <a:ext cx="0" cy="549275"/>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2" name="Line 17"/>
          <p:cNvSpPr>
            <a:spLocks noChangeShapeType="1"/>
          </p:cNvSpPr>
          <p:nvPr/>
        </p:nvSpPr>
        <p:spPr bwMode="auto">
          <a:xfrm flipH="1" flipV="1">
            <a:off x="4249515" y="3246438"/>
            <a:ext cx="337147" cy="273050"/>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3" name="Line 18"/>
          <p:cNvSpPr>
            <a:spLocks noChangeShapeType="1"/>
          </p:cNvSpPr>
          <p:nvPr/>
        </p:nvSpPr>
        <p:spPr bwMode="auto">
          <a:xfrm flipH="1" flipV="1">
            <a:off x="3995919" y="2343233"/>
            <a:ext cx="0" cy="549275"/>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4" name="Line 19"/>
          <p:cNvSpPr>
            <a:spLocks noChangeShapeType="1"/>
          </p:cNvSpPr>
          <p:nvPr/>
        </p:nvSpPr>
        <p:spPr bwMode="auto">
          <a:xfrm flipH="1" flipV="1">
            <a:off x="4249554" y="3200400"/>
            <a:ext cx="1520091" cy="457200"/>
          </a:xfrm>
          <a:prstGeom prst="line">
            <a:avLst/>
          </a:prstGeom>
          <a:noFill/>
          <a:ln w="9525">
            <a:solidFill>
              <a:srgbClr val="000000"/>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0" fontAlgn="base" hangingPunct="0">
              <a:spcBef>
                <a:spcPct val="0"/>
              </a:spcBef>
              <a:spcAft>
                <a:spcPct val="0"/>
              </a:spcAft>
            </a:pPr>
            <a:endParaRPr lang="en-US" sz="2400" smtClean="0">
              <a:solidFill>
                <a:prstClr val="black"/>
              </a:solidFill>
              <a:latin typeface="Times New Roman" pitchFamily="18" charset="0"/>
              <a:ea typeface="新細明體" charset="-120"/>
            </a:endParaRPr>
          </a:p>
        </p:txBody>
      </p:sp>
      <p:sp>
        <p:nvSpPr>
          <p:cNvPr id="21525" name="Text Box 22"/>
          <p:cNvSpPr txBox="1">
            <a:spLocks noChangeArrowheads="1"/>
          </p:cNvSpPr>
          <p:nvPr/>
        </p:nvSpPr>
        <p:spPr bwMode="auto">
          <a:xfrm>
            <a:off x="1688664" y="28956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1</a:t>
            </a:r>
            <a:endParaRPr lang="en-US" altLang="en-US" smtClean="0">
              <a:solidFill>
                <a:prstClr val="black"/>
              </a:solidFill>
            </a:endParaRPr>
          </a:p>
        </p:txBody>
      </p:sp>
      <p:sp>
        <p:nvSpPr>
          <p:cNvPr id="21526" name="Text Box 23"/>
          <p:cNvSpPr txBox="1">
            <a:spLocks noChangeArrowheads="1"/>
          </p:cNvSpPr>
          <p:nvPr/>
        </p:nvSpPr>
        <p:spPr bwMode="auto">
          <a:xfrm>
            <a:off x="2462635" y="29718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2</a:t>
            </a:r>
            <a:endParaRPr lang="en-US" altLang="en-US" smtClean="0">
              <a:solidFill>
                <a:prstClr val="black"/>
              </a:solidFill>
            </a:endParaRPr>
          </a:p>
        </p:txBody>
      </p:sp>
      <p:sp>
        <p:nvSpPr>
          <p:cNvPr id="21527" name="Text Box 24"/>
          <p:cNvSpPr txBox="1">
            <a:spLocks noChangeArrowheads="1"/>
          </p:cNvSpPr>
          <p:nvPr/>
        </p:nvSpPr>
        <p:spPr bwMode="auto">
          <a:xfrm>
            <a:off x="3236607" y="29718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3</a:t>
            </a:r>
            <a:endParaRPr lang="en-US" altLang="en-US" smtClean="0">
              <a:solidFill>
                <a:prstClr val="black"/>
              </a:solidFill>
            </a:endParaRPr>
          </a:p>
        </p:txBody>
      </p:sp>
      <p:sp>
        <p:nvSpPr>
          <p:cNvPr id="21528" name="Text Box 25"/>
          <p:cNvSpPr txBox="1">
            <a:spLocks noChangeArrowheads="1"/>
          </p:cNvSpPr>
          <p:nvPr/>
        </p:nvSpPr>
        <p:spPr bwMode="auto">
          <a:xfrm>
            <a:off x="3869859" y="28956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4</a:t>
            </a:r>
            <a:endParaRPr lang="en-US" altLang="en-US" smtClean="0">
              <a:solidFill>
                <a:prstClr val="black"/>
              </a:solidFill>
            </a:endParaRPr>
          </a:p>
        </p:txBody>
      </p:sp>
      <p:sp>
        <p:nvSpPr>
          <p:cNvPr id="21529" name="Text Box 26"/>
          <p:cNvSpPr txBox="1">
            <a:spLocks noChangeArrowheads="1"/>
          </p:cNvSpPr>
          <p:nvPr/>
        </p:nvSpPr>
        <p:spPr bwMode="auto">
          <a:xfrm>
            <a:off x="4573466" y="3505200"/>
            <a:ext cx="281444"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5</a:t>
            </a:r>
            <a:endParaRPr lang="en-US" altLang="en-US" smtClean="0">
              <a:solidFill>
                <a:prstClr val="black"/>
              </a:solidFill>
            </a:endParaRPr>
          </a:p>
        </p:txBody>
      </p:sp>
      <p:sp>
        <p:nvSpPr>
          <p:cNvPr id="21530" name="Text Box 27"/>
          <p:cNvSpPr txBox="1">
            <a:spLocks noChangeArrowheads="1"/>
          </p:cNvSpPr>
          <p:nvPr/>
        </p:nvSpPr>
        <p:spPr bwMode="auto">
          <a:xfrm>
            <a:off x="5136360" y="4114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6</a:t>
            </a:r>
          </a:p>
        </p:txBody>
      </p:sp>
      <p:sp>
        <p:nvSpPr>
          <p:cNvPr id="21531" name="Text Box 28"/>
          <p:cNvSpPr txBox="1">
            <a:spLocks noChangeArrowheads="1"/>
          </p:cNvSpPr>
          <p:nvPr/>
        </p:nvSpPr>
        <p:spPr bwMode="auto">
          <a:xfrm>
            <a:off x="5839964" y="3505200"/>
            <a:ext cx="42216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7</a:t>
            </a:r>
            <a:endParaRPr lang="en-US" altLang="en-US" smtClean="0">
              <a:solidFill>
                <a:prstClr val="black"/>
              </a:solidFill>
            </a:endParaRPr>
          </a:p>
        </p:txBody>
      </p:sp>
      <p:sp>
        <p:nvSpPr>
          <p:cNvPr id="21532" name="Text Box 29"/>
          <p:cNvSpPr txBox="1">
            <a:spLocks noChangeArrowheads="1"/>
          </p:cNvSpPr>
          <p:nvPr/>
        </p:nvSpPr>
        <p:spPr bwMode="auto">
          <a:xfrm>
            <a:off x="6684296" y="4114800"/>
            <a:ext cx="35180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itchFamily="18" charset="0"/>
                <a:ea typeface="新細明體" charset="-120"/>
              </a:defRPr>
            </a:lvl1pPr>
            <a:lvl2pPr marL="742950" indent="-285750">
              <a:defRPr sz="2400">
                <a:solidFill>
                  <a:schemeClr val="tx1"/>
                </a:solidFill>
                <a:latin typeface="Times New Roman" pitchFamily="18" charset="0"/>
                <a:ea typeface="新細明體" charset="-120"/>
              </a:defRPr>
            </a:lvl2pPr>
            <a:lvl3pPr marL="1143000" indent="-228600">
              <a:defRPr sz="2400">
                <a:solidFill>
                  <a:schemeClr val="tx1"/>
                </a:solidFill>
                <a:latin typeface="Times New Roman" pitchFamily="18" charset="0"/>
                <a:ea typeface="新細明體" charset="-120"/>
              </a:defRPr>
            </a:lvl3pPr>
            <a:lvl4pPr marL="1600200" indent="-228600">
              <a:defRPr sz="2400">
                <a:solidFill>
                  <a:schemeClr val="tx1"/>
                </a:solidFill>
                <a:latin typeface="Times New Roman" pitchFamily="18" charset="0"/>
                <a:ea typeface="新細明體" charset="-120"/>
              </a:defRPr>
            </a:lvl4pPr>
            <a:lvl5pPr marL="2057400" indent="-228600">
              <a:defRPr sz="2400">
                <a:solidFill>
                  <a:schemeClr val="tx1"/>
                </a:solidFill>
                <a:latin typeface="Times New Roman" pitchFamily="18" charset="0"/>
                <a:ea typeface="新細明體"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charset="-120"/>
              </a:defRPr>
            </a:lvl9pPr>
          </a:lstStyle>
          <a:p>
            <a:pPr eaLnBrk="0" fontAlgn="base" hangingPunct="0">
              <a:spcBef>
                <a:spcPct val="50000"/>
              </a:spcBef>
              <a:spcAft>
                <a:spcPct val="0"/>
              </a:spcAft>
            </a:pPr>
            <a:r>
              <a:rPr lang="en-US" altLang="en-US" b="1" smtClean="0">
                <a:solidFill>
                  <a:prstClr val="black"/>
                </a:solidFill>
              </a:rPr>
              <a:t>8</a:t>
            </a:r>
            <a:endParaRPr lang="en-US" altLang="en-US" smtClean="0">
              <a:solidFill>
                <a:prstClr val="black"/>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33252" y="228600"/>
            <a:ext cx="7771960" cy="914400"/>
          </a:xfrm>
          <a:ln>
            <a:noFill/>
            <a:miter lim="800000"/>
            <a:headEnd/>
            <a:tailEnd/>
          </a:ln>
        </p:spPr>
        <p:txBody>
          <a:bodyPr/>
          <a:lstStyle/>
          <a:p>
            <a:r>
              <a:rPr lang="en-US" altLang="zh-TW" sz="4000" dirty="0" smtClean="0"/>
              <a:t>Path Compression</a:t>
            </a:r>
            <a:endParaRPr lang="en-US" altLang="zh-TW" dirty="0" smtClean="0"/>
          </a:p>
        </p:txBody>
      </p:sp>
      <p:sp>
        <p:nvSpPr>
          <p:cNvPr id="22531" name="Rectangle 3"/>
          <p:cNvSpPr>
            <a:spLocks noGrp="1" noChangeArrowheads="1"/>
          </p:cNvSpPr>
          <p:nvPr>
            <p:ph idx="1"/>
          </p:nvPr>
        </p:nvSpPr>
        <p:spPr>
          <a:xfrm>
            <a:off x="562891" y="1143000"/>
            <a:ext cx="7771960" cy="5105400"/>
          </a:xfrm>
        </p:spPr>
        <p:txBody>
          <a:bodyPr/>
          <a:lstStyle/>
          <a:p>
            <a:pPr>
              <a:buFontTx/>
              <a:buNone/>
            </a:pPr>
            <a:r>
              <a:rPr lang="en-US" altLang="en-US" dirty="0" smtClean="0"/>
              <a:t>/* Fig. 8.15 Find with path compression */</a:t>
            </a:r>
          </a:p>
          <a:p>
            <a:pPr>
              <a:buFontTx/>
              <a:buNone/>
            </a:pPr>
            <a:r>
              <a:rPr lang="en-US" altLang="en-US" dirty="0" err="1" smtClean="0"/>
              <a:t>SetType</a:t>
            </a:r>
            <a:r>
              <a:rPr lang="en-US" altLang="en-US" dirty="0" smtClean="0"/>
              <a:t> Find (</a:t>
            </a:r>
            <a:r>
              <a:rPr lang="en-US" altLang="en-US" dirty="0" err="1" smtClean="0"/>
              <a:t>ElementType</a:t>
            </a:r>
            <a:r>
              <a:rPr lang="en-US" altLang="en-US" dirty="0" smtClean="0"/>
              <a:t> X, </a:t>
            </a:r>
            <a:r>
              <a:rPr lang="en-US" altLang="en-US" dirty="0" err="1" smtClean="0"/>
              <a:t>DisjSet</a:t>
            </a:r>
            <a:r>
              <a:rPr lang="en-US" altLang="en-US" dirty="0" smtClean="0"/>
              <a:t> S)</a:t>
            </a:r>
          </a:p>
          <a:p>
            <a:pPr>
              <a:buFontTx/>
              <a:buNone/>
            </a:pPr>
            <a:r>
              <a:rPr lang="en-US" altLang="en-US" dirty="0" smtClean="0"/>
              <a:t>{</a:t>
            </a:r>
          </a:p>
          <a:p>
            <a:pPr>
              <a:buFontTx/>
              <a:buNone/>
            </a:pPr>
            <a:r>
              <a:rPr lang="en-US" altLang="en-US" dirty="0" smtClean="0"/>
              <a:t>  if (S [X] &lt;= 0)</a:t>
            </a:r>
          </a:p>
          <a:p>
            <a:pPr>
              <a:buFontTx/>
              <a:buNone/>
            </a:pPr>
            <a:r>
              <a:rPr lang="en-US" altLang="en-US" dirty="0" smtClean="0"/>
              <a:t>    return X;</a:t>
            </a:r>
          </a:p>
          <a:p>
            <a:pPr>
              <a:buFontTx/>
              <a:buNone/>
            </a:pPr>
            <a:r>
              <a:rPr lang="en-US" altLang="en-US" dirty="0" smtClean="0"/>
              <a:t>  else</a:t>
            </a:r>
          </a:p>
          <a:p>
            <a:pPr>
              <a:buFontTx/>
              <a:buNone/>
            </a:pPr>
            <a:r>
              <a:rPr lang="en-US" altLang="en-US" dirty="0" smtClean="0"/>
              <a:t>    return S [X] = Find (S [X], S);</a:t>
            </a:r>
          </a:p>
          <a:p>
            <a:pPr>
              <a:buFontTx/>
              <a:buNone/>
            </a:pPr>
            <a:r>
              <a:rPr lang="en-US" altLang="en-US" dirty="0" smtClean="0"/>
              <a:t>}</a:t>
            </a:r>
          </a:p>
        </p:txBody>
      </p:sp>
      <p:sp>
        <p:nvSpPr>
          <p:cNvPr id="4" name="Slide Number Placeholder 5"/>
          <p:cNvSpPr>
            <a:spLocks noGrp="1"/>
          </p:cNvSpPr>
          <p:nvPr>
            <p:ph type="sldNum" sz="quarter" idx="12"/>
          </p:nvPr>
        </p:nvSpPr>
        <p:spPr/>
        <p:txBody>
          <a:bodyPr/>
          <a:lstStyle/>
          <a:p>
            <a:pPr>
              <a:defRPr/>
            </a:pPr>
            <a:fld id="{76A5E586-EB0D-4CD4-97DD-B321C3FF5AA2}" type="slidenum">
              <a:rPr lang="zh-CN" altLang="en-US">
                <a:solidFill>
                  <a:prstClr val="black">
                    <a:tint val="75000"/>
                  </a:prstClr>
                </a:solidFill>
              </a:rPr>
              <a:pPr>
                <a:defRPr/>
              </a:pPr>
              <a:t>46</a:t>
            </a:fld>
            <a:endParaRPr lang="zh-CN" altLang="en-US">
              <a:solidFill>
                <a:prstClr val="black">
                  <a:tint val="75000"/>
                </a:prst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 Operations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altLang="en-US" dirty="0" smtClean="0">
                <a:cs typeface="Times New Roman" pitchFamily="18" charset="0"/>
              </a:rPr>
              <a:t>In many situations in computer science, problems involving disjoint sets naturally arise such that the sets grow dynamically (i.e., during the course of an algorithm, sets change by merging) and two important operations are: </a:t>
            </a:r>
          </a:p>
          <a:p>
            <a:pPr>
              <a:buClr>
                <a:schemeClr val="tx2"/>
              </a:buClr>
            </a:pPr>
            <a:r>
              <a:rPr lang="en-US" altLang="en-US" b="1" dirty="0" smtClean="0">
                <a:cs typeface="Times New Roman" pitchFamily="18" charset="0"/>
              </a:rPr>
              <a:t>Find (</a:t>
            </a:r>
            <a:r>
              <a:rPr lang="en-US" altLang="en-US" b="1" i="1" dirty="0" smtClean="0">
                <a:cs typeface="Times New Roman" pitchFamily="18" charset="0"/>
              </a:rPr>
              <a:t>x</a:t>
            </a:r>
            <a:r>
              <a:rPr lang="en-US" altLang="en-US" b="1" dirty="0" smtClean="0">
                <a:cs typeface="Times New Roman" pitchFamily="18" charset="0"/>
              </a:rPr>
              <a:t>)</a:t>
            </a:r>
            <a:r>
              <a:rPr lang="en-US" altLang="en-US" dirty="0" smtClean="0">
                <a:cs typeface="Times New Roman" pitchFamily="18" charset="0"/>
              </a:rPr>
              <a:t> - determine which set an item with key </a:t>
            </a:r>
            <a:r>
              <a:rPr lang="en-US" altLang="en-US" i="1" dirty="0" smtClean="0">
                <a:cs typeface="Times New Roman" pitchFamily="18" charset="0"/>
              </a:rPr>
              <a:t>x</a:t>
            </a:r>
            <a:r>
              <a:rPr lang="en-US" altLang="en-US" dirty="0" smtClean="0">
                <a:cs typeface="Times New Roman" pitchFamily="18" charset="0"/>
              </a:rPr>
              <a:t> is in, i.e., return the key of the representative of the set </a:t>
            </a:r>
            <a:r>
              <a:rPr lang="en-US" altLang="en-US" i="1" dirty="0" smtClean="0">
                <a:cs typeface="Times New Roman" pitchFamily="18" charset="0"/>
              </a:rPr>
              <a:t>x</a:t>
            </a:r>
            <a:r>
              <a:rPr lang="en-US" altLang="en-US" dirty="0" smtClean="0">
                <a:cs typeface="Times New Roman" pitchFamily="18" charset="0"/>
              </a:rPr>
              <a:t> is in. Using this operation, one can tell whether two elements are in the same set: you just do a Find on both of them and compare the return values. If they are the same, then the two items are in the same set. </a:t>
            </a:r>
          </a:p>
          <a:p>
            <a:pPr>
              <a:buClr>
                <a:schemeClr val="tx2"/>
              </a:buClr>
            </a:pPr>
            <a:r>
              <a:rPr lang="en-US" altLang="en-US" b="1" dirty="0" smtClean="0">
                <a:cs typeface="Times New Roman" pitchFamily="18" charset="0"/>
              </a:rPr>
              <a:t>Union (</a:t>
            </a:r>
            <a:r>
              <a:rPr lang="en-US" altLang="en-US" b="1" i="1" dirty="0" smtClean="0">
                <a:cs typeface="Times New Roman" pitchFamily="18" charset="0"/>
              </a:rPr>
              <a:t>x</a:t>
            </a:r>
            <a:r>
              <a:rPr lang="en-US" altLang="en-US" b="1" dirty="0" smtClean="0">
                <a:cs typeface="Times New Roman" pitchFamily="18" charset="0"/>
              </a:rPr>
              <a:t>, </a:t>
            </a:r>
            <a:r>
              <a:rPr lang="en-US" altLang="en-US" b="1" i="1" dirty="0" smtClean="0">
                <a:cs typeface="Times New Roman" pitchFamily="18" charset="0"/>
              </a:rPr>
              <a:t>y</a:t>
            </a:r>
            <a:r>
              <a:rPr lang="en-US" altLang="en-US" b="1" dirty="0" smtClean="0">
                <a:cs typeface="Times New Roman" pitchFamily="18" charset="0"/>
              </a:rPr>
              <a:t>)</a:t>
            </a:r>
            <a:r>
              <a:rPr lang="en-US" altLang="en-US" dirty="0" smtClean="0">
                <a:cs typeface="Times New Roman" pitchFamily="18" charset="0"/>
              </a:rPr>
              <a:t> - unite the sets containing </a:t>
            </a:r>
            <a:r>
              <a:rPr lang="en-US" altLang="en-US" i="1" dirty="0" smtClean="0">
                <a:cs typeface="Times New Roman" pitchFamily="18" charset="0"/>
              </a:rPr>
              <a:t>x</a:t>
            </a:r>
            <a:r>
              <a:rPr lang="en-US" altLang="en-US" dirty="0" smtClean="0">
                <a:cs typeface="Times New Roman" pitchFamily="18" charset="0"/>
              </a:rPr>
              <a:t> and </a:t>
            </a:r>
            <a:r>
              <a:rPr lang="en-US" altLang="en-US" i="1" dirty="0" smtClean="0">
                <a:cs typeface="Times New Roman" pitchFamily="18" charset="0"/>
              </a:rPr>
              <a:t>y</a:t>
            </a:r>
            <a:r>
              <a:rPr lang="en-US" altLang="en-US" dirty="0" smtClean="0">
                <a:cs typeface="Times New Roman" pitchFamily="18" charset="0"/>
              </a:rPr>
              <a:t>. (Note: </a:t>
            </a:r>
            <a:r>
              <a:rPr lang="en-US" altLang="en-US" dirty="0" smtClean="0">
                <a:cs typeface="Courier New" pitchFamily="49" charset="0"/>
              </a:rPr>
              <a:t>union</a:t>
            </a:r>
            <a:r>
              <a:rPr lang="en-US" altLang="en-US" dirty="0" smtClean="0">
                <a:cs typeface="Times New Roman" pitchFamily="18" charset="0"/>
              </a:rPr>
              <a:t> is a C keyword; don't write a function called </a:t>
            </a:r>
            <a:r>
              <a:rPr lang="en-US" altLang="en-US" dirty="0" smtClean="0">
                <a:cs typeface="Courier New" pitchFamily="49" charset="0"/>
              </a:rPr>
              <a:t>union</a:t>
            </a:r>
            <a:r>
              <a:rPr lang="en-US" altLang="en-US" dirty="0" smtClean="0">
                <a:cs typeface="Times New Roman" pitchFamily="18" charset="0"/>
              </a:rPr>
              <a:t> in your C or C++ program!)</a:t>
            </a:r>
            <a:r>
              <a:rPr lang="en-US" altLang="en-US" sz="2400" dirty="0" smtClean="0">
                <a:cs typeface="Times New Roman" pitchFamily="18" charset="0"/>
              </a:rPr>
              <a:t> </a:t>
            </a:r>
          </a:p>
          <a:p>
            <a:pPr marL="0" indent="0">
              <a:buNone/>
            </a:pP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5</a:t>
            </a:fld>
            <a:endParaRPr lang="en-US"/>
          </a:p>
        </p:txBody>
      </p:sp>
    </p:spTree>
    <p:extLst>
      <p:ext uri="{BB962C8B-B14F-4D97-AF65-F5344CB8AC3E}">
        <p14:creationId xmlns:p14="http://schemas.microsoft.com/office/powerpoint/2010/main" val="161028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altLang="en-US" dirty="0" smtClean="0"/>
              <a:t>Disjoint Sets Example Usage</a:t>
            </a:r>
            <a:endParaRPr lang="en-US" dirty="0"/>
          </a:p>
        </p:txBody>
      </p:sp>
      <p:sp>
        <p:nvSpPr>
          <p:cNvPr id="3" name="Content Placeholder 2"/>
          <p:cNvSpPr>
            <a:spLocks noGrp="1"/>
          </p:cNvSpPr>
          <p:nvPr>
            <p:ph idx="1"/>
          </p:nvPr>
        </p:nvSpPr>
        <p:spPr>
          <a:xfrm>
            <a:off x="457200" y="685800"/>
            <a:ext cx="8229600" cy="6172200"/>
          </a:xfrm>
        </p:spPr>
        <p:txBody>
          <a:bodyPr>
            <a:normAutofit fontScale="77500" lnSpcReduction="20000"/>
          </a:bodyPr>
          <a:lstStyle/>
          <a:p>
            <a:pPr marL="0" indent="0">
              <a:buNone/>
            </a:pPr>
            <a:r>
              <a:rPr lang="en-US" altLang="en-US" dirty="0" smtClean="0">
                <a:cs typeface="Times New Roman" pitchFamily="18" charset="0"/>
              </a:rPr>
              <a:t>Here is an example of an algorithm that uses these operation. It computes the connected components of an undirected graph </a:t>
            </a:r>
            <a:r>
              <a:rPr lang="en-US" altLang="en-US" i="1" dirty="0" smtClean="0">
                <a:cs typeface="Times New Roman" pitchFamily="18" charset="0"/>
              </a:rPr>
              <a:t>G</a:t>
            </a:r>
            <a:r>
              <a:rPr lang="en-US" altLang="en-US" dirty="0" smtClean="0">
                <a:cs typeface="Times New Roman" pitchFamily="18" charset="0"/>
              </a:rPr>
              <a:t>=(</a:t>
            </a:r>
            <a:r>
              <a:rPr lang="en-US" altLang="en-US" i="1" dirty="0" smtClean="0">
                <a:cs typeface="Times New Roman" pitchFamily="18" charset="0"/>
              </a:rPr>
              <a:t>V</a:t>
            </a:r>
            <a:r>
              <a:rPr lang="en-US" altLang="en-US" dirty="0" smtClean="0">
                <a:cs typeface="Times New Roman" pitchFamily="18" charset="0"/>
              </a:rPr>
              <a:t>,</a:t>
            </a:r>
            <a:r>
              <a:rPr lang="en-US" altLang="en-US" i="1" dirty="0" smtClean="0">
                <a:cs typeface="Times New Roman" pitchFamily="18" charset="0"/>
              </a:rPr>
              <a:t>E</a:t>
            </a:r>
            <a:r>
              <a:rPr lang="en-US" altLang="en-US" dirty="0" smtClean="0">
                <a:cs typeface="Times New Roman" pitchFamily="18" charset="0"/>
              </a:rPr>
              <a:t>). Recall that the connected components of a graph are the </a:t>
            </a:r>
            <a:r>
              <a:rPr lang="en-US" altLang="en-US" dirty="0" err="1" smtClean="0">
                <a:cs typeface="Times New Roman" pitchFamily="18" charset="0"/>
              </a:rPr>
              <a:t>subgraphs</a:t>
            </a:r>
            <a:r>
              <a:rPr lang="en-US" altLang="en-US" dirty="0" smtClean="0">
                <a:cs typeface="Times New Roman" pitchFamily="18" charset="0"/>
              </a:rPr>
              <a:t> that are all mutually connected: </a:t>
            </a:r>
          </a:p>
          <a:p>
            <a:pPr marL="0" indent="0">
              <a:buNone/>
            </a:pPr>
            <a:r>
              <a:rPr lang="en-US" altLang="en-US" b="1" dirty="0" smtClean="0">
                <a:cs typeface="Courier New" pitchFamily="49" charset="0"/>
              </a:rPr>
              <a:t>Connected-Components (G)</a:t>
            </a:r>
            <a:r>
              <a:rPr lang="en-US" altLang="en-US" dirty="0" smtClean="0">
                <a:cs typeface="Times New Roman" pitchFamily="18" charset="0"/>
              </a:rPr>
              <a:t> </a:t>
            </a:r>
          </a:p>
          <a:p>
            <a:pPr marL="0" indent="0">
              <a:buNone/>
            </a:pPr>
            <a:r>
              <a:rPr lang="en-US" altLang="en-US" b="1" dirty="0" smtClean="0">
                <a:cs typeface="Courier New" pitchFamily="49" charset="0"/>
              </a:rPr>
              <a:t>for each vertex v in V do		</a:t>
            </a:r>
          </a:p>
          <a:p>
            <a:pPr marL="0" indent="0">
              <a:buNone/>
            </a:pPr>
            <a:r>
              <a:rPr lang="en-US" altLang="en-US" b="1" dirty="0" smtClean="0">
                <a:cs typeface="Courier New" pitchFamily="49" charset="0"/>
              </a:rPr>
              <a:t>          // each vertex is initially in its own component	    	make v a singleton set with a unique key from 1..|V|</a:t>
            </a:r>
          </a:p>
          <a:p>
            <a:pPr marL="0" indent="0">
              <a:buNone/>
            </a:pPr>
            <a:r>
              <a:rPr lang="en-US" altLang="en-US" b="1" dirty="0" smtClean="0">
                <a:cs typeface="Courier New" pitchFamily="49" charset="0"/>
              </a:rPr>
              <a:t>end for	</a:t>
            </a:r>
          </a:p>
          <a:p>
            <a:pPr marL="0" indent="0">
              <a:buNone/>
            </a:pPr>
            <a:r>
              <a:rPr lang="en-US" altLang="en-US" b="1" dirty="0" smtClean="0">
                <a:cs typeface="Courier New" pitchFamily="49" charset="0"/>
              </a:rPr>
              <a:t>for each edge (u, v) in E do		</a:t>
            </a:r>
          </a:p>
          <a:p>
            <a:pPr marL="0" indent="0">
              <a:buNone/>
            </a:pPr>
            <a:r>
              <a:rPr lang="en-US" altLang="en-US" b="1" dirty="0" smtClean="0">
                <a:cs typeface="Courier New" pitchFamily="49" charset="0"/>
              </a:rPr>
              <a:t>    // if u and v are connected by an edge, then		</a:t>
            </a:r>
          </a:p>
          <a:p>
            <a:pPr marL="0" indent="0">
              <a:buNone/>
            </a:pPr>
            <a:r>
              <a:rPr lang="en-US" altLang="en-US" b="1" dirty="0" smtClean="0">
                <a:cs typeface="Courier New" pitchFamily="49" charset="0"/>
              </a:rPr>
              <a:t>    // everything in u's component is connected		</a:t>
            </a:r>
          </a:p>
          <a:p>
            <a:pPr marL="0" indent="0">
              <a:buNone/>
            </a:pPr>
            <a:r>
              <a:rPr lang="en-US" altLang="en-US" b="1" dirty="0" smtClean="0">
                <a:cs typeface="Courier New" pitchFamily="49" charset="0"/>
              </a:rPr>
              <a:t>   // to everything in v's component, so Union the sets	     </a:t>
            </a:r>
          </a:p>
          <a:p>
            <a:pPr marL="0" indent="0">
              <a:buNone/>
            </a:pPr>
            <a:r>
              <a:rPr lang="en-US" altLang="en-US" b="1" dirty="0">
                <a:cs typeface="Courier New" pitchFamily="49" charset="0"/>
              </a:rPr>
              <a:t>	</a:t>
            </a:r>
            <a:r>
              <a:rPr lang="en-US" altLang="en-US" b="1" dirty="0" smtClean="0">
                <a:cs typeface="Courier New" pitchFamily="49" charset="0"/>
              </a:rPr>
              <a:t>if Find (u) != Find (v) then Union (u, v)	 </a:t>
            </a:r>
          </a:p>
          <a:p>
            <a:pPr marL="0" indent="0">
              <a:buNone/>
            </a:pPr>
            <a:r>
              <a:rPr lang="en-US" altLang="en-US" b="1" dirty="0" smtClean="0">
                <a:cs typeface="Courier New" pitchFamily="49" charset="0"/>
              </a:rPr>
              <a:t>end for</a:t>
            </a:r>
            <a:r>
              <a:rPr lang="en-US" altLang="en-US" b="1" dirty="0" smtClean="0">
                <a:cs typeface="Times New Roman" pitchFamily="18"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6</a:t>
            </a:fld>
            <a:endParaRPr lang="en-US"/>
          </a:p>
        </p:txBody>
      </p:sp>
    </p:spTree>
    <p:extLst>
      <p:ext uri="{BB962C8B-B14F-4D97-AF65-F5344CB8AC3E}">
        <p14:creationId xmlns:p14="http://schemas.microsoft.com/office/powerpoint/2010/main" val="1363556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 Example Usage</a:t>
            </a:r>
            <a:endParaRPr lang="en-US" dirty="0"/>
          </a:p>
        </p:txBody>
      </p:sp>
      <p:sp>
        <p:nvSpPr>
          <p:cNvPr id="3" name="Content Placeholder 2"/>
          <p:cNvSpPr>
            <a:spLocks noGrp="1"/>
          </p:cNvSpPr>
          <p:nvPr>
            <p:ph idx="1"/>
          </p:nvPr>
        </p:nvSpPr>
        <p:spPr/>
        <p:txBody>
          <a:bodyPr/>
          <a:lstStyle/>
          <a:p>
            <a:pPr marL="0" indent="0">
              <a:buNone/>
            </a:pPr>
            <a:r>
              <a:rPr lang="en-US" altLang="en-US" dirty="0" smtClean="0">
                <a:latin typeface="Times New Roman" pitchFamily="18" charset="0"/>
                <a:cs typeface="Times New Roman" pitchFamily="18" charset="0"/>
              </a:rPr>
              <a:t>Now, if we want to find out whether two vertices are in the same connected component, we just call Find on both vertices and see if the result is the same. If so, then they are connected. </a:t>
            </a:r>
            <a:endParaRPr lang="en-US" alt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31033B78-0EFD-4264-8F89-BD9879C02502}" type="slidenum">
              <a:rPr lang="en-US" smtClean="0"/>
              <a:t>7</a:t>
            </a:fld>
            <a:endParaRPr lang="en-US"/>
          </a:p>
        </p:txBody>
      </p:sp>
    </p:spTree>
    <p:extLst>
      <p:ext uri="{BB962C8B-B14F-4D97-AF65-F5344CB8AC3E}">
        <p14:creationId xmlns:p14="http://schemas.microsoft.com/office/powerpoint/2010/main" val="604145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 Implementation</a:t>
            </a:r>
            <a:endParaRPr lang="en-US" dirty="0"/>
          </a:p>
        </p:txBody>
      </p:sp>
      <p:sp>
        <p:nvSpPr>
          <p:cNvPr id="3" name="Content Placeholder 2"/>
          <p:cNvSpPr>
            <a:spLocks noGrp="1"/>
          </p:cNvSpPr>
          <p:nvPr>
            <p:ph idx="1"/>
          </p:nvPr>
        </p:nvSpPr>
        <p:spPr/>
        <p:txBody>
          <a:bodyPr>
            <a:normAutofit/>
          </a:bodyPr>
          <a:lstStyle/>
          <a:p>
            <a:r>
              <a:rPr lang="en-US" altLang="en-US" dirty="0" smtClean="0">
                <a:cs typeface="Times New Roman" pitchFamily="18" charset="0"/>
              </a:rPr>
              <a:t>There is an easy algorithm that implements the disjoint set operations. The idea is that we have an array </a:t>
            </a:r>
            <a:r>
              <a:rPr lang="en-US" altLang="en-US" i="1" dirty="0" smtClean="0">
                <a:cs typeface="Times New Roman" pitchFamily="18" charset="0"/>
              </a:rPr>
              <a:t>p</a:t>
            </a:r>
            <a:r>
              <a:rPr lang="en-US" altLang="en-US" dirty="0" smtClean="0">
                <a:cs typeface="Times New Roman" pitchFamily="18" charset="0"/>
              </a:rPr>
              <a:t>[1..</a:t>
            </a:r>
            <a:r>
              <a:rPr lang="en-US" altLang="en-US" i="1" dirty="0" smtClean="0">
                <a:cs typeface="Times New Roman" pitchFamily="18" charset="0"/>
              </a:rPr>
              <a:t>n</a:t>
            </a:r>
            <a:r>
              <a:rPr lang="en-US" altLang="en-US" dirty="0" smtClean="0">
                <a:cs typeface="Times New Roman" pitchFamily="18" charset="0"/>
              </a:rPr>
              <a:t>] with an element for each item that is in some set. If the item is a representative (parent) of some set, then the value of this element its own index, otherwise the value is the index of another item in the array, giving rise to a linked list eventually ending in the parent item. </a:t>
            </a: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8</a:t>
            </a:fld>
            <a:endParaRPr lang="en-US"/>
          </a:p>
        </p:txBody>
      </p:sp>
    </p:spTree>
    <p:extLst>
      <p:ext uri="{BB962C8B-B14F-4D97-AF65-F5344CB8AC3E}">
        <p14:creationId xmlns:p14="http://schemas.microsoft.com/office/powerpoint/2010/main" val="2547147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Disjoint Sets Implementation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altLang="en-US" sz="3600" dirty="0" smtClean="0">
                <a:cs typeface="Times New Roman" pitchFamily="18" charset="0"/>
              </a:rPr>
              <a:t>For example, suppose we have the following disjoint sets (indicated by their unique 1..</a:t>
            </a:r>
            <a:r>
              <a:rPr lang="en-US" altLang="en-US" sz="3600" i="1" dirty="0" smtClean="0">
                <a:cs typeface="Times New Roman" pitchFamily="18" charset="0"/>
              </a:rPr>
              <a:t>n</a:t>
            </a:r>
            <a:r>
              <a:rPr lang="en-US" altLang="en-US" sz="3600" dirty="0" smtClean="0">
                <a:cs typeface="Times New Roman" pitchFamily="18" charset="0"/>
              </a:rPr>
              <a:t> keys): </a:t>
            </a:r>
          </a:p>
          <a:p>
            <a:pPr marL="0" indent="0">
              <a:buNone/>
            </a:pPr>
            <a:r>
              <a:rPr lang="en-US" altLang="en-US" sz="3600" b="1" dirty="0" smtClean="0">
                <a:cs typeface="Courier New" pitchFamily="49" charset="0"/>
              </a:rPr>
              <a:t>{ 6 14 1 } { 2 3 13 } { 5 12 7 8 10 } </a:t>
            </a:r>
          </a:p>
          <a:p>
            <a:pPr marL="0" indent="0">
              <a:buNone/>
            </a:pPr>
            <a:r>
              <a:rPr lang="en-US" altLang="en-US" sz="3600" b="1" dirty="0" smtClean="0">
                <a:cs typeface="Courier New" pitchFamily="49" charset="0"/>
              </a:rPr>
              <a:t>{ 9 11 4 15 }</a:t>
            </a:r>
            <a:r>
              <a:rPr lang="en-US" altLang="en-US" sz="3600" dirty="0" smtClean="0">
                <a:cs typeface="Courier New" pitchFamily="49" charset="0"/>
              </a:rPr>
              <a:t> </a:t>
            </a:r>
          </a:p>
          <a:p>
            <a:pPr marL="0" indent="0">
              <a:buNone/>
            </a:pPr>
            <a:r>
              <a:rPr lang="en-US" altLang="en-US" sz="3600" dirty="0" smtClean="0">
                <a:cs typeface="Times New Roman" pitchFamily="18" charset="0"/>
              </a:rPr>
              <a:t>Then we might have the following lists giving the set relationships: </a:t>
            </a:r>
          </a:p>
          <a:p>
            <a:pPr marL="0" indent="0">
              <a:buNone/>
            </a:pPr>
            <a:r>
              <a:rPr lang="en-US" altLang="en-US" sz="3600" b="1" dirty="0" smtClean="0">
                <a:cs typeface="Courier New" pitchFamily="49" charset="0"/>
              </a:rPr>
              <a:t>               1 &lt;-- 14 &lt;-- 6                </a:t>
            </a:r>
          </a:p>
          <a:p>
            <a:pPr marL="0" indent="0">
              <a:buNone/>
            </a:pPr>
            <a:r>
              <a:rPr lang="en-US" altLang="en-US" sz="3600" b="1" dirty="0" smtClean="0">
                <a:cs typeface="Courier New" pitchFamily="49" charset="0"/>
              </a:rPr>
              <a:t>       2 &lt;-- 3 &lt;-- 13                </a:t>
            </a:r>
          </a:p>
          <a:p>
            <a:pPr marL="0" indent="0">
              <a:buNone/>
            </a:pPr>
            <a:r>
              <a:rPr lang="en-US" altLang="en-US" sz="3600" b="1" dirty="0" smtClean="0">
                <a:cs typeface="Courier New" pitchFamily="49" charset="0"/>
              </a:rPr>
              <a:t>       5 &lt;-- 12 &lt;-- 7 &lt;-- 8 &lt;-- 10                  </a:t>
            </a:r>
          </a:p>
          <a:p>
            <a:pPr marL="0" indent="0">
              <a:buNone/>
            </a:pPr>
            <a:r>
              <a:rPr lang="en-US" altLang="en-US" sz="3600" b="1" dirty="0" smtClean="0">
                <a:cs typeface="Courier New" pitchFamily="49" charset="0"/>
              </a:rPr>
              <a:t>       9 &lt;-- 11 &lt;-- 4 &lt;-- 15</a:t>
            </a:r>
          </a:p>
          <a:p>
            <a:pPr marL="0" indent="0">
              <a:buNone/>
            </a:pPr>
            <a:r>
              <a:rPr lang="en-US" altLang="en-US" sz="3600" dirty="0" smtClean="0">
                <a:cs typeface="Times New Roman" pitchFamily="18" charset="0"/>
              </a:rPr>
              <a:t>To find the representative of an element, we just traverse the list until we reach the parent (which points to itself).</a:t>
            </a:r>
            <a:r>
              <a:rPr lang="en-US" altLang="en-US" sz="3600" dirty="0" smtClean="0">
                <a:cs typeface="Courier New" pitchFamily="49" charset="0"/>
              </a:rPr>
              <a:t> </a:t>
            </a:r>
          </a:p>
          <a:p>
            <a:pPr marL="0" indent="0">
              <a:buNone/>
            </a:pPr>
            <a:endParaRPr lang="en-US" dirty="0"/>
          </a:p>
        </p:txBody>
      </p:sp>
      <p:sp>
        <p:nvSpPr>
          <p:cNvPr id="4" name="Slide Number Placeholder 3"/>
          <p:cNvSpPr>
            <a:spLocks noGrp="1"/>
          </p:cNvSpPr>
          <p:nvPr>
            <p:ph type="sldNum" sz="quarter" idx="12"/>
          </p:nvPr>
        </p:nvSpPr>
        <p:spPr/>
        <p:txBody>
          <a:bodyPr/>
          <a:lstStyle/>
          <a:p>
            <a:fld id="{31033B78-0EFD-4264-8F89-BD9879C02502}" type="slidenum">
              <a:rPr lang="en-US" smtClean="0"/>
              <a:t>9</a:t>
            </a:fld>
            <a:endParaRPr lang="en-US"/>
          </a:p>
        </p:txBody>
      </p:sp>
    </p:spTree>
    <p:extLst>
      <p:ext uri="{BB962C8B-B14F-4D97-AF65-F5344CB8AC3E}">
        <p14:creationId xmlns:p14="http://schemas.microsoft.com/office/powerpoint/2010/main" val="3110114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2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2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1090</TotalTime>
  <Words>3190</Words>
  <Application>Microsoft Office PowerPoint</Application>
  <PresentationFormat>On-screen Show (4:3)</PresentationFormat>
  <Paragraphs>363</Paragraphs>
  <Slides>46</Slides>
  <Notes>20</Notes>
  <HiddenSlides>0</HiddenSlides>
  <MMClips>0</MMClips>
  <ScaleCrop>false</ScaleCrop>
  <HeadingPairs>
    <vt:vector size="8" baseType="variant">
      <vt:variant>
        <vt:lpstr>Fonts Used</vt:lpstr>
      </vt:variant>
      <vt:variant>
        <vt:i4>9</vt:i4>
      </vt:variant>
      <vt:variant>
        <vt:lpstr>Theme</vt:lpstr>
      </vt:variant>
      <vt:variant>
        <vt:i4>21</vt:i4>
      </vt:variant>
      <vt:variant>
        <vt:lpstr>Embedded OLE Servers</vt:lpstr>
      </vt:variant>
      <vt:variant>
        <vt:i4>1</vt:i4>
      </vt:variant>
      <vt:variant>
        <vt:lpstr>Slide Titles</vt:lpstr>
      </vt:variant>
      <vt:variant>
        <vt:i4>46</vt:i4>
      </vt:variant>
    </vt:vector>
  </HeadingPairs>
  <TitlesOfParts>
    <vt:vector size="77" baseType="lpstr">
      <vt:lpstr>Arial Unicode MS</vt:lpstr>
      <vt:lpstr>宋体</vt:lpstr>
      <vt:lpstr>Arial</vt:lpstr>
      <vt:lpstr>Calibri</vt:lpstr>
      <vt:lpstr>Courier New</vt:lpstr>
      <vt:lpstr>新細明體</vt:lpstr>
      <vt:lpstr>Symbol</vt:lpstr>
      <vt:lpstr>Times New Roman</vt:lpstr>
      <vt:lpstr>Wingdings</vt:lpstr>
      <vt:lpstr>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19_Office Theme</vt:lpstr>
      <vt:lpstr>20_Office Theme</vt:lpstr>
      <vt:lpstr>21_Office Theme</vt:lpstr>
      <vt:lpstr>Document</vt:lpstr>
      <vt:lpstr>Sets</vt:lpstr>
      <vt:lpstr>Sets, Union/Find</vt:lpstr>
      <vt:lpstr>Disjoint Sets</vt:lpstr>
      <vt:lpstr>Disjoint Sets</vt:lpstr>
      <vt:lpstr>Disjoint Sets Operations</vt:lpstr>
      <vt:lpstr>Disjoint Sets Example Usage</vt:lpstr>
      <vt:lpstr>Disjoint Sets Example Usage</vt:lpstr>
      <vt:lpstr>Disjoint Sets Implementation</vt:lpstr>
      <vt:lpstr>Disjoint Sets Implementation</vt:lpstr>
      <vt:lpstr>Disjoint Sets Implementation</vt:lpstr>
      <vt:lpstr>Find Compression</vt:lpstr>
      <vt:lpstr>Find Compression</vt:lpstr>
      <vt:lpstr>Improving Unions</vt:lpstr>
      <vt:lpstr>Improving Union Code</vt:lpstr>
      <vt:lpstr>Algorithm 1 Union/Find</vt:lpstr>
      <vt:lpstr>Example Unions</vt:lpstr>
      <vt:lpstr>Analysis Union/Find</vt:lpstr>
      <vt:lpstr>Disjoint-Sets Data Structure</vt:lpstr>
      <vt:lpstr>Union-by-Size</vt:lpstr>
      <vt:lpstr>Union-by-Size</vt:lpstr>
      <vt:lpstr>Union-by-Size</vt:lpstr>
      <vt:lpstr>Another Example: Union-by-Size</vt:lpstr>
      <vt:lpstr>Another Example: Union-by-Size</vt:lpstr>
      <vt:lpstr>Union-by-Size Analysis</vt:lpstr>
      <vt:lpstr>Union-by-Size Analysis</vt:lpstr>
      <vt:lpstr>Union-by-Size Analysis</vt:lpstr>
      <vt:lpstr>Equivalence Relations</vt:lpstr>
      <vt:lpstr>Dynamic Equivalence Problem</vt:lpstr>
      <vt:lpstr>Basic Data Structure</vt:lpstr>
      <vt:lpstr>Basic Data Structure</vt:lpstr>
      <vt:lpstr>Basic Data Structure</vt:lpstr>
      <vt:lpstr>Basic Data Structure</vt:lpstr>
      <vt:lpstr>Basic Data Structure</vt:lpstr>
      <vt:lpstr>Basic Data Structure</vt:lpstr>
      <vt:lpstr>Basic Data Structure</vt:lpstr>
      <vt:lpstr>Smart Union Algorithms</vt:lpstr>
      <vt:lpstr>Smart Union Algorithms</vt:lpstr>
      <vt:lpstr>Smart Union Algorithms</vt:lpstr>
      <vt:lpstr>Smart Union Algorithms</vt:lpstr>
      <vt:lpstr>Smart Union Algorithms</vt:lpstr>
      <vt:lpstr>Smart Union Algorithms</vt:lpstr>
      <vt:lpstr>Smart Union Algorithms</vt:lpstr>
      <vt:lpstr>Smart Union Algorithms</vt:lpstr>
      <vt:lpstr>Path Compression</vt:lpstr>
      <vt:lpstr>Path Compression</vt:lpstr>
      <vt:lpstr>Path Compression</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dc:title>
  <dc:creator>Steiner, Tom (T.G.)</dc:creator>
  <cp:lastModifiedBy>Steiner, Tom (T.G.)</cp:lastModifiedBy>
  <cp:revision>15</cp:revision>
  <dcterms:created xsi:type="dcterms:W3CDTF">2014-11-12T14:37:13Z</dcterms:created>
  <dcterms:modified xsi:type="dcterms:W3CDTF">2020-08-03T03:21:09Z</dcterms:modified>
</cp:coreProperties>
</file>