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76" r:id="rId3"/>
    <p:sldId id="282" r:id="rId4"/>
    <p:sldId id="257" r:id="rId5"/>
    <p:sldId id="277" r:id="rId6"/>
    <p:sldId id="283" r:id="rId7"/>
    <p:sldId id="285" r:id="rId8"/>
    <p:sldId id="284" r:id="rId9"/>
    <p:sldId id="286" r:id="rId10"/>
    <p:sldId id="287" r:id="rId11"/>
    <p:sldId id="288" r:id="rId12"/>
    <p:sldId id="289" r:id="rId13"/>
    <p:sldId id="290" r:id="rId14"/>
    <p:sldId id="291" r:id="rId15"/>
    <p:sldId id="278" r:id="rId16"/>
    <p:sldId id="279" r:id="rId17"/>
    <p:sldId id="258" r:id="rId18"/>
    <p:sldId id="259" r:id="rId19"/>
    <p:sldId id="260" r:id="rId20"/>
    <p:sldId id="261" r:id="rId21"/>
    <p:sldId id="262" r:id="rId22"/>
    <p:sldId id="263" r:id="rId23"/>
    <p:sldId id="264" r:id="rId24"/>
    <p:sldId id="265" r:id="rId25"/>
    <p:sldId id="266" r:id="rId26"/>
    <p:sldId id="267" r:id="rId27"/>
    <p:sldId id="268" r:id="rId28"/>
    <p:sldId id="269" r:id="rId29"/>
    <p:sldId id="270" r:id="rId30"/>
    <p:sldId id="271" r:id="rId31"/>
    <p:sldId id="281" r:id="rId32"/>
    <p:sldId id="272" r:id="rId33"/>
    <p:sldId id="273" r:id="rId34"/>
    <p:sldId id="274" r:id="rId35"/>
    <p:sldId id="275" r:id="rId36"/>
    <p:sldId id="280" r:id="rId37"/>
    <p:sldId id="292" r:id="rId38"/>
    <p:sldId id="293" r:id="rId39"/>
    <p:sldId id="294" r:id="rId40"/>
    <p:sldId id="295"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0" d="100"/>
          <a:sy n="70" d="100"/>
        </p:scale>
        <p:origin x="48" y="2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E88C8E-F185-4F74-AE1A-65E286A1104D}" type="datetimeFigureOut">
              <a:rPr lang="en-US" smtClean="0"/>
              <a:t>4/2/2019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4EFC1D8-650E-48ED-9EFC-1CCA063715F9}" type="slidenum">
              <a:rPr lang="en-US" smtClean="0"/>
              <a:t>‹#›</a:t>
            </a:fld>
            <a:endParaRPr lang="en-US"/>
          </a:p>
        </p:txBody>
      </p:sp>
    </p:spTree>
    <p:extLst>
      <p:ext uri="{BB962C8B-B14F-4D97-AF65-F5344CB8AC3E}">
        <p14:creationId xmlns:p14="http://schemas.microsoft.com/office/powerpoint/2010/main" val="241785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76C6ED02-D031-49E1-9783-A5C3F5227135}" type="slidenum">
              <a:rPr lang="en-US" altLang="en-US"/>
              <a:pPr/>
              <a:t>3</a:t>
            </a:fld>
            <a:endParaRPr lang="en-US" altLang="en-US"/>
          </a:p>
        </p:txBody>
      </p:sp>
      <p:sp>
        <p:nvSpPr>
          <p:cNvPr id="53250" name="Rectangle 2"/>
          <p:cNvSpPr>
            <a:spLocks noChangeArrowheads="1" noTextEdit="1"/>
          </p:cNvSpPr>
          <p:nvPr>
            <p:ph type="sldImg"/>
          </p:nvPr>
        </p:nvSpPr>
        <p:spPr>
          <a:ln/>
        </p:spPr>
      </p:sp>
      <p:sp>
        <p:nvSpPr>
          <p:cNvPr id="532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6645699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FA9F488-9B48-49C4-93A7-4467D2D64379}" type="datetime1">
              <a:rPr lang="en-US" smtClean="0"/>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3052EF-BFAC-4AE0-A97F-C4EDE2F00DF7}" type="slidenum">
              <a:rPr lang="en-US" smtClean="0"/>
              <a:t>‹#›</a:t>
            </a:fld>
            <a:endParaRPr lang="en-US"/>
          </a:p>
        </p:txBody>
      </p:sp>
    </p:spTree>
    <p:extLst>
      <p:ext uri="{BB962C8B-B14F-4D97-AF65-F5344CB8AC3E}">
        <p14:creationId xmlns:p14="http://schemas.microsoft.com/office/powerpoint/2010/main" val="1976055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875FF6-D6FB-4E84-B259-EC1E65E224F2}" type="datetime1">
              <a:rPr lang="en-US" smtClean="0"/>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3052EF-BFAC-4AE0-A97F-C4EDE2F00DF7}" type="slidenum">
              <a:rPr lang="en-US" smtClean="0"/>
              <a:t>‹#›</a:t>
            </a:fld>
            <a:endParaRPr lang="en-US"/>
          </a:p>
        </p:txBody>
      </p:sp>
    </p:spTree>
    <p:extLst>
      <p:ext uri="{BB962C8B-B14F-4D97-AF65-F5344CB8AC3E}">
        <p14:creationId xmlns:p14="http://schemas.microsoft.com/office/powerpoint/2010/main" val="3665516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605C8C-E759-4FC0-AE05-E7AD4C2AB8B5}" type="datetime1">
              <a:rPr lang="en-US" smtClean="0"/>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3052EF-BFAC-4AE0-A97F-C4EDE2F00DF7}" type="slidenum">
              <a:rPr lang="en-US" smtClean="0"/>
              <a:t>‹#›</a:t>
            </a:fld>
            <a:endParaRPr lang="en-US"/>
          </a:p>
        </p:txBody>
      </p:sp>
    </p:spTree>
    <p:extLst>
      <p:ext uri="{BB962C8B-B14F-4D97-AF65-F5344CB8AC3E}">
        <p14:creationId xmlns:p14="http://schemas.microsoft.com/office/powerpoint/2010/main" val="2016093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8485AF-29AE-4B56-AF2F-3BCF114E4B99}" type="datetime1">
              <a:rPr lang="en-US" smtClean="0"/>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3052EF-BFAC-4AE0-A97F-C4EDE2F00DF7}" type="slidenum">
              <a:rPr lang="en-US" smtClean="0"/>
              <a:t>‹#›</a:t>
            </a:fld>
            <a:endParaRPr lang="en-US"/>
          </a:p>
        </p:txBody>
      </p:sp>
    </p:spTree>
    <p:extLst>
      <p:ext uri="{BB962C8B-B14F-4D97-AF65-F5344CB8AC3E}">
        <p14:creationId xmlns:p14="http://schemas.microsoft.com/office/powerpoint/2010/main" val="3806601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134138-1B5B-443A-B6F6-175AA2ED6366}" type="datetime1">
              <a:rPr lang="en-US" smtClean="0"/>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3052EF-BFAC-4AE0-A97F-C4EDE2F00DF7}" type="slidenum">
              <a:rPr lang="en-US" smtClean="0"/>
              <a:t>‹#›</a:t>
            </a:fld>
            <a:endParaRPr lang="en-US"/>
          </a:p>
        </p:txBody>
      </p:sp>
    </p:spTree>
    <p:extLst>
      <p:ext uri="{BB962C8B-B14F-4D97-AF65-F5344CB8AC3E}">
        <p14:creationId xmlns:p14="http://schemas.microsoft.com/office/powerpoint/2010/main" val="446221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6AAC927-12C9-44D2-8F54-B0057AC4ED44}" type="datetime1">
              <a:rPr lang="en-US" smtClean="0"/>
              <a:t>4/2/2019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3052EF-BFAC-4AE0-A97F-C4EDE2F00DF7}" type="slidenum">
              <a:rPr lang="en-US" smtClean="0"/>
              <a:t>‹#›</a:t>
            </a:fld>
            <a:endParaRPr lang="en-US"/>
          </a:p>
        </p:txBody>
      </p:sp>
    </p:spTree>
    <p:extLst>
      <p:ext uri="{BB962C8B-B14F-4D97-AF65-F5344CB8AC3E}">
        <p14:creationId xmlns:p14="http://schemas.microsoft.com/office/powerpoint/2010/main" val="3845253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B5F991F-EBF3-4C1E-AEDC-44C8E543CE3C}" type="datetime1">
              <a:rPr lang="en-US" smtClean="0"/>
              <a:t>4/2/2019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3052EF-BFAC-4AE0-A97F-C4EDE2F00DF7}" type="slidenum">
              <a:rPr lang="en-US" smtClean="0"/>
              <a:t>‹#›</a:t>
            </a:fld>
            <a:endParaRPr lang="en-US"/>
          </a:p>
        </p:txBody>
      </p:sp>
    </p:spTree>
    <p:extLst>
      <p:ext uri="{BB962C8B-B14F-4D97-AF65-F5344CB8AC3E}">
        <p14:creationId xmlns:p14="http://schemas.microsoft.com/office/powerpoint/2010/main" val="2315619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B66CAD7-BFAE-4CF7-98A9-ED7882266A0E}" type="datetime1">
              <a:rPr lang="en-US" smtClean="0"/>
              <a:t>4/2/2019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3052EF-BFAC-4AE0-A97F-C4EDE2F00DF7}" type="slidenum">
              <a:rPr lang="en-US" smtClean="0"/>
              <a:t>‹#›</a:t>
            </a:fld>
            <a:endParaRPr lang="en-US"/>
          </a:p>
        </p:txBody>
      </p:sp>
    </p:spTree>
    <p:extLst>
      <p:ext uri="{BB962C8B-B14F-4D97-AF65-F5344CB8AC3E}">
        <p14:creationId xmlns:p14="http://schemas.microsoft.com/office/powerpoint/2010/main" val="1746779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4BF3F6-C6F2-47BC-9E37-6562AC69C7D4}" type="datetime1">
              <a:rPr lang="en-US" smtClean="0"/>
              <a:t>4/2/2019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3052EF-BFAC-4AE0-A97F-C4EDE2F00DF7}" type="slidenum">
              <a:rPr lang="en-US" smtClean="0"/>
              <a:t>‹#›</a:t>
            </a:fld>
            <a:endParaRPr lang="en-US"/>
          </a:p>
        </p:txBody>
      </p:sp>
    </p:spTree>
    <p:extLst>
      <p:ext uri="{BB962C8B-B14F-4D97-AF65-F5344CB8AC3E}">
        <p14:creationId xmlns:p14="http://schemas.microsoft.com/office/powerpoint/2010/main" val="1429914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9CA259-8DD6-4DB0-AF49-C66C7E78384E}" type="datetime1">
              <a:rPr lang="en-US" smtClean="0"/>
              <a:t>4/2/2019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3052EF-BFAC-4AE0-A97F-C4EDE2F00DF7}" type="slidenum">
              <a:rPr lang="en-US" smtClean="0"/>
              <a:t>‹#›</a:t>
            </a:fld>
            <a:endParaRPr lang="en-US"/>
          </a:p>
        </p:txBody>
      </p:sp>
    </p:spTree>
    <p:extLst>
      <p:ext uri="{BB962C8B-B14F-4D97-AF65-F5344CB8AC3E}">
        <p14:creationId xmlns:p14="http://schemas.microsoft.com/office/powerpoint/2010/main" val="1374675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D0A909-02F8-42DD-B723-24FF9049000A}" type="datetime1">
              <a:rPr lang="en-US" smtClean="0"/>
              <a:t>4/2/2019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3052EF-BFAC-4AE0-A97F-C4EDE2F00DF7}" type="slidenum">
              <a:rPr lang="en-US" smtClean="0"/>
              <a:t>‹#›</a:t>
            </a:fld>
            <a:endParaRPr lang="en-US"/>
          </a:p>
        </p:txBody>
      </p:sp>
    </p:spTree>
    <p:extLst>
      <p:ext uri="{BB962C8B-B14F-4D97-AF65-F5344CB8AC3E}">
        <p14:creationId xmlns:p14="http://schemas.microsoft.com/office/powerpoint/2010/main" val="3018360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F5B5F1-B242-4E4F-9F96-FE77F5B3AF61}" type="datetime1">
              <a:rPr lang="en-US" smtClean="0"/>
              <a:t>4/2/2019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3052EF-BFAC-4AE0-A97F-C4EDE2F00DF7}" type="slidenum">
              <a:rPr lang="en-US" smtClean="0"/>
              <a:t>‹#›</a:t>
            </a:fld>
            <a:endParaRPr lang="en-US"/>
          </a:p>
        </p:txBody>
      </p:sp>
    </p:spTree>
    <p:extLst>
      <p:ext uri="{BB962C8B-B14F-4D97-AF65-F5344CB8AC3E}">
        <p14:creationId xmlns:p14="http://schemas.microsoft.com/office/powerpoint/2010/main" val="18224976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smtClean="0">
                <a:latin typeface="Tahoma" charset="0"/>
              </a:rPr>
              <a:t>Backtracking</a:t>
            </a:r>
            <a:endParaRPr lang="en-US" dirty="0"/>
          </a:p>
        </p:txBody>
      </p:sp>
      <p:sp>
        <p:nvSpPr>
          <p:cNvPr id="3" name="Subtitle 2"/>
          <p:cNvSpPr>
            <a:spLocks noGrp="1"/>
          </p:cNvSpPr>
          <p:nvPr>
            <p:ph type="subTitle" idx="1"/>
          </p:nvPr>
        </p:nvSpPr>
        <p:spPr/>
        <p:txBody>
          <a:bodyPr/>
          <a:lstStyle/>
          <a:p>
            <a:r>
              <a:rPr lang="en-US" dirty="0" smtClean="0"/>
              <a:t> </a:t>
            </a:r>
            <a:endParaRPr lang="en-US" dirty="0"/>
          </a:p>
        </p:txBody>
      </p:sp>
      <p:sp>
        <p:nvSpPr>
          <p:cNvPr id="4" name="Slide Number Placeholder 3"/>
          <p:cNvSpPr>
            <a:spLocks noGrp="1"/>
          </p:cNvSpPr>
          <p:nvPr>
            <p:ph type="sldNum" sz="quarter" idx="12"/>
          </p:nvPr>
        </p:nvSpPr>
        <p:spPr/>
        <p:txBody>
          <a:bodyPr/>
          <a:lstStyle/>
          <a:p>
            <a:fld id="{F83052EF-BFAC-4AE0-A97F-C4EDE2F00DF7}" type="slidenum">
              <a:rPr lang="en-US" smtClean="0"/>
              <a:t>1</a:t>
            </a:fld>
            <a:endParaRPr lang="en-US"/>
          </a:p>
        </p:txBody>
      </p:sp>
    </p:spTree>
    <p:extLst>
      <p:ext uri="{BB962C8B-B14F-4D97-AF65-F5344CB8AC3E}">
        <p14:creationId xmlns:p14="http://schemas.microsoft.com/office/powerpoint/2010/main" val="31452968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Directed Depth First Search</a:t>
            </a:r>
            <a:endParaRPr lang="en-US" dirty="0"/>
          </a:p>
        </p:txBody>
      </p:sp>
      <p:sp>
        <p:nvSpPr>
          <p:cNvPr id="3" name="Content Placeholder 2"/>
          <p:cNvSpPr>
            <a:spLocks noGrp="1"/>
          </p:cNvSpPr>
          <p:nvPr>
            <p:ph idx="1"/>
          </p:nvPr>
        </p:nvSpPr>
        <p:spPr>
          <a:xfrm>
            <a:off x="457200" y="1600200"/>
            <a:ext cx="8229600" cy="5257800"/>
          </a:xfrm>
        </p:spPr>
        <p:txBody>
          <a:bodyPr>
            <a:normAutofit lnSpcReduction="10000"/>
          </a:bodyPr>
          <a:lstStyle/>
          <a:p>
            <a:r>
              <a:rPr lang="en-US" dirty="0" err="1" smtClean="0"/>
              <a:t>dfs</a:t>
            </a:r>
            <a:r>
              <a:rPr lang="en-US" dirty="0" smtClean="0"/>
              <a:t>(F)   </a:t>
            </a:r>
            <a:r>
              <a:rPr lang="en-US" dirty="0" smtClean="0">
                <a:solidFill>
                  <a:srgbClr val="0070C0"/>
                </a:solidFill>
              </a:rPr>
              <a:t>F-E</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Function call stack: </a:t>
            </a:r>
            <a:r>
              <a:rPr lang="en-US" dirty="0" err="1" smtClean="0"/>
              <a:t>dfs</a:t>
            </a:r>
            <a:r>
              <a:rPr lang="en-US" dirty="0" smtClean="0"/>
              <a:t>(A) </a:t>
            </a:r>
            <a:r>
              <a:rPr lang="en-US" dirty="0" err="1" smtClean="0"/>
              <a:t>dfs</a:t>
            </a:r>
            <a:r>
              <a:rPr lang="en-US" dirty="0" smtClean="0"/>
              <a:t>(F) </a:t>
            </a:r>
            <a:endParaRPr lang="en-US" dirty="0"/>
          </a:p>
        </p:txBody>
      </p:sp>
      <p:sp>
        <p:nvSpPr>
          <p:cNvPr id="4" name="Slide Number Placeholder 3"/>
          <p:cNvSpPr>
            <a:spLocks noGrp="1"/>
          </p:cNvSpPr>
          <p:nvPr>
            <p:ph type="sldNum" sz="quarter" idx="12"/>
          </p:nvPr>
        </p:nvSpPr>
        <p:spPr/>
        <p:txBody>
          <a:bodyPr/>
          <a:lstStyle/>
          <a:p>
            <a:fld id="{5B26B432-A48F-42C7-8D51-2906E14DD9E6}" type="slidenum">
              <a:rPr lang="en-US" smtClean="0"/>
              <a:t>10</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133600"/>
            <a:ext cx="4733925" cy="3790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78089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Directed Depth First Search</a:t>
            </a:r>
            <a:endParaRPr lang="en-US" dirty="0"/>
          </a:p>
        </p:txBody>
      </p:sp>
      <p:sp>
        <p:nvSpPr>
          <p:cNvPr id="3" name="Content Placeholder 2"/>
          <p:cNvSpPr>
            <a:spLocks noGrp="1"/>
          </p:cNvSpPr>
          <p:nvPr>
            <p:ph idx="1"/>
          </p:nvPr>
        </p:nvSpPr>
        <p:spPr>
          <a:xfrm>
            <a:off x="457200" y="1600200"/>
            <a:ext cx="8229600" cy="5257800"/>
          </a:xfrm>
        </p:spPr>
        <p:txBody>
          <a:bodyPr>
            <a:normAutofit lnSpcReduction="10000"/>
          </a:bodyPr>
          <a:lstStyle/>
          <a:p>
            <a:r>
              <a:rPr lang="en-US" dirty="0" err="1" smtClean="0"/>
              <a:t>dfs</a:t>
            </a:r>
            <a:r>
              <a:rPr lang="en-US" dirty="0" smtClean="0"/>
              <a:t>(E)   </a:t>
            </a:r>
            <a:r>
              <a:rPr lang="en-US" dirty="0" smtClean="0">
                <a:solidFill>
                  <a:srgbClr val="0070C0"/>
                </a:solidFill>
              </a:rPr>
              <a:t>E-C</a:t>
            </a:r>
            <a:r>
              <a:rPr lang="en-US" dirty="0" smtClean="0"/>
              <a:t> E-D E-G – visit C</a:t>
            </a:r>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Function call stack: </a:t>
            </a:r>
            <a:r>
              <a:rPr lang="en-US" dirty="0" err="1" smtClean="0"/>
              <a:t>dfs</a:t>
            </a:r>
            <a:r>
              <a:rPr lang="en-US" dirty="0" smtClean="0"/>
              <a:t>(A) </a:t>
            </a:r>
            <a:r>
              <a:rPr lang="en-US" dirty="0" err="1" smtClean="0"/>
              <a:t>dfs</a:t>
            </a:r>
            <a:r>
              <a:rPr lang="en-US" dirty="0" smtClean="0"/>
              <a:t>(F) </a:t>
            </a:r>
            <a:r>
              <a:rPr lang="en-US" dirty="0" err="1" smtClean="0"/>
              <a:t>dfs</a:t>
            </a:r>
            <a:r>
              <a:rPr lang="en-US" dirty="0" smtClean="0"/>
              <a:t>(E)</a:t>
            </a:r>
            <a:endParaRPr lang="en-US" dirty="0"/>
          </a:p>
        </p:txBody>
      </p:sp>
      <p:sp>
        <p:nvSpPr>
          <p:cNvPr id="4" name="Slide Number Placeholder 3"/>
          <p:cNvSpPr>
            <a:spLocks noGrp="1"/>
          </p:cNvSpPr>
          <p:nvPr>
            <p:ph type="sldNum" sz="quarter" idx="12"/>
          </p:nvPr>
        </p:nvSpPr>
        <p:spPr/>
        <p:txBody>
          <a:bodyPr/>
          <a:lstStyle/>
          <a:p>
            <a:fld id="{5B26B432-A48F-42C7-8D51-2906E14DD9E6}" type="slidenum">
              <a:rPr lang="en-US" smtClean="0"/>
              <a:t>11</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9313" y="2286000"/>
            <a:ext cx="4738688" cy="36805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63826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Directed Depth First Search</a:t>
            </a:r>
            <a:endParaRPr lang="en-US" dirty="0"/>
          </a:p>
        </p:txBody>
      </p:sp>
      <p:sp>
        <p:nvSpPr>
          <p:cNvPr id="3" name="Content Placeholder 2"/>
          <p:cNvSpPr>
            <a:spLocks noGrp="1"/>
          </p:cNvSpPr>
          <p:nvPr>
            <p:ph idx="1"/>
          </p:nvPr>
        </p:nvSpPr>
        <p:spPr>
          <a:xfrm>
            <a:off x="457200" y="1600200"/>
            <a:ext cx="8229600" cy="5257800"/>
          </a:xfrm>
        </p:spPr>
        <p:txBody>
          <a:bodyPr>
            <a:normAutofit fontScale="92500" lnSpcReduction="20000"/>
          </a:bodyPr>
          <a:lstStyle/>
          <a:p>
            <a:r>
              <a:rPr lang="en-US" dirty="0" err="1" smtClean="0"/>
              <a:t>dfs</a:t>
            </a:r>
            <a:r>
              <a:rPr lang="en-US" dirty="0" smtClean="0"/>
              <a:t>(C)  </a:t>
            </a:r>
            <a:r>
              <a:rPr lang="en-US" dirty="0" smtClean="0">
                <a:solidFill>
                  <a:srgbClr val="0070C0"/>
                </a:solidFill>
              </a:rPr>
              <a:t>C-A</a:t>
            </a:r>
            <a:r>
              <a:rPr lang="en-US" dirty="0" smtClean="0"/>
              <a:t> C-D – A already visited</a:t>
            </a:r>
          </a:p>
          <a:p>
            <a:r>
              <a:rPr lang="en-US" dirty="0"/>
              <a:t> </a:t>
            </a:r>
            <a:r>
              <a:rPr lang="en-US" dirty="0" smtClean="0"/>
              <a:t>           C-A </a:t>
            </a:r>
            <a:r>
              <a:rPr lang="en-US" dirty="0" smtClean="0">
                <a:solidFill>
                  <a:srgbClr val="0070C0"/>
                </a:solidFill>
              </a:rPr>
              <a:t>C-D</a:t>
            </a:r>
            <a:r>
              <a:rPr lang="en-US" dirty="0" smtClean="0"/>
              <a:t> – visit D</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 Function call stack: </a:t>
            </a:r>
            <a:r>
              <a:rPr lang="en-US" dirty="0" err="1" smtClean="0"/>
              <a:t>dfs</a:t>
            </a:r>
            <a:r>
              <a:rPr lang="en-US" dirty="0" smtClean="0"/>
              <a:t>(A) </a:t>
            </a:r>
            <a:r>
              <a:rPr lang="en-US" dirty="0" err="1" smtClean="0"/>
              <a:t>dfs</a:t>
            </a:r>
            <a:r>
              <a:rPr lang="en-US" dirty="0" smtClean="0"/>
              <a:t>(F) </a:t>
            </a:r>
            <a:r>
              <a:rPr lang="en-US" dirty="0" err="1" smtClean="0"/>
              <a:t>dfs</a:t>
            </a:r>
            <a:r>
              <a:rPr lang="en-US" dirty="0" smtClean="0"/>
              <a:t>(E) </a:t>
            </a:r>
            <a:r>
              <a:rPr lang="en-US" dirty="0" err="1" smtClean="0"/>
              <a:t>dfs</a:t>
            </a:r>
            <a:r>
              <a:rPr lang="en-US" dirty="0" smtClean="0"/>
              <a:t>(C) </a:t>
            </a:r>
            <a:endParaRPr lang="en-US" dirty="0"/>
          </a:p>
        </p:txBody>
      </p:sp>
      <p:sp>
        <p:nvSpPr>
          <p:cNvPr id="4" name="Slide Number Placeholder 3"/>
          <p:cNvSpPr>
            <a:spLocks noGrp="1"/>
          </p:cNvSpPr>
          <p:nvPr>
            <p:ph type="sldNum" sz="quarter" idx="12"/>
          </p:nvPr>
        </p:nvSpPr>
        <p:spPr/>
        <p:txBody>
          <a:bodyPr/>
          <a:lstStyle/>
          <a:p>
            <a:fld id="{5B26B432-A48F-42C7-8D51-2906E14DD9E6}" type="slidenum">
              <a:rPr lang="en-US" smtClean="0"/>
              <a:t>12</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515" y="2667000"/>
            <a:ext cx="3441425" cy="281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1" y="2687139"/>
            <a:ext cx="3505200" cy="2804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49316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Directed Depth First Search</a:t>
            </a:r>
            <a:endParaRPr lang="en-US" dirty="0"/>
          </a:p>
        </p:txBody>
      </p:sp>
      <p:sp>
        <p:nvSpPr>
          <p:cNvPr id="3" name="Content Placeholder 2"/>
          <p:cNvSpPr>
            <a:spLocks noGrp="1"/>
          </p:cNvSpPr>
          <p:nvPr>
            <p:ph idx="1"/>
          </p:nvPr>
        </p:nvSpPr>
        <p:spPr>
          <a:xfrm>
            <a:off x="457200" y="1600200"/>
            <a:ext cx="8229600" cy="5257800"/>
          </a:xfrm>
        </p:spPr>
        <p:txBody>
          <a:bodyPr>
            <a:normAutofit fontScale="92500" lnSpcReduction="10000"/>
          </a:bodyPr>
          <a:lstStyle/>
          <a:p>
            <a:r>
              <a:rPr lang="en-US" dirty="0" err="1" smtClean="0"/>
              <a:t>dfs</a:t>
            </a:r>
            <a:r>
              <a:rPr lang="en-US" dirty="0" smtClean="0"/>
              <a:t>(D)   </a:t>
            </a:r>
            <a:r>
              <a:rPr lang="en-US" dirty="0" smtClean="0">
                <a:solidFill>
                  <a:srgbClr val="0070C0"/>
                </a:solidFill>
              </a:rPr>
              <a:t>D-C</a:t>
            </a:r>
            <a:r>
              <a:rPr lang="en-US" dirty="0" smtClean="0"/>
              <a:t> D-F – C already visited</a:t>
            </a:r>
          </a:p>
          <a:p>
            <a:r>
              <a:rPr lang="en-US" dirty="0"/>
              <a:t> </a:t>
            </a:r>
            <a:r>
              <a:rPr lang="en-US" dirty="0" smtClean="0"/>
              <a:t>             D-C </a:t>
            </a:r>
            <a:r>
              <a:rPr lang="en-US" dirty="0" smtClean="0">
                <a:solidFill>
                  <a:srgbClr val="0070C0"/>
                </a:solidFill>
              </a:rPr>
              <a:t>D-F</a:t>
            </a:r>
            <a:r>
              <a:rPr lang="en-US" dirty="0" smtClean="0"/>
              <a:t> – F already visited</a:t>
            </a:r>
          </a:p>
          <a:p>
            <a:r>
              <a:rPr lang="en-US" dirty="0"/>
              <a:t> </a:t>
            </a:r>
            <a:r>
              <a:rPr lang="en-US" dirty="0" smtClean="0"/>
              <a:t>             no more paths, backtrack to C </a:t>
            </a:r>
          </a:p>
          <a:p>
            <a:endParaRPr lang="en-US" dirty="0"/>
          </a:p>
          <a:p>
            <a:endParaRPr lang="en-US" dirty="0" smtClean="0"/>
          </a:p>
          <a:p>
            <a:endParaRPr lang="en-US" dirty="0"/>
          </a:p>
          <a:p>
            <a:endParaRPr lang="en-US" dirty="0" smtClean="0"/>
          </a:p>
          <a:p>
            <a:endParaRPr lang="en-US" dirty="0"/>
          </a:p>
          <a:p>
            <a:r>
              <a:rPr lang="en-US" dirty="0" smtClean="0"/>
              <a:t>Function call stack: </a:t>
            </a:r>
            <a:r>
              <a:rPr lang="en-US" dirty="0" err="1" smtClean="0"/>
              <a:t>dfs</a:t>
            </a:r>
            <a:r>
              <a:rPr lang="en-US" dirty="0" smtClean="0"/>
              <a:t>(A) </a:t>
            </a:r>
            <a:r>
              <a:rPr lang="en-US" dirty="0" err="1" smtClean="0"/>
              <a:t>dfs</a:t>
            </a:r>
            <a:r>
              <a:rPr lang="en-US" dirty="0" smtClean="0"/>
              <a:t>(F) </a:t>
            </a:r>
            <a:r>
              <a:rPr lang="en-US" dirty="0" err="1" smtClean="0"/>
              <a:t>dfs</a:t>
            </a:r>
            <a:r>
              <a:rPr lang="en-US" dirty="0" smtClean="0"/>
              <a:t>(E) </a:t>
            </a:r>
            <a:r>
              <a:rPr lang="en-US" dirty="0" err="1" smtClean="0"/>
              <a:t>dfs</a:t>
            </a:r>
            <a:r>
              <a:rPr lang="en-US" dirty="0" smtClean="0"/>
              <a:t>(C) </a:t>
            </a:r>
            <a:r>
              <a:rPr lang="en-US" dirty="0" err="1" smtClean="0"/>
              <a:t>dfs</a:t>
            </a:r>
            <a:r>
              <a:rPr lang="en-US" dirty="0" smtClean="0"/>
              <a:t>(D)</a:t>
            </a:r>
            <a:endParaRPr lang="en-US" dirty="0"/>
          </a:p>
        </p:txBody>
      </p:sp>
      <p:sp>
        <p:nvSpPr>
          <p:cNvPr id="4" name="Slide Number Placeholder 3"/>
          <p:cNvSpPr>
            <a:spLocks noGrp="1"/>
          </p:cNvSpPr>
          <p:nvPr>
            <p:ph type="sldNum" sz="quarter" idx="12"/>
          </p:nvPr>
        </p:nvSpPr>
        <p:spPr/>
        <p:txBody>
          <a:bodyPr/>
          <a:lstStyle/>
          <a:p>
            <a:fld id="{5B26B432-A48F-42C7-8D51-2906E14DD9E6}" type="slidenum">
              <a:rPr lang="en-US" smtClean="0"/>
              <a:t>13</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439886"/>
            <a:ext cx="2586001"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3429000"/>
            <a:ext cx="2699139" cy="20095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2638" y="3308496"/>
            <a:ext cx="2669783" cy="21916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323490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Directed Depth First Search</a:t>
            </a:r>
            <a:endParaRPr lang="en-US" dirty="0"/>
          </a:p>
        </p:txBody>
      </p:sp>
      <p:sp>
        <p:nvSpPr>
          <p:cNvPr id="3" name="Content Placeholder 2"/>
          <p:cNvSpPr>
            <a:spLocks noGrp="1"/>
          </p:cNvSpPr>
          <p:nvPr>
            <p:ph idx="1"/>
          </p:nvPr>
        </p:nvSpPr>
        <p:spPr>
          <a:xfrm>
            <a:off x="457200" y="1600200"/>
            <a:ext cx="8229600" cy="5257800"/>
          </a:xfrm>
        </p:spPr>
        <p:txBody>
          <a:bodyPr>
            <a:normAutofit fontScale="92500"/>
          </a:bodyPr>
          <a:lstStyle/>
          <a:p>
            <a:r>
              <a:rPr lang="en-US" dirty="0" err="1" smtClean="0"/>
              <a:t>dfs</a:t>
            </a:r>
            <a:r>
              <a:rPr lang="en-US" dirty="0" smtClean="0"/>
              <a:t>(C)  </a:t>
            </a:r>
            <a:r>
              <a:rPr lang="en-US" dirty="0" smtClean="0">
                <a:solidFill>
                  <a:srgbClr val="0070C0"/>
                </a:solidFill>
              </a:rPr>
              <a:t>C-A</a:t>
            </a:r>
            <a:r>
              <a:rPr lang="en-US" dirty="0" smtClean="0"/>
              <a:t> C-D – A already visited previously</a:t>
            </a:r>
          </a:p>
          <a:p>
            <a:r>
              <a:rPr lang="en-US" dirty="0" smtClean="0"/>
              <a:t>            C-A </a:t>
            </a:r>
            <a:r>
              <a:rPr lang="en-US" dirty="0" smtClean="0">
                <a:solidFill>
                  <a:srgbClr val="0070C0"/>
                </a:solidFill>
              </a:rPr>
              <a:t>C-D</a:t>
            </a:r>
            <a:r>
              <a:rPr lang="en-US" dirty="0" smtClean="0"/>
              <a:t> – D already visited</a:t>
            </a:r>
          </a:p>
          <a:p>
            <a:r>
              <a:rPr lang="en-US"/>
              <a:t> </a:t>
            </a:r>
            <a:r>
              <a:rPr lang="en-US" smtClean="0"/>
              <a:t>  </a:t>
            </a:r>
            <a:r>
              <a:rPr lang="en-US" smtClean="0"/>
              <a:t>        </a:t>
            </a:r>
            <a:r>
              <a:rPr lang="en-US" dirty="0" smtClean="0"/>
              <a:t>no more paths, backtrack </a:t>
            </a:r>
            <a:r>
              <a:rPr lang="en-US" smtClean="0"/>
              <a:t>to </a:t>
            </a:r>
            <a:r>
              <a:rPr lang="en-US" smtClean="0"/>
              <a:t>E and continue</a:t>
            </a:r>
            <a:endParaRPr lang="en-US" dirty="0" smtClean="0"/>
          </a:p>
          <a:p>
            <a:endParaRPr lang="en-US" dirty="0"/>
          </a:p>
          <a:p>
            <a:endParaRPr lang="en-US" dirty="0" smtClean="0"/>
          </a:p>
          <a:p>
            <a:endParaRPr lang="en-US" dirty="0" smtClean="0"/>
          </a:p>
          <a:p>
            <a:endParaRPr lang="en-US" dirty="0"/>
          </a:p>
          <a:p>
            <a:endParaRPr lang="en-US" dirty="0" smtClean="0"/>
          </a:p>
          <a:p>
            <a:r>
              <a:rPr lang="en-US" dirty="0" smtClean="0"/>
              <a:t>Function call stack: </a:t>
            </a:r>
            <a:r>
              <a:rPr lang="en-US" dirty="0" err="1" smtClean="0"/>
              <a:t>dfs</a:t>
            </a:r>
            <a:r>
              <a:rPr lang="en-US" dirty="0" smtClean="0"/>
              <a:t>(A) </a:t>
            </a:r>
            <a:r>
              <a:rPr lang="en-US" dirty="0" err="1" smtClean="0"/>
              <a:t>dfs</a:t>
            </a:r>
            <a:r>
              <a:rPr lang="en-US" dirty="0" smtClean="0"/>
              <a:t>(F) </a:t>
            </a:r>
            <a:r>
              <a:rPr lang="en-US" dirty="0" err="1" smtClean="0"/>
              <a:t>dfs</a:t>
            </a:r>
            <a:r>
              <a:rPr lang="en-US" dirty="0" smtClean="0"/>
              <a:t>(E) </a:t>
            </a:r>
            <a:r>
              <a:rPr lang="en-US" dirty="0" err="1" smtClean="0"/>
              <a:t>dfs</a:t>
            </a:r>
            <a:r>
              <a:rPr lang="en-US" dirty="0" smtClean="0"/>
              <a:t>(C)</a:t>
            </a:r>
          </a:p>
          <a:p>
            <a:endParaRPr lang="en-US" dirty="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5B26B432-A48F-42C7-8D51-2906E14DD9E6}" type="slidenum">
              <a:rPr lang="en-US" smtClean="0"/>
              <a:t>14</a:t>
            </a:fld>
            <a:endParaRPr 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1" y="3200400"/>
            <a:ext cx="3200024"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183131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Backtracking Technique</a:t>
            </a:r>
            <a:endParaRPr lang="en-US" dirty="0"/>
          </a:p>
        </p:txBody>
      </p:sp>
      <p:sp>
        <p:nvSpPr>
          <p:cNvPr id="3" name="Content Placeholder 2"/>
          <p:cNvSpPr>
            <a:spLocks noGrp="1"/>
          </p:cNvSpPr>
          <p:nvPr>
            <p:ph idx="1"/>
          </p:nvPr>
        </p:nvSpPr>
        <p:spPr/>
        <p:txBody>
          <a:bodyPr>
            <a:normAutofit/>
          </a:bodyPr>
          <a:lstStyle/>
          <a:p>
            <a:pPr>
              <a:spcBef>
                <a:spcPct val="50000"/>
              </a:spcBef>
            </a:pPr>
            <a:r>
              <a:rPr lang="en-US" altLang="en-US" sz="2000" b="1" i="1" dirty="0" smtClean="0"/>
              <a:t>Backtracking</a:t>
            </a:r>
            <a:r>
              <a:rPr lang="en-US" altLang="en-US" sz="2000" i="1" dirty="0" smtClean="0"/>
              <a:t> is used to solve problems in which a </a:t>
            </a:r>
            <a:r>
              <a:rPr lang="en-US" altLang="en-US" sz="2000" b="1" i="1" dirty="0" smtClean="0"/>
              <a:t>feasible</a:t>
            </a:r>
            <a:r>
              <a:rPr lang="en-US" altLang="en-US" sz="2000" i="1" dirty="0" smtClean="0"/>
              <a:t> solution is needed rather than an </a:t>
            </a:r>
            <a:r>
              <a:rPr lang="en-US" altLang="en-US" sz="2000" b="1" i="1" dirty="0" smtClean="0"/>
              <a:t>optimal</a:t>
            </a:r>
            <a:r>
              <a:rPr lang="en-US" altLang="en-US" sz="2000" i="1" dirty="0" smtClean="0"/>
              <a:t> one, such as the solution to a maze or an arrangement of squares in the 15-puzzle. Backtracking problems are typically a sequence of items (or objects) chosen from a set of alternatives that satisfy some criterion.</a:t>
            </a:r>
          </a:p>
          <a:p>
            <a:pPr>
              <a:spcBef>
                <a:spcPct val="50000"/>
              </a:spcBef>
            </a:pPr>
            <a:endParaRPr lang="en-US" altLang="en-US" sz="2000" i="1" dirty="0"/>
          </a:p>
        </p:txBody>
      </p:sp>
      <p:sp>
        <p:nvSpPr>
          <p:cNvPr id="4" name="Slide Number Placeholder 3"/>
          <p:cNvSpPr>
            <a:spLocks noGrp="1"/>
          </p:cNvSpPr>
          <p:nvPr>
            <p:ph type="sldNum" sz="quarter" idx="12"/>
          </p:nvPr>
        </p:nvSpPr>
        <p:spPr/>
        <p:txBody>
          <a:bodyPr/>
          <a:lstStyle/>
          <a:p>
            <a:fld id="{F83052EF-BFAC-4AE0-A97F-C4EDE2F00DF7}" type="slidenum">
              <a:rPr lang="en-US" smtClean="0"/>
              <a:t>15</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810000"/>
            <a:ext cx="6827837" cy="2647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644196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Backtracking Implementation</a:t>
            </a:r>
            <a:endParaRPr lang="en-US" dirty="0"/>
          </a:p>
        </p:txBody>
      </p:sp>
      <p:sp>
        <p:nvSpPr>
          <p:cNvPr id="3" name="Content Placeholder 2"/>
          <p:cNvSpPr>
            <a:spLocks noGrp="1"/>
          </p:cNvSpPr>
          <p:nvPr>
            <p:ph idx="1"/>
          </p:nvPr>
        </p:nvSpPr>
        <p:spPr/>
        <p:txBody>
          <a:bodyPr>
            <a:normAutofit/>
          </a:bodyPr>
          <a:lstStyle/>
          <a:p>
            <a:pPr>
              <a:spcBef>
                <a:spcPct val="50000"/>
              </a:spcBef>
            </a:pPr>
            <a:r>
              <a:rPr lang="en-US" altLang="en-US" sz="2400" i="1" dirty="0" smtClean="0"/>
              <a:t>Backtracking is a modified depth-first search of the solution-space tree.  In the case of the maze the start location is the root of a tree, that branches at each point in the maze where there is a choice of direction.</a:t>
            </a:r>
            <a:endParaRPr lang="en-US" altLang="en-US" sz="2400" i="1" dirty="0"/>
          </a:p>
        </p:txBody>
      </p:sp>
      <p:sp>
        <p:nvSpPr>
          <p:cNvPr id="4" name="Slide Number Placeholder 3"/>
          <p:cNvSpPr>
            <a:spLocks noGrp="1"/>
          </p:cNvSpPr>
          <p:nvPr>
            <p:ph type="sldNum" sz="quarter" idx="12"/>
          </p:nvPr>
        </p:nvSpPr>
        <p:spPr/>
        <p:txBody>
          <a:bodyPr/>
          <a:lstStyle/>
          <a:p>
            <a:fld id="{F83052EF-BFAC-4AE0-A97F-C4EDE2F00DF7}" type="slidenum">
              <a:rPr lang="en-US" smtClean="0"/>
              <a:t>16</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352800"/>
            <a:ext cx="6589713" cy="2990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869950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n Queens</a:t>
            </a:r>
            <a:endParaRPr lang="en-US" dirty="0"/>
          </a:p>
        </p:txBody>
      </p:sp>
      <p:sp>
        <p:nvSpPr>
          <p:cNvPr id="3" name="Content Placeholder 2"/>
          <p:cNvSpPr>
            <a:spLocks noGrp="1"/>
          </p:cNvSpPr>
          <p:nvPr>
            <p:ph idx="1"/>
          </p:nvPr>
        </p:nvSpPr>
        <p:spPr/>
        <p:txBody>
          <a:bodyPr/>
          <a:lstStyle/>
          <a:p>
            <a:r>
              <a:rPr lang="en-US" altLang="en-US" dirty="0" smtClean="0">
                <a:latin typeface="Times New Roman" pitchFamily="18" charset="0"/>
              </a:rPr>
              <a:t>Given:  </a:t>
            </a:r>
            <a:r>
              <a:rPr lang="en-US" altLang="en-US" i="1" dirty="0" smtClean="0">
                <a:latin typeface="Times New Roman" pitchFamily="18" charset="0"/>
              </a:rPr>
              <a:t>n</a:t>
            </a:r>
            <a:r>
              <a:rPr lang="en-US" altLang="en-US" dirty="0" smtClean="0">
                <a:latin typeface="Times New Roman" pitchFamily="18" charset="0"/>
              </a:rPr>
              <a:t>-queens and an </a:t>
            </a:r>
            <a:r>
              <a:rPr lang="en-US" altLang="en-US" i="1" dirty="0" smtClean="0">
                <a:latin typeface="Times New Roman" pitchFamily="18" charset="0"/>
              </a:rPr>
              <a:t>n</a:t>
            </a:r>
            <a:r>
              <a:rPr lang="en-US" altLang="en-US" dirty="0" smtClean="0">
                <a:latin typeface="Times New Roman" pitchFamily="18" charset="0"/>
              </a:rPr>
              <a:t> x </a:t>
            </a:r>
            <a:r>
              <a:rPr lang="en-US" altLang="en-US" i="1" dirty="0" smtClean="0">
                <a:latin typeface="Times New Roman" pitchFamily="18" charset="0"/>
              </a:rPr>
              <a:t>n</a:t>
            </a:r>
            <a:r>
              <a:rPr lang="en-US" altLang="en-US" dirty="0" smtClean="0">
                <a:latin typeface="Times New Roman" pitchFamily="18" charset="0"/>
              </a:rPr>
              <a:t> chess board</a:t>
            </a:r>
          </a:p>
          <a:p>
            <a:r>
              <a:rPr lang="en-US" altLang="en-US" dirty="0" smtClean="0">
                <a:latin typeface="Times New Roman" pitchFamily="18" charset="0"/>
              </a:rPr>
              <a:t>Find:  A way to place all </a:t>
            </a:r>
            <a:r>
              <a:rPr lang="en-US" altLang="en-US" i="1" dirty="0" smtClean="0">
                <a:latin typeface="Times New Roman" pitchFamily="18" charset="0"/>
              </a:rPr>
              <a:t>n</a:t>
            </a:r>
            <a:r>
              <a:rPr lang="en-US" altLang="en-US" dirty="0" smtClean="0">
                <a:latin typeface="Times New Roman" pitchFamily="18" charset="0"/>
              </a:rPr>
              <a:t> queens on the board such that no queens are attacking another queen.</a:t>
            </a:r>
          </a:p>
        </p:txBody>
      </p:sp>
      <p:sp>
        <p:nvSpPr>
          <p:cNvPr id="4" name="Slide Number Placeholder 3"/>
          <p:cNvSpPr>
            <a:spLocks noGrp="1"/>
          </p:cNvSpPr>
          <p:nvPr>
            <p:ph type="sldNum" sz="quarter" idx="12"/>
          </p:nvPr>
        </p:nvSpPr>
        <p:spPr/>
        <p:txBody>
          <a:bodyPr/>
          <a:lstStyle/>
          <a:p>
            <a:fld id="{F83052EF-BFAC-4AE0-A97F-C4EDE2F00DF7}" type="slidenum">
              <a:rPr lang="en-US" smtClean="0"/>
              <a:t>17</a:t>
            </a:fld>
            <a:endParaRPr lang="en-US"/>
          </a:p>
        </p:txBody>
      </p:sp>
    </p:spTree>
    <p:extLst>
      <p:ext uri="{BB962C8B-B14F-4D97-AF65-F5344CB8AC3E}">
        <p14:creationId xmlns:p14="http://schemas.microsoft.com/office/powerpoint/2010/main" val="5810132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latin typeface="Arial" charset="0"/>
              </a:rPr>
              <a:t>How Queens Work</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F83052EF-BFAC-4AE0-A97F-C4EDE2F00DF7}" type="slidenum">
              <a:rPr lang="en-US" smtClean="0"/>
              <a:t>18</a:t>
            </a:fld>
            <a:endParaRPr lang="en-US"/>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447800"/>
            <a:ext cx="5105400" cy="502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24945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Solution Ideas</a:t>
            </a:r>
            <a:endParaRPr lang="en-US" dirty="0"/>
          </a:p>
        </p:txBody>
      </p:sp>
      <p:sp>
        <p:nvSpPr>
          <p:cNvPr id="3" name="Content Placeholder 2"/>
          <p:cNvSpPr>
            <a:spLocks noGrp="1"/>
          </p:cNvSpPr>
          <p:nvPr>
            <p:ph idx="1"/>
          </p:nvPr>
        </p:nvSpPr>
        <p:spPr/>
        <p:txBody>
          <a:bodyPr/>
          <a:lstStyle/>
          <a:p>
            <a:r>
              <a:rPr lang="en-US" altLang="en-US" dirty="0" smtClean="0"/>
              <a:t>First Solution Idea</a:t>
            </a:r>
          </a:p>
          <a:p>
            <a:pPr lvl="1"/>
            <a:r>
              <a:rPr lang="en-US" altLang="en-US" dirty="0" smtClean="0"/>
              <a:t>Consider every placement of each queen 1 at a time. </a:t>
            </a:r>
          </a:p>
          <a:p>
            <a:pPr lvl="2">
              <a:buFont typeface="Wingdings" pitchFamily="2" charset="2"/>
              <a:buChar char="§"/>
            </a:pPr>
            <a:r>
              <a:rPr lang="en-US" altLang="en-US" dirty="0" smtClean="0"/>
              <a:t>How many placements are there?  </a:t>
            </a:r>
          </a:p>
          <a:p>
            <a:pPr lvl="2">
              <a:buFont typeface="Wingdings" pitchFamily="2" charset="2"/>
              <a:buChar char="§"/>
            </a:pPr>
            <a:r>
              <a:rPr lang="en-US" altLang="en-US" dirty="0" smtClean="0"/>
              <a:t>n</a:t>
            </a:r>
            <a:r>
              <a:rPr lang="en-US" altLang="en-US" baseline="30000" dirty="0" smtClean="0"/>
              <a:t>2</a:t>
            </a:r>
            <a:r>
              <a:rPr lang="en-US" altLang="en-US" dirty="0" smtClean="0"/>
              <a:t>!/(n</a:t>
            </a:r>
            <a:r>
              <a:rPr lang="en-US" altLang="en-US" baseline="30000" dirty="0" smtClean="0"/>
              <a:t>2</a:t>
            </a:r>
            <a:r>
              <a:rPr lang="en-US" altLang="en-US" dirty="0" smtClean="0"/>
              <a:t>-n)!</a:t>
            </a:r>
          </a:p>
          <a:p>
            <a:r>
              <a:rPr lang="en-US" altLang="en-US" dirty="0" smtClean="0"/>
              <a:t>Second Solution Idea </a:t>
            </a:r>
          </a:p>
          <a:p>
            <a:pPr lvl="1"/>
            <a:r>
              <a:rPr lang="en-US" altLang="en-US" dirty="0" smtClean="0"/>
              <a:t>Don’t place 2 queens in the same row</a:t>
            </a:r>
          </a:p>
          <a:p>
            <a:pPr lvl="2">
              <a:buFont typeface="Wingdings" pitchFamily="2" charset="2"/>
              <a:buChar char="§"/>
            </a:pPr>
            <a:r>
              <a:rPr lang="en-US" altLang="en-US" dirty="0" smtClean="0"/>
              <a:t>Now how many placements are there? </a:t>
            </a:r>
            <a:r>
              <a:rPr lang="en-US" altLang="en-US" dirty="0" err="1" smtClean="0"/>
              <a:t>n</a:t>
            </a:r>
            <a:r>
              <a:rPr lang="en-US" altLang="en-US" baseline="30000" dirty="0" err="1" smtClean="0"/>
              <a:t>n</a:t>
            </a:r>
            <a:endParaRPr lang="en-US" altLang="en-US" dirty="0" smtClean="0"/>
          </a:p>
        </p:txBody>
      </p:sp>
      <p:sp>
        <p:nvSpPr>
          <p:cNvPr id="4" name="Slide Number Placeholder 3"/>
          <p:cNvSpPr>
            <a:spLocks noGrp="1"/>
          </p:cNvSpPr>
          <p:nvPr>
            <p:ph type="sldNum" sz="quarter" idx="12"/>
          </p:nvPr>
        </p:nvSpPr>
        <p:spPr/>
        <p:txBody>
          <a:bodyPr/>
          <a:lstStyle/>
          <a:p>
            <a:fld id="{F83052EF-BFAC-4AE0-A97F-C4EDE2F00DF7}" type="slidenum">
              <a:rPr lang="en-US" smtClean="0"/>
              <a:t>19</a:t>
            </a:fld>
            <a:endParaRPr lang="en-US"/>
          </a:p>
        </p:txBody>
      </p:sp>
    </p:spTree>
    <p:extLst>
      <p:ext uri="{BB962C8B-B14F-4D97-AF65-F5344CB8AC3E}">
        <p14:creationId xmlns:p14="http://schemas.microsoft.com/office/powerpoint/2010/main" val="8648400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latin typeface="Tahoma" charset="0"/>
              </a:rPr>
              <a:t>Backtracking</a:t>
            </a:r>
            <a:endParaRPr lang="en-US" dirty="0"/>
          </a:p>
        </p:txBody>
      </p:sp>
      <p:sp>
        <p:nvSpPr>
          <p:cNvPr id="3" name="Content Placeholder 2"/>
          <p:cNvSpPr>
            <a:spLocks noGrp="1"/>
          </p:cNvSpPr>
          <p:nvPr>
            <p:ph idx="1"/>
          </p:nvPr>
        </p:nvSpPr>
        <p:spPr/>
        <p:txBody>
          <a:bodyPr>
            <a:normAutofit lnSpcReduction="10000"/>
          </a:bodyPr>
          <a:lstStyle/>
          <a:p>
            <a:pPr algn="just">
              <a:spcBef>
                <a:spcPct val="50000"/>
              </a:spcBef>
            </a:pPr>
            <a:r>
              <a:rPr lang="en-US" altLang="en-US" sz="3600" b="1" i="1" dirty="0" smtClean="0"/>
              <a:t>Backtracking</a:t>
            </a:r>
            <a:r>
              <a:rPr lang="en-US" altLang="en-US" dirty="0" smtClean="0"/>
              <a:t> is closely related to the </a:t>
            </a:r>
            <a:r>
              <a:rPr lang="en-US" altLang="en-US" i="1" dirty="0" smtClean="0"/>
              <a:t>brute-force</a:t>
            </a:r>
            <a:r>
              <a:rPr lang="en-US" altLang="en-US" dirty="0" smtClean="0"/>
              <a:t> problem-solving method in which the solution space is scanned, but with the additional condition that only the </a:t>
            </a:r>
            <a:r>
              <a:rPr lang="en-US" altLang="en-US" i="1" dirty="0" smtClean="0"/>
              <a:t>possible</a:t>
            </a:r>
            <a:r>
              <a:rPr lang="en-US" altLang="en-US" dirty="0" smtClean="0"/>
              <a:t> candidate solutions are considered.</a:t>
            </a:r>
          </a:p>
          <a:p>
            <a:pPr algn="just">
              <a:spcBef>
                <a:spcPct val="50000"/>
              </a:spcBef>
            </a:pPr>
            <a:r>
              <a:rPr lang="en-US" altLang="en-US" dirty="0" smtClean="0"/>
              <a:t>What is meant by </a:t>
            </a:r>
            <a:r>
              <a:rPr lang="en-US" altLang="en-US" i="1" dirty="0" smtClean="0"/>
              <a:t>possible</a:t>
            </a:r>
            <a:r>
              <a:rPr lang="en-US" altLang="en-US" dirty="0" smtClean="0"/>
              <a:t> solutions and how these are differentiated from the </a:t>
            </a:r>
            <a:r>
              <a:rPr lang="en-US" altLang="en-US" i="1" dirty="0" smtClean="0"/>
              <a:t>impossible</a:t>
            </a:r>
            <a:r>
              <a:rPr lang="en-US" altLang="en-US" dirty="0" smtClean="0"/>
              <a:t> ones are issues specific to the problem being solved.</a:t>
            </a:r>
            <a:endParaRPr lang="en-US" altLang="en-US" dirty="0"/>
          </a:p>
        </p:txBody>
      </p:sp>
      <p:sp>
        <p:nvSpPr>
          <p:cNvPr id="4" name="Slide Number Placeholder 3"/>
          <p:cNvSpPr>
            <a:spLocks noGrp="1"/>
          </p:cNvSpPr>
          <p:nvPr>
            <p:ph type="sldNum" sz="quarter" idx="12"/>
          </p:nvPr>
        </p:nvSpPr>
        <p:spPr/>
        <p:txBody>
          <a:bodyPr/>
          <a:lstStyle/>
          <a:p>
            <a:fld id="{F83052EF-BFAC-4AE0-A97F-C4EDE2F00DF7}" type="slidenum">
              <a:rPr lang="en-US" smtClean="0"/>
              <a:t>2</a:t>
            </a:fld>
            <a:endParaRPr lang="en-US"/>
          </a:p>
        </p:txBody>
      </p:sp>
    </p:spTree>
    <p:extLst>
      <p:ext uri="{BB962C8B-B14F-4D97-AF65-F5344CB8AC3E}">
        <p14:creationId xmlns:p14="http://schemas.microsoft.com/office/powerpoint/2010/main" val="11359006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One Queen per Row</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F83052EF-BFAC-4AE0-A97F-C4EDE2F00DF7}" type="slidenum">
              <a:rPr lang="en-US" smtClean="0"/>
              <a:t>20</a:t>
            </a:fld>
            <a:endParaRPr lang="en-US"/>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219200"/>
            <a:ext cx="277495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4816" y="1104900"/>
            <a:ext cx="3032125"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9750" y="3810000"/>
            <a:ext cx="285115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97411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Third Solution Idea</a:t>
            </a:r>
            <a:endParaRPr lang="en-US" dirty="0"/>
          </a:p>
        </p:txBody>
      </p:sp>
      <p:sp>
        <p:nvSpPr>
          <p:cNvPr id="3" name="Content Placeholder 2"/>
          <p:cNvSpPr>
            <a:spLocks noGrp="1"/>
          </p:cNvSpPr>
          <p:nvPr>
            <p:ph idx="1"/>
          </p:nvPr>
        </p:nvSpPr>
        <p:spPr/>
        <p:txBody>
          <a:bodyPr/>
          <a:lstStyle/>
          <a:p>
            <a:r>
              <a:rPr lang="en-US" altLang="en-US" dirty="0" smtClean="0"/>
              <a:t>Don’t place 2 queens in the same row or in the same column. </a:t>
            </a:r>
          </a:p>
          <a:p>
            <a:r>
              <a:rPr lang="en-US" altLang="en-US" dirty="0" smtClean="0"/>
              <a:t>Generate all permutations of (1,2…8)</a:t>
            </a:r>
          </a:p>
          <a:p>
            <a:pPr lvl="1"/>
            <a:r>
              <a:rPr lang="en-US" altLang="en-US" dirty="0" smtClean="0"/>
              <a:t>Now how many positions must be checked? n!</a:t>
            </a:r>
          </a:p>
          <a:p>
            <a:endParaRPr lang="en-US" dirty="0"/>
          </a:p>
        </p:txBody>
      </p:sp>
      <p:sp>
        <p:nvSpPr>
          <p:cNvPr id="4" name="Slide Number Placeholder 3"/>
          <p:cNvSpPr>
            <a:spLocks noGrp="1"/>
          </p:cNvSpPr>
          <p:nvPr>
            <p:ph type="sldNum" sz="quarter" idx="12"/>
          </p:nvPr>
        </p:nvSpPr>
        <p:spPr/>
        <p:txBody>
          <a:bodyPr/>
          <a:lstStyle/>
          <a:p>
            <a:fld id="{F83052EF-BFAC-4AE0-A97F-C4EDE2F00DF7}" type="slidenum">
              <a:rPr lang="en-US" smtClean="0"/>
              <a:t>21</a:t>
            </a:fld>
            <a:endParaRPr lang="en-US"/>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886200"/>
            <a:ext cx="25019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3906078"/>
            <a:ext cx="2503488"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1487" y="3829878"/>
            <a:ext cx="2612981"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692847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The Point</a:t>
            </a:r>
            <a:endParaRPr lang="en-US" dirty="0"/>
          </a:p>
        </p:txBody>
      </p:sp>
      <p:sp>
        <p:nvSpPr>
          <p:cNvPr id="3" name="Content Placeholder 2"/>
          <p:cNvSpPr>
            <a:spLocks noGrp="1"/>
          </p:cNvSpPr>
          <p:nvPr>
            <p:ph idx="1"/>
          </p:nvPr>
        </p:nvSpPr>
        <p:spPr/>
        <p:txBody>
          <a:bodyPr/>
          <a:lstStyle/>
          <a:p>
            <a:r>
              <a:rPr lang="en-US" altLang="en-US" dirty="0" smtClean="0"/>
              <a:t>So far, only check a solution </a:t>
            </a:r>
            <a:r>
              <a:rPr lang="en-US" altLang="en-US" i="1" dirty="0" smtClean="0"/>
              <a:t>after </a:t>
            </a:r>
            <a:r>
              <a:rPr lang="en-US" altLang="en-US" dirty="0" smtClean="0"/>
              <a:t>placing all 8 queens.</a:t>
            </a:r>
          </a:p>
          <a:p>
            <a:r>
              <a:rPr lang="en-US" altLang="en-US" dirty="0" smtClean="0"/>
              <a:t>A better idea is to check after </a:t>
            </a:r>
            <a:r>
              <a:rPr lang="en-US" altLang="en-US" i="1" dirty="0" smtClean="0"/>
              <a:t>each </a:t>
            </a:r>
            <a:r>
              <a:rPr lang="en-US" altLang="en-US" dirty="0" smtClean="0"/>
              <a:t>placement of a queen.</a:t>
            </a:r>
          </a:p>
          <a:p>
            <a:r>
              <a:rPr lang="en-US" altLang="en-US" dirty="0" smtClean="0"/>
              <a:t>“Determine we are on a dead-end road without exploring the entire road”</a:t>
            </a:r>
          </a:p>
        </p:txBody>
      </p:sp>
      <p:sp>
        <p:nvSpPr>
          <p:cNvPr id="4" name="Slide Number Placeholder 3"/>
          <p:cNvSpPr>
            <a:spLocks noGrp="1"/>
          </p:cNvSpPr>
          <p:nvPr>
            <p:ph type="sldNum" sz="quarter" idx="12"/>
          </p:nvPr>
        </p:nvSpPr>
        <p:spPr/>
        <p:txBody>
          <a:bodyPr/>
          <a:lstStyle/>
          <a:p>
            <a:fld id="{F83052EF-BFAC-4AE0-A97F-C4EDE2F00DF7}" type="slidenum">
              <a:rPr lang="en-US" smtClean="0"/>
              <a:t>22</a:t>
            </a:fld>
            <a:endParaRPr lang="en-US"/>
          </a:p>
        </p:txBody>
      </p:sp>
    </p:spTree>
    <p:extLst>
      <p:ext uri="{BB962C8B-B14F-4D97-AF65-F5344CB8AC3E}">
        <p14:creationId xmlns:p14="http://schemas.microsoft.com/office/powerpoint/2010/main" val="39360500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latin typeface="Arial" charset="0"/>
              </a:rPr>
              <a:t>Four Queens Problem</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F83052EF-BFAC-4AE0-A97F-C4EDE2F00DF7}" type="slidenum">
              <a:rPr lang="en-US" smtClean="0"/>
              <a:t>23</a:t>
            </a:fld>
            <a:endParaRPr lang="en-US"/>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600200"/>
            <a:ext cx="3810000" cy="315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81716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Four Queens Problem Tree</a:t>
            </a:r>
            <a:endParaRPr lang="en-US" dirty="0"/>
          </a:p>
        </p:txBody>
      </p:sp>
      <p:sp>
        <p:nvSpPr>
          <p:cNvPr id="3" name="Content Placeholder 2"/>
          <p:cNvSpPr>
            <a:spLocks noGrp="1"/>
          </p:cNvSpPr>
          <p:nvPr>
            <p:ph idx="1"/>
          </p:nvPr>
        </p:nvSpPr>
        <p:spPr/>
        <p:txBody>
          <a:bodyPr/>
          <a:lstStyle/>
          <a:p>
            <a:pPr marL="685800" indent="-571500"/>
            <a:r>
              <a:rPr lang="en-US" altLang="en-US" sz="4000" dirty="0" smtClean="0">
                <a:latin typeface="Times New Roman" pitchFamily="18" charset="0"/>
              </a:rPr>
              <a:t>Each branch of the tree represents a decision to place a queen.</a:t>
            </a:r>
          </a:p>
          <a:p>
            <a:pPr marL="685800" indent="-571500"/>
            <a:r>
              <a:rPr lang="en-US" altLang="en-US" sz="4000" dirty="0" smtClean="0">
                <a:latin typeface="Times New Roman" pitchFamily="18" charset="0"/>
              </a:rPr>
              <a:t>The leaf is not a solution!</a:t>
            </a:r>
          </a:p>
          <a:p>
            <a:pPr marL="0" indent="0">
              <a:buNone/>
            </a:pPr>
            <a:endParaRPr lang="en-US" dirty="0"/>
          </a:p>
        </p:txBody>
      </p:sp>
      <p:sp>
        <p:nvSpPr>
          <p:cNvPr id="4" name="Slide Number Placeholder 3"/>
          <p:cNvSpPr>
            <a:spLocks noGrp="1"/>
          </p:cNvSpPr>
          <p:nvPr>
            <p:ph type="sldNum" sz="quarter" idx="12"/>
          </p:nvPr>
        </p:nvSpPr>
        <p:spPr/>
        <p:txBody>
          <a:bodyPr/>
          <a:lstStyle/>
          <a:p>
            <a:fld id="{F83052EF-BFAC-4AE0-A97F-C4EDE2F00DF7}" type="slidenum">
              <a:rPr lang="en-US" smtClean="0"/>
              <a:t>24</a:t>
            </a:fld>
            <a:endParaRPr lang="en-US"/>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3886200"/>
            <a:ext cx="5181600" cy="273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80588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Four Queens Problem Tree</a:t>
            </a:r>
            <a:endParaRPr lang="en-US" dirty="0"/>
          </a:p>
        </p:txBody>
      </p:sp>
      <p:sp>
        <p:nvSpPr>
          <p:cNvPr id="3" name="Content Placeholder 2"/>
          <p:cNvSpPr>
            <a:spLocks noGrp="1"/>
          </p:cNvSpPr>
          <p:nvPr>
            <p:ph idx="1"/>
          </p:nvPr>
        </p:nvSpPr>
        <p:spPr/>
        <p:txBody>
          <a:bodyPr/>
          <a:lstStyle/>
          <a:p>
            <a:r>
              <a:rPr lang="en-US" altLang="en-US" dirty="0" smtClean="0"/>
              <a:t>Is this leaf a solution?</a:t>
            </a:r>
          </a:p>
        </p:txBody>
      </p:sp>
      <p:sp>
        <p:nvSpPr>
          <p:cNvPr id="4" name="Slide Number Placeholder 3"/>
          <p:cNvSpPr>
            <a:spLocks noGrp="1"/>
          </p:cNvSpPr>
          <p:nvPr>
            <p:ph type="sldNum" sz="quarter" idx="12"/>
          </p:nvPr>
        </p:nvSpPr>
        <p:spPr/>
        <p:txBody>
          <a:bodyPr/>
          <a:lstStyle/>
          <a:p>
            <a:fld id="{F83052EF-BFAC-4AE0-A97F-C4EDE2F00DF7}" type="slidenum">
              <a:rPr lang="en-US" smtClean="0"/>
              <a:t>25</a:t>
            </a:fld>
            <a:endParaRPr lang="en-US"/>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209800"/>
            <a:ext cx="6629400" cy="345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662675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Four Queens Entire Tree </a:t>
            </a:r>
            <a:endParaRPr lang="en-US" dirty="0"/>
          </a:p>
        </p:txBody>
      </p:sp>
      <p:sp>
        <p:nvSpPr>
          <p:cNvPr id="3" name="Content Placeholder 2"/>
          <p:cNvSpPr>
            <a:spLocks noGrp="1"/>
          </p:cNvSpPr>
          <p:nvPr>
            <p:ph idx="1"/>
          </p:nvPr>
        </p:nvSpPr>
        <p:spPr/>
        <p:txBody>
          <a:bodyPr/>
          <a:lstStyle/>
          <a:p>
            <a:pPr>
              <a:lnSpc>
                <a:spcPct val="90000"/>
              </a:lnSpc>
            </a:pPr>
            <a:r>
              <a:rPr lang="en-US" altLang="en-US" dirty="0" smtClean="0"/>
              <a:t>If we evaluate at the end this is our search tree</a:t>
            </a:r>
          </a:p>
        </p:txBody>
      </p:sp>
      <p:sp>
        <p:nvSpPr>
          <p:cNvPr id="4" name="Slide Number Placeholder 3"/>
          <p:cNvSpPr>
            <a:spLocks noGrp="1"/>
          </p:cNvSpPr>
          <p:nvPr>
            <p:ph type="sldNum" sz="quarter" idx="12"/>
          </p:nvPr>
        </p:nvSpPr>
        <p:spPr/>
        <p:txBody>
          <a:bodyPr/>
          <a:lstStyle/>
          <a:p>
            <a:fld id="{F83052EF-BFAC-4AE0-A97F-C4EDE2F00DF7}" type="slidenum">
              <a:rPr lang="en-US" smtClean="0"/>
              <a:t>26</a:t>
            </a:fld>
            <a:endParaRPr lang="en-US"/>
          </a:p>
        </p:txBody>
      </p:sp>
      <p:pic>
        <p:nvPicPr>
          <p:cNvPr id="5" name="Picture 10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590800"/>
            <a:ext cx="8229600" cy="358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916835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Four Queens Check As We Go </a:t>
            </a:r>
            <a:endParaRPr lang="en-US" dirty="0"/>
          </a:p>
        </p:txBody>
      </p:sp>
      <p:sp>
        <p:nvSpPr>
          <p:cNvPr id="3" name="Content Placeholder 2"/>
          <p:cNvSpPr>
            <a:spLocks noGrp="1"/>
          </p:cNvSpPr>
          <p:nvPr>
            <p:ph idx="1"/>
          </p:nvPr>
        </p:nvSpPr>
        <p:spPr/>
        <p:txBody>
          <a:bodyPr/>
          <a:lstStyle/>
          <a:p>
            <a:pPr>
              <a:lnSpc>
                <a:spcPct val="90000"/>
              </a:lnSpc>
            </a:pPr>
            <a:r>
              <a:rPr lang="en-US" altLang="en-US" dirty="0" smtClean="0">
                <a:latin typeface="Times New Roman" pitchFamily="18" charset="0"/>
              </a:rPr>
              <a:t>A better question is : “ Is any child of this every going to be a solution? “</a:t>
            </a:r>
          </a:p>
        </p:txBody>
      </p:sp>
      <p:sp>
        <p:nvSpPr>
          <p:cNvPr id="4" name="Slide Number Placeholder 3"/>
          <p:cNvSpPr>
            <a:spLocks noGrp="1"/>
          </p:cNvSpPr>
          <p:nvPr>
            <p:ph type="sldNum" sz="quarter" idx="12"/>
          </p:nvPr>
        </p:nvSpPr>
        <p:spPr/>
        <p:txBody>
          <a:bodyPr/>
          <a:lstStyle/>
          <a:p>
            <a:fld id="{F83052EF-BFAC-4AE0-A97F-C4EDE2F00DF7}" type="slidenum">
              <a:rPr lang="en-US" smtClean="0"/>
              <a:t>27</a:t>
            </a:fld>
            <a:endParaRPr lang="en-US"/>
          </a:p>
        </p:txBody>
      </p:sp>
      <p:pic>
        <p:nvPicPr>
          <p:cNvPr id="5" name="Picture 1029"/>
          <p:cNvPicPr>
            <a:picLocks noChangeAspect="1" noChangeArrowheads="1"/>
          </p:cNvPicPr>
          <p:nvPr/>
        </p:nvPicPr>
        <p:blipFill>
          <a:blip r:embed="rId2">
            <a:extLst>
              <a:ext uri="{28A0092B-C50C-407E-A947-70E740481C1C}">
                <a14:useLocalDpi xmlns:a14="http://schemas.microsoft.com/office/drawing/2010/main" val="0"/>
              </a:ext>
            </a:extLst>
          </a:blip>
          <a:srcRect t="4086"/>
          <a:stretch>
            <a:fillRect/>
          </a:stretch>
        </p:blipFill>
        <p:spPr bwMode="auto">
          <a:xfrm>
            <a:off x="685800" y="2819400"/>
            <a:ext cx="6934200" cy="357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9324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Four Queens Check As We Go </a:t>
            </a:r>
            <a:endParaRPr lang="en-US" dirty="0"/>
          </a:p>
        </p:txBody>
      </p:sp>
      <p:sp>
        <p:nvSpPr>
          <p:cNvPr id="3" name="Content Placeholder 2"/>
          <p:cNvSpPr>
            <a:spLocks noGrp="1"/>
          </p:cNvSpPr>
          <p:nvPr>
            <p:ph idx="1"/>
          </p:nvPr>
        </p:nvSpPr>
        <p:spPr/>
        <p:txBody>
          <a:bodyPr/>
          <a:lstStyle/>
          <a:p>
            <a:r>
              <a:rPr lang="en-US" altLang="en-US" dirty="0" smtClean="0">
                <a:latin typeface="Times New Roman" pitchFamily="18" charset="0"/>
              </a:rPr>
              <a:t>Since this does not work, we can eliminate all the children and move on</a:t>
            </a:r>
          </a:p>
          <a:p>
            <a:endParaRPr lang="en-US" dirty="0"/>
          </a:p>
        </p:txBody>
      </p:sp>
      <p:sp>
        <p:nvSpPr>
          <p:cNvPr id="4" name="Slide Number Placeholder 3"/>
          <p:cNvSpPr>
            <a:spLocks noGrp="1"/>
          </p:cNvSpPr>
          <p:nvPr>
            <p:ph type="sldNum" sz="quarter" idx="12"/>
          </p:nvPr>
        </p:nvSpPr>
        <p:spPr/>
        <p:txBody>
          <a:bodyPr/>
          <a:lstStyle/>
          <a:p>
            <a:fld id="{F83052EF-BFAC-4AE0-A97F-C4EDE2F00DF7}" type="slidenum">
              <a:rPr lang="en-US" smtClean="0"/>
              <a:t>28</a:t>
            </a:fld>
            <a:endParaRPr lang="en-US"/>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t="4396"/>
          <a:stretch>
            <a:fillRect/>
          </a:stretch>
        </p:blipFill>
        <p:spPr bwMode="auto">
          <a:xfrm>
            <a:off x="990600" y="2830167"/>
            <a:ext cx="6934200" cy="331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480935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Four Queens Check As We Go </a:t>
            </a:r>
            <a:endParaRPr lang="en-US" dirty="0"/>
          </a:p>
        </p:txBody>
      </p:sp>
      <p:sp>
        <p:nvSpPr>
          <p:cNvPr id="3" name="Content Placeholder 2"/>
          <p:cNvSpPr>
            <a:spLocks noGrp="1"/>
          </p:cNvSpPr>
          <p:nvPr>
            <p:ph idx="1"/>
          </p:nvPr>
        </p:nvSpPr>
        <p:spPr/>
        <p:txBody>
          <a:bodyPr/>
          <a:lstStyle/>
          <a:p>
            <a:r>
              <a:rPr lang="en-US" altLang="en-US" dirty="0" smtClean="0">
                <a:latin typeface="Times New Roman" pitchFamily="18" charset="0"/>
              </a:rPr>
              <a:t>This may work</a:t>
            </a:r>
          </a:p>
        </p:txBody>
      </p:sp>
      <p:sp>
        <p:nvSpPr>
          <p:cNvPr id="4" name="Slide Number Placeholder 3"/>
          <p:cNvSpPr>
            <a:spLocks noGrp="1"/>
          </p:cNvSpPr>
          <p:nvPr>
            <p:ph type="sldNum" sz="quarter" idx="12"/>
          </p:nvPr>
        </p:nvSpPr>
        <p:spPr/>
        <p:txBody>
          <a:bodyPr/>
          <a:lstStyle/>
          <a:p>
            <a:fld id="{F83052EF-BFAC-4AE0-A97F-C4EDE2F00DF7}" type="slidenum">
              <a:rPr lang="en-US" smtClean="0"/>
              <a:t>29</a:t>
            </a:fld>
            <a:endParaRPr lang="en-US"/>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t="2029"/>
          <a:stretch>
            <a:fillRect/>
          </a:stretch>
        </p:blipFill>
        <p:spPr bwMode="auto">
          <a:xfrm>
            <a:off x="609600" y="2362200"/>
            <a:ext cx="8001000" cy="367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221349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lide Number Placeholder 2"/>
          <p:cNvSpPr>
            <a:spLocks noGrp="1"/>
          </p:cNvSpPr>
          <p:nvPr>
            <p:ph type="sldNum" sz="quarter" idx="10"/>
          </p:nvPr>
        </p:nvSpPr>
        <p:spPr/>
        <p:txBody>
          <a:bodyPr/>
          <a:lstStyle/>
          <a:p>
            <a:fld id="{95A311B4-E218-4924-ACF9-3B42A230B525}" type="slidenum">
              <a:rPr lang="en-US" altLang="en-US"/>
              <a:pPr/>
              <a:t>3</a:t>
            </a:fld>
            <a:endParaRPr lang="en-US" altLang="en-US"/>
          </a:p>
        </p:txBody>
      </p:sp>
      <p:sp>
        <p:nvSpPr>
          <p:cNvPr id="12290" name="Rectangle 2"/>
          <p:cNvSpPr>
            <a:spLocks noGrp="1" noChangeArrowheads="1"/>
          </p:cNvSpPr>
          <p:nvPr>
            <p:ph type="title"/>
          </p:nvPr>
        </p:nvSpPr>
        <p:spPr/>
        <p:txBody>
          <a:bodyPr/>
          <a:lstStyle/>
          <a:p>
            <a:r>
              <a:rPr lang="en-US" altLang="en-US"/>
              <a:t>Backtracking (animation)</a:t>
            </a:r>
          </a:p>
        </p:txBody>
      </p:sp>
      <p:sp>
        <p:nvSpPr>
          <p:cNvPr id="12293" name="Text Box 5"/>
          <p:cNvSpPr txBox="1">
            <a:spLocks noChangeArrowheads="1"/>
          </p:cNvSpPr>
          <p:nvPr/>
        </p:nvSpPr>
        <p:spPr bwMode="auto">
          <a:xfrm>
            <a:off x="762000" y="37338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latin typeface="Times New Roman" panose="02020603050405020304" pitchFamily="18" charset="0"/>
              </a:rPr>
              <a:t>start</a:t>
            </a:r>
          </a:p>
        </p:txBody>
      </p:sp>
      <p:sp>
        <p:nvSpPr>
          <p:cNvPr id="12294" name="Line 6"/>
          <p:cNvSpPr>
            <a:spLocks noChangeShapeType="1"/>
          </p:cNvSpPr>
          <p:nvPr/>
        </p:nvSpPr>
        <p:spPr bwMode="auto">
          <a:xfrm>
            <a:off x="1443038" y="3962400"/>
            <a:ext cx="758825" cy="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5" name="Text Box 7"/>
          <p:cNvSpPr txBox="1">
            <a:spLocks noChangeArrowheads="1"/>
          </p:cNvSpPr>
          <p:nvPr/>
        </p:nvSpPr>
        <p:spPr bwMode="auto">
          <a:xfrm>
            <a:off x="2209800" y="37338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latin typeface="Times New Roman" panose="02020603050405020304" pitchFamily="18" charset="0"/>
              </a:rPr>
              <a:t>?</a:t>
            </a:r>
          </a:p>
        </p:txBody>
      </p:sp>
      <p:sp>
        <p:nvSpPr>
          <p:cNvPr id="12296" name="Line 8"/>
          <p:cNvSpPr>
            <a:spLocks noChangeShapeType="1"/>
          </p:cNvSpPr>
          <p:nvPr/>
        </p:nvSpPr>
        <p:spPr bwMode="auto">
          <a:xfrm flipV="1">
            <a:off x="2438400" y="2514600"/>
            <a:ext cx="914400" cy="121920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7" name="Line 9"/>
          <p:cNvSpPr>
            <a:spLocks noChangeShapeType="1"/>
          </p:cNvSpPr>
          <p:nvPr/>
        </p:nvSpPr>
        <p:spPr bwMode="auto">
          <a:xfrm>
            <a:off x="2514600" y="3962400"/>
            <a:ext cx="762000" cy="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9" name="Text Box 11"/>
          <p:cNvSpPr txBox="1">
            <a:spLocks noChangeArrowheads="1"/>
          </p:cNvSpPr>
          <p:nvPr/>
        </p:nvSpPr>
        <p:spPr bwMode="auto">
          <a:xfrm>
            <a:off x="3352800" y="228600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latin typeface="Times New Roman" panose="02020603050405020304" pitchFamily="18" charset="0"/>
              </a:rPr>
              <a:t>?</a:t>
            </a:r>
          </a:p>
        </p:txBody>
      </p:sp>
      <p:sp>
        <p:nvSpPr>
          <p:cNvPr id="12300" name="Line 12"/>
          <p:cNvSpPr>
            <a:spLocks noChangeShapeType="1"/>
          </p:cNvSpPr>
          <p:nvPr/>
        </p:nvSpPr>
        <p:spPr bwMode="auto">
          <a:xfrm flipV="1">
            <a:off x="3657600" y="2057400"/>
            <a:ext cx="838200" cy="30480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1" name="Line 13"/>
          <p:cNvSpPr>
            <a:spLocks noChangeShapeType="1"/>
          </p:cNvSpPr>
          <p:nvPr/>
        </p:nvSpPr>
        <p:spPr bwMode="auto">
          <a:xfrm>
            <a:off x="3657600" y="2590800"/>
            <a:ext cx="685800" cy="22860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3" name="Text Box 15"/>
          <p:cNvSpPr txBox="1">
            <a:spLocks noChangeArrowheads="1"/>
          </p:cNvSpPr>
          <p:nvPr/>
        </p:nvSpPr>
        <p:spPr bwMode="auto">
          <a:xfrm>
            <a:off x="4343400" y="2667000"/>
            <a:ext cx="160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latin typeface="Times New Roman" panose="02020603050405020304" pitchFamily="18" charset="0"/>
              </a:rPr>
              <a:t>dead end</a:t>
            </a:r>
          </a:p>
        </p:txBody>
      </p:sp>
      <p:sp>
        <p:nvSpPr>
          <p:cNvPr id="12305" name="Text Box 17"/>
          <p:cNvSpPr txBox="1">
            <a:spLocks noChangeArrowheads="1"/>
          </p:cNvSpPr>
          <p:nvPr/>
        </p:nvSpPr>
        <p:spPr bwMode="auto">
          <a:xfrm>
            <a:off x="4495800" y="1828800"/>
            <a:ext cx="160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latin typeface="Times New Roman" panose="02020603050405020304" pitchFamily="18" charset="0"/>
              </a:rPr>
              <a:t>dead end</a:t>
            </a:r>
          </a:p>
        </p:txBody>
      </p:sp>
      <p:sp>
        <p:nvSpPr>
          <p:cNvPr id="12306" name="Line 18"/>
          <p:cNvSpPr>
            <a:spLocks noChangeShapeType="1"/>
          </p:cNvSpPr>
          <p:nvPr/>
        </p:nvSpPr>
        <p:spPr bwMode="auto">
          <a:xfrm flipH="1">
            <a:off x="3733800" y="2209800"/>
            <a:ext cx="838200" cy="30480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7" name="Line 19"/>
          <p:cNvSpPr>
            <a:spLocks noChangeShapeType="1"/>
          </p:cNvSpPr>
          <p:nvPr/>
        </p:nvSpPr>
        <p:spPr bwMode="auto">
          <a:xfrm flipH="1" flipV="1">
            <a:off x="3581400" y="2743200"/>
            <a:ext cx="762000" cy="22860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8" name="Line 20"/>
          <p:cNvSpPr>
            <a:spLocks noChangeShapeType="1"/>
          </p:cNvSpPr>
          <p:nvPr/>
        </p:nvSpPr>
        <p:spPr bwMode="auto">
          <a:xfrm flipH="1">
            <a:off x="2590800" y="2819400"/>
            <a:ext cx="762000" cy="99060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9" name="Text Box 21"/>
          <p:cNvSpPr txBox="1">
            <a:spLocks noChangeArrowheads="1"/>
          </p:cNvSpPr>
          <p:nvPr/>
        </p:nvSpPr>
        <p:spPr bwMode="auto">
          <a:xfrm>
            <a:off x="3276600" y="37338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latin typeface="Times New Roman" panose="02020603050405020304" pitchFamily="18" charset="0"/>
              </a:rPr>
              <a:t>?</a:t>
            </a:r>
          </a:p>
        </p:txBody>
      </p:sp>
      <p:sp>
        <p:nvSpPr>
          <p:cNvPr id="12310" name="Line 22"/>
          <p:cNvSpPr>
            <a:spLocks noChangeShapeType="1"/>
          </p:cNvSpPr>
          <p:nvPr/>
        </p:nvSpPr>
        <p:spPr bwMode="auto">
          <a:xfrm flipV="1">
            <a:off x="3657600" y="3657600"/>
            <a:ext cx="685800" cy="22860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11" name="Text Box 23"/>
          <p:cNvSpPr txBox="1">
            <a:spLocks noChangeArrowheads="1"/>
          </p:cNvSpPr>
          <p:nvPr/>
        </p:nvSpPr>
        <p:spPr bwMode="auto">
          <a:xfrm>
            <a:off x="4343400" y="35052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latin typeface="Times New Roman" panose="02020603050405020304" pitchFamily="18" charset="0"/>
              </a:rPr>
              <a:t>?</a:t>
            </a:r>
          </a:p>
        </p:txBody>
      </p:sp>
      <p:sp>
        <p:nvSpPr>
          <p:cNvPr id="12312" name="Line 24"/>
          <p:cNvSpPr>
            <a:spLocks noChangeShapeType="1"/>
          </p:cNvSpPr>
          <p:nvPr/>
        </p:nvSpPr>
        <p:spPr bwMode="auto">
          <a:xfrm flipV="1">
            <a:off x="4648200" y="3124200"/>
            <a:ext cx="1524000" cy="38100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13" name="Line 25"/>
          <p:cNvSpPr>
            <a:spLocks noChangeShapeType="1"/>
          </p:cNvSpPr>
          <p:nvPr/>
        </p:nvSpPr>
        <p:spPr bwMode="auto">
          <a:xfrm>
            <a:off x="4724400" y="3733800"/>
            <a:ext cx="1371600" cy="30480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14" name="Text Box 26"/>
          <p:cNvSpPr txBox="1">
            <a:spLocks noChangeArrowheads="1"/>
          </p:cNvSpPr>
          <p:nvPr/>
        </p:nvSpPr>
        <p:spPr bwMode="auto">
          <a:xfrm>
            <a:off x="6019800" y="3886200"/>
            <a:ext cx="160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latin typeface="Times New Roman" panose="02020603050405020304" pitchFamily="18" charset="0"/>
              </a:rPr>
              <a:t>dead end</a:t>
            </a:r>
          </a:p>
        </p:txBody>
      </p:sp>
      <p:sp>
        <p:nvSpPr>
          <p:cNvPr id="12315" name="Text Box 27"/>
          <p:cNvSpPr txBox="1">
            <a:spLocks noChangeArrowheads="1"/>
          </p:cNvSpPr>
          <p:nvPr/>
        </p:nvSpPr>
        <p:spPr bwMode="auto">
          <a:xfrm>
            <a:off x="6172200" y="2895600"/>
            <a:ext cx="160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latin typeface="Times New Roman" panose="02020603050405020304" pitchFamily="18" charset="0"/>
              </a:rPr>
              <a:t>dead end</a:t>
            </a:r>
          </a:p>
        </p:txBody>
      </p:sp>
      <p:sp>
        <p:nvSpPr>
          <p:cNvPr id="12316" name="Line 28"/>
          <p:cNvSpPr>
            <a:spLocks noChangeShapeType="1"/>
          </p:cNvSpPr>
          <p:nvPr/>
        </p:nvSpPr>
        <p:spPr bwMode="auto">
          <a:xfrm flipH="1">
            <a:off x="4724400" y="3276600"/>
            <a:ext cx="1524000" cy="38100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17" name="Line 29"/>
          <p:cNvSpPr>
            <a:spLocks noChangeShapeType="1"/>
          </p:cNvSpPr>
          <p:nvPr/>
        </p:nvSpPr>
        <p:spPr bwMode="auto">
          <a:xfrm flipH="1" flipV="1">
            <a:off x="4648200" y="3886200"/>
            <a:ext cx="1295400" cy="30480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18" name="Line 30"/>
          <p:cNvSpPr>
            <a:spLocks noChangeShapeType="1"/>
          </p:cNvSpPr>
          <p:nvPr/>
        </p:nvSpPr>
        <p:spPr bwMode="auto">
          <a:xfrm flipH="1">
            <a:off x="3657600" y="3810000"/>
            <a:ext cx="685800" cy="22860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19" name="Line 31"/>
          <p:cNvSpPr>
            <a:spLocks noChangeShapeType="1"/>
          </p:cNvSpPr>
          <p:nvPr/>
        </p:nvSpPr>
        <p:spPr bwMode="auto">
          <a:xfrm>
            <a:off x="3505200" y="4191000"/>
            <a:ext cx="762000" cy="76200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20" name="Text Box 32"/>
          <p:cNvSpPr txBox="1">
            <a:spLocks noChangeArrowheads="1"/>
          </p:cNvSpPr>
          <p:nvPr/>
        </p:nvSpPr>
        <p:spPr bwMode="auto">
          <a:xfrm>
            <a:off x="4191000" y="48006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latin typeface="Times New Roman" panose="02020603050405020304" pitchFamily="18" charset="0"/>
              </a:rPr>
              <a:t>?</a:t>
            </a:r>
          </a:p>
        </p:txBody>
      </p:sp>
      <p:sp>
        <p:nvSpPr>
          <p:cNvPr id="12321" name="Line 33"/>
          <p:cNvSpPr>
            <a:spLocks noChangeShapeType="1"/>
          </p:cNvSpPr>
          <p:nvPr/>
        </p:nvSpPr>
        <p:spPr bwMode="auto">
          <a:xfrm flipV="1">
            <a:off x="4495800" y="4572000"/>
            <a:ext cx="838200" cy="30480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22" name="Line 34"/>
          <p:cNvSpPr>
            <a:spLocks noChangeShapeType="1"/>
          </p:cNvSpPr>
          <p:nvPr/>
        </p:nvSpPr>
        <p:spPr bwMode="auto">
          <a:xfrm>
            <a:off x="4495800" y="5105400"/>
            <a:ext cx="762000" cy="38100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23" name="Text Box 35"/>
          <p:cNvSpPr txBox="1">
            <a:spLocks noChangeArrowheads="1"/>
          </p:cNvSpPr>
          <p:nvPr/>
        </p:nvSpPr>
        <p:spPr bwMode="auto">
          <a:xfrm>
            <a:off x="5181600" y="5334000"/>
            <a:ext cx="160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solidFill>
                  <a:srgbClr val="FF0000"/>
                </a:solidFill>
                <a:latin typeface="Times New Roman" panose="02020603050405020304" pitchFamily="18" charset="0"/>
              </a:rPr>
              <a:t>success!</a:t>
            </a:r>
            <a:endParaRPr lang="en-US" altLang="en-US">
              <a:latin typeface="Times New Roman" panose="02020603050405020304" pitchFamily="18" charset="0"/>
            </a:endParaRPr>
          </a:p>
        </p:txBody>
      </p:sp>
      <p:sp>
        <p:nvSpPr>
          <p:cNvPr id="12324" name="Text Box 36"/>
          <p:cNvSpPr txBox="1">
            <a:spLocks noChangeArrowheads="1"/>
          </p:cNvSpPr>
          <p:nvPr/>
        </p:nvSpPr>
        <p:spPr bwMode="auto">
          <a:xfrm>
            <a:off x="5334000" y="4343400"/>
            <a:ext cx="160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latin typeface="Times New Roman" panose="02020603050405020304" pitchFamily="18" charset="0"/>
              </a:rPr>
              <a:t>dead end</a:t>
            </a:r>
          </a:p>
        </p:txBody>
      </p:sp>
      <p:sp>
        <p:nvSpPr>
          <p:cNvPr id="12325" name="Line 37"/>
          <p:cNvSpPr>
            <a:spLocks noChangeShapeType="1"/>
          </p:cNvSpPr>
          <p:nvPr/>
        </p:nvSpPr>
        <p:spPr bwMode="auto">
          <a:xfrm flipH="1">
            <a:off x="4572000" y="4724400"/>
            <a:ext cx="838200" cy="30480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42039902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293"/>
                                        </p:tgtEl>
                                        <p:attrNameLst>
                                          <p:attrName>style.visibility</p:attrName>
                                        </p:attrNameLst>
                                      </p:cBhvr>
                                      <p:to>
                                        <p:strVal val="visible"/>
                                      </p:to>
                                    </p:set>
                                    <p:animEffect transition="in" filter="dissolve">
                                      <p:cBhvr>
                                        <p:cTn id="7" dur="500"/>
                                        <p:tgtEl>
                                          <p:spTgt spid="122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2294"/>
                                        </p:tgtEl>
                                        <p:attrNameLst>
                                          <p:attrName>style.visibility</p:attrName>
                                        </p:attrNameLst>
                                      </p:cBhvr>
                                      <p:to>
                                        <p:strVal val="visible"/>
                                      </p:to>
                                    </p:set>
                                    <p:animEffect transition="in" filter="wipe(left)">
                                      <p:cBhvr>
                                        <p:cTn id="12" dur="500"/>
                                        <p:tgtEl>
                                          <p:spTgt spid="1229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295"/>
                                        </p:tgtEl>
                                        <p:attrNameLst>
                                          <p:attrName>style.visibility</p:attrName>
                                        </p:attrNameLst>
                                      </p:cBhvr>
                                      <p:to>
                                        <p:strVal val="visible"/>
                                      </p:to>
                                    </p:set>
                                    <p:animEffect transition="in" filter="dissolve">
                                      <p:cBhvr>
                                        <p:cTn id="17" dur="500"/>
                                        <p:tgtEl>
                                          <p:spTgt spid="1229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2296"/>
                                        </p:tgtEl>
                                        <p:attrNameLst>
                                          <p:attrName>style.visibility</p:attrName>
                                        </p:attrNameLst>
                                      </p:cBhvr>
                                      <p:to>
                                        <p:strVal val="visible"/>
                                      </p:to>
                                    </p:set>
                                    <p:animEffect transition="in" filter="wipe(left)">
                                      <p:cBhvr>
                                        <p:cTn id="22" dur="500"/>
                                        <p:tgtEl>
                                          <p:spTgt spid="1229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2299"/>
                                        </p:tgtEl>
                                        <p:attrNameLst>
                                          <p:attrName>style.visibility</p:attrName>
                                        </p:attrNameLst>
                                      </p:cBhvr>
                                      <p:to>
                                        <p:strVal val="visible"/>
                                      </p:to>
                                    </p:set>
                                    <p:animEffect transition="in" filter="dissolve">
                                      <p:cBhvr>
                                        <p:cTn id="27" dur="500"/>
                                        <p:tgtEl>
                                          <p:spTgt spid="1229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2300"/>
                                        </p:tgtEl>
                                        <p:attrNameLst>
                                          <p:attrName>style.visibility</p:attrName>
                                        </p:attrNameLst>
                                      </p:cBhvr>
                                      <p:to>
                                        <p:strVal val="visible"/>
                                      </p:to>
                                    </p:set>
                                    <p:animEffect transition="in" filter="wipe(left)">
                                      <p:cBhvr>
                                        <p:cTn id="32" dur="500"/>
                                        <p:tgtEl>
                                          <p:spTgt spid="1230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2305"/>
                                        </p:tgtEl>
                                        <p:attrNameLst>
                                          <p:attrName>style.visibility</p:attrName>
                                        </p:attrNameLst>
                                      </p:cBhvr>
                                      <p:to>
                                        <p:strVal val="visible"/>
                                      </p:to>
                                    </p:set>
                                    <p:animEffect transition="in" filter="dissolve">
                                      <p:cBhvr>
                                        <p:cTn id="37" dur="500"/>
                                        <p:tgtEl>
                                          <p:spTgt spid="1230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2" fill="hold" nodeType="clickEffect">
                                  <p:stCondLst>
                                    <p:cond delay="0"/>
                                  </p:stCondLst>
                                  <p:childTnLst>
                                    <p:set>
                                      <p:cBhvr>
                                        <p:cTn id="41" dur="1" fill="hold">
                                          <p:stCondLst>
                                            <p:cond delay="0"/>
                                          </p:stCondLst>
                                        </p:cTn>
                                        <p:tgtEl>
                                          <p:spTgt spid="12306"/>
                                        </p:tgtEl>
                                        <p:attrNameLst>
                                          <p:attrName>style.visibility</p:attrName>
                                        </p:attrNameLst>
                                      </p:cBhvr>
                                      <p:to>
                                        <p:strVal val="visible"/>
                                      </p:to>
                                    </p:set>
                                    <p:animEffect transition="in" filter="wipe(right)">
                                      <p:cBhvr>
                                        <p:cTn id="42" dur="500"/>
                                        <p:tgtEl>
                                          <p:spTgt spid="1230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12301"/>
                                        </p:tgtEl>
                                        <p:attrNameLst>
                                          <p:attrName>style.visibility</p:attrName>
                                        </p:attrNameLst>
                                      </p:cBhvr>
                                      <p:to>
                                        <p:strVal val="visible"/>
                                      </p:to>
                                    </p:set>
                                    <p:animEffect transition="in" filter="wipe(left)">
                                      <p:cBhvr>
                                        <p:cTn id="47" dur="500"/>
                                        <p:tgtEl>
                                          <p:spTgt spid="1230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12303"/>
                                        </p:tgtEl>
                                        <p:attrNameLst>
                                          <p:attrName>style.visibility</p:attrName>
                                        </p:attrNameLst>
                                      </p:cBhvr>
                                      <p:to>
                                        <p:strVal val="visible"/>
                                      </p:to>
                                    </p:set>
                                    <p:animEffect transition="in" filter="dissolve">
                                      <p:cBhvr>
                                        <p:cTn id="52" dur="500"/>
                                        <p:tgtEl>
                                          <p:spTgt spid="1230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2" fill="hold" nodeType="clickEffect">
                                  <p:stCondLst>
                                    <p:cond delay="0"/>
                                  </p:stCondLst>
                                  <p:childTnLst>
                                    <p:set>
                                      <p:cBhvr>
                                        <p:cTn id="56" dur="1" fill="hold">
                                          <p:stCondLst>
                                            <p:cond delay="0"/>
                                          </p:stCondLst>
                                        </p:cTn>
                                        <p:tgtEl>
                                          <p:spTgt spid="12307"/>
                                        </p:tgtEl>
                                        <p:attrNameLst>
                                          <p:attrName>style.visibility</p:attrName>
                                        </p:attrNameLst>
                                      </p:cBhvr>
                                      <p:to>
                                        <p:strVal val="visible"/>
                                      </p:to>
                                    </p:set>
                                    <p:animEffect transition="in" filter="wipe(right)">
                                      <p:cBhvr>
                                        <p:cTn id="57" dur="500"/>
                                        <p:tgtEl>
                                          <p:spTgt spid="12307"/>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2" fill="hold" nodeType="clickEffect">
                                  <p:stCondLst>
                                    <p:cond delay="0"/>
                                  </p:stCondLst>
                                  <p:childTnLst>
                                    <p:set>
                                      <p:cBhvr>
                                        <p:cTn id="61" dur="1" fill="hold">
                                          <p:stCondLst>
                                            <p:cond delay="0"/>
                                          </p:stCondLst>
                                        </p:cTn>
                                        <p:tgtEl>
                                          <p:spTgt spid="12308"/>
                                        </p:tgtEl>
                                        <p:attrNameLst>
                                          <p:attrName>style.visibility</p:attrName>
                                        </p:attrNameLst>
                                      </p:cBhvr>
                                      <p:to>
                                        <p:strVal val="visible"/>
                                      </p:to>
                                    </p:set>
                                    <p:animEffect transition="in" filter="wipe(right)">
                                      <p:cBhvr>
                                        <p:cTn id="62" dur="500"/>
                                        <p:tgtEl>
                                          <p:spTgt spid="12308"/>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12297"/>
                                        </p:tgtEl>
                                        <p:attrNameLst>
                                          <p:attrName>style.visibility</p:attrName>
                                        </p:attrNameLst>
                                      </p:cBhvr>
                                      <p:to>
                                        <p:strVal val="visible"/>
                                      </p:to>
                                    </p:set>
                                    <p:animEffect transition="in" filter="wipe(left)">
                                      <p:cBhvr>
                                        <p:cTn id="67" dur="500"/>
                                        <p:tgtEl>
                                          <p:spTgt spid="12297"/>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12309"/>
                                        </p:tgtEl>
                                        <p:attrNameLst>
                                          <p:attrName>style.visibility</p:attrName>
                                        </p:attrNameLst>
                                      </p:cBhvr>
                                      <p:to>
                                        <p:strVal val="visible"/>
                                      </p:to>
                                    </p:set>
                                    <p:animEffect transition="in" filter="dissolve">
                                      <p:cBhvr>
                                        <p:cTn id="72" dur="500"/>
                                        <p:tgtEl>
                                          <p:spTgt spid="12309"/>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nodeType="clickEffect">
                                  <p:stCondLst>
                                    <p:cond delay="0"/>
                                  </p:stCondLst>
                                  <p:childTnLst>
                                    <p:set>
                                      <p:cBhvr>
                                        <p:cTn id="76" dur="1" fill="hold">
                                          <p:stCondLst>
                                            <p:cond delay="0"/>
                                          </p:stCondLst>
                                        </p:cTn>
                                        <p:tgtEl>
                                          <p:spTgt spid="12310"/>
                                        </p:tgtEl>
                                        <p:attrNameLst>
                                          <p:attrName>style.visibility</p:attrName>
                                        </p:attrNameLst>
                                      </p:cBhvr>
                                      <p:to>
                                        <p:strVal val="visible"/>
                                      </p:to>
                                    </p:set>
                                    <p:animEffect transition="in" filter="wipe(left)">
                                      <p:cBhvr>
                                        <p:cTn id="77" dur="500"/>
                                        <p:tgtEl>
                                          <p:spTgt spid="12310"/>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12311"/>
                                        </p:tgtEl>
                                        <p:attrNameLst>
                                          <p:attrName>style.visibility</p:attrName>
                                        </p:attrNameLst>
                                      </p:cBhvr>
                                      <p:to>
                                        <p:strVal val="visible"/>
                                      </p:to>
                                    </p:set>
                                    <p:animEffect transition="in" filter="dissolve">
                                      <p:cBhvr>
                                        <p:cTn id="82" dur="500"/>
                                        <p:tgtEl>
                                          <p:spTgt spid="12311"/>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nodeType="clickEffect">
                                  <p:stCondLst>
                                    <p:cond delay="0"/>
                                  </p:stCondLst>
                                  <p:childTnLst>
                                    <p:set>
                                      <p:cBhvr>
                                        <p:cTn id="86" dur="1" fill="hold">
                                          <p:stCondLst>
                                            <p:cond delay="0"/>
                                          </p:stCondLst>
                                        </p:cTn>
                                        <p:tgtEl>
                                          <p:spTgt spid="12312"/>
                                        </p:tgtEl>
                                        <p:attrNameLst>
                                          <p:attrName>style.visibility</p:attrName>
                                        </p:attrNameLst>
                                      </p:cBhvr>
                                      <p:to>
                                        <p:strVal val="visible"/>
                                      </p:to>
                                    </p:set>
                                    <p:animEffect transition="in" filter="wipe(left)">
                                      <p:cBhvr>
                                        <p:cTn id="87" dur="500"/>
                                        <p:tgtEl>
                                          <p:spTgt spid="12312"/>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9" presetClass="entr" presetSubtype="0" fill="hold" grpId="0" nodeType="clickEffect">
                                  <p:stCondLst>
                                    <p:cond delay="0"/>
                                  </p:stCondLst>
                                  <p:childTnLst>
                                    <p:set>
                                      <p:cBhvr>
                                        <p:cTn id="91" dur="1" fill="hold">
                                          <p:stCondLst>
                                            <p:cond delay="0"/>
                                          </p:stCondLst>
                                        </p:cTn>
                                        <p:tgtEl>
                                          <p:spTgt spid="12315"/>
                                        </p:tgtEl>
                                        <p:attrNameLst>
                                          <p:attrName>style.visibility</p:attrName>
                                        </p:attrNameLst>
                                      </p:cBhvr>
                                      <p:to>
                                        <p:strVal val="visible"/>
                                      </p:to>
                                    </p:set>
                                    <p:animEffect transition="in" filter="dissolve">
                                      <p:cBhvr>
                                        <p:cTn id="92" dur="500"/>
                                        <p:tgtEl>
                                          <p:spTgt spid="12315"/>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2" fill="hold" nodeType="clickEffect">
                                  <p:stCondLst>
                                    <p:cond delay="0"/>
                                  </p:stCondLst>
                                  <p:childTnLst>
                                    <p:set>
                                      <p:cBhvr>
                                        <p:cTn id="96" dur="1" fill="hold">
                                          <p:stCondLst>
                                            <p:cond delay="0"/>
                                          </p:stCondLst>
                                        </p:cTn>
                                        <p:tgtEl>
                                          <p:spTgt spid="12316"/>
                                        </p:tgtEl>
                                        <p:attrNameLst>
                                          <p:attrName>style.visibility</p:attrName>
                                        </p:attrNameLst>
                                      </p:cBhvr>
                                      <p:to>
                                        <p:strVal val="visible"/>
                                      </p:to>
                                    </p:set>
                                    <p:animEffect transition="in" filter="wipe(right)">
                                      <p:cBhvr>
                                        <p:cTn id="97" dur="500"/>
                                        <p:tgtEl>
                                          <p:spTgt spid="12316"/>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8" fill="hold" nodeType="clickEffect">
                                  <p:stCondLst>
                                    <p:cond delay="0"/>
                                  </p:stCondLst>
                                  <p:childTnLst>
                                    <p:set>
                                      <p:cBhvr>
                                        <p:cTn id="101" dur="1" fill="hold">
                                          <p:stCondLst>
                                            <p:cond delay="0"/>
                                          </p:stCondLst>
                                        </p:cTn>
                                        <p:tgtEl>
                                          <p:spTgt spid="12313"/>
                                        </p:tgtEl>
                                        <p:attrNameLst>
                                          <p:attrName>style.visibility</p:attrName>
                                        </p:attrNameLst>
                                      </p:cBhvr>
                                      <p:to>
                                        <p:strVal val="visible"/>
                                      </p:to>
                                    </p:set>
                                    <p:animEffect transition="in" filter="wipe(left)">
                                      <p:cBhvr>
                                        <p:cTn id="102" dur="500"/>
                                        <p:tgtEl>
                                          <p:spTgt spid="12313"/>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12314"/>
                                        </p:tgtEl>
                                        <p:attrNameLst>
                                          <p:attrName>style.visibility</p:attrName>
                                        </p:attrNameLst>
                                      </p:cBhvr>
                                      <p:to>
                                        <p:strVal val="visible"/>
                                      </p:to>
                                    </p:set>
                                    <p:animEffect transition="in" filter="dissolve">
                                      <p:cBhvr>
                                        <p:cTn id="107" dur="500"/>
                                        <p:tgtEl>
                                          <p:spTgt spid="12314"/>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22" presetClass="entr" presetSubtype="2" fill="hold" nodeType="clickEffect">
                                  <p:stCondLst>
                                    <p:cond delay="0"/>
                                  </p:stCondLst>
                                  <p:childTnLst>
                                    <p:set>
                                      <p:cBhvr>
                                        <p:cTn id="111" dur="1" fill="hold">
                                          <p:stCondLst>
                                            <p:cond delay="0"/>
                                          </p:stCondLst>
                                        </p:cTn>
                                        <p:tgtEl>
                                          <p:spTgt spid="12317"/>
                                        </p:tgtEl>
                                        <p:attrNameLst>
                                          <p:attrName>style.visibility</p:attrName>
                                        </p:attrNameLst>
                                      </p:cBhvr>
                                      <p:to>
                                        <p:strVal val="visible"/>
                                      </p:to>
                                    </p:set>
                                    <p:animEffect transition="in" filter="wipe(right)">
                                      <p:cBhvr>
                                        <p:cTn id="112" dur="500"/>
                                        <p:tgtEl>
                                          <p:spTgt spid="12317"/>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22" presetClass="entr" presetSubtype="2" fill="hold" nodeType="clickEffect">
                                  <p:stCondLst>
                                    <p:cond delay="0"/>
                                  </p:stCondLst>
                                  <p:childTnLst>
                                    <p:set>
                                      <p:cBhvr>
                                        <p:cTn id="116" dur="1" fill="hold">
                                          <p:stCondLst>
                                            <p:cond delay="0"/>
                                          </p:stCondLst>
                                        </p:cTn>
                                        <p:tgtEl>
                                          <p:spTgt spid="12318"/>
                                        </p:tgtEl>
                                        <p:attrNameLst>
                                          <p:attrName>style.visibility</p:attrName>
                                        </p:attrNameLst>
                                      </p:cBhvr>
                                      <p:to>
                                        <p:strVal val="visible"/>
                                      </p:to>
                                    </p:set>
                                    <p:animEffect transition="in" filter="wipe(right)">
                                      <p:cBhvr>
                                        <p:cTn id="117" dur="500"/>
                                        <p:tgtEl>
                                          <p:spTgt spid="12318"/>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22" presetClass="entr" presetSubtype="8" fill="hold" nodeType="clickEffect">
                                  <p:stCondLst>
                                    <p:cond delay="0"/>
                                  </p:stCondLst>
                                  <p:childTnLst>
                                    <p:set>
                                      <p:cBhvr>
                                        <p:cTn id="121" dur="1" fill="hold">
                                          <p:stCondLst>
                                            <p:cond delay="0"/>
                                          </p:stCondLst>
                                        </p:cTn>
                                        <p:tgtEl>
                                          <p:spTgt spid="12319"/>
                                        </p:tgtEl>
                                        <p:attrNameLst>
                                          <p:attrName>style.visibility</p:attrName>
                                        </p:attrNameLst>
                                      </p:cBhvr>
                                      <p:to>
                                        <p:strVal val="visible"/>
                                      </p:to>
                                    </p:set>
                                    <p:animEffect transition="in" filter="wipe(left)">
                                      <p:cBhvr>
                                        <p:cTn id="122" dur="500"/>
                                        <p:tgtEl>
                                          <p:spTgt spid="12319"/>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9" presetClass="entr" presetSubtype="0" fill="hold" grpId="0" nodeType="clickEffect">
                                  <p:stCondLst>
                                    <p:cond delay="0"/>
                                  </p:stCondLst>
                                  <p:childTnLst>
                                    <p:set>
                                      <p:cBhvr>
                                        <p:cTn id="126" dur="1" fill="hold">
                                          <p:stCondLst>
                                            <p:cond delay="0"/>
                                          </p:stCondLst>
                                        </p:cTn>
                                        <p:tgtEl>
                                          <p:spTgt spid="12320"/>
                                        </p:tgtEl>
                                        <p:attrNameLst>
                                          <p:attrName>style.visibility</p:attrName>
                                        </p:attrNameLst>
                                      </p:cBhvr>
                                      <p:to>
                                        <p:strVal val="visible"/>
                                      </p:to>
                                    </p:set>
                                    <p:animEffect transition="in" filter="dissolve">
                                      <p:cBhvr>
                                        <p:cTn id="127" dur="500"/>
                                        <p:tgtEl>
                                          <p:spTgt spid="12320"/>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22" presetClass="entr" presetSubtype="8" fill="hold" nodeType="clickEffect">
                                  <p:stCondLst>
                                    <p:cond delay="0"/>
                                  </p:stCondLst>
                                  <p:childTnLst>
                                    <p:set>
                                      <p:cBhvr>
                                        <p:cTn id="131" dur="1" fill="hold">
                                          <p:stCondLst>
                                            <p:cond delay="0"/>
                                          </p:stCondLst>
                                        </p:cTn>
                                        <p:tgtEl>
                                          <p:spTgt spid="12321"/>
                                        </p:tgtEl>
                                        <p:attrNameLst>
                                          <p:attrName>style.visibility</p:attrName>
                                        </p:attrNameLst>
                                      </p:cBhvr>
                                      <p:to>
                                        <p:strVal val="visible"/>
                                      </p:to>
                                    </p:set>
                                    <p:animEffect transition="in" filter="wipe(left)">
                                      <p:cBhvr>
                                        <p:cTn id="132" dur="500"/>
                                        <p:tgtEl>
                                          <p:spTgt spid="12321"/>
                                        </p:tgtEl>
                                      </p:cBhvr>
                                    </p:animEffec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9" presetClass="entr" presetSubtype="0" fill="hold" grpId="0" nodeType="clickEffect">
                                  <p:stCondLst>
                                    <p:cond delay="0"/>
                                  </p:stCondLst>
                                  <p:childTnLst>
                                    <p:set>
                                      <p:cBhvr>
                                        <p:cTn id="136" dur="1" fill="hold">
                                          <p:stCondLst>
                                            <p:cond delay="0"/>
                                          </p:stCondLst>
                                        </p:cTn>
                                        <p:tgtEl>
                                          <p:spTgt spid="12324"/>
                                        </p:tgtEl>
                                        <p:attrNameLst>
                                          <p:attrName>style.visibility</p:attrName>
                                        </p:attrNameLst>
                                      </p:cBhvr>
                                      <p:to>
                                        <p:strVal val="visible"/>
                                      </p:to>
                                    </p:set>
                                    <p:animEffect transition="in" filter="dissolve">
                                      <p:cBhvr>
                                        <p:cTn id="137" dur="500"/>
                                        <p:tgtEl>
                                          <p:spTgt spid="12324"/>
                                        </p:tgtEl>
                                      </p:cBhvr>
                                    </p:animEffec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22" presetClass="entr" presetSubtype="2" fill="hold" nodeType="clickEffect">
                                  <p:stCondLst>
                                    <p:cond delay="0"/>
                                  </p:stCondLst>
                                  <p:childTnLst>
                                    <p:set>
                                      <p:cBhvr>
                                        <p:cTn id="141" dur="1" fill="hold">
                                          <p:stCondLst>
                                            <p:cond delay="0"/>
                                          </p:stCondLst>
                                        </p:cTn>
                                        <p:tgtEl>
                                          <p:spTgt spid="12325"/>
                                        </p:tgtEl>
                                        <p:attrNameLst>
                                          <p:attrName>style.visibility</p:attrName>
                                        </p:attrNameLst>
                                      </p:cBhvr>
                                      <p:to>
                                        <p:strVal val="visible"/>
                                      </p:to>
                                    </p:set>
                                    <p:animEffect transition="in" filter="wipe(right)">
                                      <p:cBhvr>
                                        <p:cTn id="142" dur="500"/>
                                        <p:tgtEl>
                                          <p:spTgt spid="12325"/>
                                        </p:tgtEl>
                                      </p:cBhvr>
                                    </p:animEffec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22" presetClass="entr" presetSubtype="8" fill="hold" nodeType="clickEffect">
                                  <p:stCondLst>
                                    <p:cond delay="0"/>
                                  </p:stCondLst>
                                  <p:childTnLst>
                                    <p:set>
                                      <p:cBhvr>
                                        <p:cTn id="146" dur="1" fill="hold">
                                          <p:stCondLst>
                                            <p:cond delay="0"/>
                                          </p:stCondLst>
                                        </p:cTn>
                                        <p:tgtEl>
                                          <p:spTgt spid="12322"/>
                                        </p:tgtEl>
                                        <p:attrNameLst>
                                          <p:attrName>style.visibility</p:attrName>
                                        </p:attrNameLst>
                                      </p:cBhvr>
                                      <p:to>
                                        <p:strVal val="visible"/>
                                      </p:to>
                                    </p:set>
                                    <p:animEffect transition="in" filter="wipe(left)">
                                      <p:cBhvr>
                                        <p:cTn id="147" dur="500"/>
                                        <p:tgtEl>
                                          <p:spTgt spid="12322"/>
                                        </p:tgtEl>
                                      </p:cBhvr>
                                    </p:animEffect>
                                  </p:childTnLst>
                                </p:cTn>
                              </p:par>
                            </p:childTnLst>
                          </p:cTn>
                        </p:par>
                      </p:childTnLst>
                    </p:cTn>
                  </p:par>
                  <p:par>
                    <p:cTn id="148" fill="hold" nodeType="clickPar">
                      <p:stCondLst>
                        <p:cond delay="indefinite"/>
                      </p:stCondLst>
                      <p:childTnLst>
                        <p:par>
                          <p:cTn id="149" fill="hold" nodeType="withGroup">
                            <p:stCondLst>
                              <p:cond delay="0"/>
                            </p:stCondLst>
                            <p:childTnLst>
                              <p:par>
                                <p:cTn id="150" presetID="19" presetClass="entr" presetSubtype="10" fill="hold" grpId="0" nodeType="clickEffect">
                                  <p:stCondLst>
                                    <p:cond delay="0"/>
                                  </p:stCondLst>
                                  <p:childTnLst>
                                    <p:set>
                                      <p:cBhvr>
                                        <p:cTn id="151" dur="1" fill="hold">
                                          <p:stCondLst>
                                            <p:cond delay="0"/>
                                          </p:stCondLst>
                                        </p:cTn>
                                        <p:tgtEl>
                                          <p:spTgt spid="12323"/>
                                        </p:tgtEl>
                                        <p:attrNameLst>
                                          <p:attrName>style.visibility</p:attrName>
                                        </p:attrNameLst>
                                      </p:cBhvr>
                                      <p:to>
                                        <p:strVal val="visible"/>
                                      </p:to>
                                    </p:set>
                                    <p:anim calcmode="lin" valueType="num">
                                      <p:cBhvr>
                                        <p:cTn id="152" dur="5000" fill="hold"/>
                                        <p:tgtEl>
                                          <p:spTgt spid="12323"/>
                                        </p:tgtEl>
                                        <p:attrNameLst>
                                          <p:attrName>ppt_w</p:attrName>
                                        </p:attrNameLst>
                                      </p:cBhvr>
                                      <p:tavLst>
                                        <p:tav tm="0" fmla="#ppt_w*sin(2.5*pi*$)">
                                          <p:val>
                                            <p:fltVal val="0"/>
                                          </p:val>
                                        </p:tav>
                                        <p:tav tm="100000">
                                          <p:val>
                                            <p:fltVal val="1"/>
                                          </p:val>
                                        </p:tav>
                                      </p:tavLst>
                                    </p:anim>
                                    <p:anim calcmode="lin" valueType="num">
                                      <p:cBhvr>
                                        <p:cTn id="153" dur="5000" fill="hold"/>
                                        <p:tgtEl>
                                          <p:spTgt spid="1232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3" grpId="0" autoUpdateAnimBg="0"/>
      <p:bldP spid="12295" grpId="0" autoUpdateAnimBg="0"/>
      <p:bldP spid="12299" grpId="0" autoUpdateAnimBg="0"/>
      <p:bldP spid="12303" grpId="0" autoUpdateAnimBg="0"/>
      <p:bldP spid="12305" grpId="0" autoUpdateAnimBg="0"/>
      <p:bldP spid="12309" grpId="0" autoUpdateAnimBg="0"/>
      <p:bldP spid="12311" grpId="0" autoUpdateAnimBg="0"/>
      <p:bldP spid="12314" grpId="0" autoUpdateAnimBg="0"/>
      <p:bldP spid="12315" grpId="0" autoUpdateAnimBg="0"/>
      <p:bldP spid="12320" grpId="0" autoUpdateAnimBg="0"/>
      <p:bldP spid="12323" grpId="0" autoUpdateAnimBg="0"/>
      <p:bldP spid="12324"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Four Queens Check As We Go </a:t>
            </a:r>
            <a:endParaRPr lang="en-US" dirty="0"/>
          </a:p>
        </p:txBody>
      </p:sp>
      <p:sp>
        <p:nvSpPr>
          <p:cNvPr id="3" name="Content Placeholder 2"/>
          <p:cNvSpPr>
            <a:spLocks noGrp="1"/>
          </p:cNvSpPr>
          <p:nvPr>
            <p:ph idx="1"/>
          </p:nvPr>
        </p:nvSpPr>
        <p:spPr/>
        <p:txBody>
          <a:bodyPr/>
          <a:lstStyle/>
          <a:p>
            <a:r>
              <a:rPr lang="en-US" altLang="en-US" dirty="0" smtClean="0">
                <a:latin typeface="Times New Roman" pitchFamily="18" charset="0"/>
              </a:rPr>
              <a:t>Now try both places for the 3</a:t>
            </a:r>
            <a:r>
              <a:rPr lang="en-US" altLang="en-US" baseline="30000" dirty="0" smtClean="0">
                <a:latin typeface="Times New Roman" pitchFamily="18" charset="0"/>
              </a:rPr>
              <a:t>rd</a:t>
            </a:r>
            <a:r>
              <a:rPr lang="en-US" altLang="en-US" dirty="0" smtClean="0">
                <a:latin typeface="Times New Roman" pitchFamily="18" charset="0"/>
              </a:rPr>
              <a:t> Queen</a:t>
            </a:r>
          </a:p>
          <a:p>
            <a:r>
              <a:rPr lang="en-US" altLang="en-US" dirty="0" smtClean="0">
                <a:latin typeface="Times New Roman" pitchFamily="18" charset="0"/>
              </a:rPr>
              <a:t>Does not work</a:t>
            </a:r>
          </a:p>
        </p:txBody>
      </p:sp>
      <p:sp>
        <p:nvSpPr>
          <p:cNvPr id="4" name="Slide Number Placeholder 3"/>
          <p:cNvSpPr>
            <a:spLocks noGrp="1"/>
          </p:cNvSpPr>
          <p:nvPr>
            <p:ph type="sldNum" sz="quarter" idx="12"/>
          </p:nvPr>
        </p:nvSpPr>
        <p:spPr/>
        <p:txBody>
          <a:bodyPr/>
          <a:lstStyle/>
          <a:p>
            <a:fld id="{F83052EF-BFAC-4AE0-A97F-C4EDE2F00DF7}" type="slidenum">
              <a:rPr lang="en-US" smtClean="0"/>
              <a:t>30</a:t>
            </a:fld>
            <a:endParaRPr lang="en-US"/>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819400"/>
            <a:ext cx="7315200" cy="331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168041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View</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F83052EF-BFAC-4AE0-A97F-C4EDE2F00DF7}" type="slidenum">
              <a:rPr lang="en-US" smtClean="0"/>
              <a:t>31</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300" y="2024063"/>
            <a:ext cx="7389813" cy="2809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528341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Pseudo Code for Backtracking</a:t>
            </a:r>
            <a:endParaRPr lang="en-US" dirty="0"/>
          </a:p>
        </p:txBody>
      </p:sp>
      <p:sp>
        <p:nvSpPr>
          <p:cNvPr id="3" name="Content Placeholder 2"/>
          <p:cNvSpPr>
            <a:spLocks noGrp="1"/>
          </p:cNvSpPr>
          <p:nvPr>
            <p:ph idx="1"/>
          </p:nvPr>
        </p:nvSpPr>
        <p:spPr/>
        <p:txBody>
          <a:bodyPr>
            <a:normAutofit fontScale="85000" lnSpcReduction="20000"/>
          </a:bodyPr>
          <a:lstStyle/>
          <a:p>
            <a:pPr marL="0" indent="0">
              <a:lnSpc>
                <a:spcPct val="80000"/>
              </a:lnSpc>
              <a:buNone/>
            </a:pPr>
            <a:r>
              <a:rPr lang="en-US" altLang="en-US" dirty="0" smtClean="0"/>
              <a:t>// It is always recursive.</a:t>
            </a:r>
          </a:p>
          <a:p>
            <a:pPr marL="0" indent="0">
              <a:lnSpc>
                <a:spcPct val="80000"/>
              </a:lnSpc>
              <a:buNone/>
            </a:pPr>
            <a:r>
              <a:rPr lang="en-US" altLang="en-US" dirty="0" err="1" smtClean="0"/>
              <a:t>Bool</a:t>
            </a:r>
            <a:r>
              <a:rPr lang="en-US" altLang="en-US" dirty="0" smtClean="0"/>
              <a:t> </a:t>
            </a:r>
            <a:r>
              <a:rPr lang="en-US" altLang="en-US" dirty="0" err="1" smtClean="0"/>
              <a:t>takeAStep</a:t>
            </a:r>
            <a:r>
              <a:rPr lang="en-US" altLang="en-US" dirty="0" smtClean="0"/>
              <a:t>(partial solution)</a:t>
            </a:r>
          </a:p>
          <a:p>
            <a:pPr marL="0" indent="0">
              <a:lnSpc>
                <a:spcPct val="80000"/>
              </a:lnSpc>
              <a:buNone/>
            </a:pPr>
            <a:r>
              <a:rPr lang="en-US" altLang="en-US" dirty="0" smtClean="0"/>
              <a:t>     if (done)</a:t>
            </a:r>
          </a:p>
          <a:p>
            <a:pPr marL="0" indent="0">
              <a:lnSpc>
                <a:spcPct val="80000"/>
              </a:lnSpc>
              <a:buNone/>
            </a:pPr>
            <a:r>
              <a:rPr lang="en-US" altLang="en-US" dirty="0" smtClean="0"/>
              <a:t>           return true;</a:t>
            </a:r>
          </a:p>
          <a:p>
            <a:pPr marL="0" indent="0">
              <a:lnSpc>
                <a:spcPct val="80000"/>
              </a:lnSpc>
              <a:buNone/>
            </a:pPr>
            <a:r>
              <a:rPr lang="en-US" altLang="en-US" dirty="0" smtClean="0"/>
              <a:t>    else</a:t>
            </a:r>
          </a:p>
          <a:p>
            <a:pPr marL="0" indent="0">
              <a:lnSpc>
                <a:spcPct val="80000"/>
              </a:lnSpc>
              <a:buNone/>
            </a:pPr>
            <a:r>
              <a:rPr lang="en-US" altLang="en-US" dirty="0" smtClean="0"/>
              <a:t>       { for all possible extensions</a:t>
            </a:r>
          </a:p>
          <a:p>
            <a:pPr marL="0" indent="0">
              <a:lnSpc>
                <a:spcPct val="80000"/>
              </a:lnSpc>
              <a:buNone/>
            </a:pPr>
            <a:r>
              <a:rPr lang="en-US" altLang="en-US" dirty="0" smtClean="0"/>
              <a:t>            {</a:t>
            </a:r>
          </a:p>
          <a:p>
            <a:pPr marL="0" indent="0">
              <a:lnSpc>
                <a:spcPct val="80000"/>
              </a:lnSpc>
              <a:buNone/>
            </a:pPr>
            <a:r>
              <a:rPr lang="en-US" altLang="en-US" dirty="0" smtClean="0"/>
              <a:t>              try to extend the solution</a:t>
            </a:r>
          </a:p>
          <a:p>
            <a:pPr marL="0" indent="0">
              <a:lnSpc>
                <a:spcPct val="80000"/>
              </a:lnSpc>
              <a:buNone/>
            </a:pPr>
            <a:r>
              <a:rPr lang="en-US" altLang="en-US" dirty="0" smtClean="0"/>
              <a:t>             if  (! </a:t>
            </a:r>
            <a:r>
              <a:rPr lang="en-US" altLang="en-US" dirty="0" err="1" smtClean="0"/>
              <a:t>takeAstep</a:t>
            </a:r>
            <a:r>
              <a:rPr lang="en-US" altLang="en-US" dirty="0" smtClean="0"/>
              <a:t> (extended solution))</a:t>
            </a:r>
          </a:p>
          <a:p>
            <a:pPr marL="0" indent="0">
              <a:lnSpc>
                <a:spcPct val="80000"/>
              </a:lnSpc>
              <a:buNone/>
            </a:pPr>
            <a:r>
              <a:rPr lang="en-US" altLang="en-US" dirty="0" smtClean="0"/>
              <a:t>              undo the extension</a:t>
            </a:r>
          </a:p>
          <a:p>
            <a:pPr marL="0" indent="0">
              <a:lnSpc>
                <a:spcPct val="80000"/>
              </a:lnSpc>
              <a:buNone/>
            </a:pPr>
            <a:r>
              <a:rPr lang="en-US" altLang="en-US" dirty="0" smtClean="0"/>
              <a:t>               }</a:t>
            </a:r>
          </a:p>
          <a:p>
            <a:pPr marL="0" indent="0">
              <a:lnSpc>
                <a:spcPct val="80000"/>
              </a:lnSpc>
              <a:buNone/>
            </a:pPr>
            <a:r>
              <a:rPr lang="en-US" altLang="en-US" dirty="0" smtClean="0"/>
              <a:t>        }</a:t>
            </a:r>
          </a:p>
          <a:p>
            <a:pPr marL="0" indent="0">
              <a:lnSpc>
                <a:spcPct val="80000"/>
              </a:lnSpc>
              <a:buNone/>
            </a:pPr>
            <a:r>
              <a:rPr lang="en-US" altLang="en-US" dirty="0" smtClean="0"/>
              <a:t>       return false   </a:t>
            </a:r>
          </a:p>
        </p:txBody>
      </p:sp>
      <p:sp>
        <p:nvSpPr>
          <p:cNvPr id="4" name="Slide Number Placeholder 3"/>
          <p:cNvSpPr>
            <a:spLocks noGrp="1"/>
          </p:cNvSpPr>
          <p:nvPr>
            <p:ph type="sldNum" sz="quarter" idx="12"/>
          </p:nvPr>
        </p:nvSpPr>
        <p:spPr/>
        <p:txBody>
          <a:bodyPr/>
          <a:lstStyle/>
          <a:p>
            <a:fld id="{F83052EF-BFAC-4AE0-A97F-C4EDE2F00DF7}" type="slidenum">
              <a:rPr lang="en-US" smtClean="0"/>
              <a:t>32</a:t>
            </a:fld>
            <a:endParaRPr lang="en-US"/>
          </a:p>
        </p:txBody>
      </p:sp>
    </p:spTree>
    <p:extLst>
      <p:ext uri="{BB962C8B-B14F-4D97-AF65-F5344CB8AC3E}">
        <p14:creationId xmlns:p14="http://schemas.microsoft.com/office/powerpoint/2010/main" val="27211420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Four Queens Check Entire Tree </a:t>
            </a:r>
            <a:endParaRPr lang="en-US" dirty="0"/>
          </a:p>
        </p:txBody>
      </p:sp>
      <p:sp>
        <p:nvSpPr>
          <p:cNvPr id="3" name="Content Placeholder 2"/>
          <p:cNvSpPr>
            <a:spLocks noGrp="1"/>
          </p:cNvSpPr>
          <p:nvPr>
            <p:ph idx="1"/>
          </p:nvPr>
        </p:nvSpPr>
        <p:spPr/>
        <p:txBody>
          <a:bodyPr/>
          <a:lstStyle/>
          <a:p>
            <a:r>
              <a:rPr lang="en-US" altLang="en-US" dirty="0" smtClean="0">
                <a:latin typeface="Times New Roman" pitchFamily="18" charset="0"/>
              </a:rPr>
              <a:t>The blue indicates the only places we need to look</a:t>
            </a:r>
          </a:p>
          <a:p>
            <a:endParaRPr lang="en-US" altLang="en-US" dirty="0" smtClean="0">
              <a:latin typeface="Times New Roman" pitchFamily="18" charset="0"/>
            </a:endParaRPr>
          </a:p>
        </p:txBody>
      </p:sp>
      <p:sp>
        <p:nvSpPr>
          <p:cNvPr id="4" name="Slide Number Placeholder 3"/>
          <p:cNvSpPr>
            <a:spLocks noGrp="1"/>
          </p:cNvSpPr>
          <p:nvPr>
            <p:ph type="sldNum" sz="quarter" idx="12"/>
          </p:nvPr>
        </p:nvSpPr>
        <p:spPr/>
        <p:txBody>
          <a:bodyPr/>
          <a:lstStyle/>
          <a:p>
            <a:fld id="{F83052EF-BFAC-4AE0-A97F-C4EDE2F00DF7}" type="slidenum">
              <a:rPr lang="en-US" smtClean="0"/>
              <a:t>33</a:t>
            </a:fld>
            <a:endParaRPr lang="en-US"/>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743200"/>
            <a:ext cx="7620000" cy="350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195077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Efficiency of Backtracking</a:t>
            </a:r>
            <a:endParaRPr lang="en-US" dirty="0"/>
          </a:p>
        </p:txBody>
      </p:sp>
      <p:sp>
        <p:nvSpPr>
          <p:cNvPr id="3" name="Content Placeholder 2"/>
          <p:cNvSpPr>
            <a:spLocks noGrp="1"/>
          </p:cNvSpPr>
          <p:nvPr>
            <p:ph idx="1"/>
          </p:nvPr>
        </p:nvSpPr>
        <p:spPr/>
        <p:txBody>
          <a:bodyPr>
            <a:normAutofit lnSpcReduction="10000"/>
          </a:bodyPr>
          <a:lstStyle/>
          <a:p>
            <a:pPr>
              <a:lnSpc>
                <a:spcPct val="90000"/>
              </a:lnSpc>
            </a:pPr>
            <a:r>
              <a:rPr lang="en-US" altLang="en-US" dirty="0" smtClean="0"/>
              <a:t>Algorithms depends on:</a:t>
            </a:r>
          </a:p>
          <a:p>
            <a:pPr lvl="1">
              <a:lnSpc>
                <a:spcPct val="90000"/>
              </a:lnSpc>
              <a:buFont typeface="Wingdings" pitchFamily="2" charset="2"/>
              <a:buChar char="§"/>
            </a:pPr>
            <a:r>
              <a:rPr lang="en-US" altLang="en-US" dirty="0" smtClean="0"/>
              <a:t>The time to generate the next </a:t>
            </a:r>
            <a:r>
              <a:rPr lang="en-US" altLang="en-US" i="1" dirty="0" err="1" smtClean="0"/>
              <a:t>x</a:t>
            </a:r>
            <a:r>
              <a:rPr lang="en-US" altLang="en-US" i="1" baseline="-25000" dirty="0" err="1" smtClean="0"/>
              <a:t>k</a:t>
            </a:r>
            <a:endParaRPr lang="en-US" altLang="en-US" i="1" baseline="-25000" dirty="0" smtClean="0"/>
          </a:p>
          <a:p>
            <a:pPr lvl="1">
              <a:lnSpc>
                <a:spcPct val="90000"/>
              </a:lnSpc>
              <a:buFont typeface="Wingdings" pitchFamily="2" charset="2"/>
              <a:buChar char="§"/>
            </a:pPr>
            <a:r>
              <a:rPr lang="en-US" altLang="en-US" dirty="0" smtClean="0"/>
              <a:t>The number of </a:t>
            </a:r>
            <a:r>
              <a:rPr lang="en-US" altLang="en-US" i="1" dirty="0" err="1" smtClean="0"/>
              <a:t>x</a:t>
            </a:r>
            <a:r>
              <a:rPr lang="en-US" altLang="en-US" i="1" baseline="-25000" dirty="0" err="1" smtClean="0"/>
              <a:t>k</a:t>
            </a:r>
            <a:r>
              <a:rPr lang="en-US" altLang="en-US" i="1" dirty="0" smtClean="0"/>
              <a:t> </a:t>
            </a:r>
            <a:r>
              <a:rPr lang="en-US" altLang="en-US" dirty="0" smtClean="0"/>
              <a:t>satisfying the explicit constraints</a:t>
            </a:r>
          </a:p>
          <a:p>
            <a:pPr lvl="1">
              <a:lnSpc>
                <a:spcPct val="90000"/>
              </a:lnSpc>
              <a:buFont typeface="Wingdings" pitchFamily="2" charset="2"/>
              <a:buChar char="§"/>
            </a:pPr>
            <a:r>
              <a:rPr lang="en-US" altLang="en-US" dirty="0" smtClean="0"/>
              <a:t>The time to compute </a:t>
            </a:r>
            <a:r>
              <a:rPr lang="en-US" altLang="en-US" i="1" dirty="0" smtClean="0"/>
              <a:t>B</a:t>
            </a:r>
            <a:r>
              <a:rPr lang="en-US" altLang="en-US" i="1" baseline="-25000" dirty="0" smtClean="0"/>
              <a:t>k</a:t>
            </a:r>
          </a:p>
          <a:p>
            <a:pPr lvl="1">
              <a:lnSpc>
                <a:spcPct val="90000"/>
              </a:lnSpc>
              <a:buFont typeface="Wingdings" pitchFamily="2" charset="2"/>
              <a:buChar char="§"/>
            </a:pPr>
            <a:r>
              <a:rPr lang="en-US" altLang="en-US" dirty="0" smtClean="0"/>
              <a:t>The number of </a:t>
            </a:r>
            <a:r>
              <a:rPr lang="en-US" altLang="en-US" i="1" dirty="0" err="1" smtClean="0"/>
              <a:t>x</a:t>
            </a:r>
            <a:r>
              <a:rPr lang="en-US" altLang="en-US" i="1" baseline="-25000" dirty="0" err="1" smtClean="0"/>
              <a:t>k</a:t>
            </a:r>
            <a:r>
              <a:rPr lang="en-US" altLang="en-US" i="1" dirty="0" smtClean="0"/>
              <a:t> </a:t>
            </a:r>
            <a:r>
              <a:rPr lang="en-US" altLang="en-US" dirty="0" smtClean="0"/>
              <a:t>satisfying the B</a:t>
            </a:r>
            <a:r>
              <a:rPr lang="en-US" altLang="en-US" i="1" baseline="-25000" dirty="0" smtClean="0"/>
              <a:t>k</a:t>
            </a:r>
          </a:p>
          <a:p>
            <a:pPr>
              <a:lnSpc>
                <a:spcPct val="90000"/>
              </a:lnSpc>
            </a:pPr>
            <a:r>
              <a:rPr lang="en-US" altLang="en-US" dirty="0" smtClean="0"/>
              <a:t>A bounding function is considered good, if it  substantially reduces the number of nodes that are generated.</a:t>
            </a:r>
          </a:p>
          <a:p>
            <a:pPr>
              <a:lnSpc>
                <a:spcPct val="90000"/>
              </a:lnSpc>
            </a:pPr>
            <a:r>
              <a:rPr lang="en-US" altLang="en-US" dirty="0" smtClean="0"/>
              <a:t>But, bounding functions take more time to evaluate.</a:t>
            </a:r>
          </a:p>
        </p:txBody>
      </p:sp>
      <p:sp>
        <p:nvSpPr>
          <p:cNvPr id="4" name="Slide Number Placeholder 3"/>
          <p:cNvSpPr>
            <a:spLocks noGrp="1"/>
          </p:cNvSpPr>
          <p:nvPr>
            <p:ph type="sldNum" sz="quarter" idx="12"/>
          </p:nvPr>
        </p:nvSpPr>
        <p:spPr/>
        <p:txBody>
          <a:bodyPr/>
          <a:lstStyle/>
          <a:p>
            <a:fld id="{F83052EF-BFAC-4AE0-A97F-C4EDE2F00DF7}" type="slidenum">
              <a:rPr lang="en-US" smtClean="0"/>
              <a:t>34</a:t>
            </a:fld>
            <a:endParaRPr lang="en-US"/>
          </a:p>
        </p:txBody>
      </p:sp>
    </p:spTree>
    <p:extLst>
      <p:ext uri="{BB962C8B-B14F-4D97-AF65-F5344CB8AC3E}">
        <p14:creationId xmlns:p14="http://schemas.microsoft.com/office/powerpoint/2010/main" val="198472866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Hamiltonian Circuits Problem</a:t>
            </a:r>
            <a:endParaRPr lang="en-US" dirty="0"/>
          </a:p>
        </p:txBody>
      </p:sp>
      <p:sp>
        <p:nvSpPr>
          <p:cNvPr id="3" name="Content Placeholder 2"/>
          <p:cNvSpPr>
            <a:spLocks noGrp="1"/>
          </p:cNvSpPr>
          <p:nvPr>
            <p:ph idx="1"/>
          </p:nvPr>
        </p:nvSpPr>
        <p:spPr/>
        <p:txBody>
          <a:bodyPr>
            <a:normAutofit lnSpcReduction="10000"/>
          </a:bodyPr>
          <a:lstStyle/>
          <a:p>
            <a:r>
              <a:rPr lang="en-US" altLang="en-US" sz="2000" dirty="0" smtClean="0"/>
              <a:t>A Hamiltonian circuit or tour of a graph is a path that starts at a given vertex, visits each vertex in the graph exactly once, and ends at the starting vertex.  Some graphs do not contain Hamiltonian circuits.</a:t>
            </a:r>
          </a:p>
          <a:p>
            <a:endParaRPr lang="en-US" altLang="en-US" sz="2000" dirty="0"/>
          </a:p>
          <a:p>
            <a:endParaRPr lang="en-US" altLang="en-US" sz="2000" dirty="0" smtClean="0"/>
          </a:p>
          <a:p>
            <a:endParaRPr lang="en-US" altLang="en-US" sz="2000" dirty="0"/>
          </a:p>
          <a:p>
            <a:endParaRPr lang="en-US" altLang="en-US" sz="2000" dirty="0" smtClean="0"/>
          </a:p>
          <a:p>
            <a:endParaRPr lang="en-US" altLang="en-US" sz="2000" dirty="0"/>
          </a:p>
          <a:p>
            <a:endParaRPr lang="en-US" altLang="en-US" sz="2000" dirty="0" smtClean="0"/>
          </a:p>
          <a:p>
            <a:r>
              <a:rPr lang="en-US" altLang="en-US" sz="2000" dirty="0" smtClean="0"/>
              <a:t>A state space tree for this problem is as follows. Put the starting vertex at level 0 in the tree, call this the </a:t>
            </a:r>
            <a:r>
              <a:rPr lang="en-US" altLang="en-US" sz="2000" dirty="0" err="1" smtClean="0"/>
              <a:t>zero'th</a:t>
            </a:r>
            <a:r>
              <a:rPr lang="en-US" altLang="en-US" sz="2000" dirty="0" smtClean="0"/>
              <a:t> vertex on the path.  At level 1, consider each vertex other than the starting vertex as the first vertex after the starting one.  At level 2, consider each of these vertices as the second vertex, and so on.  You may now backtrack in this state space tree.</a:t>
            </a:r>
          </a:p>
          <a:p>
            <a:endParaRPr lang="en-US" altLang="en-US" sz="2000" dirty="0" smtClean="0"/>
          </a:p>
          <a:p>
            <a:endParaRPr lang="en-US" dirty="0"/>
          </a:p>
        </p:txBody>
      </p:sp>
      <p:sp>
        <p:nvSpPr>
          <p:cNvPr id="4" name="Slide Number Placeholder 3"/>
          <p:cNvSpPr>
            <a:spLocks noGrp="1"/>
          </p:cNvSpPr>
          <p:nvPr>
            <p:ph type="sldNum" sz="quarter" idx="12"/>
          </p:nvPr>
        </p:nvSpPr>
        <p:spPr/>
        <p:txBody>
          <a:bodyPr/>
          <a:lstStyle/>
          <a:p>
            <a:fld id="{F83052EF-BFAC-4AE0-A97F-C4EDE2F00DF7}" type="slidenum">
              <a:rPr lang="en-US" smtClean="0"/>
              <a:t>35</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1675" y="2714625"/>
            <a:ext cx="5200650" cy="1428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585314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Sample Problem</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F83052EF-BFAC-4AE0-A97F-C4EDE2F00DF7}" type="slidenum">
              <a:rPr lang="en-US" smtClean="0"/>
              <a:t>36</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875" y="1524000"/>
            <a:ext cx="6570663" cy="4686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251527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85800" y="152400"/>
            <a:ext cx="7772400" cy="685800"/>
          </a:xfrm>
          <a:noFill/>
        </p:spPr>
        <p:txBody>
          <a:bodyPr>
            <a:noAutofit/>
          </a:bodyPr>
          <a:lstStyle/>
          <a:p>
            <a:pPr eaLnBrk="1" hangingPunct="1"/>
            <a:r>
              <a:rPr lang="en-US" altLang="en-US" smtClean="0"/>
              <a:t>Game Trees </a:t>
            </a:r>
          </a:p>
        </p:txBody>
      </p:sp>
      <p:grpSp>
        <p:nvGrpSpPr>
          <p:cNvPr id="16387" name="Group 3"/>
          <p:cNvGrpSpPr>
            <a:grpSpLocks/>
          </p:cNvGrpSpPr>
          <p:nvPr/>
        </p:nvGrpSpPr>
        <p:grpSpPr bwMode="auto">
          <a:xfrm>
            <a:off x="1905000" y="3505200"/>
            <a:ext cx="5595938" cy="2698750"/>
            <a:chOff x="1248" y="1296"/>
            <a:chExt cx="3525" cy="1700"/>
          </a:xfrm>
        </p:grpSpPr>
        <p:sp>
          <p:nvSpPr>
            <p:cNvPr id="16391" name="Line 4"/>
            <p:cNvSpPr>
              <a:spLocks noChangeShapeType="1"/>
            </p:cNvSpPr>
            <p:nvPr/>
          </p:nvSpPr>
          <p:spPr bwMode="auto">
            <a:xfrm flipH="1">
              <a:off x="1536" y="1392"/>
              <a:ext cx="1344" cy="7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392" name="Line 5"/>
            <p:cNvSpPr>
              <a:spLocks noChangeShapeType="1"/>
            </p:cNvSpPr>
            <p:nvPr/>
          </p:nvSpPr>
          <p:spPr bwMode="auto">
            <a:xfrm flipH="1">
              <a:off x="2400" y="1392"/>
              <a:ext cx="480" cy="7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393" name="Line 6"/>
            <p:cNvSpPr>
              <a:spLocks noChangeShapeType="1"/>
            </p:cNvSpPr>
            <p:nvPr/>
          </p:nvSpPr>
          <p:spPr bwMode="auto">
            <a:xfrm>
              <a:off x="2880" y="1392"/>
              <a:ext cx="384" cy="7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394" name="Line 7"/>
            <p:cNvSpPr>
              <a:spLocks noChangeShapeType="1"/>
            </p:cNvSpPr>
            <p:nvPr/>
          </p:nvSpPr>
          <p:spPr bwMode="auto">
            <a:xfrm>
              <a:off x="2880" y="1392"/>
              <a:ext cx="1248" cy="7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395" name="Line 8"/>
            <p:cNvSpPr>
              <a:spLocks noChangeShapeType="1"/>
            </p:cNvSpPr>
            <p:nvPr/>
          </p:nvSpPr>
          <p:spPr bwMode="auto">
            <a:xfrm flipH="1">
              <a:off x="1344" y="2160"/>
              <a:ext cx="192"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396" name="Line 9"/>
            <p:cNvSpPr>
              <a:spLocks noChangeShapeType="1"/>
            </p:cNvSpPr>
            <p:nvPr/>
          </p:nvSpPr>
          <p:spPr bwMode="auto">
            <a:xfrm>
              <a:off x="1536" y="2160"/>
              <a:ext cx="240"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397" name="Line 10"/>
            <p:cNvSpPr>
              <a:spLocks noChangeShapeType="1"/>
            </p:cNvSpPr>
            <p:nvPr/>
          </p:nvSpPr>
          <p:spPr bwMode="auto">
            <a:xfrm flipH="1">
              <a:off x="2208" y="2160"/>
              <a:ext cx="192"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398" name="Line 11"/>
            <p:cNvSpPr>
              <a:spLocks noChangeShapeType="1"/>
            </p:cNvSpPr>
            <p:nvPr/>
          </p:nvSpPr>
          <p:spPr bwMode="auto">
            <a:xfrm flipH="1">
              <a:off x="3072" y="2160"/>
              <a:ext cx="192"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399" name="Line 12"/>
            <p:cNvSpPr>
              <a:spLocks noChangeShapeType="1"/>
            </p:cNvSpPr>
            <p:nvPr/>
          </p:nvSpPr>
          <p:spPr bwMode="auto">
            <a:xfrm>
              <a:off x="2400" y="2160"/>
              <a:ext cx="240"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00" name="Line 13"/>
            <p:cNvSpPr>
              <a:spLocks noChangeShapeType="1"/>
            </p:cNvSpPr>
            <p:nvPr/>
          </p:nvSpPr>
          <p:spPr bwMode="auto">
            <a:xfrm>
              <a:off x="3264" y="2160"/>
              <a:ext cx="240"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01" name="Line 14"/>
            <p:cNvSpPr>
              <a:spLocks noChangeShapeType="1"/>
            </p:cNvSpPr>
            <p:nvPr/>
          </p:nvSpPr>
          <p:spPr bwMode="auto">
            <a:xfrm flipH="1">
              <a:off x="3936" y="2160"/>
              <a:ext cx="192"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02" name="Line 15"/>
            <p:cNvSpPr>
              <a:spLocks noChangeShapeType="1"/>
            </p:cNvSpPr>
            <p:nvPr/>
          </p:nvSpPr>
          <p:spPr bwMode="auto">
            <a:xfrm>
              <a:off x="4128" y="2160"/>
              <a:ext cx="240"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03" name="Rectangle 16"/>
            <p:cNvSpPr>
              <a:spLocks noChangeArrowheads="1"/>
            </p:cNvSpPr>
            <p:nvPr/>
          </p:nvSpPr>
          <p:spPr bwMode="auto">
            <a:xfrm>
              <a:off x="1680" y="2784"/>
              <a:ext cx="192" cy="192"/>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600">
                  <a:latin typeface="Courier New" panose="02070309020205020404" pitchFamily="49" charset="0"/>
                </a:rPr>
                <a:t>+2</a:t>
              </a:r>
            </a:p>
          </p:txBody>
        </p:sp>
        <p:sp>
          <p:nvSpPr>
            <p:cNvPr id="16404" name="Rectangle 17"/>
            <p:cNvSpPr>
              <a:spLocks noChangeArrowheads="1"/>
            </p:cNvSpPr>
            <p:nvPr/>
          </p:nvSpPr>
          <p:spPr bwMode="auto">
            <a:xfrm>
              <a:off x="2112" y="2784"/>
              <a:ext cx="192" cy="192"/>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600">
                  <a:latin typeface="Courier New" panose="02070309020205020404" pitchFamily="49" charset="0"/>
                </a:rPr>
                <a:t>+1</a:t>
              </a:r>
            </a:p>
          </p:txBody>
        </p:sp>
        <p:sp>
          <p:nvSpPr>
            <p:cNvPr id="16405" name="Rectangle 18"/>
            <p:cNvSpPr>
              <a:spLocks noChangeArrowheads="1"/>
            </p:cNvSpPr>
            <p:nvPr/>
          </p:nvSpPr>
          <p:spPr bwMode="auto">
            <a:xfrm>
              <a:off x="2544" y="2784"/>
              <a:ext cx="192" cy="192"/>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600">
                  <a:latin typeface="Courier New" panose="02070309020205020404" pitchFamily="49" charset="0"/>
                </a:rPr>
                <a:t>+3</a:t>
              </a:r>
            </a:p>
          </p:txBody>
        </p:sp>
        <p:sp>
          <p:nvSpPr>
            <p:cNvPr id="16406" name="Rectangle 19"/>
            <p:cNvSpPr>
              <a:spLocks noChangeArrowheads="1"/>
            </p:cNvSpPr>
            <p:nvPr/>
          </p:nvSpPr>
          <p:spPr bwMode="auto">
            <a:xfrm>
              <a:off x="2976" y="2784"/>
              <a:ext cx="192" cy="192"/>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600">
                  <a:latin typeface="Courier New" panose="02070309020205020404" pitchFamily="49" charset="0"/>
                </a:rPr>
                <a:t>-1</a:t>
              </a:r>
            </a:p>
          </p:txBody>
        </p:sp>
        <p:sp>
          <p:nvSpPr>
            <p:cNvPr id="16407" name="Rectangle 20"/>
            <p:cNvSpPr>
              <a:spLocks noChangeArrowheads="1"/>
            </p:cNvSpPr>
            <p:nvPr/>
          </p:nvSpPr>
          <p:spPr bwMode="auto">
            <a:xfrm>
              <a:off x="3408" y="2784"/>
              <a:ext cx="192" cy="192"/>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600">
                  <a:latin typeface="Courier New" panose="02070309020205020404" pitchFamily="49" charset="0"/>
                </a:rPr>
                <a:t>-3</a:t>
              </a:r>
            </a:p>
          </p:txBody>
        </p:sp>
        <p:sp>
          <p:nvSpPr>
            <p:cNvPr id="16408" name="Rectangle 21"/>
            <p:cNvSpPr>
              <a:spLocks noChangeArrowheads="1"/>
            </p:cNvSpPr>
            <p:nvPr/>
          </p:nvSpPr>
          <p:spPr bwMode="auto">
            <a:xfrm>
              <a:off x="3840" y="2784"/>
              <a:ext cx="192" cy="192"/>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600">
                  <a:latin typeface="Courier New" panose="02070309020205020404" pitchFamily="49" charset="0"/>
                </a:rPr>
                <a:t>-2</a:t>
              </a:r>
            </a:p>
          </p:txBody>
        </p:sp>
        <p:sp>
          <p:nvSpPr>
            <p:cNvPr id="16409" name="Rectangle 22"/>
            <p:cNvSpPr>
              <a:spLocks noChangeArrowheads="1"/>
            </p:cNvSpPr>
            <p:nvPr/>
          </p:nvSpPr>
          <p:spPr bwMode="auto">
            <a:xfrm>
              <a:off x="4272" y="2784"/>
              <a:ext cx="192" cy="192"/>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600">
                  <a:latin typeface="Courier New" panose="02070309020205020404" pitchFamily="49" charset="0"/>
                </a:rPr>
                <a:t>+1</a:t>
              </a:r>
            </a:p>
          </p:txBody>
        </p:sp>
        <p:sp>
          <p:nvSpPr>
            <p:cNvPr id="16410" name="Rectangle 23"/>
            <p:cNvSpPr>
              <a:spLocks noChangeArrowheads="1"/>
            </p:cNvSpPr>
            <p:nvPr/>
          </p:nvSpPr>
          <p:spPr bwMode="auto">
            <a:xfrm>
              <a:off x="1440" y="2064"/>
              <a:ext cx="192" cy="192"/>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ndParaRPr>
            </a:p>
          </p:txBody>
        </p:sp>
        <p:sp>
          <p:nvSpPr>
            <p:cNvPr id="16411" name="Rectangle 24"/>
            <p:cNvSpPr>
              <a:spLocks noChangeArrowheads="1"/>
            </p:cNvSpPr>
            <p:nvPr/>
          </p:nvSpPr>
          <p:spPr bwMode="auto">
            <a:xfrm>
              <a:off x="2304" y="2064"/>
              <a:ext cx="192" cy="192"/>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ndParaRPr>
            </a:p>
          </p:txBody>
        </p:sp>
        <p:sp>
          <p:nvSpPr>
            <p:cNvPr id="16412" name="Rectangle 25"/>
            <p:cNvSpPr>
              <a:spLocks noChangeArrowheads="1"/>
            </p:cNvSpPr>
            <p:nvPr/>
          </p:nvSpPr>
          <p:spPr bwMode="auto">
            <a:xfrm>
              <a:off x="3168" y="2064"/>
              <a:ext cx="192" cy="192"/>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ndParaRPr>
            </a:p>
          </p:txBody>
        </p:sp>
        <p:sp>
          <p:nvSpPr>
            <p:cNvPr id="16413" name="Rectangle 26"/>
            <p:cNvSpPr>
              <a:spLocks noChangeArrowheads="1"/>
            </p:cNvSpPr>
            <p:nvPr/>
          </p:nvSpPr>
          <p:spPr bwMode="auto">
            <a:xfrm>
              <a:off x="4032" y="2064"/>
              <a:ext cx="192" cy="192"/>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ndParaRPr>
            </a:p>
          </p:txBody>
        </p:sp>
        <p:sp>
          <p:nvSpPr>
            <p:cNvPr id="16414" name="Rectangle 27"/>
            <p:cNvSpPr>
              <a:spLocks noChangeArrowheads="1"/>
            </p:cNvSpPr>
            <p:nvPr/>
          </p:nvSpPr>
          <p:spPr bwMode="auto">
            <a:xfrm>
              <a:off x="2784" y="1296"/>
              <a:ext cx="192" cy="192"/>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ndParaRPr>
            </a:p>
          </p:txBody>
        </p:sp>
        <p:sp>
          <p:nvSpPr>
            <p:cNvPr id="16415" name="Rectangle 28"/>
            <p:cNvSpPr>
              <a:spLocks noChangeArrowheads="1"/>
            </p:cNvSpPr>
            <p:nvPr/>
          </p:nvSpPr>
          <p:spPr bwMode="auto">
            <a:xfrm>
              <a:off x="1248" y="2784"/>
              <a:ext cx="192" cy="192"/>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600">
                  <a:latin typeface="Courier New" panose="02070309020205020404" pitchFamily="49" charset="0"/>
                </a:rPr>
                <a:t>-3</a:t>
              </a:r>
            </a:p>
          </p:txBody>
        </p:sp>
        <p:sp>
          <p:nvSpPr>
            <p:cNvPr id="16416" name="Text Box 29"/>
            <p:cNvSpPr txBox="1">
              <a:spLocks noChangeArrowheads="1"/>
            </p:cNvSpPr>
            <p:nvPr/>
          </p:nvSpPr>
          <p:spPr bwMode="auto">
            <a:xfrm>
              <a:off x="3072" y="1296"/>
              <a:ext cx="50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a:latin typeface="Courier New" panose="02070309020205020404" pitchFamily="49" charset="0"/>
                </a:rPr>
                <a:t>Ply 0</a:t>
              </a:r>
            </a:p>
          </p:txBody>
        </p:sp>
        <p:sp>
          <p:nvSpPr>
            <p:cNvPr id="16417" name="Text Box 30"/>
            <p:cNvSpPr txBox="1">
              <a:spLocks noChangeArrowheads="1"/>
            </p:cNvSpPr>
            <p:nvPr/>
          </p:nvSpPr>
          <p:spPr bwMode="auto">
            <a:xfrm>
              <a:off x="4272" y="2064"/>
              <a:ext cx="50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a:latin typeface="Courier New" panose="02070309020205020404" pitchFamily="49" charset="0"/>
                </a:rPr>
                <a:t>Ply 1</a:t>
              </a:r>
            </a:p>
          </p:txBody>
        </p:sp>
        <p:sp>
          <p:nvSpPr>
            <p:cNvPr id="16418" name="Text Box 31"/>
            <p:cNvSpPr txBox="1">
              <a:spLocks noChangeArrowheads="1"/>
            </p:cNvSpPr>
            <p:nvPr/>
          </p:nvSpPr>
          <p:spPr bwMode="auto">
            <a:xfrm>
              <a:off x="4512" y="2784"/>
              <a:ext cx="11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600">
                <a:latin typeface="Courier New" panose="02070309020205020404" pitchFamily="49" charset="0"/>
              </a:endParaRPr>
            </a:p>
          </p:txBody>
        </p:sp>
      </p:grpSp>
      <p:sp>
        <p:nvSpPr>
          <p:cNvPr id="16388" name="Text Box 32"/>
          <p:cNvSpPr txBox="1">
            <a:spLocks noChangeArrowheads="1"/>
          </p:cNvSpPr>
          <p:nvPr/>
        </p:nvSpPr>
        <p:spPr bwMode="auto">
          <a:xfrm>
            <a:off x="381000" y="990600"/>
            <a:ext cx="838200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50000"/>
              </a:spcBef>
              <a:buFontTx/>
              <a:buNone/>
            </a:pPr>
            <a:r>
              <a:rPr lang="en-US" altLang="en-US" sz="1800">
                <a:latin typeface="+mj-lt"/>
              </a:rPr>
              <a:t>The state-space tree showing all legal moves of both players starting from some valid game state is called the game tree.  We can define a function that estimates the value of any game state relative to one of the players.  For example, a large positive value can mean that this is a good move for </a:t>
            </a:r>
            <a:r>
              <a:rPr lang="en-US" altLang="en-US" sz="1800" i="1">
                <a:latin typeface="+mj-lt"/>
              </a:rPr>
              <a:t>Player 1</a:t>
            </a:r>
            <a:r>
              <a:rPr lang="en-US" altLang="en-US" sz="1800">
                <a:latin typeface="+mj-lt"/>
              </a:rPr>
              <a:t>, while a large negative value would represent a good move for </a:t>
            </a:r>
            <a:r>
              <a:rPr lang="en-US" altLang="en-US" sz="1800" i="1">
                <a:latin typeface="+mj-lt"/>
              </a:rPr>
              <a:t>Player 2</a:t>
            </a:r>
            <a:r>
              <a:rPr lang="en-US" altLang="en-US" sz="1800">
                <a:latin typeface="+mj-lt"/>
              </a:rPr>
              <a:t>.  The computer plays the game by expanding the game tree to some arbitrary depth and then bringing back values to the current game state node.</a:t>
            </a:r>
          </a:p>
        </p:txBody>
      </p:sp>
      <p:sp>
        <p:nvSpPr>
          <p:cNvPr id="16389" name="Text Box 33"/>
          <p:cNvSpPr txBox="1">
            <a:spLocks noChangeArrowheads="1"/>
          </p:cNvSpPr>
          <p:nvPr/>
        </p:nvSpPr>
        <p:spPr bwMode="auto">
          <a:xfrm>
            <a:off x="1371600" y="3759200"/>
            <a:ext cx="1460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latin typeface="Courier New" panose="02070309020205020404" pitchFamily="49" charset="0"/>
              </a:rPr>
              <a:t>current node</a:t>
            </a:r>
          </a:p>
        </p:txBody>
      </p:sp>
      <p:sp>
        <p:nvSpPr>
          <p:cNvPr id="16390" name="Line 34"/>
          <p:cNvSpPr>
            <a:spLocks noChangeShapeType="1"/>
          </p:cNvSpPr>
          <p:nvPr/>
        </p:nvSpPr>
        <p:spPr bwMode="auto">
          <a:xfrm flipV="1">
            <a:off x="2971800" y="3657600"/>
            <a:ext cx="12954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130328645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533400" y="1657350"/>
            <a:ext cx="8001000" cy="283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1800">
                <a:latin typeface="+mj-lt"/>
              </a:rPr>
              <a:t>A program starts with the current game state and generates all legal moves...all legal responses to these moves...and so on until a fixed depth is reached. </a:t>
            </a:r>
          </a:p>
          <a:p>
            <a:pPr algn="just">
              <a:spcBef>
                <a:spcPct val="0"/>
              </a:spcBef>
              <a:buFontTx/>
              <a:buNone/>
            </a:pPr>
            <a:endParaRPr lang="en-US" altLang="en-US" sz="1800">
              <a:latin typeface="+mj-lt"/>
            </a:endParaRPr>
          </a:p>
          <a:p>
            <a:pPr algn="just">
              <a:spcBef>
                <a:spcPct val="0"/>
              </a:spcBef>
              <a:buFontTx/>
              <a:buNone/>
            </a:pPr>
            <a:r>
              <a:rPr lang="en-US" altLang="en-US" sz="1800">
                <a:latin typeface="+mj-lt"/>
              </a:rPr>
              <a:t>At each leaf node, an evaluation function is applied which assigns a numerical score to that board position. These scores are then ``backed up'' by a process called mini-maxing, which is simply the assumption that each side will choose the line of play most favorable to it at all times. </a:t>
            </a:r>
          </a:p>
          <a:p>
            <a:pPr algn="just">
              <a:spcBef>
                <a:spcPct val="0"/>
              </a:spcBef>
              <a:buFontTx/>
              <a:buNone/>
            </a:pPr>
            <a:endParaRPr lang="en-US" altLang="en-US" sz="1800">
              <a:latin typeface="+mj-lt"/>
            </a:endParaRPr>
          </a:p>
          <a:p>
            <a:pPr algn="just">
              <a:spcBef>
                <a:spcPct val="0"/>
              </a:spcBef>
              <a:buFontTx/>
              <a:buNone/>
            </a:pPr>
            <a:r>
              <a:rPr lang="en-US" altLang="en-US" sz="1800">
                <a:latin typeface="+mj-lt"/>
              </a:rPr>
              <a:t>If positive scores favor Player 1, then Player 1 picks the move of maximum score and Player 2 picks the move of minimum score.</a:t>
            </a:r>
          </a:p>
        </p:txBody>
      </p:sp>
      <p:sp>
        <p:nvSpPr>
          <p:cNvPr id="17411" name="Text Box 3"/>
          <p:cNvSpPr txBox="1">
            <a:spLocks noChangeArrowheads="1"/>
          </p:cNvSpPr>
          <p:nvPr/>
        </p:nvSpPr>
        <p:spPr bwMode="auto">
          <a:xfrm>
            <a:off x="1641025" y="457200"/>
            <a:ext cx="5558959"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4400" smtClean="0">
                <a:latin typeface="+mj-lt"/>
              </a:rPr>
              <a:t>Mini-Max - a </a:t>
            </a:r>
            <a:r>
              <a:rPr lang="en-US" altLang="en-US" sz="4400">
                <a:latin typeface="+mj-lt"/>
              </a:rPr>
              <a:t>definition</a:t>
            </a:r>
          </a:p>
        </p:txBody>
      </p:sp>
    </p:spTree>
    <p:extLst>
      <p:ext uri="{BB962C8B-B14F-4D97-AF65-F5344CB8AC3E}">
        <p14:creationId xmlns:p14="http://schemas.microsoft.com/office/powerpoint/2010/main" val="34150037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85800" y="228600"/>
            <a:ext cx="7772400" cy="457200"/>
          </a:xfrm>
          <a:noFill/>
        </p:spPr>
        <p:txBody>
          <a:bodyPr>
            <a:noAutofit/>
          </a:bodyPr>
          <a:lstStyle/>
          <a:p>
            <a:pPr eaLnBrk="1" hangingPunct="1"/>
            <a:r>
              <a:rPr lang="en-US" altLang="en-US" smtClean="0"/>
              <a:t>Minimax Game Tree</a:t>
            </a:r>
          </a:p>
        </p:txBody>
      </p:sp>
      <p:sp>
        <p:nvSpPr>
          <p:cNvPr id="18435" name="Line 3"/>
          <p:cNvSpPr>
            <a:spLocks noChangeShapeType="1"/>
          </p:cNvSpPr>
          <p:nvPr/>
        </p:nvSpPr>
        <p:spPr bwMode="auto">
          <a:xfrm flipH="1">
            <a:off x="2362200" y="3429000"/>
            <a:ext cx="2133600" cy="121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36" name="Line 4"/>
          <p:cNvSpPr>
            <a:spLocks noChangeShapeType="1"/>
          </p:cNvSpPr>
          <p:nvPr/>
        </p:nvSpPr>
        <p:spPr bwMode="auto">
          <a:xfrm flipH="1">
            <a:off x="3733800" y="3429000"/>
            <a:ext cx="762000" cy="1219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37" name="Line 5"/>
          <p:cNvSpPr>
            <a:spLocks noChangeShapeType="1"/>
          </p:cNvSpPr>
          <p:nvPr/>
        </p:nvSpPr>
        <p:spPr bwMode="auto">
          <a:xfrm>
            <a:off x="4495800" y="3429000"/>
            <a:ext cx="609600" cy="121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38" name="Line 6"/>
          <p:cNvSpPr>
            <a:spLocks noChangeShapeType="1"/>
          </p:cNvSpPr>
          <p:nvPr/>
        </p:nvSpPr>
        <p:spPr bwMode="auto">
          <a:xfrm>
            <a:off x="4495800" y="3429000"/>
            <a:ext cx="1981200" cy="121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39" name="Line 7"/>
          <p:cNvSpPr>
            <a:spLocks noChangeShapeType="1"/>
          </p:cNvSpPr>
          <p:nvPr/>
        </p:nvSpPr>
        <p:spPr bwMode="auto">
          <a:xfrm flipH="1">
            <a:off x="2057400" y="4648200"/>
            <a:ext cx="30480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0" name="Line 8"/>
          <p:cNvSpPr>
            <a:spLocks noChangeShapeType="1"/>
          </p:cNvSpPr>
          <p:nvPr/>
        </p:nvSpPr>
        <p:spPr bwMode="auto">
          <a:xfrm>
            <a:off x="2362200" y="4648200"/>
            <a:ext cx="38100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1" name="Line 9"/>
          <p:cNvSpPr>
            <a:spLocks noChangeShapeType="1"/>
          </p:cNvSpPr>
          <p:nvPr/>
        </p:nvSpPr>
        <p:spPr bwMode="auto">
          <a:xfrm flipH="1">
            <a:off x="3429000" y="4648200"/>
            <a:ext cx="304800" cy="1143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2" name="Line 10"/>
          <p:cNvSpPr>
            <a:spLocks noChangeShapeType="1"/>
          </p:cNvSpPr>
          <p:nvPr/>
        </p:nvSpPr>
        <p:spPr bwMode="auto">
          <a:xfrm flipH="1">
            <a:off x="4800600" y="4648200"/>
            <a:ext cx="30480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3" name="Line 11"/>
          <p:cNvSpPr>
            <a:spLocks noChangeShapeType="1"/>
          </p:cNvSpPr>
          <p:nvPr/>
        </p:nvSpPr>
        <p:spPr bwMode="auto">
          <a:xfrm>
            <a:off x="3733800" y="4648200"/>
            <a:ext cx="38100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4" name="Line 12"/>
          <p:cNvSpPr>
            <a:spLocks noChangeShapeType="1"/>
          </p:cNvSpPr>
          <p:nvPr/>
        </p:nvSpPr>
        <p:spPr bwMode="auto">
          <a:xfrm>
            <a:off x="5105400" y="4648200"/>
            <a:ext cx="38100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5" name="Line 13"/>
          <p:cNvSpPr>
            <a:spLocks noChangeShapeType="1"/>
          </p:cNvSpPr>
          <p:nvPr/>
        </p:nvSpPr>
        <p:spPr bwMode="auto">
          <a:xfrm flipH="1">
            <a:off x="6172200" y="4648200"/>
            <a:ext cx="30480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6" name="Line 14"/>
          <p:cNvSpPr>
            <a:spLocks noChangeShapeType="1"/>
          </p:cNvSpPr>
          <p:nvPr/>
        </p:nvSpPr>
        <p:spPr bwMode="auto">
          <a:xfrm>
            <a:off x="6477000" y="4648200"/>
            <a:ext cx="38100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7" name="Rectangle 15"/>
          <p:cNvSpPr>
            <a:spLocks noChangeArrowheads="1"/>
          </p:cNvSpPr>
          <p:nvPr/>
        </p:nvSpPr>
        <p:spPr bwMode="auto">
          <a:xfrm>
            <a:off x="2590800" y="5638800"/>
            <a:ext cx="304800" cy="304800"/>
          </a:xfrm>
          <a:prstGeom prst="rect">
            <a:avLst/>
          </a:prstGeom>
          <a:solidFill>
            <a:schemeClr val="hlink"/>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400">
                <a:latin typeface="Courier New" panose="02070309020205020404" pitchFamily="49" charset="0"/>
              </a:rPr>
              <a:t>+2</a:t>
            </a:r>
          </a:p>
        </p:txBody>
      </p:sp>
      <p:sp>
        <p:nvSpPr>
          <p:cNvPr id="18448" name="Rectangle 16"/>
          <p:cNvSpPr>
            <a:spLocks noChangeArrowheads="1"/>
          </p:cNvSpPr>
          <p:nvPr/>
        </p:nvSpPr>
        <p:spPr bwMode="auto">
          <a:xfrm>
            <a:off x="3276600" y="5638800"/>
            <a:ext cx="304800" cy="304800"/>
          </a:xfrm>
          <a:prstGeom prst="rect">
            <a:avLst/>
          </a:prstGeom>
          <a:solidFill>
            <a:schemeClr val="hlink"/>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400">
                <a:latin typeface="Courier New" panose="02070309020205020404" pitchFamily="49" charset="0"/>
              </a:rPr>
              <a:t>+1</a:t>
            </a:r>
          </a:p>
        </p:txBody>
      </p:sp>
      <p:sp>
        <p:nvSpPr>
          <p:cNvPr id="18449" name="Rectangle 17"/>
          <p:cNvSpPr>
            <a:spLocks noChangeArrowheads="1"/>
          </p:cNvSpPr>
          <p:nvPr/>
        </p:nvSpPr>
        <p:spPr bwMode="auto">
          <a:xfrm>
            <a:off x="3962400" y="5638800"/>
            <a:ext cx="304800" cy="304800"/>
          </a:xfrm>
          <a:prstGeom prst="rect">
            <a:avLst/>
          </a:prstGeom>
          <a:solidFill>
            <a:schemeClr val="hlink"/>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400">
                <a:latin typeface="Courier New" panose="02070309020205020404" pitchFamily="49" charset="0"/>
              </a:rPr>
              <a:t>+3</a:t>
            </a:r>
          </a:p>
        </p:txBody>
      </p:sp>
      <p:sp>
        <p:nvSpPr>
          <p:cNvPr id="18450" name="Rectangle 18"/>
          <p:cNvSpPr>
            <a:spLocks noChangeArrowheads="1"/>
          </p:cNvSpPr>
          <p:nvPr/>
        </p:nvSpPr>
        <p:spPr bwMode="auto">
          <a:xfrm>
            <a:off x="4648200" y="5638800"/>
            <a:ext cx="304800" cy="304800"/>
          </a:xfrm>
          <a:prstGeom prst="rect">
            <a:avLst/>
          </a:prstGeom>
          <a:solidFill>
            <a:schemeClr val="hlink"/>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400">
                <a:latin typeface="Courier New" panose="02070309020205020404" pitchFamily="49" charset="0"/>
              </a:rPr>
              <a:t>-1</a:t>
            </a:r>
          </a:p>
        </p:txBody>
      </p:sp>
      <p:sp>
        <p:nvSpPr>
          <p:cNvPr id="18451" name="Rectangle 19"/>
          <p:cNvSpPr>
            <a:spLocks noChangeArrowheads="1"/>
          </p:cNvSpPr>
          <p:nvPr/>
        </p:nvSpPr>
        <p:spPr bwMode="auto">
          <a:xfrm>
            <a:off x="5334000" y="5638800"/>
            <a:ext cx="304800" cy="304800"/>
          </a:xfrm>
          <a:prstGeom prst="rect">
            <a:avLst/>
          </a:prstGeom>
          <a:solidFill>
            <a:schemeClr val="hlink"/>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400">
                <a:latin typeface="Courier New" panose="02070309020205020404" pitchFamily="49" charset="0"/>
              </a:rPr>
              <a:t>-3</a:t>
            </a:r>
          </a:p>
        </p:txBody>
      </p:sp>
      <p:sp>
        <p:nvSpPr>
          <p:cNvPr id="18452" name="Rectangle 20"/>
          <p:cNvSpPr>
            <a:spLocks noChangeArrowheads="1"/>
          </p:cNvSpPr>
          <p:nvPr/>
        </p:nvSpPr>
        <p:spPr bwMode="auto">
          <a:xfrm>
            <a:off x="6019800" y="5638800"/>
            <a:ext cx="304800" cy="304800"/>
          </a:xfrm>
          <a:prstGeom prst="rect">
            <a:avLst/>
          </a:prstGeom>
          <a:solidFill>
            <a:schemeClr val="hlink"/>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400">
                <a:latin typeface="Courier New" panose="02070309020205020404" pitchFamily="49" charset="0"/>
              </a:rPr>
              <a:t>-2</a:t>
            </a:r>
          </a:p>
        </p:txBody>
      </p:sp>
      <p:sp>
        <p:nvSpPr>
          <p:cNvPr id="18453" name="Rectangle 21"/>
          <p:cNvSpPr>
            <a:spLocks noChangeArrowheads="1"/>
          </p:cNvSpPr>
          <p:nvPr/>
        </p:nvSpPr>
        <p:spPr bwMode="auto">
          <a:xfrm>
            <a:off x="6705600" y="5638800"/>
            <a:ext cx="304800" cy="304800"/>
          </a:xfrm>
          <a:prstGeom prst="rect">
            <a:avLst/>
          </a:prstGeom>
          <a:solidFill>
            <a:schemeClr val="hlink"/>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400">
                <a:latin typeface="Courier New" panose="02070309020205020404" pitchFamily="49" charset="0"/>
              </a:rPr>
              <a:t>+1</a:t>
            </a:r>
          </a:p>
        </p:txBody>
      </p:sp>
      <p:sp>
        <p:nvSpPr>
          <p:cNvPr id="18454" name="Rectangle 22"/>
          <p:cNvSpPr>
            <a:spLocks noChangeArrowheads="1"/>
          </p:cNvSpPr>
          <p:nvPr/>
        </p:nvSpPr>
        <p:spPr bwMode="auto">
          <a:xfrm>
            <a:off x="2209800" y="4495800"/>
            <a:ext cx="304800" cy="304800"/>
          </a:xfrm>
          <a:prstGeom prst="rect">
            <a:avLst/>
          </a:prstGeom>
          <a:solidFill>
            <a:schemeClr val="hlink"/>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400">
                <a:latin typeface="Courier New" panose="02070309020205020404" pitchFamily="49" charset="0"/>
              </a:rPr>
              <a:t>-3</a:t>
            </a:r>
          </a:p>
        </p:txBody>
      </p:sp>
      <p:sp>
        <p:nvSpPr>
          <p:cNvPr id="18455" name="Rectangle 23"/>
          <p:cNvSpPr>
            <a:spLocks noChangeArrowheads="1"/>
          </p:cNvSpPr>
          <p:nvPr/>
        </p:nvSpPr>
        <p:spPr bwMode="auto">
          <a:xfrm>
            <a:off x="3581400" y="4495800"/>
            <a:ext cx="304800" cy="304800"/>
          </a:xfrm>
          <a:prstGeom prst="rect">
            <a:avLst/>
          </a:prstGeom>
          <a:solidFill>
            <a:schemeClr val="hlink"/>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400">
                <a:latin typeface="Courier New" panose="02070309020205020404" pitchFamily="49" charset="0"/>
              </a:rPr>
              <a:t>+1</a:t>
            </a:r>
          </a:p>
        </p:txBody>
      </p:sp>
      <p:sp>
        <p:nvSpPr>
          <p:cNvPr id="18456" name="Rectangle 24"/>
          <p:cNvSpPr>
            <a:spLocks noChangeArrowheads="1"/>
          </p:cNvSpPr>
          <p:nvPr/>
        </p:nvSpPr>
        <p:spPr bwMode="auto">
          <a:xfrm>
            <a:off x="4953000" y="4495800"/>
            <a:ext cx="304800" cy="304800"/>
          </a:xfrm>
          <a:prstGeom prst="rect">
            <a:avLst/>
          </a:prstGeom>
          <a:solidFill>
            <a:schemeClr val="hlink"/>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400">
                <a:latin typeface="Courier New" panose="02070309020205020404" pitchFamily="49" charset="0"/>
              </a:rPr>
              <a:t>-3</a:t>
            </a:r>
          </a:p>
        </p:txBody>
      </p:sp>
      <p:sp>
        <p:nvSpPr>
          <p:cNvPr id="18457" name="Rectangle 25"/>
          <p:cNvSpPr>
            <a:spLocks noChangeArrowheads="1"/>
          </p:cNvSpPr>
          <p:nvPr/>
        </p:nvSpPr>
        <p:spPr bwMode="auto">
          <a:xfrm>
            <a:off x="6324600" y="4495800"/>
            <a:ext cx="304800" cy="304800"/>
          </a:xfrm>
          <a:prstGeom prst="rect">
            <a:avLst/>
          </a:prstGeom>
          <a:solidFill>
            <a:schemeClr val="hlink"/>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400">
                <a:latin typeface="Courier New" panose="02070309020205020404" pitchFamily="49" charset="0"/>
              </a:rPr>
              <a:t>-2</a:t>
            </a:r>
          </a:p>
        </p:txBody>
      </p:sp>
      <p:sp>
        <p:nvSpPr>
          <p:cNvPr id="18458" name="Rectangle 26"/>
          <p:cNvSpPr>
            <a:spLocks noChangeArrowheads="1"/>
          </p:cNvSpPr>
          <p:nvPr/>
        </p:nvSpPr>
        <p:spPr bwMode="auto">
          <a:xfrm>
            <a:off x="4343400" y="3276600"/>
            <a:ext cx="304800" cy="304800"/>
          </a:xfrm>
          <a:prstGeom prst="rect">
            <a:avLst/>
          </a:prstGeom>
          <a:solidFill>
            <a:schemeClr val="hlink"/>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400">
                <a:latin typeface="Courier New" panose="02070309020205020404" pitchFamily="49" charset="0"/>
              </a:rPr>
              <a:t>+1</a:t>
            </a:r>
          </a:p>
        </p:txBody>
      </p:sp>
      <p:sp>
        <p:nvSpPr>
          <p:cNvPr id="18459" name="Rectangle 27"/>
          <p:cNvSpPr>
            <a:spLocks noChangeArrowheads="1"/>
          </p:cNvSpPr>
          <p:nvPr/>
        </p:nvSpPr>
        <p:spPr bwMode="auto">
          <a:xfrm>
            <a:off x="1905000" y="5638800"/>
            <a:ext cx="304800" cy="304800"/>
          </a:xfrm>
          <a:prstGeom prst="rect">
            <a:avLst/>
          </a:prstGeom>
          <a:solidFill>
            <a:schemeClr val="hlink"/>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400">
                <a:latin typeface="Courier New" panose="02070309020205020404" pitchFamily="49" charset="0"/>
              </a:rPr>
              <a:t>-3</a:t>
            </a:r>
          </a:p>
        </p:txBody>
      </p:sp>
      <p:sp>
        <p:nvSpPr>
          <p:cNvPr id="18460" name="Text Box 28"/>
          <p:cNvSpPr txBox="1">
            <a:spLocks noChangeArrowheads="1"/>
          </p:cNvSpPr>
          <p:nvPr/>
        </p:nvSpPr>
        <p:spPr bwMode="auto">
          <a:xfrm>
            <a:off x="4800600" y="3302000"/>
            <a:ext cx="7159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latin typeface="Courier New" panose="02070309020205020404" pitchFamily="49" charset="0"/>
              </a:rPr>
              <a:t>Ply 0</a:t>
            </a:r>
          </a:p>
        </p:txBody>
      </p:sp>
      <p:sp>
        <p:nvSpPr>
          <p:cNvPr id="18461" name="Text Box 29"/>
          <p:cNvSpPr txBox="1">
            <a:spLocks noChangeArrowheads="1"/>
          </p:cNvSpPr>
          <p:nvPr/>
        </p:nvSpPr>
        <p:spPr bwMode="auto">
          <a:xfrm>
            <a:off x="6705600" y="4521200"/>
            <a:ext cx="7159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latin typeface="Courier New" panose="02070309020205020404" pitchFamily="49" charset="0"/>
              </a:rPr>
              <a:t>Ply 1</a:t>
            </a:r>
          </a:p>
        </p:txBody>
      </p:sp>
      <p:sp>
        <p:nvSpPr>
          <p:cNvPr id="18462" name="Text Box 30"/>
          <p:cNvSpPr txBox="1">
            <a:spLocks noChangeArrowheads="1"/>
          </p:cNvSpPr>
          <p:nvPr/>
        </p:nvSpPr>
        <p:spPr bwMode="auto">
          <a:xfrm>
            <a:off x="7086600" y="5664200"/>
            <a:ext cx="184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400">
              <a:latin typeface="Courier New" panose="02070309020205020404" pitchFamily="49" charset="0"/>
            </a:endParaRPr>
          </a:p>
        </p:txBody>
      </p:sp>
      <p:sp>
        <p:nvSpPr>
          <p:cNvPr id="18463" name="Text Box 31"/>
          <p:cNvSpPr txBox="1">
            <a:spLocks noChangeArrowheads="1"/>
          </p:cNvSpPr>
          <p:nvPr/>
        </p:nvSpPr>
        <p:spPr bwMode="auto">
          <a:xfrm>
            <a:off x="914400" y="3300413"/>
            <a:ext cx="654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i="1">
                <a:latin typeface="Times New Roman" panose="02020603050405020304" pitchFamily="18" charset="0"/>
              </a:rPr>
              <a:t>MAX</a:t>
            </a:r>
          </a:p>
        </p:txBody>
      </p:sp>
      <p:sp>
        <p:nvSpPr>
          <p:cNvPr id="18464" name="Text Box 32"/>
          <p:cNvSpPr txBox="1">
            <a:spLocks noChangeArrowheads="1"/>
          </p:cNvSpPr>
          <p:nvPr/>
        </p:nvSpPr>
        <p:spPr bwMode="auto">
          <a:xfrm>
            <a:off x="990600" y="4443413"/>
            <a:ext cx="603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i="1">
                <a:latin typeface="Times New Roman" panose="02020603050405020304" pitchFamily="18" charset="0"/>
              </a:rPr>
              <a:t>MIN</a:t>
            </a:r>
          </a:p>
        </p:txBody>
      </p:sp>
      <p:sp>
        <p:nvSpPr>
          <p:cNvPr id="18465" name="Text Box 33"/>
          <p:cNvSpPr txBox="1">
            <a:spLocks noChangeArrowheads="1"/>
          </p:cNvSpPr>
          <p:nvPr/>
        </p:nvSpPr>
        <p:spPr bwMode="auto">
          <a:xfrm>
            <a:off x="228600" y="990600"/>
            <a:ext cx="8686800" cy="187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50000"/>
              </a:spcBef>
              <a:buFontTx/>
              <a:buNone/>
            </a:pPr>
            <a:r>
              <a:rPr lang="en-US" altLang="en-US" sz="1800">
                <a:latin typeface="+mn-lt"/>
              </a:rPr>
              <a:t>We will assume that a large positive value is good for the </a:t>
            </a:r>
            <a:r>
              <a:rPr lang="en-US" altLang="en-US" sz="1800" i="1">
                <a:latin typeface="+mn-lt"/>
              </a:rPr>
              <a:t>Player 1</a:t>
            </a:r>
            <a:r>
              <a:rPr lang="en-US" altLang="en-US" sz="1800">
                <a:latin typeface="+mn-lt"/>
              </a:rPr>
              <a:t>.  To determine </a:t>
            </a:r>
            <a:r>
              <a:rPr lang="en-US" altLang="en-US" sz="1800" i="1">
                <a:latin typeface="+mn-lt"/>
              </a:rPr>
              <a:t>Player 1's</a:t>
            </a:r>
            <a:r>
              <a:rPr lang="en-US" altLang="en-US" sz="1800">
                <a:latin typeface="+mn-lt"/>
              </a:rPr>
              <a:t> next move, we will search the possible moves for both players assuming that each player will make the best possible move.  Ply 1 is Player 2's move so we will want to return the minimum value from Ply 2 into each Ply 1 node.</a:t>
            </a:r>
          </a:p>
          <a:p>
            <a:pPr algn="just">
              <a:spcBef>
                <a:spcPct val="50000"/>
              </a:spcBef>
              <a:buFontTx/>
              <a:buNone/>
            </a:pPr>
            <a:r>
              <a:rPr lang="en-US" altLang="en-US" sz="1800">
                <a:latin typeface="+mn-lt"/>
              </a:rPr>
              <a:t>Ply 0 is the Player 1's move so we choose the maximum of the Ply 1 values.  So the best move for Player 1 results in at least a +1 return value...</a:t>
            </a:r>
          </a:p>
        </p:txBody>
      </p:sp>
    </p:spTree>
    <p:extLst>
      <p:ext uri="{BB962C8B-B14F-4D97-AF65-F5344CB8AC3E}">
        <p14:creationId xmlns:p14="http://schemas.microsoft.com/office/powerpoint/2010/main" val="42292440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Backtracking</a:t>
            </a:r>
            <a:endParaRPr lang="en-US" dirty="0"/>
          </a:p>
        </p:txBody>
      </p:sp>
      <p:sp>
        <p:nvSpPr>
          <p:cNvPr id="3" name="Content Placeholder 2"/>
          <p:cNvSpPr>
            <a:spLocks noGrp="1"/>
          </p:cNvSpPr>
          <p:nvPr>
            <p:ph idx="1"/>
          </p:nvPr>
        </p:nvSpPr>
        <p:spPr/>
        <p:txBody>
          <a:bodyPr>
            <a:normAutofit lnSpcReduction="10000"/>
          </a:bodyPr>
          <a:lstStyle/>
          <a:p>
            <a:r>
              <a:rPr lang="en-US" altLang="en-US" sz="2000" dirty="0" smtClean="0"/>
              <a:t>Is a systematic way to go through all the possible configurations of a space.</a:t>
            </a:r>
          </a:p>
          <a:p>
            <a:pPr lvl="1"/>
            <a:r>
              <a:rPr lang="en-US" altLang="en-US" sz="1800" dirty="0" smtClean="0"/>
              <a:t>These may be all possible arrangements of objects</a:t>
            </a:r>
          </a:p>
          <a:p>
            <a:pPr lvl="1"/>
            <a:r>
              <a:rPr lang="en-US" altLang="en-US" sz="1800" dirty="0" smtClean="0"/>
              <a:t>all possible ways of building a collection of them</a:t>
            </a:r>
          </a:p>
          <a:p>
            <a:pPr lvl="1"/>
            <a:r>
              <a:rPr lang="en-US" altLang="en-US" sz="1800" dirty="0" smtClean="0"/>
              <a:t>enumerating all spanning trees of a graph</a:t>
            </a:r>
          </a:p>
          <a:p>
            <a:pPr lvl="1"/>
            <a:r>
              <a:rPr lang="en-US" altLang="en-US" sz="1800" dirty="0" smtClean="0"/>
              <a:t>all paths between 2 vertices</a:t>
            </a:r>
          </a:p>
          <a:p>
            <a:pPr lvl="1"/>
            <a:r>
              <a:rPr lang="en-US" altLang="en-US" sz="1800" dirty="0" smtClean="0"/>
              <a:t>all possible ways to partition the vertices into some classes </a:t>
            </a:r>
          </a:p>
          <a:p>
            <a:r>
              <a:rPr lang="en-US" altLang="en-US" sz="2000" dirty="0" smtClean="0"/>
              <a:t>Must generate each configuration exactly once</a:t>
            </a:r>
          </a:p>
          <a:p>
            <a:r>
              <a:rPr lang="en-US" altLang="en-US" sz="2000" dirty="0" smtClean="0"/>
              <a:t>We represent our configuration  by a vector A = (a</a:t>
            </a:r>
            <a:r>
              <a:rPr lang="en-US" altLang="en-US" sz="2000" baseline="-25000" dirty="0" smtClean="0"/>
              <a:t>1</a:t>
            </a:r>
            <a:r>
              <a:rPr lang="en-US" altLang="en-US" sz="2000" dirty="0" smtClean="0"/>
              <a:t>,a</a:t>
            </a:r>
            <a:r>
              <a:rPr lang="en-US" altLang="en-US" sz="2000" baseline="-25000" dirty="0" smtClean="0"/>
              <a:t>2</a:t>
            </a:r>
            <a:r>
              <a:rPr lang="en-US" altLang="en-US" sz="2000" dirty="0" smtClean="0"/>
              <a:t>,…a</a:t>
            </a:r>
            <a:r>
              <a:rPr lang="en-US" altLang="en-US" sz="2000" baseline="-25000" dirty="0" smtClean="0"/>
              <a:t>n</a:t>
            </a:r>
            <a:r>
              <a:rPr lang="en-US" altLang="en-US" sz="2000" dirty="0" smtClean="0"/>
              <a:t>)</a:t>
            </a:r>
          </a:p>
          <a:p>
            <a:r>
              <a:rPr lang="en-US" altLang="en-US" sz="2000" dirty="0" smtClean="0"/>
              <a:t>The search procedure works by growing solutions one element at a time. At each step we have constructed a partial solution with elements fixed for the first k elements of the vector, where  k </a:t>
            </a:r>
            <a:r>
              <a:rPr lang="en-US" altLang="en-US" sz="2000" u="sng" dirty="0" smtClean="0"/>
              <a:t>&lt;</a:t>
            </a:r>
            <a:r>
              <a:rPr lang="en-US" altLang="en-US" sz="2000" dirty="0" smtClean="0"/>
              <a:t> n, From this we try to extend our solution by adding the next element from S</a:t>
            </a:r>
            <a:r>
              <a:rPr lang="en-US" altLang="en-US" sz="2000" baseline="-25000" dirty="0" smtClean="0"/>
              <a:t>k+1</a:t>
            </a:r>
            <a:r>
              <a:rPr lang="en-US" altLang="en-US" sz="2000" dirty="0" smtClean="0"/>
              <a:t>.  </a:t>
            </a:r>
          </a:p>
          <a:p>
            <a:r>
              <a:rPr lang="en-US" altLang="en-US" sz="2000" dirty="0" smtClean="0"/>
              <a:t>However if S</a:t>
            </a:r>
            <a:r>
              <a:rPr lang="en-US" altLang="en-US" sz="2000" baseline="-25000" dirty="0" smtClean="0"/>
              <a:t>k+1</a:t>
            </a:r>
            <a:r>
              <a:rPr lang="en-US" altLang="en-US" sz="2000" dirty="0" smtClean="0"/>
              <a:t> is empty we must backtrack. </a:t>
            </a:r>
          </a:p>
        </p:txBody>
      </p:sp>
      <p:sp>
        <p:nvSpPr>
          <p:cNvPr id="4" name="Slide Number Placeholder 3"/>
          <p:cNvSpPr>
            <a:spLocks noGrp="1"/>
          </p:cNvSpPr>
          <p:nvPr>
            <p:ph type="sldNum" sz="quarter" idx="12"/>
          </p:nvPr>
        </p:nvSpPr>
        <p:spPr/>
        <p:txBody>
          <a:bodyPr/>
          <a:lstStyle/>
          <a:p>
            <a:fld id="{F83052EF-BFAC-4AE0-A97F-C4EDE2F00DF7}" type="slidenum">
              <a:rPr lang="en-US" smtClean="0"/>
              <a:t>4</a:t>
            </a:fld>
            <a:endParaRPr lang="en-US"/>
          </a:p>
        </p:txBody>
      </p:sp>
    </p:spTree>
    <p:extLst>
      <p:ext uri="{BB962C8B-B14F-4D97-AF65-F5344CB8AC3E}">
        <p14:creationId xmlns:p14="http://schemas.microsoft.com/office/powerpoint/2010/main" val="105922223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85800" y="76200"/>
            <a:ext cx="7772400" cy="685800"/>
          </a:xfrm>
          <a:noFill/>
        </p:spPr>
        <p:txBody>
          <a:bodyPr>
            <a:noAutofit/>
          </a:bodyPr>
          <a:lstStyle/>
          <a:p>
            <a:pPr eaLnBrk="1" hangingPunct="1"/>
            <a:r>
              <a:rPr lang="en-US" altLang="en-US" smtClean="0">
                <a:latin typeface="+mn-lt"/>
              </a:rPr>
              <a:t>Alpha-Beta Pruning Rule</a:t>
            </a:r>
          </a:p>
        </p:txBody>
      </p:sp>
      <p:sp>
        <p:nvSpPr>
          <p:cNvPr id="19459" name="Text Box 3"/>
          <p:cNvSpPr txBox="1">
            <a:spLocks noChangeArrowheads="1"/>
          </p:cNvSpPr>
          <p:nvPr/>
        </p:nvSpPr>
        <p:spPr bwMode="auto">
          <a:xfrm>
            <a:off x="228600" y="1533525"/>
            <a:ext cx="35814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1800">
                <a:latin typeface="+mj-lt"/>
              </a:rPr>
              <a:t>If A is an ancestor of X, where A is a max node and X is a min node, then whenever Beta(X) &lt; Alpha(A), we know that if f(X) is good enough to be propagated all the way to B, then it will lose to one of A’s alternative moves. </a:t>
            </a:r>
          </a:p>
          <a:p>
            <a:pPr algn="just">
              <a:spcBef>
                <a:spcPct val="0"/>
              </a:spcBef>
              <a:buFontTx/>
              <a:buNone/>
            </a:pPr>
            <a:endParaRPr lang="en-US" altLang="en-US" sz="1800">
              <a:latin typeface="+mj-lt"/>
            </a:endParaRPr>
          </a:p>
          <a:p>
            <a:pPr algn="just">
              <a:spcBef>
                <a:spcPct val="0"/>
              </a:spcBef>
              <a:buFontTx/>
              <a:buNone/>
            </a:pPr>
            <a:r>
              <a:rPr lang="en-US" altLang="en-US" sz="1800">
                <a:latin typeface="+mj-lt"/>
              </a:rPr>
              <a:t>So in either case, f(X) will have no influence in determining the next move, so we can stop evaluating its children. </a:t>
            </a:r>
          </a:p>
          <a:p>
            <a:pPr algn="just">
              <a:spcBef>
                <a:spcPct val="0"/>
              </a:spcBef>
              <a:buFontTx/>
              <a:buNone/>
            </a:pPr>
            <a:endParaRPr lang="en-US" altLang="en-US" sz="1800">
              <a:latin typeface="+mj-lt"/>
            </a:endParaRPr>
          </a:p>
          <a:p>
            <a:pPr algn="just">
              <a:spcBef>
                <a:spcPct val="0"/>
              </a:spcBef>
              <a:buFontTx/>
              <a:buNone/>
            </a:pPr>
            <a:r>
              <a:rPr lang="en-US" altLang="en-US" sz="1800">
                <a:latin typeface="+mj-lt"/>
              </a:rPr>
              <a:t>Similarly, if Y is a max node and a descendant of B, then we can prune Y whenever Alpha(Y) &gt; Beta(B).</a:t>
            </a:r>
          </a:p>
        </p:txBody>
      </p:sp>
      <p:grpSp>
        <p:nvGrpSpPr>
          <p:cNvPr id="19460" name="Group 4"/>
          <p:cNvGrpSpPr>
            <a:grpSpLocks/>
          </p:cNvGrpSpPr>
          <p:nvPr/>
        </p:nvGrpSpPr>
        <p:grpSpPr bwMode="auto">
          <a:xfrm>
            <a:off x="3733800" y="2590800"/>
            <a:ext cx="5257800" cy="3657600"/>
            <a:chOff x="2256" y="864"/>
            <a:chExt cx="3312" cy="2304"/>
          </a:xfrm>
        </p:grpSpPr>
        <p:sp>
          <p:nvSpPr>
            <p:cNvPr id="19461" name="Text Box 5"/>
            <p:cNvSpPr txBox="1">
              <a:spLocks noChangeArrowheads="1"/>
            </p:cNvSpPr>
            <p:nvPr/>
          </p:nvSpPr>
          <p:spPr bwMode="auto">
            <a:xfrm>
              <a:off x="2774" y="2321"/>
              <a:ext cx="116"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400">
                <a:latin typeface="Courier New" panose="02070309020205020404" pitchFamily="49" charset="0"/>
              </a:endParaRPr>
            </a:p>
            <a:p>
              <a:pPr>
                <a:spcBef>
                  <a:spcPct val="0"/>
                </a:spcBef>
                <a:buFontTx/>
                <a:buNone/>
              </a:pPr>
              <a:endParaRPr lang="en-US" altLang="en-US" sz="1400">
                <a:latin typeface="Courier New" panose="02070309020205020404" pitchFamily="49" charset="0"/>
              </a:endParaRPr>
            </a:p>
          </p:txBody>
        </p:sp>
        <p:sp>
          <p:nvSpPr>
            <p:cNvPr id="19462" name="Line 6"/>
            <p:cNvSpPr>
              <a:spLocks noChangeShapeType="1"/>
            </p:cNvSpPr>
            <p:nvPr/>
          </p:nvSpPr>
          <p:spPr bwMode="auto">
            <a:xfrm flipH="1">
              <a:off x="2976" y="960"/>
              <a:ext cx="864"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63" name="Line 7"/>
            <p:cNvSpPr>
              <a:spLocks noChangeShapeType="1"/>
            </p:cNvSpPr>
            <p:nvPr/>
          </p:nvSpPr>
          <p:spPr bwMode="auto">
            <a:xfrm>
              <a:off x="3840" y="960"/>
              <a:ext cx="0"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64" name="Line 8"/>
            <p:cNvSpPr>
              <a:spLocks noChangeShapeType="1"/>
            </p:cNvSpPr>
            <p:nvPr/>
          </p:nvSpPr>
          <p:spPr bwMode="auto">
            <a:xfrm>
              <a:off x="3840" y="960"/>
              <a:ext cx="864"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65" name="Line 9"/>
            <p:cNvSpPr>
              <a:spLocks noChangeShapeType="1"/>
            </p:cNvSpPr>
            <p:nvPr/>
          </p:nvSpPr>
          <p:spPr bwMode="auto">
            <a:xfrm flipH="1">
              <a:off x="2784" y="1584"/>
              <a:ext cx="192" cy="7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66" name="Line 10"/>
            <p:cNvSpPr>
              <a:spLocks noChangeShapeType="1"/>
            </p:cNvSpPr>
            <p:nvPr/>
          </p:nvSpPr>
          <p:spPr bwMode="auto">
            <a:xfrm>
              <a:off x="2976" y="1584"/>
              <a:ext cx="240" cy="7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67" name="Line 11"/>
            <p:cNvSpPr>
              <a:spLocks noChangeShapeType="1"/>
            </p:cNvSpPr>
            <p:nvPr/>
          </p:nvSpPr>
          <p:spPr bwMode="auto">
            <a:xfrm flipH="1">
              <a:off x="3648" y="1584"/>
              <a:ext cx="192" cy="7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68" name="Line 12"/>
            <p:cNvSpPr>
              <a:spLocks noChangeShapeType="1"/>
            </p:cNvSpPr>
            <p:nvPr/>
          </p:nvSpPr>
          <p:spPr bwMode="auto">
            <a:xfrm>
              <a:off x="3840" y="1584"/>
              <a:ext cx="240" cy="7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69" name="Line 13"/>
            <p:cNvSpPr>
              <a:spLocks noChangeShapeType="1"/>
            </p:cNvSpPr>
            <p:nvPr/>
          </p:nvSpPr>
          <p:spPr bwMode="auto">
            <a:xfrm>
              <a:off x="3840" y="1584"/>
              <a:ext cx="672" cy="7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70" name="Line 14"/>
            <p:cNvSpPr>
              <a:spLocks noChangeShapeType="1"/>
            </p:cNvSpPr>
            <p:nvPr/>
          </p:nvSpPr>
          <p:spPr bwMode="auto">
            <a:xfrm>
              <a:off x="4704" y="1584"/>
              <a:ext cx="240" cy="7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71" name="Line 15"/>
            <p:cNvSpPr>
              <a:spLocks noChangeShapeType="1"/>
            </p:cNvSpPr>
            <p:nvPr/>
          </p:nvSpPr>
          <p:spPr bwMode="auto">
            <a:xfrm>
              <a:off x="4704" y="1584"/>
              <a:ext cx="672" cy="7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72" name="Line 16"/>
            <p:cNvSpPr>
              <a:spLocks noChangeShapeType="1"/>
            </p:cNvSpPr>
            <p:nvPr/>
          </p:nvSpPr>
          <p:spPr bwMode="auto">
            <a:xfrm flipH="1">
              <a:off x="2352" y="2352"/>
              <a:ext cx="432"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73" name="Line 17"/>
            <p:cNvSpPr>
              <a:spLocks noChangeShapeType="1"/>
            </p:cNvSpPr>
            <p:nvPr/>
          </p:nvSpPr>
          <p:spPr bwMode="auto">
            <a:xfrm flipH="1">
              <a:off x="2592" y="2352"/>
              <a:ext cx="192"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74" name="Line 18"/>
            <p:cNvSpPr>
              <a:spLocks noChangeShapeType="1"/>
            </p:cNvSpPr>
            <p:nvPr/>
          </p:nvSpPr>
          <p:spPr bwMode="auto">
            <a:xfrm>
              <a:off x="2784" y="2352"/>
              <a:ext cx="48"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75" name="Line 19"/>
            <p:cNvSpPr>
              <a:spLocks noChangeShapeType="1"/>
            </p:cNvSpPr>
            <p:nvPr/>
          </p:nvSpPr>
          <p:spPr bwMode="auto">
            <a:xfrm flipH="1">
              <a:off x="3072" y="2352"/>
              <a:ext cx="144" cy="7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76" name="Line 20"/>
            <p:cNvSpPr>
              <a:spLocks noChangeShapeType="1"/>
            </p:cNvSpPr>
            <p:nvPr/>
          </p:nvSpPr>
          <p:spPr bwMode="auto">
            <a:xfrm>
              <a:off x="3216" y="2352"/>
              <a:ext cx="96"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77" name="Line 21"/>
            <p:cNvSpPr>
              <a:spLocks noChangeShapeType="1"/>
            </p:cNvSpPr>
            <p:nvPr/>
          </p:nvSpPr>
          <p:spPr bwMode="auto">
            <a:xfrm flipH="1">
              <a:off x="3552" y="2352"/>
              <a:ext cx="96"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78" name="Line 22"/>
            <p:cNvSpPr>
              <a:spLocks noChangeShapeType="1"/>
            </p:cNvSpPr>
            <p:nvPr/>
          </p:nvSpPr>
          <p:spPr bwMode="auto">
            <a:xfrm>
              <a:off x="3648" y="2352"/>
              <a:ext cx="144"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79" name="Line 23"/>
            <p:cNvSpPr>
              <a:spLocks noChangeShapeType="1"/>
            </p:cNvSpPr>
            <p:nvPr/>
          </p:nvSpPr>
          <p:spPr bwMode="auto">
            <a:xfrm>
              <a:off x="4080" y="2352"/>
              <a:ext cx="192"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80" name="Line 24"/>
            <p:cNvSpPr>
              <a:spLocks noChangeShapeType="1"/>
            </p:cNvSpPr>
            <p:nvPr/>
          </p:nvSpPr>
          <p:spPr bwMode="auto">
            <a:xfrm flipH="1">
              <a:off x="4032" y="2352"/>
              <a:ext cx="48"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81" name="Line 25"/>
            <p:cNvSpPr>
              <a:spLocks noChangeShapeType="1"/>
            </p:cNvSpPr>
            <p:nvPr/>
          </p:nvSpPr>
          <p:spPr bwMode="auto">
            <a:xfrm>
              <a:off x="4512" y="2352"/>
              <a:ext cx="0"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82" name="Line 26"/>
            <p:cNvSpPr>
              <a:spLocks noChangeShapeType="1"/>
            </p:cNvSpPr>
            <p:nvPr/>
          </p:nvSpPr>
          <p:spPr bwMode="auto">
            <a:xfrm flipH="1">
              <a:off x="4752" y="2304"/>
              <a:ext cx="192" cy="7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83" name="Line 27"/>
            <p:cNvSpPr>
              <a:spLocks noChangeShapeType="1"/>
            </p:cNvSpPr>
            <p:nvPr/>
          </p:nvSpPr>
          <p:spPr bwMode="auto">
            <a:xfrm>
              <a:off x="4944" y="2304"/>
              <a:ext cx="48" cy="7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84" name="Line 28"/>
            <p:cNvSpPr>
              <a:spLocks noChangeShapeType="1"/>
            </p:cNvSpPr>
            <p:nvPr/>
          </p:nvSpPr>
          <p:spPr bwMode="auto">
            <a:xfrm flipH="1">
              <a:off x="5232" y="2352"/>
              <a:ext cx="144"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85" name="Line 29"/>
            <p:cNvSpPr>
              <a:spLocks noChangeShapeType="1"/>
            </p:cNvSpPr>
            <p:nvPr/>
          </p:nvSpPr>
          <p:spPr bwMode="auto">
            <a:xfrm>
              <a:off x="5376" y="2352"/>
              <a:ext cx="96"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86" name="Rectangle 30"/>
            <p:cNvSpPr>
              <a:spLocks noChangeArrowheads="1"/>
            </p:cNvSpPr>
            <p:nvPr/>
          </p:nvSpPr>
          <p:spPr bwMode="auto">
            <a:xfrm>
              <a:off x="3696" y="864"/>
              <a:ext cx="288" cy="192"/>
            </a:xfrm>
            <a:prstGeom prst="rect">
              <a:avLst/>
            </a:prstGeom>
            <a:solidFill>
              <a:srgbClr val="FF99FF"/>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400">
                  <a:latin typeface="Courier New" panose="02070309020205020404" pitchFamily="49" charset="0"/>
                  <a:sym typeface="Symbol" panose="05050102010706020507" pitchFamily="18" charset="2"/>
                </a:rPr>
                <a:t></a:t>
              </a:r>
              <a:r>
                <a:rPr lang="en-US" altLang="en-US" sz="1400">
                  <a:latin typeface="Courier New" panose="02070309020205020404" pitchFamily="49" charset="0"/>
                </a:rPr>
                <a:t>-1</a:t>
              </a:r>
            </a:p>
          </p:txBody>
        </p:sp>
        <p:sp>
          <p:nvSpPr>
            <p:cNvPr id="19487" name="Rectangle 31"/>
            <p:cNvSpPr>
              <a:spLocks noChangeArrowheads="1"/>
            </p:cNvSpPr>
            <p:nvPr/>
          </p:nvSpPr>
          <p:spPr bwMode="auto">
            <a:xfrm>
              <a:off x="2880" y="1488"/>
              <a:ext cx="192" cy="192"/>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400">
                  <a:latin typeface="Courier New" panose="02070309020205020404" pitchFamily="49" charset="0"/>
                </a:rPr>
                <a:t>-1</a:t>
              </a:r>
            </a:p>
          </p:txBody>
        </p:sp>
        <p:sp>
          <p:nvSpPr>
            <p:cNvPr id="19488" name="Rectangle 32"/>
            <p:cNvSpPr>
              <a:spLocks noChangeArrowheads="1"/>
            </p:cNvSpPr>
            <p:nvPr/>
          </p:nvSpPr>
          <p:spPr bwMode="auto">
            <a:xfrm>
              <a:off x="3696" y="1488"/>
              <a:ext cx="288" cy="192"/>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400">
                  <a:latin typeface="Courier New" panose="02070309020205020404" pitchFamily="49" charset="0"/>
                  <a:sym typeface="Symbol" panose="05050102010706020507" pitchFamily="18" charset="2"/>
                </a:rPr>
                <a:t>-3</a:t>
              </a:r>
              <a:endParaRPr lang="en-US" altLang="en-US" sz="1400">
                <a:latin typeface="Courier New" panose="02070309020205020404" pitchFamily="49" charset="0"/>
              </a:endParaRPr>
            </a:p>
          </p:txBody>
        </p:sp>
        <p:sp>
          <p:nvSpPr>
            <p:cNvPr id="19489" name="Rectangle 33"/>
            <p:cNvSpPr>
              <a:spLocks noChangeArrowheads="1"/>
            </p:cNvSpPr>
            <p:nvPr/>
          </p:nvSpPr>
          <p:spPr bwMode="auto">
            <a:xfrm>
              <a:off x="4560" y="1488"/>
              <a:ext cx="288" cy="192"/>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400">
                  <a:latin typeface="Courier New" panose="02070309020205020404" pitchFamily="49" charset="0"/>
                  <a:sym typeface="Symbol" panose="05050102010706020507" pitchFamily="18" charset="2"/>
                </a:rPr>
                <a:t>-4</a:t>
              </a:r>
            </a:p>
          </p:txBody>
        </p:sp>
        <p:sp>
          <p:nvSpPr>
            <p:cNvPr id="19490" name="Rectangle 34"/>
            <p:cNvSpPr>
              <a:spLocks noChangeArrowheads="1"/>
            </p:cNvSpPr>
            <p:nvPr/>
          </p:nvSpPr>
          <p:spPr bwMode="auto">
            <a:xfrm>
              <a:off x="2688" y="2256"/>
              <a:ext cx="192" cy="192"/>
            </a:xfrm>
            <a:prstGeom prst="rect">
              <a:avLst/>
            </a:prstGeom>
            <a:solidFill>
              <a:srgbClr val="FF99FF"/>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400">
                  <a:latin typeface="Courier New" panose="02070309020205020404" pitchFamily="49" charset="0"/>
                </a:rPr>
                <a:t>-1</a:t>
              </a:r>
            </a:p>
          </p:txBody>
        </p:sp>
        <p:sp>
          <p:nvSpPr>
            <p:cNvPr id="19491" name="Rectangle 35"/>
            <p:cNvSpPr>
              <a:spLocks noChangeArrowheads="1"/>
            </p:cNvSpPr>
            <p:nvPr/>
          </p:nvSpPr>
          <p:spPr bwMode="auto">
            <a:xfrm>
              <a:off x="3072" y="2256"/>
              <a:ext cx="288" cy="192"/>
            </a:xfrm>
            <a:prstGeom prst="rect">
              <a:avLst/>
            </a:prstGeom>
            <a:solidFill>
              <a:srgbClr val="FF99FF"/>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400">
                  <a:latin typeface="Courier New" panose="02070309020205020404" pitchFamily="49" charset="0"/>
                  <a:sym typeface="Symbol" panose="05050102010706020507" pitchFamily="18" charset="2"/>
                </a:rPr>
                <a:t></a:t>
              </a:r>
              <a:r>
                <a:rPr lang="en-US" altLang="en-US" sz="1400">
                  <a:latin typeface="Courier New" panose="02070309020205020404" pitchFamily="49" charset="0"/>
                </a:rPr>
                <a:t>+2</a:t>
              </a:r>
            </a:p>
          </p:txBody>
        </p:sp>
        <p:sp>
          <p:nvSpPr>
            <p:cNvPr id="19492" name="Rectangle 36"/>
            <p:cNvSpPr>
              <a:spLocks noChangeArrowheads="1"/>
            </p:cNvSpPr>
            <p:nvPr/>
          </p:nvSpPr>
          <p:spPr bwMode="auto">
            <a:xfrm>
              <a:off x="3552" y="2256"/>
              <a:ext cx="192" cy="192"/>
            </a:xfrm>
            <a:prstGeom prst="rect">
              <a:avLst/>
            </a:prstGeom>
            <a:solidFill>
              <a:srgbClr val="FF99FF"/>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400">
                  <a:latin typeface="Courier New" panose="02070309020205020404" pitchFamily="49" charset="0"/>
                </a:rPr>
                <a:t>-3</a:t>
              </a:r>
            </a:p>
          </p:txBody>
        </p:sp>
        <p:sp>
          <p:nvSpPr>
            <p:cNvPr id="19493" name="Rectangle 37"/>
            <p:cNvSpPr>
              <a:spLocks noChangeArrowheads="1"/>
            </p:cNvSpPr>
            <p:nvPr/>
          </p:nvSpPr>
          <p:spPr bwMode="auto">
            <a:xfrm>
              <a:off x="3984" y="2256"/>
              <a:ext cx="192" cy="192"/>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ndParaRPr>
            </a:p>
          </p:txBody>
        </p:sp>
        <p:sp>
          <p:nvSpPr>
            <p:cNvPr id="19494" name="Rectangle 38"/>
            <p:cNvSpPr>
              <a:spLocks noChangeArrowheads="1"/>
            </p:cNvSpPr>
            <p:nvPr/>
          </p:nvSpPr>
          <p:spPr bwMode="auto">
            <a:xfrm>
              <a:off x="4416" y="2256"/>
              <a:ext cx="192" cy="192"/>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ndParaRPr>
            </a:p>
          </p:txBody>
        </p:sp>
        <p:sp>
          <p:nvSpPr>
            <p:cNvPr id="19495" name="Rectangle 39"/>
            <p:cNvSpPr>
              <a:spLocks noChangeArrowheads="1"/>
            </p:cNvSpPr>
            <p:nvPr/>
          </p:nvSpPr>
          <p:spPr bwMode="auto">
            <a:xfrm>
              <a:off x="4848" y="2256"/>
              <a:ext cx="192" cy="192"/>
            </a:xfrm>
            <a:prstGeom prst="rect">
              <a:avLst/>
            </a:prstGeom>
            <a:solidFill>
              <a:srgbClr val="FF99FF"/>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400">
                  <a:latin typeface="Courier New" panose="02070309020205020404" pitchFamily="49" charset="0"/>
                </a:rPr>
                <a:t>-4</a:t>
              </a:r>
            </a:p>
          </p:txBody>
        </p:sp>
        <p:sp>
          <p:nvSpPr>
            <p:cNvPr id="19496" name="Rectangle 40"/>
            <p:cNvSpPr>
              <a:spLocks noChangeArrowheads="1"/>
            </p:cNvSpPr>
            <p:nvPr/>
          </p:nvSpPr>
          <p:spPr bwMode="auto">
            <a:xfrm>
              <a:off x="5280" y="2256"/>
              <a:ext cx="192" cy="192"/>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latin typeface="Times New Roman" panose="02020603050405020304" pitchFamily="18" charset="0"/>
              </a:endParaRPr>
            </a:p>
          </p:txBody>
        </p:sp>
        <p:sp>
          <p:nvSpPr>
            <p:cNvPr id="19497" name="Rectangle 41"/>
            <p:cNvSpPr>
              <a:spLocks noChangeArrowheads="1"/>
            </p:cNvSpPr>
            <p:nvPr/>
          </p:nvSpPr>
          <p:spPr bwMode="auto">
            <a:xfrm>
              <a:off x="2256" y="2976"/>
              <a:ext cx="192" cy="192"/>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400">
                  <a:latin typeface="Courier New" panose="02070309020205020404" pitchFamily="49" charset="0"/>
                </a:rPr>
                <a:t>-1</a:t>
              </a:r>
            </a:p>
          </p:txBody>
        </p:sp>
        <p:sp>
          <p:nvSpPr>
            <p:cNvPr id="19498" name="Rectangle 42"/>
            <p:cNvSpPr>
              <a:spLocks noChangeArrowheads="1"/>
            </p:cNvSpPr>
            <p:nvPr/>
          </p:nvSpPr>
          <p:spPr bwMode="auto">
            <a:xfrm>
              <a:off x="2496" y="2976"/>
              <a:ext cx="192" cy="192"/>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400">
                  <a:latin typeface="Courier New" panose="02070309020205020404" pitchFamily="49" charset="0"/>
                </a:rPr>
                <a:t>-2</a:t>
              </a:r>
            </a:p>
          </p:txBody>
        </p:sp>
        <p:sp>
          <p:nvSpPr>
            <p:cNvPr id="19499" name="Rectangle 43"/>
            <p:cNvSpPr>
              <a:spLocks noChangeArrowheads="1"/>
            </p:cNvSpPr>
            <p:nvPr/>
          </p:nvSpPr>
          <p:spPr bwMode="auto">
            <a:xfrm>
              <a:off x="2736" y="2976"/>
              <a:ext cx="192" cy="192"/>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400">
                  <a:latin typeface="Courier New" panose="02070309020205020404" pitchFamily="49" charset="0"/>
                </a:rPr>
                <a:t>-3</a:t>
              </a:r>
            </a:p>
          </p:txBody>
        </p:sp>
        <p:sp>
          <p:nvSpPr>
            <p:cNvPr id="19500" name="Rectangle 44"/>
            <p:cNvSpPr>
              <a:spLocks noChangeArrowheads="1"/>
            </p:cNvSpPr>
            <p:nvPr/>
          </p:nvSpPr>
          <p:spPr bwMode="auto">
            <a:xfrm>
              <a:off x="2976" y="2976"/>
              <a:ext cx="192" cy="192"/>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400">
                  <a:latin typeface="Courier New" panose="02070309020205020404" pitchFamily="49" charset="0"/>
                </a:rPr>
                <a:t>+2</a:t>
              </a:r>
            </a:p>
          </p:txBody>
        </p:sp>
        <p:sp>
          <p:nvSpPr>
            <p:cNvPr id="19501" name="Rectangle 45"/>
            <p:cNvSpPr>
              <a:spLocks noChangeArrowheads="1"/>
            </p:cNvSpPr>
            <p:nvPr/>
          </p:nvSpPr>
          <p:spPr bwMode="auto">
            <a:xfrm>
              <a:off x="3216" y="2976"/>
              <a:ext cx="192" cy="192"/>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400">
                  <a:latin typeface="Courier New" panose="02070309020205020404" pitchFamily="49" charset="0"/>
                </a:rPr>
                <a:t>-1</a:t>
              </a:r>
            </a:p>
          </p:txBody>
        </p:sp>
        <p:sp>
          <p:nvSpPr>
            <p:cNvPr id="19502" name="Rectangle 46"/>
            <p:cNvSpPr>
              <a:spLocks noChangeArrowheads="1"/>
            </p:cNvSpPr>
            <p:nvPr/>
          </p:nvSpPr>
          <p:spPr bwMode="auto">
            <a:xfrm>
              <a:off x="3456" y="2976"/>
              <a:ext cx="192" cy="192"/>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400">
                  <a:latin typeface="Courier New" panose="02070309020205020404" pitchFamily="49" charset="0"/>
                </a:rPr>
                <a:t>-3</a:t>
              </a:r>
            </a:p>
          </p:txBody>
        </p:sp>
        <p:sp>
          <p:nvSpPr>
            <p:cNvPr id="19503" name="Rectangle 47"/>
            <p:cNvSpPr>
              <a:spLocks noChangeArrowheads="1"/>
            </p:cNvSpPr>
            <p:nvPr/>
          </p:nvSpPr>
          <p:spPr bwMode="auto">
            <a:xfrm>
              <a:off x="3696" y="2976"/>
              <a:ext cx="192" cy="192"/>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400">
                  <a:latin typeface="Courier New" panose="02070309020205020404" pitchFamily="49" charset="0"/>
                </a:rPr>
                <a:t>-4</a:t>
              </a:r>
            </a:p>
          </p:txBody>
        </p:sp>
        <p:sp>
          <p:nvSpPr>
            <p:cNvPr id="19504" name="Rectangle 48"/>
            <p:cNvSpPr>
              <a:spLocks noChangeArrowheads="1"/>
            </p:cNvSpPr>
            <p:nvPr/>
          </p:nvSpPr>
          <p:spPr bwMode="auto">
            <a:xfrm>
              <a:off x="3936" y="2976"/>
              <a:ext cx="192" cy="192"/>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400">
                  <a:latin typeface="Courier New" panose="02070309020205020404" pitchFamily="49" charset="0"/>
                </a:rPr>
                <a:t>-3</a:t>
              </a:r>
            </a:p>
          </p:txBody>
        </p:sp>
        <p:sp>
          <p:nvSpPr>
            <p:cNvPr id="19505" name="Rectangle 49"/>
            <p:cNvSpPr>
              <a:spLocks noChangeArrowheads="1"/>
            </p:cNvSpPr>
            <p:nvPr/>
          </p:nvSpPr>
          <p:spPr bwMode="auto">
            <a:xfrm>
              <a:off x="4176" y="2976"/>
              <a:ext cx="192" cy="192"/>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400">
                  <a:latin typeface="Courier New" panose="02070309020205020404" pitchFamily="49" charset="0"/>
                </a:rPr>
                <a:t>+3</a:t>
              </a:r>
            </a:p>
          </p:txBody>
        </p:sp>
        <p:sp>
          <p:nvSpPr>
            <p:cNvPr id="19506" name="Rectangle 50"/>
            <p:cNvSpPr>
              <a:spLocks noChangeArrowheads="1"/>
            </p:cNvSpPr>
            <p:nvPr/>
          </p:nvSpPr>
          <p:spPr bwMode="auto">
            <a:xfrm>
              <a:off x="4416" y="2976"/>
              <a:ext cx="192" cy="192"/>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400">
                  <a:latin typeface="Courier New" panose="02070309020205020404" pitchFamily="49" charset="0"/>
                </a:rPr>
                <a:t>+4</a:t>
              </a:r>
            </a:p>
          </p:txBody>
        </p:sp>
        <p:sp>
          <p:nvSpPr>
            <p:cNvPr id="19507" name="Rectangle 51"/>
            <p:cNvSpPr>
              <a:spLocks noChangeArrowheads="1"/>
            </p:cNvSpPr>
            <p:nvPr/>
          </p:nvSpPr>
          <p:spPr bwMode="auto">
            <a:xfrm>
              <a:off x="4656" y="2976"/>
              <a:ext cx="192" cy="192"/>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400">
                  <a:latin typeface="Courier New" panose="02070309020205020404" pitchFamily="49" charset="0"/>
                </a:rPr>
                <a:t>-4</a:t>
              </a:r>
            </a:p>
          </p:txBody>
        </p:sp>
        <p:sp>
          <p:nvSpPr>
            <p:cNvPr id="19508" name="Rectangle 52"/>
            <p:cNvSpPr>
              <a:spLocks noChangeArrowheads="1"/>
            </p:cNvSpPr>
            <p:nvPr/>
          </p:nvSpPr>
          <p:spPr bwMode="auto">
            <a:xfrm>
              <a:off x="4896" y="2976"/>
              <a:ext cx="192" cy="192"/>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400">
                  <a:latin typeface="Courier New" panose="02070309020205020404" pitchFamily="49" charset="0"/>
                </a:rPr>
                <a:t>-5</a:t>
              </a:r>
            </a:p>
          </p:txBody>
        </p:sp>
        <p:sp>
          <p:nvSpPr>
            <p:cNvPr id="19509" name="Rectangle 53"/>
            <p:cNvSpPr>
              <a:spLocks noChangeArrowheads="1"/>
            </p:cNvSpPr>
            <p:nvPr/>
          </p:nvSpPr>
          <p:spPr bwMode="auto">
            <a:xfrm>
              <a:off x="5136" y="2976"/>
              <a:ext cx="192" cy="192"/>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400">
                  <a:latin typeface="Courier New" panose="02070309020205020404" pitchFamily="49" charset="0"/>
                </a:rPr>
                <a:t>+4</a:t>
              </a:r>
            </a:p>
          </p:txBody>
        </p:sp>
        <p:sp>
          <p:nvSpPr>
            <p:cNvPr id="19510" name="Rectangle 54"/>
            <p:cNvSpPr>
              <a:spLocks noChangeArrowheads="1"/>
            </p:cNvSpPr>
            <p:nvPr/>
          </p:nvSpPr>
          <p:spPr bwMode="auto">
            <a:xfrm>
              <a:off x="5376" y="2976"/>
              <a:ext cx="192" cy="192"/>
            </a:xfrm>
            <a:prstGeom prst="rect">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400">
                  <a:latin typeface="Courier New" panose="02070309020205020404" pitchFamily="49" charset="0"/>
                </a:rPr>
                <a:t>+5</a:t>
              </a:r>
            </a:p>
          </p:txBody>
        </p:sp>
        <p:sp>
          <p:nvSpPr>
            <p:cNvPr id="19511" name="Text Box 55"/>
            <p:cNvSpPr txBox="1">
              <a:spLocks noChangeArrowheads="1"/>
            </p:cNvSpPr>
            <p:nvPr/>
          </p:nvSpPr>
          <p:spPr bwMode="auto">
            <a:xfrm>
              <a:off x="4032" y="880"/>
              <a:ext cx="31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latin typeface="Courier New" panose="02070309020205020404" pitchFamily="49" charset="0"/>
                </a:rPr>
                <a:t>max</a:t>
              </a:r>
            </a:p>
          </p:txBody>
        </p:sp>
        <p:sp>
          <p:nvSpPr>
            <p:cNvPr id="19512" name="Text Box 56"/>
            <p:cNvSpPr txBox="1">
              <a:spLocks noChangeArrowheads="1"/>
            </p:cNvSpPr>
            <p:nvPr/>
          </p:nvSpPr>
          <p:spPr bwMode="auto">
            <a:xfrm>
              <a:off x="4896" y="1504"/>
              <a:ext cx="31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latin typeface="Courier New" panose="02070309020205020404" pitchFamily="49" charset="0"/>
                </a:rPr>
                <a:t>min</a:t>
              </a:r>
            </a:p>
          </p:txBody>
        </p:sp>
        <p:sp>
          <p:nvSpPr>
            <p:cNvPr id="19513" name="Text Box 57"/>
            <p:cNvSpPr txBox="1">
              <a:spLocks noChangeArrowheads="1"/>
            </p:cNvSpPr>
            <p:nvPr/>
          </p:nvSpPr>
          <p:spPr bwMode="auto">
            <a:xfrm>
              <a:off x="2294" y="2273"/>
              <a:ext cx="31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latin typeface="Courier New" panose="02070309020205020404" pitchFamily="49" charset="0"/>
                </a:rPr>
                <a:t>max</a:t>
              </a:r>
            </a:p>
          </p:txBody>
        </p:sp>
      </p:grpSp>
    </p:spTree>
    <p:extLst>
      <p:ext uri="{BB962C8B-B14F-4D97-AF65-F5344CB8AC3E}">
        <p14:creationId xmlns:p14="http://schemas.microsoft.com/office/powerpoint/2010/main" val="3604917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Already Seen Backtracking</a:t>
            </a:r>
            <a:endParaRPr lang="en-US" dirty="0"/>
          </a:p>
        </p:txBody>
      </p:sp>
      <p:sp>
        <p:nvSpPr>
          <p:cNvPr id="3" name="Content Placeholder 2"/>
          <p:cNvSpPr>
            <a:spLocks noGrp="1"/>
          </p:cNvSpPr>
          <p:nvPr>
            <p:ph idx="1"/>
          </p:nvPr>
        </p:nvSpPr>
        <p:spPr/>
        <p:txBody>
          <a:bodyPr/>
          <a:lstStyle/>
          <a:p>
            <a:r>
              <a:rPr lang="en-US" altLang="en-US" dirty="0" smtClean="0"/>
              <a:t>Depth-First Tree Search</a:t>
            </a:r>
          </a:p>
          <a:p>
            <a:pPr lvl="1"/>
            <a:r>
              <a:rPr lang="en-US" dirty="0" smtClean="0"/>
              <a:t>Backtrack when necessary then move forward</a:t>
            </a:r>
            <a:endParaRPr lang="en-US" dirty="0"/>
          </a:p>
        </p:txBody>
      </p:sp>
      <p:sp>
        <p:nvSpPr>
          <p:cNvPr id="4" name="Slide Number Placeholder 3"/>
          <p:cNvSpPr>
            <a:spLocks noGrp="1"/>
          </p:cNvSpPr>
          <p:nvPr>
            <p:ph type="sldNum" sz="quarter" idx="12"/>
          </p:nvPr>
        </p:nvSpPr>
        <p:spPr/>
        <p:txBody>
          <a:bodyPr/>
          <a:lstStyle/>
          <a:p>
            <a:fld id="{F83052EF-BFAC-4AE0-A97F-C4EDE2F00DF7}" type="slidenum">
              <a:rPr lang="en-US" smtClean="0"/>
              <a:t>5</a:t>
            </a:fld>
            <a:endParaRPr lang="en-US"/>
          </a:p>
        </p:txBody>
      </p:sp>
    </p:spTree>
    <p:extLst>
      <p:ext uri="{BB962C8B-B14F-4D97-AF65-F5344CB8AC3E}">
        <p14:creationId xmlns:p14="http://schemas.microsoft.com/office/powerpoint/2010/main" val="39462365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Depth-First Search</a:t>
            </a:r>
            <a:endParaRPr lang="en-US" dirty="0"/>
          </a:p>
        </p:txBody>
      </p:sp>
      <p:sp>
        <p:nvSpPr>
          <p:cNvPr id="3" name="Content Placeholder 2"/>
          <p:cNvSpPr>
            <a:spLocks noGrp="1"/>
          </p:cNvSpPr>
          <p:nvPr>
            <p:ph idx="1"/>
          </p:nvPr>
        </p:nvSpPr>
        <p:spPr/>
        <p:txBody>
          <a:bodyPr/>
          <a:lstStyle/>
          <a:p>
            <a:r>
              <a:rPr lang="en-US" dirty="0" smtClean="0">
                <a:latin typeface="Times New Roman" pitchFamily="18" charset="0"/>
              </a:rPr>
              <a:t>Depth First Search</a:t>
            </a:r>
          </a:p>
          <a:p>
            <a:pPr lvl="1"/>
            <a:r>
              <a:rPr lang="en-US" dirty="0" smtClean="0">
                <a:latin typeface="Times New Roman" pitchFamily="18" charset="0"/>
              </a:rPr>
              <a:t>Starting at some vertex, we process the current vertex and then recursively traverse the first vertices adjacent to it.(backtrack if necessary)</a:t>
            </a:r>
          </a:p>
          <a:p>
            <a:pPr lvl="1"/>
            <a:r>
              <a:rPr lang="en-US" dirty="0" smtClean="0">
                <a:latin typeface="Times New Roman" pitchFamily="18" charset="0"/>
              </a:rPr>
              <a:t>If this is done on a tree O(|E|)</a:t>
            </a:r>
          </a:p>
          <a:p>
            <a:pPr lvl="1"/>
            <a:r>
              <a:rPr lang="en-US" dirty="0" smtClean="0">
                <a:latin typeface="Times New Roman" pitchFamily="18" charset="0"/>
              </a:rPr>
              <a:t>If this is done on a graph with cycles we need to avoid going in the cycle forever.</a:t>
            </a:r>
          </a:p>
          <a:p>
            <a:endParaRPr lang="en-US" dirty="0"/>
          </a:p>
        </p:txBody>
      </p:sp>
      <p:sp>
        <p:nvSpPr>
          <p:cNvPr id="4" name="Slide Number Placeholder 3"/>
          <p:cNvSpPr>
            <a:spLocks noGrp="1"/>
          </p:cNvSpPr>
          <p:nvPr>
            <p:ph type="sldNum" sz="quarter" idx="12"/>
          </p:nvPr>
        </p:nvSpPr>
        <p:spPr/>
        <p:txBody>
          <a:bodyPr/>
          <a:lstStyle/>
          <a:p>
            <a:fld id="{5B26B432-A48F-42C7-8D51-2906E14DD9E6}" type="slidenum">
              <a:rPr lang="en-US" smtClean="0"/>
              <a:t>6</a:t>
            </a:fld>
            <a:endParaRPr lang="en-US"/>
          </a:p>
        </p:txBody>
      </p:sp>
    </p:spTree>
    <p:extLst>
      <p:ext uri="{BB962C8B-B14F-4D97-AF65-F5344CB8AC3E}">
        <p14:creationId xmlns:p14="http://schemas.microsoft.com/office/powerpoint/2010/main" val="3640412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Depth-First Searching</a:t>
            </a:r>
            <a:endParaRPr lang="en-US" dirty="0"/>
          </a:p>
        </p:txBody>
      </p:sp>
      <p:sp>
        <p:nvSpPr>
          <p:cNvPr id="3" name="Content Placeholder 2"/>
          <p:cNvSpPr>
            <a:spLocks noGrp="1"/>
          </p:cNvSpPr>
          <p:nvPr>
            <p:ph idx="1"/>
          </p:nvPr>
        </p:nvSpPr>
        <p:spPr/>
        <p:txBody>
          <a:bodyPr>
            <a:normAutofit/>
          </a:bodyPr>
          <a:lstStyle/>
          <a:p>
            <a:r>
              <a:rPr lang="en-US" altLang="en-US" sz="2400" dirty="0" smtClean="0"/>
              <a:t>A depth-first search (DFS) explores a path all the way to a leaf before backtracking and exploring another path</a:t>
            </a:r>
          </a:p>
          <a:p>
            <a:r>
              <a:rPr lang="en-US" altLang="en-US" sz="2400" dirty="0" smtClean="0"/>
              <a:t>For example, after searching </a:t>
            </a:r>
            <a:r>
              <a:rPr lang="en-US" altLang="en-US" sz="2400" dirty="0" smtClean="0">
                <a:latin typeface="Verdana" pitchFamily="34" charset="0"/>
              </a:rPr>
              <a:t>A</a:t>
            </a:r>
            <a:r>
              <a:rPr lang="en-US" altLang="en-US" sz="2400" dirty="0" smtClean="0"/>
              <a:t>, then </a:t>
            </a:r>
            <a:r>
              <a:rPr lang="en-US" altLang="en-US" sz="2400" dirty="0" smtClean="0">
                <a:latin typeface="Verdana" pitchFamily="34" charset="0"/>
              </a:rPr>
              <a:t>B</a:t>
            </a:r>
            <a:r>
              <a:rPr lang="en-US" altLang="en-US" sz="2400" dirty="0" smtClean="0"/>
              <a:t>, then </a:t>
            </a:r>
            <a:r>
              <a:rPr lang="en-US" altLang="en-US" sz="2400" dirty="0" smtClean="0">
                <a:latin typeface="Verdana" pitchFamily="34" charset="0"/>
              </a:rPr>
              <a:t>D</a:t>
            </a:r>
            <a:r>
              <a:rPr lang="en-US" altLang="en-US" sz="2400" dirty="0" smtClean="0"/>
              <a:t>, the search backtracks and tries another path from </a:t>
            </a:r>
            <a:r>
              <a:rPr lang="en-US" altLang="en-US" sz="2400" dirty="0" smtClean="0">
                <a:latin typeface="Verdana" pitchFamily="34" charset="0"/>
              </a:rPr>
              <a:t>B</a:t>
            </a:r>
            <a:endParaRPr lang="en-US" altLang="en-US" sz="2400" dirty="0" smtClean="0"/>
          </a:p>
          <a:p>
            <a:r>
              <a:rPr lang="en-US" altLang="en-US" sz="2400" dirty="0" smtClean="0"/>
              <a:t>Node are explored in the order </a:t>
            </a:r>
            <a:r>
              <a:rPr lang="en-US" altLang="en-US" sz="2400" dirty="0" smtClean="0">
                <a:latin typeface="Verdana" pitchFamily="34" charset="0"/>
              </a:rPr>
              <a:t>A B D E H L M N I O P C F G J K Q</a:t>
            </a:r>
            <a:endParaRPr lang="en-US" altLang="en-US" sz="2400" dirty="0" smtClean="0"/>
          </a:p>
          <a:p>
            <a:r>
              <a:rPr lang="en-US" altLang="en-US" sz="2400" dirty="0" smtClean="0">
                <a:latin typeface="Verdana" pitchFamily="34" charset="0"/>
              </a:rPr>
              <a:t>N</a:t>
            </a:r>
            <a:r>
              <a:rPr lang="en-US" altLang="en-US" sz="2400" dirty="0" smtClean="0"/>
              <a:t> will be found before </a:t>
            </a:r>
            <a:r>
              <a:rPr lang="en-US" altLang="en-US" sz="2400" dirty="0" smtClean="0">
                <a:latin typeface="Verdana" pitchFamily="34" charset="0"/>
              </a:rPr>
              <a:t>J</a:t>
            </a:r>
          </a:p>
          <a:p>
            <a:endParaRPr lang="en-US" dirty="0"/>
          </a:p>
        </p:txBody>
      </p:sp>
      <p:sp>
        <p:nvSpPr>
          <p:cNvPr id="4" name="Slide Number Placeholder 3"/>
          <p:cNvSpPr>
            <a:spLocks noGrp="1"/>
          </p:cNvSpPr>
          <p:nvPr>
            <p:ph type="sldNum" sz="quarter" idx="12"/>
          </p:nvPr>
        </p:nvSpPr>
        <p:spPr/>
        <p:txBody>
          <a:bodyPr/>
          <a:lstStyle/>
          <a:p>
            <a:fld id="{5B26B432-A48F-42C7-8D51-2906E14DD9E6}" type="slidenum">
              <a:rPr lang="en-US" smtClean="0"/>
              <a:t>7</a:t>
            </a:fld>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3711804"/>
            <a:ext cx="2743200" cy="31461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79451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Directed Depth First Search</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5B26B432-A48F-42C7-8D51-2906E14DD9E6}" type="slidenum">
              <a:rPr lang="en-US" smtClean="0"/>
              <a:t>8</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263" y="1290638"/>
            <a:ext cx="7989887" cy="427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08850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Directed Depth First Search</a:t>
            </a:r>
            <a:endParaRPr lang="en-US" dirty="0"/>
          </a:p>
        </p:txBody>
      </p:sp>
      <p:sp>
        <p:nvSpPr>
          <p:cNvPr id="3" name="Content Placeholder 2"/>
          <p:cNvSpPr>
            <a:spLocks noGrp="1"/>
          </p:cNvSpPr>
          <p:nvPr>
            <p:ph idx="1"/>
          </p:nvPr>
        </p:nvSpPr>
        <p:spPr>
          <a:xfrm>
            <a:off x="457200" y="1600200"/>
            <a:ext cx="8229600" cy="5257800"/>
          </a:xfrm>
        </p:spPr>
        <p:txBody>
          <a:bodyPr>
            <a:normAutofit lnSpcReduction="10000"/>
          </a:bodyPr>
          <a:lstStyle/>
          <a:p>
            <a:r>
              <a:rPr lang="en-US" dirty="0" err="1" smtClean="0"/>
              <a:t>dfs</a:t>
            </a:r>
            <a:r>
              <a:rPr lang="en-US" dirty="0" smtClean="0"/>
              <a:t>(A)    </a:t>
            </a:r>
            <a:r>
              <a:rPr lang="en-US" dirty="0" smtClean="0">
                <a:solidFill>
                  <a:srgbClr val="0070C0"/>
                </a:solidFill>
              </a:rPr>
              <a:t>A-F</a:t>
            </a:r>
            <a:r>
              <a:rPr lang="en-US" dirty="0" smtClean="0"/>
              <a:t> A-G (use alphabet order for ties) </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Function call stack: </a:t>
            </a:r>
            <a:r>
              <a:rPr lang="en-US" dirty="0" err="1" smtClean="0"/>
              <a:t>dfs</a:t>
            </a:r>
            <a:r>
              <a:rPr lang="en-US" dirty="0" smtClean="0"/>
              <a:t>(A)</a:t>
            </a:r>
            <a:endParaRPr lang="en-US" dirty="0"/>
          </a:p>
        </p:txBody>
      </p:sp>
      <p:sp>
        <p:nvSpPr>
          <p:cNvPr id="4" name="Slide Number Placeholder 3"/>
          <p:cNvSpPr>
            <a:spLocks noGrp="1"/>
          </p:cNvSpPr>
          <p:nvPr>
            <p:ph type="sldNum" sz="quarter" idx="12"/>
          </p:nvPr>
        </p:nvSpPr>
        <p:spPr/>
        <p:txBody>
          <a:bodyPr/>
          <a:lstStyle/>
          <a:p>
            <a:fld id="{5B26B432-A48F-42C7-8D51-2906E14DD9E6}" type="slidenum">
              <a:rPr lang="en-US" smtClean="0"/>
              <a:t>9</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199" y="2286000"/>
            <a:ext cx="4267201" cy="36514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29432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TotalTime>
  <Words>1778</Words>
  <Application>Microsoft Office PowerPoint</Application>
  <PresentationFormat>On-screen Show (4:3)</PresentationFormat>
  <Paragraphs>298</Paragraphs>
  <Slides>40</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40</vt:i4>
      </vt:variant>
    </vt:vector>
  </HeadingPairs>
  <TitlesOfParts>
    <vt:vector size="49" baseType="lpstr">
      <vt:lpstr>Arial</vt:lpstr>
      <vt:lpstr>Calibri</vt:lpstr>
      <vt:lpstr>Courier New</vt:lpstr>
      <vt:lpstr>Symbol</vt:lpstr>
      <vt:lpstr>Tahoma</vt:lpstr>
      <vt:lpstr>Times New Roman</vt:lpstr>
      <vt:lpstr>Verdana</vt:lpstr>
      <vt:lpstr>Wingdings</vt:lpstr>
      <vt:lpstr>Office Theme</vt:lpstr>
      <vt:lpstr>Backtracking</vt:lpstr>
      <vt:lpstr>Backtracking</vt:lpstr>
      <vt:lpstr>Backtracking (animation)</vt:lpstr>
      <vt:lpstr>Backtracking</vt:lpstr>
      <vt:lpstr>Already Seen Backtracking</vt:lpstr>
      <vt:lpstr>Depth-First Search</vt:lpstr>
      <vt:lpstr>Depth-First Searching</vt:lpstr>
      <vt:lpstr>Directed Depth First Search</vt:lpstr>
      <vt:lpstr>Directed Depth First Search</vt:lpstr>
      <vt:lpstr>Directed Depth First Search</vt:lpstr>
      <vt:lpstr>Directed Depth First Search</vt:lpstr>
      <vt:lpstr>Directed Depth First Search</vt:lpstr>
      <vt:lpstr>Directed Depth First Search</vt:lpstr>
      <vt:lpstr>Directed Depth First Search</vt:lpstr>
      <vt:lpstr>Backtracking Technique</vt:lpstr>
      <vt:lpstr>Backtracking Implementation</vt:lpstr>
      <vt:lpstr>n Queens</vt:lpstr>
      <vt:lpstr>How Queens Work</vt:lpstr>
      <vt:lpstr>Solution Ideas</vt:lpstr>
      <vt:lpstr>One Queen per Row</vt:lpstr>
      <vt:lpstr>Third Solution Idea</vt:lpstr>
      <vt:lpstr>The Point</vt:lpstr>
      <vt:lpstr>Four Queens Problem</vt:lpstr>
      <vt:lpstr>Four Queens Problem Tree</vt:lpstr>
      <vt:lpstr>Four Queens Problem Tree</vt:lpstr>
      <vt:lpstr>Four Queens Entire Tree </vt:lpstr>
      <vt:lpstr>Four Queens Check As We Go </vt:lpstr>
      <vt:lpstr>Four Queens Check As We Go </vt:lpstr>
      <vt:lpstr>Four Queens Check As We Go </vt:lpstr>
      <vt:lpstr>Four Queens Check As We Go </vt:lpstr>
      <vt:lpstr>Another View</vt:lpstr>
      <vt:lpstr>Pseudo Code for Backtracking</vt:lpstr>
      <vt:lpstr>Four Queens Check Entire Tree </vt:lpstr>
      <vt:lpstr>Efficiency of Backtracking</vt:lpstr>
      <vt:lpstr>Hamiltonian Circuits Problem</vt:lpstr>
      <vt:lpstr>Sample Problem</vt:lpstr>
      <vt:lpstr>Game Trees </vt:lpstr>
      <vt:lpstr>PowerPoint Presentation</vt:lpstr>
      <vt:lpstr>Minimax Game Tree</vt:lpstr>
      <vt:lpstr>Alpha-Beta Pruning Rule</vt:lpstr>
    </vt:vector>
  </TitlesOfParts>
  <Company>Ford Motor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BackTracking</dc:title>
  <dc:creator>Steiner, Tom (T.G.)</dc:creator>
  <cp:lastModifiedBy>Steiner, Tom (T.G.)</cp:lastModifiedBy>
  <cp:revision>12</cp:revision>
  <dcterms:created xsi:type="dcterms:W3CDTF">2014-11-17T18:59:39Z</dcterms:created>
  <dcterms:modified xsi:type="dcterms:W3CDTF">2019-04-02T19:53:58Z</dcterms:modified>
</cp:coreProperties>
</file>