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90" r:id="rId5"/>
    <p:sldId id="259" r:id="rId6"/>
    <p:sldId id="260" r:id="rId7"/>
    <p:sldId id="261" r:id="rId8"/>
    <p:sldId id="262" r:id="rId9"/>
    <p:sldId id="263" r:id="rId10"/>
    <p:sldId id="264" r:id="rId11"/>
    <p:sldId id="265" r:id="rId12"/>
    <p:sldId id="311" r:id="rId13"/>
    <p:sldId id="274" r:id="rId14"/>
    <p:sldId id="272" r:id="rId15"/>
    <p:sldId id="273" r:id="rId16"/>
    <p:sldId id="267" r:id="rId17"/>
    <p:sldId id="268" r:id="rId18"/>
    <p:sldId id="269" r:id="rId19"/>
    <p:sldId id="270" r:id="rId20"/>
    <p:sldId id="308"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9" r:id="rId35"/>
    <p:sldId id="309" r:id="rId36"/>
    <p:sldId id="291" r:id="rId37"/>
    <p:sldId id="292" r:id="rId38"/>
    <p:sldId id="310" r:id="rId39"/>
    <p:sldId id="296" r:id="rId40"/>
    <p:sldId id="297" r:id="rId41"/>
    <p:sldId id="298" r:id="rId42"/>
    <p:sldId id="299" r:id="rId43"/>
    <p:sldId id="300" r:id="rId44"/>
    <p:sldId id="301" r:id="rId45"/>
    <p:sldId id="302" r:id="rId46"/>
    <p:sldId id="303" r:id="rId47"/>
    <p:sldId id="304" r:id="rId48"/>
    <p:sldId id="305" r:id="rId49"/>
    <p:sldId id="306" r:id="rId50"/>
    <p:sldId id="329" r:id="rId51"/>
    <p:sldId id="266" r:id="rId52"/>
    <p:sldId id="332" r:id="rId53"/>
    <p:sldId id="321" r:id="rId54"/>
    <p:sldId id="322" r:id="rId55"/>
    <p:sldId id="323" r:id="rId56"/>
    <p:sldId id="324" r:id="rId57"/>
    <p:sldId id="325" r:id="rId58"/>
    <p:sldId id="326" r:id="rId59"/>
    <p:sldId id="327" r:id="rId60"/>
    <p:sldId id="333" r:id="rId61"/>
    <p:sldId id="328" r:id="rId62"/>
    <p:sldId id="334" r:id="rId63"/>
    <p:sldId id="312" r:id="rId64"/>
    <p:sldId id="335" r:id="rId65"/>
    <p:sldId id="313" r:id="rId66"/>
    <p:sldId id="314" r:id="rId67"/>
    <p:sldId id="315" r:id="rId68"/>
    <p:sldId id="316" r:id="rId69"/>
    <p:sldId id="317" r:id="rId70"/>
    <p:sldId id="330" r:id="rId71"/>
    <p:sldId id="331"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397"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23ECC4-E088-4F62-A89A-39E4A3057949}" type="datetimeFigureOut">
              <a:rPr lang="en-US" smtClean="0"/>
              <a:t>4/14/2021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DB5B3-B240-4401-A3AD-1CC1F568B16C}" type="slidenum">
              <a:rPr lang="en-US" smtClean="0"/>
              <a:t>‹#›</a:t>
            </a:fld>
            <a:endParaRPr lang="en-US"/>
          </a:p>
        </p:txBody>
      </p:sp>
    </p:spTree>
    <p:extLst>
      <p:ext uri="{BB962C8B-B14F-4D97-AF65-F5344CB8AC3E}">
        <p14:creationId xmlns:p14="http://schemas.microsoft.com/office/powerpoint/2010/main" val="10244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F4B68B-C680-4E3A-B7AE-47612337E308}" type="slidenum">
              <a:rPr lang="en-US" altLang="en-US"/>
              <a:pPr/>
              <a:t>13</a:t>
            </a:fld>
            <a:endParaRPr lang="en-US" altLang="en-US"/>
          </a:p>
        </p:txBody>
      </p:sp>
      <p:sp>
        <p:nvSpPr>
          <p:cNvPr id="315394" name="Rectangle 2"/>
          <p:cNvSpPr>
            <a:spLocks noGrp="1" noRot="1" noChangeAspect="1" noChangeArrowheads="1" noTextEdit="1"/>
          </p:cNvSpPr>
          <p:nvPr>
            <p:ph type="sldImg"/>
          </p:nvPr>
        </p:nvSpPr>
        <p:spPr>
          <a:ln/>
        </p:spPr>
      </p:sp>
      <p:sp>
        <p:nvSpPr>
          <p:cNvPr id="315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1B0D8-0B7F-4E16-A2C3-61E73FE4DE5E}" type="slidenum">
              <a:rPr lang="en-US" altLang="en-US"/>
              <a:pPr/>
              <a:t>26</a:t>
            </a:fld>
            <a:endParaRPr lang="en-US" altLang="en-US"/>
          </a:p>
        </p:txBody>
      </p:sp>
      <p:sp>
        <p:nvSpPr>
          <p:cNvPr id="321538" name="Rectangle 2"/>
          <p:cNvSpPr>
            <a:spLocks noGrp="1" noRot="1" noChangeAspect="1" noChangeArrowheads="1" noTextEdit="1"/>
          </p:cNvSpPr>
          <p:nvPr>
            <p:ph type="sldImg"/>
          </p:nvPr>
        </p:nvSpPr>
        <p:spPr>
          <a:ln/>
        </p:spPr>
      </p:sp>
      <p:sp>
        <p:nvSpPr>
          <p:cNvPr id="321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ED8D9-ABF1-46AF-8F8A-52C686AB0CCE}" type="slidenum">
              <a:rPr lang="en-US" altLang="en-US"/>
              <a:pPr/>
              <a:t>27</a:t>
            </a:fld>
            <a:endParaRPr lang="en-US" altLang="en-US"/>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7FF530-F155-458D-A991-903A1DCB1984}" type="slidenum">
              <a:rPr lang="en-US" altLang="en-US"/>
              <a:pPr/>
              <a:t>28</a:t>
            </a:fld>
            <a:endParaRPr lang="en-US" altLang="en-US"/>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65A0F-8EE1-4BA6-A3B0-276FB0978D54}" type="slidenum">
              <a:rPr lang="en-US" altLang="en-US"/>
              <a:pPr/>
              <a:t>29</a:t>
            </a:fld>
            <a:endParaRPr lang="en-US" altLang="en-US"/>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452BF0-6692-46B8-9669-2EA32879C5D5}" type="slidenum">
              <a:rPr lang="en-US" altLang="en-US"/>
              <a:pPr/>
              <a:t>30</a:t>
            </a:fld>
            <a:endParaRPr lang="en-US" altLang="en-US"/>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816396-53BE-41A4-9765-415F047AE054}" type="slidenum">
              <a:rPr lang="en-US" altLang="en-US"/>
              <a:pPr/>
              <a:t>31</a:t>
            </a:fld>
            <a:endParaRPr lang="en-US" altLang="en-US"/>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87A517-0A5E-4CEB-9A53-AA16B46759D3}" type="slidenum">
              <a:rPr lang="en-US" altLang="en-US"/>
              <a:pPr/>
              <a:t>32</a:t>
            </a:fld>
            <a:endParaRPr lang="en-US" altLang="en-US"/>
          </a:p>
        </p:txBody>
      </p:sp>
      <p:sp>
        <p:nvSpPr>
          <p:cNvPr id="327682" name="Rectangle 2"/>
          <p:cNvSpPr>
            <a:spLocks noGrp="1" noRot="1" noChangeAspect="1" noChangeArrowheads="1" noTextEdit="1"/>
          </p:cNvSpPr>
          <p:nvPr>
            <p:ph type="sldImg"/>
          </p:nvPr>
        </p:nvSpPr>
        <p:spPr>
          <a:ln/>
        </p:spPr>
      </p:sp>
      <p:sp>
        <p:nvSpPr>
          <p:cNvPr id="327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0CD207-A15A-43BC-AE8E-8B8C132E9849}" type="slidenum">
              <a:rPr lang="en-US" altLang="en-US"/>
              <a:pPr/>
              <a:t>33</a:t>
            </a:fld>
            <a:endParaRPr lang="en-US" altLang="en-US"/>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7300B9-12F9-4C12-BBC8-638D5344435A}" type="slidenum">
              <a:rPr lang="en-US" altLang="en-US"/>
              <a:pPr/>
              <a:t>34</a:t>
            </a:fld>
            <a:endParaRPr lang="en-US" altLang="en-US"/>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AD28DC-FA80-425B-8144-9675007D8CCD}" type="slidenum">
              <a:rPr lang="en-US" altLang="en-US"/>
              <a:pPr/>
              <a:t>35</a:t>
            </a:fld>
            <a:endParaRPr lang="en-US" altLang="en-US"/>
          </a:p>
        </p:txBody>
      </p:sp>
      <p:sp>
        <p:nvSpPr>
          <p:cNvPr id="332802" name="Rectangle 2"/>
          <p:cNvSpPr>
            <a:spLocks noGrp="1" noRot="1" noChangeAspect="1" noChangeArrowheads="1" noTextEdit="1"/>
          </p:cNvSpPr>
          <p:nvPr>
            <p:ph type="sldImg"/>
          </p:nvPr>
        </p:nvSpPr>
        <p:spPr>
          <a:ln/>
        </p:spPr>
      </p:sp>
      <p:sp>
        <p:nvSpPr>
          <p:cNvPr id="3328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54240A-B5F9-4F31-B6EF-936C87475220}" type="slidenum">
              <a:rPr lang="en-US" altLang="en-US"/>
              <a:pPr/>
              <a:t>14</a:t>
            </a:fld>
            <a:endParaRPr lang="en-US" altLang="en-US"/>
          </a:p>
        </p:txBody>
      </p:sp>
      <p:sp>
        <p:nvSpPr>
          <p:cNvPr id="313346" name="Rectangle 2"/>
          <p:cNvSpPr>
            <a:spLocks noGrp="1" noRot="1" noChangeAspect="1" noChangeArrowheads="1" noTextEdit="1"/>
          </p:cNvSpPr>
          <p:nvPr>
            <p:ph type="sldImg"/>
          </p:nvPr>
        </p:nvSpPr>
        <p:spPr>
          <a:ln/>
        </p:spPr>
      </p:sp>
      <p:sp>
        <p:nvSpPr>
          <p:cNvPr id="3133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900E6-19BD-44BB-BB00-A2D9726E302C}" type="slidenum">
              <a:rPr lang="en-US" altLang="en-US"/>
              <a:pPr/>
              <a:t>38</a:t>
            </a:fld>
            <a:endParaRPr lang="en-US" altLang="en-US"/>
          </a:p>
        </p:txBody>
      </p:sp>
      <p:sp>
        <p:nvSpPr>
          <p:cNvPr id="334850" name="Rectangle 2"/>
          <p:cNvSpPr>
            <a:spLocks noGrp="1" noRot="1" noChangeAspect="1" noChangeArrowheads="1" noTextEdit="1"/>
          </p:cNvSpPr>
          <p:nvPr>
            <p:ph type="sldImg"/>
          </p:nvPr>
        </p:nvSpPr>
        <p:spPr>
          <a:ln/>
        </p:spPr>
      </p:sp>
      <p:sp>
        <p:nvSpPr>
          <p:cNvPr id="3348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4E8944FB-8273-4BFF-B5A2-8CB53841F435}" type="slidenum">
              <a:rPr lang="en-US" altLang="en-US" sz="1200">
                <a:latin typeface="Arial Narrow" pitchFamily="34" charset="0"/>
              </a:rPr>
              <a:pPr eaLnBrk="1" hangingPunct="1"/>
              <a:t>39</a:t>
            </a:fld>
            <a:endParaRPr lang="en-US" altLang="en-US" sz="1200">
              <a:latin typeface="Arial Narrow" pitchFamily="34" charset="0"/>
            </a:endParaRPr>
          </a:p>
        </p:txBody>
      </p:sp>
      <p:sp>
        <p:nvSpPr>
          <p:cNvPr id="26627" name="Rectangle 2"/>
          <p:cNvSpPr>
            <a:spLocks noGrp="1" noRot="1" noChangeAspect="1" noChangeArrowheads="1" noTextEdit="1"/>
          </p:cNvSpPr>
          <p:nvPr>
            <p:ph type="sldImg"/>
          </p:nvPr>
        </p:nvSpPr>
        <p:spPr>
          <a:solidFill>
            <a:srgbClr val="FFFFFF"/>
          </a:solidFill>
          <a:ln/>
        </p:spPr>
      </p:sp>
      <p:sp>
        <p:nvSpPr>
          <p:cNvPr id="2662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E065C7F6-E546-4A0E-ACC9-C342DFBE248D}" type="slidenum">
              <a:rPr lang="en-US" altLang="en-US" sz="1200">
                <a:latin typeface="Arial Narrow" pitchFamily="34" charset="0"/>
              </a:rPr>
              <a:pPr eaLnBrk="1" hangingPunct="1"/>
              <a:t>40</a:t>
            </a:fld>
            <a:endParaRPr lang="en-US" altLang="en-US" sz="1200">
              <a:latin typeface="Arial Narrow" pitchFamily="34" charset="0"/>
            </a:endParaRPr>
          </a:p>
        </p:txBody>
      </p:sp>
      <p:sp>
        <p:nvSpPr>
          <p:cNvPr id="27651" name="Rectangle 2"/>
          <p:cNvSpPr>
            <a:spLocks noGrp="1" noRot="1" noChangeAspect="1" noChangeArrowheads="1" noTextEdit="1"/>
          </p:cNvSpPr>
          <p:nvPr>
            <p:ph type="sldImg"/>
          </p:nvPr>
        </p:nvSpPr>
        <p:spPr>
          <a:solidFill>
            <a:srgbClr val="FFFFFF"/>
          </a:solidFill>
          <a:ln/>
        </p:spPr>
      </p:sp>
      <p:sp>
        <p:nvSpPr>
          <p:cNvPr id="27652"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AC212C06-FA48-47F7-A968-7D6E66E3B260}" type="slidenum">
              <a:rPr lang="en-US" altLang="en-US" sz="1200">
                <a:latin typeface="Arial Narrow" pitchFamily="34" charset="0"/>
              </a:rPr>
              <a:pPr eaLnBrk="1" hangingPunct="1"/>
              <a:t>41</a:t>
            </a:fld>
            <a:endParaRPr lang="en-US" altLang="en-US" sz="1200">
              <a:latin typeface="Arial Narrow" pitchFamily="34" charset="0"/>
            </a:endParaRPr>
          </a:p>
        </p:txBody>
      </p:sp>
      <p:sp>
        <p:nvSpPr>
          <p:cNvPr id="28675" name="Rectangle 2"/>
          <p:cNvSpPr>
            <a:spLocks noGrp="1" noRot="1" noChangeAspect="1" noChangeArrowheads="1" noTextEdit="1"/>
          </p:cNvSpPr>
          <p:nvPr>
            <p:ph type="sldImg"/>
          </p:nvPr>
        </p:nvSpPr>
        <p:spPr>
          <a:xfrm>
            <a:off x="1178719" y="686405"/>
            <a:ext cx="4500563" cy="3429000"/>
          </a:xfrm>
          <a:solidFill>
            <a:srgbClr val="FFFFFF"/>
          </a:solidFill>
          <a:ln/>
        </p:spPr>
      </p:sp>
      <p:sp>
        <p:nvSpPr>
          <p:cNvPr id="28676" name="Rectangle 3"/>
          <p:cNvSpPr>
            <a:spLocks noGrp="1" noChangeArrowheads="1"/>
          </p:cNvSpPr>
          <p:nvPr>
            <p:ph type="body" idx="1"/>
          </p:nvPr>
        </p:nvSpPr>
        <p:spPr>
          <a:xfrm>
            <a:off x="686098" y="4343704"/>
            <a:ext cx="5485805" cy="4113892"/>
          </a:xfr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931FC7B6-9568-4B25-A44F-4A0CED9C5AE5}" type="slidenum">
              <a:rPr lang="en-US" altLang="en-US" sz="1200">
                <a:latin typeface="Arial Narrow" pitchFamily="34" charset="0"/>
              </a:rPr>
              <a:pPr eaLnBrk="1" hangingPunct="1"/>
              <a:t>42</a:t>
            </a:fld>
            <a:endParaRPr lang="en-US" altLang="en-US" sz="1200">
              <a:latin typeface="Arial Narrow" pitchFamily="34" charset="0"/>
            </a:endParaRPr>
          </a:p>
        </p:txBody>
      </p:sp>
      <p:sp>
        <p:nvSpPr>
          <p:cNvPr id="29699" name="Rectangle 2"/>
          <p:cNvSpPr>
            <a:spLocks noGrp="1" noRot="1" noChangeAspect="1" noChangeArrowheads="1" noTextEdit="1"/>
          </p:cNvSpPr>
          <p:nvPr>
            <p:ph type="sldImg"/>
          </p:nvPr>
        </p:nvSpPr>
        <p:spPr>
          <a:xfrm>
            <a:off x="1144588" y="685800"/>
            <a:ext cx="4570412" cy="3429000"/>
          </a:xfrm>
          <a:solidFill>
            <a:srgbClr val="FFFFFF"/>
          </a:solidFill>
          <a:ln/>
        </p:spPr>
      </p:sp>
      <p:sp>
        <p:nvSpPr>
          <p:cNvPr id="29700" name="Rectangle 3"/>
          <p:cNvSpPr>
            <a:spLocks noGrp="1" noChangeArrowheads="1"/>
          </p:cNvSpPr>
          <p:nvPr>
            <p:ph type="body" idx="1"/>
          </p:nvPr>
        </p:nvSpPr>
        <p:spPr>
          <a:xfrm>
            <a:off x="686098" y="4343704"/>
            <a:ext cx="5485805" cy="4113892"/>
          </a:xfr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2CDBE26E-FC14-42B8-B348-66DCED324ECE}" type="slidenum">
              <a:rPr lang="en-US" altLang="en-US" sz="1200">
                <a:latin typeface="Arial Narrow" pitchFamily="34" charset="0"/>
              </a:rPr>
              <a:pPr eaLnBrk="1" hangingPunct="1"/>
              <a:t>43</a:t>
            </a:fld>
            <a:endParaRPr lang="en-US" altLang="en-US" sz="1200">
              <a:latin typeface="Arial Narrow" pitchFamily="34" charset="0"/>
            </a:endParaRPr>
          </a:p>
        </p:txBody>
      </p:sp>
      <p:sp>
        <p:nvSpPr>
          <p:cNvPr id="30723" name="Rectangle 2"/>
          <p:cNvSpPr>
            <a:spLocks noGrp="1" noRot="1" noChangeAspect="1" noChangeArrowheads="1" noTextEdit="1"/>
          </p:cNvSpPr>
          <p:nvPr>
            <p:ph type="sldImg"/>
          </p:nvPr>
        </p:nvSpPr>
        <p:spPr>
          <a:solidFill>
            <a:srgbClr val="FFFFFF"/>
          </a:solidFill>
          <a:ln/>
        </p:spPr>
      </p:sp>
      <p:sp>
        <p:nvSpPr>
          <p:cNvPr id="3072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B86DDB17-886E-468C-B363-11E4A1DBE229}" type="slidenum">
              <a:rPr lang="en-US" altLang="en-US" sz="1200">
                <a:latin typeface="Arial Narrow" pitchFamily="34" charset="0"/>
              </a:rPr>
              <a:pPr eaLnBrk="1" hangingPunct="1"/>
              <a:t>44</a:t>
            </a:fld>
            <a:endParaRPr lang="en-US" altLang="en-US" sz="1200">
              <a:latin typeface="Arial Narrow" pitchFamily="34" charset="0"/>
            </a:endParaRPr>
          </a:p>
        </p:txBody>
      </p:sp>
      <p:sp>
        <p:nvSpPr>
          <p:cNvPr id="31747" name="Rectangle 2"/>
          <p:cNvSpPr>
            <a:spLocks noGrp="1" noRot="1" noChangeAspect="1" noChangeArrowheads="1" noTextEdit="1"/>
          </p:cNvSpPr>
          <p:nvPr>
            <p:ph type="sldImg"/>
          </p:nvPr>
        </p:nvSpPr>
        <p:spPr>
          <a:solidFill>
            <a:srgbClr val="FFFFFF"/>
          </a:solidFill>
          <a:ln/>
        </p:spPr>
      </p:sp>
      <p:sp>
        <p:nvSpPr>
          <p:cNvPr id="3174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9BF89962-030D-4FE5-910F-2251EDC16CD6}" type="slidenum">
              <a:rPr lang="en-US" altLang="en-US" sz="1200">
                <a:latin typeface="Arial Narrow" pitchFamily="34" charset="0"/>
              </a:rPr>
              <a:pPr eaLnBrk="1" hangingPunct="1"/>
              <a:t>45</a:t>
            </a:fld>
            <a:endParaRPr lang="en-US" altLang="en-US" sz="1200">
              <a:latin typeface="Arial Narrow" pitchFamily="34" charset="0"/>
            </a:endParaRPr>
          </a:p>
        </p:txBody>
      </p:sp>
      <p:sp>
        <p:nvSpPr>
          <p:cNvPr id="32771" name="Rectangle 2"/>
          <p:cNvSpPr>
            <a:spLocks noGrp="1" noRot="1" noChangeAspect="1" noChangeArrowheads="1" noTextEdit="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EE6AF094-A4B1-4509-A077-8CE6D94005A3}" type="slidenum">
              <a:rPr lang="en-US" altLang="en-US" sz="1200">
                <a:latin typeface="Arial Narrow" pitchFamily="34" charset="0"/>
              </a:rPr>
              <a:pPr eaLnBrk="1" hangingPunct="1"/>
              <a:t>46</a:t>
            </a:fld>
            <a:endParaRPr lang="en-US" altLang="en-US" sz="1200">
              <a:latin typeface="Arial Narrow" pitchFamily="34" charset="0"/>
            </a:endParaRPr>
          </a:p>
        </p:txBody>
      </p:sp>
      <p:sp>
        <p:nvSpPr>
          <p:cNvPr id="33795" name="Rectangle 2"/>
          <p:cNvSpPr>
            <a:spLocks noGrp="1" noRot="1" noChangeAspect="1" noChangeArrowheads="1" noTextEdit="1"/>
          </p:cNvSpPr>
          <p:nvPr>
            <p:ph type="sldImg"/>
          </p:nvPr>
        </p:nvSpPr>
        <p:spPr>
          <a:solidFill>
            <a:srgbClr val="FFFFFF"/>
          </a:solidFill>
          <a:ln/>
        </p:spPr>
      </p:sp>
      <p:sp>
        <p:nvSpPr>
          <p:cNvPr id="33796"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204A569B-2A69-441F-94BB-B00C27B25F8B}" type="slidenum">
              <a:rPr lang="en-US" altLang="en-US" sz="1200">
                <a:latin typeface="Arial Narrow" pitchFamily="34" charset="0"/>
              </a:rPr>
              <a:pPr eaLnBrk="1" hangingPunct="1"/>
              <a:t>47</a:t>
            </a:fld>
            <a:endParaRPr lang="en-US" altLang="en-US" sz="1200">
              <a:latin typeface="Arial Narrow" pitchFamily="34" charset="0"/>
            </a:endParaRPr>
          </a:p>
        </p:txBody>
      </p:sp>
      <p:sp>
        <p:nvSpPr>
          <p:cNvPr id="34819" name="Rectangle 2"/>
          <p:cNvSpPr>
            <a:spLocks noGrp="1" noRot="1" noChangeAspect="1" noChangeArrowheads="1" noTextEdit="1"/>
          </p:cNvSpPr>
          <p:nvPr>
            <p:ph type="sldImg"/>
          </p:nvPr>
        </p:nvSpPr>
        <p:spPr>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51918-D9DC-4258-B1BB-D99C89BA2171}" type="slidenum">
              <a:rPr lang="en-US" altLang="en-US"/>
              <a:pPr/>
              <a:t>15</a:t>
            </a:fld>
            <a:endParaRPr lang="en-US" altLang="en-US"/>
          </a:p>
        </p:txBody>
      </p:sp>
      <p:sp>
        <p:nvSpPr>
          <p:cNvPr id="314370" name="Rectangle 2"/>
          <p:cNvSpPr>
            <a:spLocks noGrp="1" noRot="1" noChangeAspect="1" noChangeArrowheads="1" noTextEdit="1"/>
          </p:cNvSpPr>
          <p:nvPr>
            <p:ph type="sldImg"/>
          </p:nvPr>
        </p:nvSpPr>
        <p:spPr>
          <a:ln/>
        </p:spPr>
      </p:sp>
      <p:sp>
        <p:nvSpPr>
          <p:cNvPr id="3143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2C18DE09-F685-4F77-9CEC-9428A699D23B}" type="slidenum">
              <a:rPr lang="en-US" altLang="en-US" sz="1200">
                <a:latin typeface="Arial Narrow" pitchFamily="34" charset="0"/>
              </a:rPr>
              <a:pPr eaLnBrk="1" hangingPunct="1"/>
              <a:t>48</a:t>
            </a:fld>
            <a:endParaRPr lang="en-US" altLang="en-US" sz="1200">
              <a:latin typeface="Arial Narrow" pitchFamily="34" charset="0"/>
            </a:endParaRPr>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CAE103AD-440D-404B-8B0F-9DC6A367BE4D}" type="slidenum">
              <a:rPr lang="en-US" altLang="en-US" sz="1200">
                <a:latin typeface="Arial Narrow" pitchFamily="34" charset="0"/>
              </a:rPr>
              <a:pPr eaLnBrk="1" hangingPunct="1"/>
              <a:t>49</a:t>
            </a:fld>
            <a:endParaRPr lang="en-US" altLang="en-US" sz="1200">
              <a:latin typeface="Arial Narrow" pitchFamily="34" charset="0"/>
            </a:endParaRPr>
          </a:p>
        </p:txBody>
      </p:sp>
      <p:sp>
        <p:nvSpPr>
          <p:cNvPr id="36867" name="Rectangle 2"/>
          <p:cNvSpPr>
            <a:spLocks noGrp="1" noRot="1" noChangeAspect="1" noChangeArrowheads="1" noTextEdit="1"/>
          </p:cNvSpPr>
          <p:nvPr>
            <p:ph type="sldImg"/>
          </p:nvPr>
        </p:nvSpPr>
        <p:spPr>
          <a:solidFill>
            <a:srgbClr val="FFFFFF"/>
          </a:solidFill>
          <a:ln/>
        </p:spPr>
      </p:sp>
      <p:sp>
        <p:nvSpPr>
          <p:cNvPr id="36868" name="Rectangle 3"/>
          <p:cNvSpPr>
            <a:spLocks noGrp="1" noChangeArrowheads="1"/>
          </p:cNvSpPr>
          <p:nvPr>
            <p:ph type="body" idx="1"/>
          </p:nvPr>
        </p:nvSpPr>
        <p:spPr>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0095D03C-D6A4-4ECC-A979-8B2B7C39B8D0}" type="slidenum">
              <a:rPr lang="en-US" altLang="en-US" sz="1200">
                <a:latin typeface="Arial Narrow" pitchFamily="34" charset="0"/>
              </a:rPr>
              <a:pPr eaLnBrk="1" hangingPunct="1"/>
              <a:t>52</a:t>
            </a:fld>
            <a:endParaRPr lang="en-US" altLang="en-US" sz="1200">
              <a:latin typeface="Arial Narrow"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defTabSz="915986" eaLnBrk="0" hangingPunct="0">
              <a:defRPr sz="2300">
                <a:solidFill>
                  <a:schemeClr val="tx1"/>
                </a:solidFill>
                <a:latin typeface="Tahoma" pitchFamily="34" charset="0"/>
                <a:cs typeface="Times New Roman" pitchFamily="18" charset="0"/>
              </a:defRPr>
            </a:lvl1pPr>
            <a:lvl2pPr marL="702756" indent="-270291" defTabSz="915986" eaLnBrk="0" hangingPunct="0">
              <a:defRPr sz="2300">
                <a:solidFill>
                  <a:schemeClr val="tx1"/>
                </a:solidFill>
                <a:latin typeface="Tahoma" pitchFamily="34" charset="0"/>
                <a:cs typeface="Times New Roman" pitchFamily="18" charset="0"/>
              </a:defRPr>
            </a:lvl2pPr>
            <a:lvl3pPr marL="1081164" indent="-216233" defTabSz="915986" eaLnBrk="0" hangingPunct="0">
              <a:defRPr sz="2300">
                <a:solidFill>
                  <a:schemeClr val="tx1"/>
                </a:solidFill>
                <a:latin typeface="Tahoma" pitchFamily="34" charset="0"/>
                <a:cs typeface="Times New Roman" pitchFamily="18" charset="0"/>
              </a:defRPr>
            </a:lvl3pPr>
            <a:lvl4pPr marL="1513629" indent="-216233" defTabSz="915986" eaLnBrk="0" hangingPunct="0">
              <a:defRPr sz="2300">
                <a:solidFill>
                  <a:schemeClr val="tx1"/>
                </a:solidFill>
                <a:latin typeface="Tahoma" pitchFamily="34" charset="0"/>
                <a:cs typeface="Times New Roman" pitchFamily="18" charset="0"/>
              </a:defRPr>
            </a:lvl4pPr>
            <a:lvl5pPr marL="1946095" indent="-216233" defTabSz="915986" eaLnBrk="0" hangingPunct="0">
              <a:defRPr sz="2300">
                <a:solidFill>
                  <a:schemeClr val="tx1"/>
                </a:solidFill>
                <a:latin typeface="Tahoma" pitchFamily="34" charset="0"/>
                <a:cs typeface="Times New Roman" pitchFamily="18" charset="0"/>
              </a:defRPr>
            </a:lvl5pPr>
            <a:lvl6pPr marL="2378560"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6pPr>
            <a:lvl7pPr marL="2811026"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7pPr>
            <a:lvl8pPr marL="3243491"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8pPr>
            <a:lvl9pPr marL="3675957" indent="-216233" defTabSz="915986" eaLnBrk="0" fontAlgn="base" hangingPunct="0">
              <a:spcBef>
                <a:spcPct val="0"/>
              </a:spcBef>
              <a:spcAft>
                <a:spcPct val="0"/>
              </a:spcAft>
              <a:defRPr sz="2300">
                <a:solidFill>
                  <a:schemeClr val="tx1"/>
                </a:solidFill>
                <a:latin typeface="Tahoma" pitchFamily="34" charset="0"/>
                <a:cs typeface="Times New Roman" pitchFamily="18" charset="0"/>
              </a:defRPr>
            </a:lvl9pPr>
          </a:lstStyle>
          <a:p>
            <a:pPr eaLnBrk="1" hangingPunct="1"/>
            <a:fld id="{120EBD35-1448-4B84-B73E-B8242CC0D3DD}" type="slidenum">
              <a:rPr lang="en-US" altLang="en-US" sz="1200">
                <a:latin typeface="Arial Narrow" pitchFamily="34" charset="0"/>
              </a:rPr>
              <a:pPr eaLnBrk="1" hangingPunct="1"/>
              <a:t>20</a:t>
            </a:fld>
            <a:endParaRPr lang="en-US" altLang="en-US" sz="1200">
              <a:latin typeface="Arial Narrow"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7BE4A9-B9BF-4602-8634-5D8C69D95F60}" type="slidenum">
              <a:rPr lang="en-US" altLang="en-US"/>
              <a:pPr/>
              <a:t>21</a:t>
            </a:fld>
            <a:endParaRPr lang="en-US" altLang="en-US"/>
          </a:p>
        </p:txBody>
      </p:sp>
      <p:sp>
        <p:nvSpPr>
          <p:cNvPr id="316418" name="Rectangle 2"/>
          <p:cNvSpPr>
            <a:spLocks noGrp="1" noRot="1" noChangeAspect="1" noChangeArrowheads="1" noTextEdit="1"/>
          </p:cNvSpPr>
          <p:nvPr>
            <p:ph type="sldImg"/>
          </p:nvPr>
        </p:nvSpPr>
        <p:spPr>
          <a:ln/>
        </p:spPr>
      </p:sp>
      <p:sp>
        <p:nvSpPr>
          <p:cNvPr id="3164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2C1530-EFB3-4B31-8BF8-D4F1CE323EB0}" type="slidenum">
              <a:rPr lang="en-US" altLang="en-US"/>
              <a:pPr/>
              <a:t>22</a:t>
            </a:fld>
            <a:endParaRPr lang="en-US" alt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D0EDB2-CF07-405D-B642-F1A48979A730}" type="slidenum">
              <a:rPr lang="en-US" altLang="en-US"/>
              <a:pPr/>
              <a:t>23</a:t>
            </a:fld>
            <a:endParaRPr lang="en-US" altLang="en-US"/>
          </a:p>
        </p:txBody>
      </p:sp>
      <p:sp>
        <p:nvSpPr>
          <p:cNvPr id="318466" name="Rectangle 2"/>
          <p:cNvSpPr>
            <a:spLocks noGrp="1" noRot="1" noChangeAspect="1" noChangeArrowheads="1" noTextEdit="1"/>
          </p:cNvSpPr>
          <p:nvPr>
            <p:ph type="sldImg"/>
          </p:nvPr>
        </p:nvSpPr>
        <p:spPr>
          <a:ln/>
        </p:spPr>
      </p:sp>
      <p:sp>
        <p:nvSpPr>
          <p:cNvPr id="3184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4AB6D7-EE5C-46ED-9C14-24EA8565901B}" type="slidenum">
              <a:rPr lang="en-US" altLang="en-US"/>
              <a:pPr/>
              <a:t>24</a:t>
            </a:fld>
            <a:endParaRPr lang="en-US" altLang="en-US"/>
          </a:p>
        </p:txBody>
      </p:sp>
      <p:sp>
        <p:nvSpPr>
          <p:cNvPr id="319490" name="Rectangle 2"/>
          <p:cNvSpPr>
            <a:spLocks noGrp="1" noRot="1" noChangeAspect="1" noChangeArrowheads="1" noTextEdit="1"/>
          </p:cNvSpPr>
          <p:nvPr>
            <p:ph type="sldImg"/>
          </p:nvPr>
        </p:nvSpPr>
        <p:spPr>
          <a:ln/>
        </p:spPr>
      </p:sp>
      <p:sp>
        <p:nvSpPr>
          <p:cNvPr id="319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55B92-581E-4557-A5D4-2949C4E05179}" type="slidenum">
              <a:rPr lang="en-US" altLang="en-US"/>
              <a:pPr/>
              <a:t>25</a:t>
            </a:fld>
            <a:endParaRPr lang="en-US" altLang="en-US"/>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25E378-D4E1-4C05-B9ED-F640C3091980}" type="datetime1">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2953665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80DC58-7C26-4AAD-849B-ED5D978E0E93}" type="datetime1">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2697120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AF9FD6-659E-4F4E-B90C-E17C7EFDEDC3}" type="datetime1">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516222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41313" y="100013"/>
            <a:ext cx="8229600" cy="906462"/>
          </a:xfrm>
        </p:spPr>
        <p:txBody>
          <a:bodyPr/>
          <a:lstStyle/>
          <a:p>
            <a:r>
              <a:rPr lang="en-US"/>
              <a:t>Click to edit Master title style</a:t>
            </a:r>
          </a:p>
        </p:txBody>
      </p:sp>
      <p:sp>
        <p:nvSpPr>
          <p:cNvPr id="3" name="Table Placeholder 2"/>
          <p:cNvSpPr>
            <a:spLocks noGrp="1"/>
          </p:cNvSpPr>
          <p:nvPr>
            <p:ph type="tbl" idx="1"/>
          </p:nvPr>
        </p:nvSpPr>
        <p:spPr>
          <a:xfrm>
            <a:off x="350838" y="1214438"/>
            <a:ext cx="8229600" cy="5076825"/>
          </a:xfrm>
        </p:spPr>
        <p:txBody>
          <a:bodyPr/>
          <a:lstStyle/>
          <a:p>
            <a:endParaRPr lang="en-US"/>
          </a:p>
        </p:txBody>
      </p:sp>
      <p:sp>
        <p:nvSpPr>
          <p:cNvPr id="4" name="Date Placeholder 3"/>
          <p:cNvSpPr>
            <a:spLocks noGrp="1"/>
          </p:cNvSpPr>
          <p:nvPr>
            <p:ph type="dt" sz="half" idx="10"/>
          </p:nvPr>
        </p:nvSpPr>
        <p:spPr>
          <a:xfrm>
            <a:off x="457200" y="6397625"/>
            <a:ext cx="2133600" cy="323850"/>
          </a:xfrm>
        </p:spPr>
        <p:txBody>
          <a:bodyPr/>
          <a:lstStyle>
            <a:lvl1pPr>
              <a:defRPr/>
            </a:lvl1pPr>
          </a:lstStyle>
          <a:p>
            <a:fld id="{E6085D22-988D-4BA3-8351-64BBEE9FFC81}" type="datetime1">
              <a:rPr lang="en-US" altLang="en-US" smtClean="0"/>
              <a:t>4/14/2021</a:t>
            </a:fld>
            <a:endParaRPr lang="en-US" altLang="en-US"/>
          </a:p>
        </p:txBody>
      </p:sp>
      <p:sp>
        <p:nvSpPr>
          <p:cNvPr id="5" name="Slide Number Placeholder 4"/>
          <p:cNvSpPr>
            <a:spLocks noGrp="1"/>
          </p:cNvSpPr>
          <p:nvPr>
            <p:ph type="sldNum" sz="quarter" idx="11"/>
          </p:nvPr>
        </p:nvSpPr>
        <p:spPr>
          <a:xfrm>
            <a:off x="6553200" y="6397625"/>
            <a:ext cx="2133600" cy="323850"/>
          </a:xfrm>
        </p:spPr>
        <p:txBody>
          <a:bodyPr/>
          <a:lstStyle>
            <a:lvl1pPr>
              <a:defRPr/>
            </a:lvl1pPr>
          </a:lstStyle>
          <a:p>
            <a:fld id="{2499B05C-F885-4C95-B6DA-2E96C0D35393}" type="slidenum">
              <a:rPr lang="en-US" altLang="en-US"/>
              <a:pPr/>
              <a:t>‹#›</a:t>
            </a:fld>
            <a:endParaRPr lang="en-US" altLang="en-US"/>
          </a:p>
        </p:txBody>
      </p:sp>
    </p:spTree>
    <p:extLst>
      <p:ext uri="{BB962C8B-B14F-4D97-AF65-F5344CB8AC3E}">
        <p14:creationId xmlns:p14="http://schemas.microsoft.com/office/powerpoint/2010/main" val="3834650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41313" y="100013"/>
            <a:ext cx="8229600" cy="906462"/>
          </a:xfrm>
        </p:spPr>
        <p:txBody>
          <a:bodyPr/>
          <a:lstStyle/>
          <a:p>
            <a:r>
              <a:rPr lang="en-US"/>
              <a:t>Click to edit Master title style</a:t>
            </a:r>
          </a:p>
        </p:txBody>
      </p:sp>
      <p:sp>
        <p:nvSpPr>
          <p:cNvPr id="3" name="Content Placeholder 2"/>
          <p:cNvSpPr>
            <a:spLocks noGrp="1"/>
          </p:cNvSpPr>
          <p:nvPr>
            <p:ph sz="quarter" idx="1"/>
          </p:nvPr>
        </p:nvSpPr>
        <p:spPr>
          <a:xfrm>
            <a:off x="350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41838" y="1214438"/>
            <a:ext cx="4038600" cy="2462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541838" y="3829050"/>
            <a:ext cx="4038600" cy="2462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97625"/>
            <a:ext cx="2133600" cy="323850"/>
          </a:xfrm>
        </p:spPr>
        <p:txBody>
          <a:bodyPr/>
          <a:lstStyle>
            <a:lvl1pPr>
              <a:defRPr/>
            </a:lvl1pPr>
          </a:lstStyle>
          <a:p>
            <a:fld id="{F9374102-E4B0-4F65-8194-6730D35685B8}" type="datetime1">
              <a:rPr lang="en-US" altLang="en-US" smtClean="0"/>
              <a:t>4/14/2021</a:t>
            </a:fld>
            <a:endParaRPr lang="en-US" altLang="en-US"/>
          </a:p>
        </p:txBody>
      </p:sp>
      <p:sp>
        <p:nvSpPr>
          <p:cNvPr id="8" name="Slide Number Placeholder 7"/>
          <p:cNvSpPr>
            <a:spLocks noGrp="1"/>
          </p:cNvSpPr>
          <p:nvPr>
            <p:ph type="sldNum" sz="quarter" idx="11"/>
          </p:nvPr>
        </p:nvSpPr>
        <p:spPr>
          <a:xfrm>
            <a:off x="6553200" y="6397625"/>
            <a:ext cx="2133600" cy="323850"/>
          </a:xfrm>
        </p:spPr>
        <p:txBody>
          <a:bodyPr/>
          <a:lstStyle>
            <a:lvl1pPr>
              <a:defRPr/>
            </a:lvl1pPr>
          </a:lstStyle>
          <a:p>
            <a:fld id="{825A7444-B5EC-4BDE-8E86-0E18B7FA6001}" type="slidenum">
              <a:rPr lang="en-US" altLang="en-US"/>
              <a:pPr/>
              <a:t>‹#›</a:t>
            </a:fld>
            <a:endParaRPr lang="en-US" altLang="en-US"/>
          </a:p>
        </p:txBody>
      </p:sp>
    </p:spTree>
    <p:extLst>
      <p:ext uri="{BB962C8B-B14F-4D97-AF65-F5344CB8AC3E}">
        <p14:creationId xmlns:p14="http://schemas.microsoft.com/office/powerpoint/2010/main" val="3010182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74D2-29C7-4A67-AD71-774794438C32}" type="datetime1">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7371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CA2927-FD5A-4B9D-8945-5FE59EA8D99E}" type="datetime1">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63653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58B8E1-0E3A-4C56-8CBB-EBD48864A2EF}" type="datetime1">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399891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210EA1-D131-43B4-80DA-19C8CC1B11DD}" type="datetime1">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85746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07471C-8F95-4D63-B038-781DF000FA3D}" type="datetime1">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398795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27681-6893-44C5-A1D0-DA992F13E9C5}" type="datetime1">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3296499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F25C3-469B-421A-9366-5F5D4E848DAF}" type="datetime1">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428986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F8F430-6F96-402D-982C-9EFB49427ECB}" type="datetime1">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07644C-0BE1-407E-9ABC-4B35484F77BB}" type="slidenum">
              <a:rPr lang="en-US" smtClean="0"/>
              <a:t>‹#›</a:t>
            </a:fld>
            <a:endParaRPr lang="en-US"/>
          </a:p>
        </p:txBody>
      </p:sp>
    </p:spTree>
    <p:extLst>
      <p:ext uri="{BB962C8B-B14F-4D97-AF65-F5344CB8AC3E}">
        <p14:creationId xmlns:p14="http://schemas.microsoft.com/office/powerpoint/2010/main" val="74158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8E33DB-3692-41B3-A7DD-8E06911CAB39}" type="datetime1">
              <a:rPr lang="en-US" smtClean="0"/>
              <a:t>4/14/2021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7644C-0BE1-407E-9ABC-4B35484F77BB}" type="slidenum">
              <a:rPr lang="en-US" smtClean="0"/>
              <a:t>‹#›</a:t>
            </a:fld>
            <a:endParaRPr lang="en-US"/>
          </a:p>
        </p:txBody>
      </p:sp>
    </p:spTree>
    <p:extLst>
      <p:ext uri="{BB962C8B-B14F-4D97-AF65-F5344CB8AC3E}">
        <p14:creationId xmlns:p14="http://schemas.microsoft.com/office/powerpoint/2010/main" val="275481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png"/><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3.png"/><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2.png"/><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5.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png"/><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6.png"/><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solidFill>
                  <a:schemeClr val="tx1"/>
                </a:solidFill>
                <a:latin typeface="Tahoma" pitchFamily="34" charset="0"/>
              </a:rPr>
              <a:t>Sorting</a:t>
            </a:r>
            <a:endParaRPr lang="en-US" dirty="0"/>
          </a:p>
        </p:txBody>
      </p:sp>
      <p:sp>
        <p:nvSpPr>
          <p:cNvPr id="3" name="Subtitle 2"/>
          <p:cNvSpPr>
            <a:spLocks noGrp="1"/>
          </p:cNvSpPr>
          <p:nvPr>
            <p:ph type="subTitle"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2707644C-0BE1-407E-9ABC-4B35484F77BB}" type="slidenum">
              <a:rPr lang="en-US" smtClean="0"/>
              <a:t>1</a:t>
            </a:fld>
            <a:endParaRPr lang="en-US"/>
          </a:p>
        </p:txBody>
      </p:sp>
    </p:spTree>
    <p:extLst>
      <p:ext uri="{BB962C8B-B14F-4D97-AF65-F5344CB8AC3E}">
        <p14:creationId xmlns:p14="http://schemas.microsoft.com/office/powerpoint/2010/main" val="390531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Average Number of Inversions</a:t>
            </a:r>
            <a:endParaRPr lang="en-US" dirty="0"/>
          </a:p>
        </p:txBody>
      </p:sp>
      <p:sp>
        <p:nvSpPr>
          <p:cNvPr id="3" name="Content Placeholder 2"/>
          <p:cNvSpPr>
            <a:spLocks noGrp="1"/>
          </p:cNvSpPr>
          <p:nvPr>
            <p:ph idx="1"/>
          </p:nvPr>
        </p:nvSpPr>
        <p:spPr/>
        <p:txBody>
          <a:bodyPr>
            <a:normAutofit lnSpcReduction="10000"/>
          </a:bodyPr>
          <a:lstStyle/>
          <a:p>
            <a:r>
              <a:rPr lang="en-US" altLang="en-US" dirty="0"/>
              <a:t>If we know the number of inversions then we know a lower bound on the time needed to sort.</a:t>
            </a:r>
          </a:p>
          <a:p>
            <a:r>
              <a:rPr lang="en-US" altLang="en-US" dirty="0"/>
              <a:t>Consider any list of n elements</a:t>
            </a:r>
          </a:p>
          <a:p>
            <a:pPr lvl="1">
              <a:buFont typeface="Wingdings" pitchFamily="2" charset="2"/>
              <a:buChar char="§"/>
            </a:pPr>
            <a:r>
              <a:rPr lang="en-US" altLang="en-US" dirty="0"/>
              <a:t>Let L be the list of sorted elements and </a:t>
            </a:r>
            <a:r>
              <a:rPr lang="en-US" altLang="en-US" dirty="0" err="1"/>
              <a:t>L</a:t>
            </a:r>
            <a:r>
              <a:rPr lang="en-US" altLang="en-US" baseline="-25000" dirty="0" err="1"/>
              <a:t>r</a:t>
            </a:r>
            <a:r>
              <a:rPr lang="en-US" altLang="en-US" dirty="0"/>
              <a:t> be the list of elements reverse sorted. </a:t>
            </a:r>
          </a:p>
          <a:p>
            <a:pPr lvl="1">
              <a:buFont typeface="Wingdings" pitchFamily="2" charset="2"/>
              <a:buChar char="§"/>
            </a:pPr>
            <a:r>
              <a:rPr lang="en-US" altLang="en-US" dirty="0"/>
              <a:t>Any pair of elements (</a:t>
            </a:r>
            <a:r>
              <a:rPr lang="en-US" altLang="en-US" dirty="0" err="1"/>
              <a:t>x,y</a:t>
            </a:r>
            <a:r>
              <a:rPr lang="en-US" altLang="en-US" dirty="0"/>
              <a:t>) are either in L or </a:t>
            </a:r>
            <a:r>
              <a:rPr lang="en-US" altLang="en-US" dirty="0" err="1"/>
              <a:t>L</a:t>
            </a:r>
            <a:r>
              <a:rPr lang="en-US" altLang="en-US" baseline="-25000" dirty="0" err="1"/>
              <a:t>r</a:t>
            </a:r>
            <a:r>
              <a:rPr lang="en-US" altLang="en-US" dirty="0"/>
              <a:t>.  </a:t>
            </a:r>
          </a:p>
          <a:p>
            <a:pPr lvl="1">
              <a:buFont typeface="Wingdings" pitchFamily="2" charset="2"/>
              <a:buChar char="§"/>
            </a:pPr>
            <a:r>
              <a:rPr lang="en-US" altLang="en-US" dirty="0"/>
              <a:t>There are n(n-1)/2 such pairs.</a:t>
            </a:r>
          </a:p>
          <a:p>
            <a:pPr lvl="1">
              <a:buFont typeface="Wingdings" pitchFamily="2" charset="2"/>
              <a:buChar char="§"/>
            </a:pPr>
            <a:r>
              <a:rPr lang="en-US" altLang="en-US" dirty="0"/>
              <a:t>Hence there are on average n(n-1)/4 inversions</a:t>
            </a:r>
          </a:p>
        </p:txBody>
      </p:sp>
      <p:sp>
        <p:nvSpPr>
          <p:cNvPr id="4" name="Slide Number Placeholder 3"/>
          <p:cNvSpPr>
            <a:spLocks noGrp="1"/>
          </p:cNvSpPr>
          <p:nvPr>
            <p:ph type="sldNum" sz="quarter" idx="12"/>
          </p:nvPr>
        </p:nvSpPr>
        <p:spPr/>
        <p:txBody>
          <a:bodyPr/>
          <a:lstStyle/>
          <a:p>
            <a:fld id="{2707644C-0BE1-407E-9ABC-4B35484F77BB}" type="slidenum">
              <a:rPr lang="en-US" smtClean="0"/>
              <a:t>10</a:t>
            </a:fld>
            <a:endParaRPr lang="en-US"/>
          </a:p>
        </p:txBody>
      </p:sp>
    </p:spTree>
    <p:extLst>
      <p:ext uri="{BB962C8B-B14F-4D97-AF65-F5344CB8AC3E}">
        <p14:creationId xmlns:p14="http://schemas.microsoft.com/office/powerpoint/2010/main" val="1210650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Lower Bound with Adjacent Swaps</a:t>
            </a:r>
            <a:endParaRPr lang="en-US" dirty="0"/>
          </a:p>
        </p:txBody>
      </p:sp>
      <p:sp>
        <p:nvSpPr>
          <p:cNvPr id="3" name="Content Placeholder 2"/>
          <p:cNvSpPr>
            <a:spLocks noGrp="1"/>
          </p:cNvSpPr>
          <p:nvPr>
            <p:ph idx="1"/>
          </p:nvPr>
        </p:nvSpPr>
        <p:spPr/>
        <p:txBody>
          <a:bodyPr/>
          <a:lstStyle/>
          <a:p>
            <a:r>
              <a:rPr lang="en-US" altLang="en-US" dirty="0"/>
              <a:t>Any sorting algorithm that swaps adjacent elements works in O(n</a:t>
            </a:r>
            <a:r>
              <a:rPr lang="en-US" altLang="en-US" baseline="30000" dirty="0"/>
              <a:t>2</a:t>
            </a:r>
            <a:r>
              <a:rPr lang="en-US" altLang="en-US" dirty="0"/>
              <a:t>) on average.</a:t>
            </a:r>
          </a:p>
        </p:txBody>
      </p:sp>
      <p:sp>
        <p:nvSpPr>
          <p:cNvPr id="4" name="Slide Number Placeholder 3"/>
          <p:cNvSpPr>
            <a:spLocks noGrp="1"/>
          </p:cNvSpPr>
          <p:nvPr>
            <p:ph type="sldNum" sz="quarter" idx="12"/>
          </p:nvPr>
        </p:nvSpPr>
        <p:spPr/>
        <p:txBody>
          <a:bodyPr/>
          <a:lstStyle/>
          <a:p>
            <a:fld id="{2707644C-0BE1-407E-9ABC-4B35484F77BB}" type="slidenum">
              <a:rPr lang="en-US" smtClean="0"/>
              <a:t>11</a:t>
            </a:fld>
            <a:endParaRPr lang="en-US"/>
          </a:p>
        </p:txBody>
      </p:sp>
    </p:spTree>
    <p:extLst>
      <p:ext uri="{BB962C8B-B14F-4D97-AF65-F5344CB8AC3E}">
        <p14:creationId xmlns:p14="http://schemas.microsoft.com/office/powerpoint/2010/main" val="287334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636"/>
            <a:ext cx="8229600" cy="727364"/>
          </a:xfrm>
        </p:spPr>
        <p:txBody>
          <a:bodyPr>
            <a:normAutofit fontScale="90000"/>
          </a:bodyPr>
          <a:lstStyle/>
          <a:p>
            <a:r>
              <a:rPr lang="en-US" dirty="0"/>
              <a:t>Shell Sort</a:t>
            </a:r>
          </a:p>
        </p:txBody>
      </p:sp>
      <p:sp>
        <p:nvSpPr>
          <p:cNvPr id="3" name="Content Placeholder 2"/>
          <p:cNvSpPr>
            <a:spLocks noGrp="1"/>
          </p:cNvSpPr>
          <p:nvPr>
            <p:ph idx="1"/>
          </p:nvPr>
        </p:nvSpPr>
        <p:spPr>
          <a:xfrm>
            <a:off x="152400" y="685800"/>
            <a:ext cx="8839200" cy="5715000"/>
          </a:xfrm>
        </p:spPr>
        <p:txBody>
          <a:bodyPr>
            <a:normAutofit fontScale="77500" lnSpcReduction="20000"/>
          </a:bodyPr>
          <a:lstStyle/>
          <a:p>
            <a:r>
              <a:rPr lang="en-US" dirty="0"/>
              <a:t>“modified” insertion sort</a:t>
            </a:r>
          </a:p>
          <a:p>
            <a:r>
              <a:rPr lang="en-US" dirty="0"/>
              <a:t>Concept – for large data sets move values to the top of list faster</a:t>
            </a:r>
          </a:p>
          <a:p>
            <a:r>
              <a:rPr lang="en-US" dirty="0"/>
              <a:t>Break list into subsets with multiple increments</a:t>
            </a:r>
          </a:p>
          <a:p>
            <a:pPr lvl="1"/>
            <a:r>
              <a:rPr lang="en-US" dirty="0"/>
              <a:t>Start at 10% of list, then divide by 2 repeating until increment is 1 </a:t>
            </a:r>
          </a:p>
          <a:p>
            <a:pPr lvl="2"/>
            <a:r>
              <a:rPr lang="en-US" dirty="0"/>
              <a:t>50,000 elements</a:t>
            </a:r>
          </a:p>
          <a:p>
            <a:pPr lvl="3"/>
            <a:r>
              <a:rPr lang="en-US" sz="2300" dirty="0"/>
              <a:t>Increment are:  5000  2500  1250  625  312  156  78  39  20  10  5  3  1 </a:t>
            </a:r>
          </a:p>
          <a:p>
            <a:pPr lvl="3"/>
            <a:r>
              <a:rPr lang="en-US" sz="2300" dirty="0"/>
              <a:t>Increment 1 insertion sort on elements  - each data move is 5000 elements  </a:t>
            </a:r>
          </a:p>
          <a:p>
            <a:pPr lvl="4"/>
            <a:r>
              <a:rPr lang="en-US" sz="2300" dirty="0"/>
              <a:t>1 5001 10001 15001 20001 ….</a:t>
            </a:r>
          </a:p>
          <a:p>
            <a:pPr lvl="4"/>
            <a:r>
              <a:rPr lang="en-US" sz="2300" dirty="0"/>
              <a:t>2 5002 10002 15002 20002 ….</a:t>
            </a:r>
          </a:p>
          <a:p>
            <a:pPr lvl="4"/>
            <a:r>
              <a:rPr lang="en-US" sz="2300" dirty="0"/>
              <a:t>3 5003 10003 15003 20003 ….</a:t>
            </a:r>
          </a:p>
          <a:p>
            <a:pPr lvl="4"/>
            <a:r>
              <a:rPr lang="en-US" sz="2300" dirty="0"/>
              <a:t>….</a:t>
            </a:r>
          </a:p>
          <a:p>
            <a:pPr lvl="4"/>
            <a:r>
              <a:rPr lang="en-US" sz="2300" dirty="0"/>
              <a:t>5000  10000 15000 20000 ….</a:t>
            </a:r>
          </a:p>
          <a:p>
            <a:pPr lvl="3"/>
            <a:r>
              <a:rPr lang="en-US" sz="2300" dirty="0"/>
              <a:t>Increment 2 insertion sort on elements – each data move is 2500 elements </a:t>
            </a:r>
          </a:p>
          <a:p>
            <a:pPr lvl="4"/>
            <a:r>
              <a:rPr lang="en-US" sz="2300" dirty="0"/>
              <a:t>1 2501 5001 7501 10001 ….</a:t>
            </a:r>
          </a:p>
          <a:p>
            <a:pPr lvl="4"/>
            <a:r>
              <a:rPr lang="en-US" sz="2300" dirty="0"/>
              <a:t>2 2502 5002 7502 10002 ….</a:t>
            </a:r>
          </a:p>
          <a:p>
            <a:pPr lvl="4"/>
            <a:r>
              <a:rPr lang="en-US" sz="2300" dirty="0"/>
              <a:t>3 2503 5003 7502 10003 ….</a:t>
            </a:r>
          </a:p>
          <a:p>
            <a:pPr lvl="4"/>
            <a:r>
              <a:rPr lang="en-US" sz="2300" dirty="0"/>
              <a:t>….</a:t>
            </a:r>
          </a:p>
          <a:p>
            <a:pPr lvl="4"/>
            <a:r>
              <a:rPr lang="en-US" sz="2300" dirty="0"/>
              <a:t>2500 5000  7500 10000 ….</a:t>
            </a:r>
          </a:p>
          <a:p>
            <a:pPr lvl="1"/>
            <a:r>
              <a:rPr lang="en-US" dirty="0"/>
              <a:t>Final increment must be 1 (“regular” insertion sort) – adjacent moves</a:t>
            </a:r>
          </a:p>
        </p:txBody>
      </p:sp>
      <p:sp>
        <p:nvSpPr>
          <p:cNvPr id="4" name="Slide Number Placeholder 3"/>
          <p:cNvSpPr>
            <a:spLocks noGrp="1"/>
          </p:cNvSpPr>
          <p:nvPr>
            <p:ph type="sldNum" sz="quarter" idx="12"/>
          </p:nvPr>
        </p:nvSpPr>
        <p:spPr/>
        <p:txBody>
          <a:bodyPr/>
          <a:lstStyle/>
          <a:p>
            <a:fld id="{2707644C-0BE1-407E-9ABC-4B35484F77BB}" type="slidenum">
              <a:rPr lang="en-US" smtClean="0"/>
              <a:t>12</a:t>
            </a:fld>
            <a:endParaRPr lang="en-US"/>
          </a:p>
        </p:txBody>
      </p:sp>
    </p:spTree>
    <p:extLst>
      <p:ext uri="{BB962C8B-B14F-4D97-AF65-F5344CB8AC3E}">
        <p14:creationId xmlns:p14="http://schemas.microsoft.com/office/powerpoint/2010/main" val="2665834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FD082CC5-1811-4BFF-8501-5CCFF3420BA6}" type="slidenum">
              <a:rPr lang="en-US" altLang="en-US"/>
              <a:pPr/>
              <a:t>13</a:t>
            </a:fld>
            <a:endParaRPr lang="en-US" altLang="en-US"/>
          </a:p>
        </p:txBody>
      </p:sp>
      <p:sp>
        <p:nvSpPr>
          <p:cNvPr id="234498" name="Rectangle 2"/>
          <p:cNvSpPr>
            <a:spLocks noGrp="1" noChangeArrowheads="1"/>
          </p:cNvSpPr>
          <p:nvPr>
            <p:ph type="title"/>
          </p:nvPr>
        </p:nvSpPr>
        <p:spPr/>
        <p:txBody>
          <a:bodyPr/>
          <a:lstStyle/>
          <a:p>
            <a:r>
              <a:rPr lang="en-US" altLang="en-US" dirty="0"/>
              <a:t>Divide-and-Conquer</a:t>
            </a:r>
          </a:p>
        </p:txBody>
      </p:sp>
      <p:sp>
        <p:nvSpPr>
          <p:cNvPr id="234499" name="Rectangle 3"/>
          <p:cNvSpPr>
            <a:spLocks noGrp="1" noChangeArrowheads="1"/>
          </p:cNvSpPr>
          <p:nvPr>
            <p:ph type="body" idx="1"/>
          </p:nvPr>
        </p:nvSpPr>
        <p:spPr/>
        <p:txBody>
          <a:bodyPr/>
          <a:lstStyle/>
          <a:p>
            <a:pPr>
              <a:lnSpc>
                <a:spcPct val="150000"/>
              </a:lnSpc>
            </a:pPr>
            <a:r>
              <a:rPr lang="en-US" altLang="en-US" sz="2400" b="1" dirty="0"/>
              <a:t>Divide</a:t>
            </a:r>
            <a:r>
              <a:rPr lang="en-US" altLang="en-US" sz="2400" dirty="0"/>
              <a:t> the problem into a number of sub-problems</a:t>
            </a:r>
          </a:p>
          <a:p>
            <a:pPr lvl="1">
              <a:lnSpc>
                <a:spcPct val="150000"/>
              </a:lnSpc>
            </a:pPr>
            <a:r>
              <a:rPr lang="en-US" altLang="en-US" sz="2000" dirty="0"/>
              <a:t>Similar sub-problems of smaller size</a:t>
            </a:r>
          </a:p>
          <a:p>
            <a:pPr>
              <a:lnSpc>
                <a:spcPct val="150000"/>
              </a:lnSpc>
            </a:pPr>
            <a:r>
              <a:rPr lang="en-US" altLang="en-US" sz="2400" b="1" dirty="0"/>
              <a:t>Conquer</a:t>
            </a:r>
            <a:r>
              <a:rPr lang="en-US" altLang="en-US" sz="2400" dirty="0"/>
              <a:t> the sub-problems</a:t>
            </a:r>
          </a:p>
          <a:p>
            <a:pPr lvl="1">
              <a:lnSpc>
                <a:spcPct val="150000"/>
              </a:lnSpc>
            </a:pPr>
            <a:r>
              <a:rPr lang="en-US" altLang="en-US" sz="2000" dirty="0"/>
              <a:t>Solve the sub-problems </a:t>
            </a:r>
            <a:r>
              <a:rPr lang="en-US" altLang="en-US" sz="2000" u="sng" dirty="0"/>
              <a:t>recursively</a:t>
            </a:r>
          </a:p>
          <a:p>
            <a:pPr lvl="1">
              <a:lnSpc>
                <a:spcPct val="150000"/>
              </a:lnSpc>
            </a:pPr>
            <a:r>
              <a:rPr lang="en-US" altLang="en-US" sz="2000" dirty="0"/>
              <a:t>Sub-problem size small enough </a:t>
            </a:r>
            <a:r>
              <a:rPr lang="en-US" altLang="en-US" sz="2000" dirty="0">
                <a:sym typeface="Symbol" pitchFamily="18" charset="2"/>
              </a:rPr>
              <a:t> solve the problems in straightforward manner</a:t>
            </a:r>
          </a:p>
          <a:p>
            <a:pPr>
              <a:lnSpc>
                <a:spcPct val="150000"/>
              </a:lnSpc>
            </a:pPr>
            <a:r>
              <a:rPr lang="en-US" altLang="en-US" sz="2400" b="1" dirty="0"/>
              <a:t>Combine</a:t>
            </a:r>
            <a:r>
              <a:rPr lang="en-US" altLang="en-US" sz="2400" dirty="0"/>
              <a:t> the solutions of the sub-problems</a:t>
            </a:r>
          </a:p>
          <a:p>
            <a:pPr lvl="1">
              <a:lnSpc>
                <a:spcPct val="150000"/>
              </a:lnSpc>
            </a:pPr>
            <a:r>
              <a:rPr lang="en-US" altLang="en-US" sz="2000" dirty="0"/>
              <a:t>Obtain the solution for the original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27A11C9A-49AC-48FA-9BDC-FF66EEE4BD02}" type="slidenum">
              <a:rPr lang="en-US" altLang="en-US"/>
              <a:pPr/>
              <a:t>14</a:t>
            </a:fld>
            <a:endParaRPr lang="en-US" altLang="en-US"/>
          </a:p>
        </p:txBody>
      </p:sp>
      <p:sp>
        <p:nvSpPr>
          <p:cNvPr id="271362" name="Rectangle 2"/>
          <p:cNvSpPr>
            <a:spLocks noGrp="1" noChangeArrowheads="1"/>
          </p:cNvSpPr>
          <p:nvPr>
            <p:ph type="title"/>
          </p:nvPr>
        </p:nvSpPr>
        <p:spPr/>
        <p:txBody>
          <a:bodyPr/>
          <a:lstStyle/>
          <a:p>
            <a:r>
              <a:rPr lang="en-US" altLang="en-US" dirty="0"/>
              <a:t>Sorting</a:t>
            </a:r>
          </a:p>
        </p:txBody>
      </p:sp>
      <p:sp>
        <p:nvSpPr>
          <p:cNvPr id="271363" name="Rectangle 3"/>
          <p:cNvSpPr>
            <a:spLocks noGrp="1" noChangeArrowheads="1"/>
          </p:cNvSpPr>
          <p:nvPr>
            <p:ph type="body" idx="1"/>
          </p:nvPr>
        </p:nvSpPr>
        <p:spPr>
          <a:xfrm>
            <a:off x="350838" y="1214438"/>
            <a:ext cx="8229600" cy="5489575"/>
          </a:xfrm>
        </p:spPr>
        <p:txBody>
          <a:bodyPr/>
          <a:lstStyle/>
          <a:p>
            <a:r>
              <a:rPr lang="en-US" altLang="en-US" sz="2400" dirty="0"/>
              <a:t>Insertion sort</a:t>
            </a:r>
          </a:p>
          <a:p>
            <a:pPr lvl="1"/>
            <a:r>
              <a:rPr lang="en-US" altLang="en-US" sz="2000" dirty="0"/>
              <a:t>Design approach:</a:t>
            </a:r>
          </a:p>
          <a:p>
            <a:pPr lvl="1"/>
            <a:r>
              <a:rPr lang="en-US" altLang="en-US" sz="2000" dirty="0"/>
              <a:t>Sorts in place:</a:t>
            </a:r>
          </a:p>
          <a:p>
            <a:pPr lvl="1"/>
            <a:r>
              <a:rPr lang="en-US" altLang="en-US" sz="2000" dirty="0"/>
              <a:t>Best case:</a:t>
            </a:r>
          </a:p>
          <a:p>
            <a:pPr lvl="1"/>
            <a:r>
              <a:rPr lang="en-US" altLang="en-US" sz="2000" dirty="0"/>
              <a:t>Worst case: </a:t>
            </a:r>
          </a:p>
          <a:p>
            <a:pPr lvl="1"/>
            <a:endParaRPr lang="en-US" altLang="en-US" sz="2000" dirty="0"/>
          </a:p>
          <a:p>
            <a:pPr lvl="1"/>
            <a:endParaRPr lang="en-US" altLang="en-US" sz="2000" dirty="0"/>
          </a:p>
          <a:p>
            <a:r>
              <a:rPr lang="en-US" altLang="en-US" sz="2400" dirty="0"/>
              <a:t>Bubble Sort</a:t>
            </a:r>
          </a:p>
          <a:p>
            <a:pPr lvl="1"/>
            <a:r>
              <a:rPr lang="en-US" altLang="en-US" sz="2000" dirty="0"/>
              <a:t>Design approach:</a:t>
            </a:r>
          </a:p>
          <a:p>
            <a:pPr lvl="1"/>
            <a:r>
              <a:rPr lang="en-US" altLang="en-US" sz="2000" dirty="0"/>
              <a:t>Sorts in place:</a:t>
            </a:r>
          </a:p>
          <a:p>
            <a:pPr lvl="1"/>
            <a:r>
              <a:rPr lang="en-US" altLang="en-US" sz="2000" dirty="0"/>
              <a:t>Running time:</a:t>
            </a:r>
          </a:p>
          <a:p>
            <a:pPr lvl="1"/>
            <a:endParaRPr lang="en-US" altLang="en-US" dirty="0"/>
          </a:p>
        </p:txBody>
      </p:sp>
      <p:sp>
        <p:nvSpPr>
          <p:cNvPr id="271364" name="Text Box 4"/>
          <p:cNvSpPr txBox="1">
            <a:spLocks noChangeArrowheads="1"/>
          </p:cNvSpPr>
          <p:nvPr/>
        </p:nvSpPr>
        <p:spPr bwMode="auto">
          <a:xfrm>
            <a:off x="3656013" y="2017713"/>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Yes</a:t>
            </a:r>
          </a:p>
        </p:txBody>
      </p:sp>
      <p:sp>
        <p:nvSpPr>
          <p:cNvPr id="271365" name="Text Box 5"/>
          <p:cNvSpPr txBox="1">
            <a:spLocks noChangeArrowheads="1"/>
          </p:cNvSpPr>
          <p:nvPr/>
        </p:nvSpPr>
        <p:spPr bwMode="auto">
          <a:xfrm>
            <a:off x="3656013" y="2351088"/>
            <a:ext cx="6937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Comic Sans MS" pitchFamily="66" charset="0"/>
                <a:sym typeface="Symbol" pitchFamily="18" charset="2"/>
              </a:rPr>
              <a:t></a:t>
            </a:r>
            <a:r>
              <a:rPr lang="en-US" altLang="en-US" sz="2000">
                <a:latin typeface="Comic Sans MS" pitchFamily="66" charset="0"/>
              </a:rPr>
              <a:t>(n)</a:t>
            </a:r>
          </a:p>
        </p:txBody>
      </p:sp>
      <p:sp>
        <p:nvSpPr>
          <p:cNvPr id="271366" name="Text Box 6"/>
          <p:cNvSpPr txBox="1">
            <a:spLocks noChangeArrowheads="1"/>
          </p:cNvSpPr>
          <p:nvPr/>
        </p:nvSpPr>
        <p:spPr bwMode="auto">
          <a:xfrm>
            <a:off x="3656013" y="2751138"/>
            <a:ext cx="793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Comic Sans MS" pitchFamily="66" charset="0"/>
                <a:sym typeface="Symbol" pitchFamily="18" charset="2"/>
              </a:rPr>
              <a:t></a:t>
            </a:r>
            <a:r>
              <a:rPr lang="en-US" altLang="en-US" sz="2000" dirty="0">
                <a:latin typeface="Comic Sans MS" pitchFamily="66" charset="0"/>
              </a:rPr>
              <a:t>(n</a:t>
            </a:r>
            <a:r>
              <a:rPr lang="en-US" altLang="en-US" sz="2000" baseline="30000" dirty="0">
                <a:latin typeface="Comic Sans MS" pitchFamily="66" charset="0"/>
              </a:rPr>
              <a:t>2</a:t>
            </a:r>
            <a:r>
              <a:rPr lang="en-US" altLang="en-US" sz="2000" dirty="0">
                <a:latin typeface="Comic Sans MS" pitchFamily="66" charset="0"/>
              </a:rPr>
              <a:t>)</a:t>
            </a:r>
          </a:p>
        </p:txBody>
      </p:sp>
      <p:sp>
        <p:nvSpPr>
          <p:cNvPr id="271367" name="Text Box 7"/>
          <p:cNvSpPr txBox="1">
            <a:spLocks noChangeArrowheads="1"/>
          </p:cNvSpPr>
          <p:nvPr/>
        </p:nvSpPr>
        <p:spPr bwMode="auto">
          <a:xfrm>
            <a:off x="3656013" y="1655763"/>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incremental</a:t>
            </a:r>
          </a:p>
        </p:txBody>
      </p:sp>
      <p:sp>
        <p:nvSpPr>
          <p:cNvPr id="271368" name="Text Box 8"/>
          <p:cNvSpPr txBox="1">
            <a:spLocks noChangeArrowheads="1"/>
          </p:cNvSpPr>
          <p:nvPr/>
        </p:nvSpPr>
        <p:spPr bwMode="auto">
          <a:xfrm>
            <a:off x="3754438" y="4621213"/>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Yes</a:t>
            </a:r>
          </a:p>
        </p:txBody>
      </p:sp>
      <p:sp>
        <p:nvSpPr>
          <p:cNvPr id="271369" name="Text Box 9"/>
          <p:cNvSpPr txBox="1">
            <a:spLocks noChangeArrowheads="1"/>
          </p:cNvSpPr>
          <p:nvPr/>
        </p:nvSpPr>
        <p:spPr bwMode="auto">
          <a:xfrm>
            <a:off x="3754438" y="4954588"/>
            <a:ext cx="793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Comic Sans MS" pitchFamily="66" charset="0"/>
                <a:sym typeface="Symbol" pitchFamily="18" charset="2"/>
              </a:rPr>
              <a:t></a:t>
            </a:r>
            <a:r>
              <a:rPr lang="en-US" altLang="en-US" sz="2000" dirty="0">
                <a:latin typeface="Comic Sans MS" pitchFamily="66" charset="0"/>
              </a:rPr>
              <a:t>(n</a:t>
            </a:r>
            <a:r>
              <a:rPr lang="en-US" altLang="en-US" sz="2000" baseline="30000" dirty="0">
                <a:latin typeface="Comic Sans MS" pitchFamily="66" charset="0"/>
              </a:rPr>
              <a:t>2</a:t>
            </a:r>
            <a:r>
              <a:rPr lang="en-US" altLang="en-US" sz="2000" dirty="0">
                <a:latin typeface="Comic Sans MS" pitchFamily="66" charset="0"/>
              </a:rPr>
              <a:t>)</a:t>
            </a:r>
          </a:p>
        </p:txBody>
      </p:sp>
      <p:sp>
        <p:nvSpPr>
          <p:cNvPr id="271370" name="Text Box 10"/>
          <p:cNvSpPr txBox="1">
            <a:spLocks noChangeArrowheads="1"/>
          </p:cNvSpPr>
          <p:nvPr/>
        </p:nvSpPr>
        <p:spPr bwMode="auto">
          <a:xfrm>
            <a:off x="3754438" y="4240213"/>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incremental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4"/>
          <p:cNvSpPr>
            <a:spLocks noGrp="1"/>
          </p:cNvSpPr>
          <p:nvPr>
            <p:ph type="sldNum" sz="quarter" idx="11"/>
          </p:nvPr>
        </p:nvSpPr>
        <p:spPr/>
        <p:txBody>
          <a:bodyPr/>
          <a:lstStyle/>
          <a:p>
            <a:fld id="{08BBC4A7-3608-44B3-9B1F-BE488661C9EA}" type="slidenum">
              <a:rPr lang="en-US" altLang="en-US"/>
              <a:pPr/>
              <a:t>15</a:t>
            </a:fld>
            <a:endParaRPr lang="en-US" altLang="en-US"/>
          </a:p>
        </p:txBody>
      </p:sp>
      <p:sp>
        <p:nvSpPr>
          <p:cNvPr id="272386" name="Rectangle 2"/>
          <p:cNvSpPr>
            <a:spLocks noGrp="1" noChangeArrowheads="1"/>
          </p:cNvSpPr>
          <p:nvPr>
            <p:ph type="title"/>
          </p:nvPr>
        </p:nvSpPr>
        <p:spPr/>
        <p:txBody>
          <a:bodyPr/>
          <a:lstStyle/>
          <a:p>
            <a:r>
              <a:rPr lang="en-US" altLang="en-US" dirty="0"/>
              <a:t>Sorting</a:t>
            </a:r>
          </a:p>
        </p:txBody>
      </p:sp>
      <p:sp>
        <p:nvSpPr>
          <p:cNvPr id="272387" name="Rectangle 3"/>
          <p:cNvSpPr>
            <a:spLocks noGrp="1" noChangeArrowheads="1"/>
          </p:cNvSpPr>
          <p:nvPr>
            <p:ph type="body" idx="1"/>
          </p:nvPr>
        </p:nvSpPr>
        <p:spPr>
          <a:xfrm>
            <a:off x="350838" y="1214438"/>
            <a:ext cx="8229600" cy="5489575"/>
          </a:xfrm>
        </p:spPr>
        <p:txBody>
          <a:bodyPr/>
          <a:lstStyle/>
          <a:p>
            <a:r>
              <a:rPr lang="en-US" altLang="en-US" sz="2400" dirty="0"/>
              <a:t>Selection sort</a:t>
            </a:r>
          </a:p>
          <a:p>
            <a:pPr lvl="1"/>
            <a:r>
              <a:rPr lang="en-US" altLang="en-US" sz="2000" dirty="0"/>
              <a:t>Design approach:</a:t>
            </a:r>
          </a:p>
          <a:p>
            <a:pPr lvl="1"/>
            <a:r>
              <a:rPr lang="en-US" altLang="en-US" sz="2000" dirty="0"/>
              <a:t>Sorts in place:</a:t>
            </a:r>
          </a:p>
          <a:p>
            <a:pPr lvl="1"/>
            <a:r>
              <a:rPr lang="en-US" altLang="en-US" sz="2000" dirty="0"/>
              <a:t>Running time: </a:t>
            </a:r>
          </a:p>
          <a:p>
            <a:pPr lvl="1"/>
            <a:endParaRPr lang="en-US" altLang="en-US" sz="2000" dirty="0"/>
          </a:p>
          <a:p>
            <a:pPr lvl="1"/>
            <a:endParaRPr lang="en-US" altLang="en-US" sz="2000" dirty="0"/>
          </a:p>
          <a:p>
            <a:r>
              <a:rPr lang="en-US" altLang="en-US" sz="2400" dirty="0"/>
              <a:t>Merge Sort</a:t>
            </a:r>
          </a:p>
          <a:p>
            <a:pPr lvl="1"/>
            <a:r>
              <a:rPr lang="en-US" altLang="en-US" sz="2000" dirty="0"/>
              <a:t>Design approach:</a:t>
            </a:r>
          </a:p>
          <a:p>
            <a:pPr lvl="1"/>
            <a:r>
              <a:rPr lang="en-US" altLang="en-US" sz="2000" dirty="0"/>
              <a:t>Sorts in place:</a:t>
            </a:r>
          </a:p>
          <a:p>
            <a:pPr lvl="1"/>
            <a:r>
              <a:rPr lang="en-US" altLang="en-US" sz="2000" dirty="0"/>
              <a:t>Running time:</a:t>
            </a:r>
          </a:p>
        </p:txBody>
      </p:sp>
      <p:sp>
        <p:nvSpPr>
          <p:cNvPr id="272388" name="Text Box 4"/>
          <p:cNvSpPr txBox="1">
            <a:spLocks noChangeArrowheads="1"/>
          </p:cNvSpPr>
          <p:nvPr/>
        </p:nvSpPr>
        <p:spPr bwMode="auto">
          <a:xfrm>
            <a:off x="3656013" y="2017713"/>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Yes</a:t>
            </a:r>
          </a:p>
        </p:txBody>
      </p:sp>
      <p:sp>
        <p:nvSpPr>
          <p:cNvPr id="272389" name="Text Box 5"/>
          <p:cNvSpPr txBox="1">
            <a:spLocks noChangeArrowheads="1"/>
          </p:cNvSpPr>
          <p:nvPr/>
        </p:nvSpPr>
        <p:spPr bwMode="auto">
          <a:xfrm>
            <a:off x="3656013" y="2427288"/>
            <a:ext cx="7937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Comic Sans MS" pitchFamily="66" charset="0"/>
                <a:sym typeface="Symbol" pitchFamily="18" charset="2"/>
              </a:rPr>
              <a:t></a:t>
            </a:r>
            <a:r>
              <a:rPr lang="en-US" altLang="en-US" sz="2000" dirty="0">
                <a:latin typeface="Comic Sans MS" pitchFamily="66" charset="0"/>
              </a:rPr>
              <a:t>(n</a:t>
            </a:r>
            <a:r>
              <a:rPr lang="en-US" altLang="en-US" sz="2000" baseline="30000" dirty="0">
                <a:latin typeface="Comic Sans MS" pitchFamily="66" charset="0"/>
              </a:rPr>
              <a:t>2</a:t>
            </a:r>
            <a:r>
              <a:rPr lang="en-US" altLang="en-US" sz="2000" dirty="0">
                <a:latin typeface="Comic Sans MS" pitchFamily="66" charset="0"/>
              </a:rPr>
              <a:t>)</a:t>
            </a:r>
          </a:p>
        </p:txBody>
      </p:sp>
      <p:sp>
        <p:nvSpPr>
          <p:cNvPr id="272390" name="Text Box 6"/>
          <p:cNvSpPr txBox="1">
            <a:spLocks noChangeArrowheads="1"/>
          </p:cNvSpPr>
          <p:nvPr/>
        </p:nvSpPr>
        <p:spPr bwMode="auto">
          <a:xfrm>
            <a:off x="3656013" y="1655763"/>
            <a:ext cx="1497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incremental</a:t>
            </a:r>
          </a:p>
        </p:txBody>
      </p:sp>
      <p:sp>
        <p:nvSpPr>
          <p:cNvPr id="272391" name="Text Box 7"/>
          <p:cNvSpPr txBox="1">
            <a:spLocks noChangeArrowheads="1"/>
          </p:cNvSpPr>
          <p:nvPr/>
        </p:nvSpPr>
        <p:spPr bwMode="auto">
          <a:xfrm>
            <a:off x="3656013" y="4300538"/>
            <a:ext cx="5095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No</a:t>
            </a:r>
          </a:p>
        </p:txBody>
      </p:sp>
      <p:sp>
        <p:nvSpPr>
          <p:cNvPr id="272392" name="Text Box 8"/>
          <p:cNvSpPr txBox="1">
            <a:spLocks noChangeArrowheads="1"/>
          </p:cNvSpPr>
          <p:nvPr/>
        </p:nvSpPr>
        <p:spPr bwMode="auto">
          <a:xfrm>
            <a:off x="3656013" y="4633913"/>
            <a:ext cx="1352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Comic Sans MS" pitchFamily="66" charset="0"/>
                <a:sym typeface="Symbol" pitchFamily="18" charset="2"/>
              </a:rPr>
              <a:t>Let’s see!!</a:t>
            </a:r>
            <a:endParaRPr lang="en-US" altLang="en-US" sz="2000" dirty="0">
              <a:latin typeface="Comic Sans MS" pitchFamily="66" charset="0"/>
            </a:endParaRPr>
          </a:p>
        </p:txBody>
      </p:sp>
      <p:sp>
        <p:nvSpPr>
          <p:cNvPr id="272393" name="Text Box 9"/>
          <p:cNvSpPr txBox="1">
            <a:spLocks noChangeArrowheads="1"/>
          </p:cNvSpPr>
          <p:nvPr/>
        </p:nvSpPr>
        <p:spPr bwMode="auto">
          <a:xfrm>
            <a:off x="3656013" y="3919538"/>
            <a:ext cx="23304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divide and conquer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endParaRPr lang="en-US" dirty="0"/>
          </a:p>
        </p:txBody>
      </p:sp>
      <p:sp>
        <p:nvSpPr>
          <p:cNvPr id="3" name="Content Placeholder 2"/>
          <p:cNvSpPr>
            <a:spLocks noGrp="1"/>
          </p:cNvSpPr>
          <p:nvPr>
            <p:ph idx="1"/>
          </p:nvPr>
        </p:nvSpPr>
        <p:spPr/>
        <p:txBody>
          <a:bodyPr>
            <a:normAutofit/>
          </a:bodyPr>
          <a:lstStyle/>
          <a:p>
            <a:pPr>
              <a:lnSpc>
                <a:spcPct val="90000"/>
              </a:lnSpc>
            </a:pPr>
            <a:r>
              <a:rPr lang="en-US" altLang="en-US" sz="2800" dirty="0"/>
              <a:t>Strategy: make partitioning as simple as possible and concentrate on merging the two sorted arrays.</a:t>
            </a:r>
          </a:p>
          <a:p>
            <a:pPr>
              <a:lnSpc>
                <a:spcPct val="90000"/>
              </a:lnSpc>
            </a:pPr>
            <a:r>
              <a:rPr lang="en-US" altLang="en-US" sz="2800" dirty="0"/>
              <a:t>Key process: Merge sorted halves of an array into one sorted array:</a:t>
            </a:r>
          </a:p>
          <a:p>
            <a:pPr lvl="1">
              <a:lnSpc>
                <a:spcPct val="90000"/>
              </a:lnSpc>
            </a:pPr>
            <a:r>
              <a:rPr lang="en-US" altLang="en-US" dirty="0">
                <a:sym typeface="StarMath" pitchFamily="2" charset="2"/>
              </a:rPr>
              <a:t>these halves have to be sorted first</a:t>
            </a:r>
          </a:p>
          <a:p>
            <a:pPr lvl="2">
              <a:lnSpc>
                <a:spcPct val="90000"/>
              </a:lnSpc>
            </a:pPr>
            <a:r>
              <a:rPr lang="en-US" altLang="en-US" sz="2800" dirty="0">
                <a:sym typeface="StarMath" pitchFamily="2" charset="2"/>
              </a:rPr>
              <a:t>which is done by merging the already sorted halves of these halves</a:t>
            </a:r>
          </a:p>
          <a:p>
            <a:pPr>
              <a:lnSpc>
                <a:spcPct val="90000"/>
              </a:lnSpc>
            </a:pPr>
            <a:r>
              <a:rPr lang="en-US" altLang="en-US" sz="2800" dirty="0">
                <a:sym typeface="StarMath" pitchFamily="2" charset="2"/>
              </a:rPr>
              <a:t>process of dividing arrays into two halves stops when the array has fewer than two elements.</a:t>
            </a:r>
          </a:p>
          <a:p>
            <a:endParaRPr lang="en-US" sz="2800" dirty="0"/>
          </a:p>
        </p:txBody>
      </p:sp>
      <p:sp>
        <p:nvSpPr>
          <p:cNvPr id="4" name="Slide Number Placeholder 3"/>
          <p:cNvSpPr>
            <a:spLocks noGrp="1"/>
          </p:cNvSpPr>
          <p:nvPr>
            <p:ph type="sldNum" sz="quarter" idx="12"/>
          </p:nvPr>
        </p:nvSpPr>
        <p:spPr/>
        <p:txBody>
          <a:bodyPr/>
          <a:lstStyle/>
          <a:p>
            <a:fld id="{2707644C-0BE1-407E-9ABC-4B35484F77BB}" type="slidenum">
              <a:rPr lang="en-US" smtClean="0"/>
              <a:t>16</a:t>
            </a:fld>
            <a:endParaRPr lang="en-US"/>
          </a:p>
        </p:txBody>
      </p:sp>
    </p:spTree>
    <p:extLst>
      <p:ext uri="{BB962C8B-B14F-4D97-AF65-F5344CB8AC3E}">
        <p14:creationId xmlns:p14="http://schemas.microsoft.com/office/powerpoint/2010/main" val="3981159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r>
              <a:rPr lang="en-US" dirty="0"/>
              <a:t> - </a:t>
            </a:r>
            <a:r>
              <a:rPr lang="en-US" dirty="0" err="1"/>
              <a:t>pseudocode</a:t>
            </a:r>
            <a:r>
              <a:rPr lang="en-US" dirty="0"/>
              <a:t>...</a:t>
            </a:r>
          </a:p>
        </p:txBody>
      </p:sp>
      <p:sp>
        <p:nvSpPr>
          <p:cNvPr id="3" name="Content Placeholder 2"/>
          <p:cNvSpPr>
            <a:spLocks noGrp="1"/>
          </p:cNvSpPr>
          <p:nvPr>
            <p:ph idx="1"/>
          </p:nvPr>
        </p:nvSpPr>
        <p:spPr/>
        <p:txBody>
          <a:bodyPr>
            <a:normAutofit/>
          </a:bodyPr>
          <a:lstStyle/>
          <a:p>
            <a:pPr marL="0" indent="0">
              <a:buNone/>
            </a:pPr>
            <a:r>
              <a:rPr lang="en-US" sz="3600" dirty="0" err="1"/>
              <a:t>mergesort</a:t>
            </a:r>
            <a:r>
              <a:rPr lang="en-US" sz="3600" dirty="0"/>
              <a:t>(data, first, last)</a:t>
            </a:r>
          </a:p>
          <a:p>
            <a:pPr marL="400050" lvl="1" indent="0">
              <a:buNone/>
            </a:pPr>
            <a:r>
              <a:rPr lang="en-US" sz="3600" dirty="0"/>
              <a:t>if first &lt; last</a:t>
            </a:r>
          </a:p>
          <a:p>
            <a:pPr marL="800100" lvl="2" indent="0">
              <a:buNone/>
            </a:pPr>
            <a:r>
              <a:rPr lang="en-US" sz="3600" dirty="0"/>
              <a:t>mid = (first + last)/2</a:t>
            </a:r>
          </a:p>
          <a:p>
            <a:pPr marL="800100" lvl="2" indent="0">
              <a:buNone/>
            </a:pPr>
            <a:r>
              <a:rPr lang="en-US" sz="3600" dirty="0" err="1"/>
              <a:t>mergesort</a:t>
            </a:r>
            <a:r>
              <a:rPr lang="en-US" sz="3600" dirty="0"/>
              <a:t>(</a:t>
            </a:r>
            <a:r>
              <a:rPr lang="en-US" sz="3600" dirty="0" err="1"/>
              <a:t>data,first,mid</a:t>
            </a:r>
            <a:r>
              <a:rPr lang="en-US" sz="3600" dirty="0"/>
              <a:t>)</a:t>
            </a:r>
          </a:p>
          <a:p>
            <a:pPr marL="800100" lvl="2" indent="0">
              <a:buNone/>
            </a:pPr>
            <a:r>
              <a:rPr lang="en-US" sz="3600" dirty="0" err="1"/>
              <a:t>mergesort</a:t>
            </a:r>
            <a:r>
              <a:rPr lang="en-US" sz="3600" dirty="0"/>
              <a:t>(data,mid+1,last)</a:t>
            </a:r>
          </a:p>
          <a:p>
            <a:pPr marL="800100" lvl="2" indent="0">
              <a:buNone/>
            </a:pPr>
            <a:r>
              <a:rPr lang="en-US" sz="3600" dirty="0"/>
              <a:t>merge(</a:t>
            </a:r>
            <a:r>
              <a:rPr lang="en-US" sz="3600" dirty="0" err="1"/>
              <a:t>data,first,last</a:t>
            </a:r>
            <a:r>
              <a:rPr lang="en-US" sz="3600" dirty="0"/>
              <a:t>)</a:t>
            </a:r>
          </a:p>
        </p:txBody>
      </p:sp>
      <p:sp>
        <p:nvSpPr>
          <p:cNvPr id="4" name="Slide Number Placeholder 3"/>
          <p:cNvSpPr>
            <a:spLocks noGrp="1"/>
          </p:cNvSpPr>
          <p:nvPr>
            <p:ph type="sldNum" sz="quarter" idx="12"/>
          </p:nvPr>
        </p:nvSpPr>
        <p:spPr/>
        <p:txBody>
          <a:bodyPr/>
          <a:lstStyle/>
          <a:p>
            <a:fld id="{2707644C-0BE1-407E-9ABC-4B35484F77BB}" type="slidenum">
              <a:rPr lang="en-US" smtClean="0"/>
              <a:t>17</a:t>
            </a:fld>
            <a:endParaRPr lang="en-US"/>
          </a:p>
        </p:txBody>
      </p:sp>
    </p:spTree>
    <p:extLst>
      <p:ext uri="{BB962C8B-B14F-4D97-AF65-F5344CB8AC3E}">
        <p14:creationId xmlns:p14="http://schemas.microsoft.com/office/powerpoint/2010/main" val="3391613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pseudocode</a:t>
            </a:r>
            <a:endParaRPr lang="en-US" dirty="0"/>
          </a:p>
        </p:txBody>
      </p:sp>
      <p:sp>
        <p:nvSpPr>
          <p:cNvPr id="3" name="Content Placeholder 2"/>
          <p:cNvSpPr>
            <a:spLocks noGrp="1"/>
          </p:cNvSpPr>
          <p:nvPr>
            <p:ph idx="1"/>
          </p:nvPr>
        </p:nvSpPr>
        <p:spPr/>
        <p:txBody>
          <a:bodyPr>
            <a:normAutofit lnSpcReduction="10000"/>
          </a:bodyPr>
          <a:lstStyle/>
          <a:p>
            <a:pPr>
              <a:lnSpc>
                <a:spcPct val="90000"/>
              </a:lnSpc>
              <a:buClr>
                <a:schemeClr val="tx1"/>
              </a:buClr>
              <a:buNone/>
            </a:pPr>
            <a:r>
              <a:rPr lang="en-US" altLang="en-US" sz="2400" dirty="0">
                <a:latin typeface="Tahoma" pitchFamily="34" charset="0"/>
                <a:sym typeface="StarMath" pitchFamily="2" charset="2"/>
              </a:rPr>
              <a:t>merge(array1, </a:t>
            </a:r>
            <a:r>
              <a:rPr lang="en-US" altLang="en-US" sz="2400" dirty="0" err="1">
                <a:latin typeface="Tahoma" pitchFamily="34" charset="0"/>
                <a:sym typeface="StarMath" pitchFamily="2" charset="2"/>
              </a:rPr>
              <a:t>first,last</a:t>
            </a:r>
            <a:r>
              <a:rPr lang="en-US" altLang="en-US" sz="2400" dirty="0">
                <a:latin typeface="Tahoma" pitchFamily="34" charset="0"/>
                <a:sym typeface="StarMath" pitchFamily="2" charset="2"/>
              </a:rPr>
              <a:t>)</a:t>
            </a:r>
          </a:p>
          <a:p>
            <a:pPr lvl="1">
              <a:lnSpc>
                <a:spcPct val="90000"/>
              </a:lnSpc>
              <a:buNone/>
            </a:pPr>
            <a:r>
              <a:rPr lang="en-US" altLang="en-US" sz="2400" dirty="0">
                <a:latin typeface="Tahoma" pitchFamily="34" charset="0"/>
                <a:sym typeface="StarMath" pitchFamily="2" charset="2"/>
              </a:rPr>
              <a:t>mid = (first + last)/2;</a:t>
            </a:r>
          </a:p>
          <a:p>
            <a:pPr lvl="1">
              <a:lnSpc>
                <a:spcPct val="90000"/>
              </a:lnSpc>
              <a:buNone/>
            </a:pPr>
            <a:r>
              <a:rPr lang="en-US" altLang="en-US" sz="2400" dirty="0">
                <a:latin typeface="Tahoma" pitchFamily="34" charset="0"/>
                <a:sym typeface="StarMath" pitchFamily="2" charset="2"/>
              </a:rPr>
              <a:t>i1 = 0;</a:t>
            </a:r>
          </a:p>
          <a:p>
            <a:pPr lvl="1">
              <a:lnSpc>
                <a:spcPct val="90000"/>
              </a:lnSpc>
              <a:buNone/>
            </a:pPr>
            <a:r>
              <a:rPr lang="en-US" altLang="en-US" sz="2400" dirty="0">
                <a:latin typeface="Tahoma" pitchFamily="34" charset="0"/>
                <a:sym typeface="StarMath" pitchFamily="2" charset="2"/>
              </a:rPr>
              <a:t>i2 = first;</a:t>
            </a:r>
          </a:p>
          <a:p>
            <a:pPr lvl="1">
              <a:lnSpc>
                <a:spcPct val="90000"/>
              </a:lnSpc>
              <a:buNone/>
            </a:pPr>
            <a:r>
              <a:rPr lang="en-US" altLang="en-US" sz="2400" dirty="0">
                <a:latin typeface="Tahoma" pitchFamily="34" charset="0"/>
                <a:sym typeface="StarMath" pitchFamily="2" charset="2"/>
              </a:rPr>
              <a:t>i3 = mid + 1;</a:t>
            </a:r>
            <a:endParaRPr lang="en-US" altLang="en-US" sz="2400" i="1" dirty="0">
              <a:latin typeface="Tahoma" pitchFamily="34" charset="0"/>
              <a:sym typeface="StarMath" pitchFamily="2" charset="2"/>
            </a:endParaRPr>
          </a:p>
          <a:p>
            <a:pPr lvl="1">
              <a:lnSpc>
                <a:spcPct val="90000"/>
              </a:lnSpc>
              <a:buNone/>
            </a:pPr>
            <a:r>
              <a:rPr lang="en-US" altLang="en-US" sz="2400" dirty="0">
                <a:latin typeface="Tahoma" pitchFamily="34" charset="0"/>
                <a:sym typeface="StarMath" pitchFamily="2" charset="2"/>
              </a:rPr>
              <a:t>while </a:t>
            </a:r>
            <a:r>
              <a:rPr lang="en-US" altLang="en-US" sz="2400" i="1" dirty="0">
                <a:latin typeface="Tahoma" pitchFamily="34" charset="0"/>
                <a:sym typeface="StarMath" pitchFamily="2" charset="2"/>
              </a:rPr>
              <a:t>both left and right </a:t>
            </a:r>
            <a:r>
              <a:rPr lang="en-US" altLang="en-US" sz="2400" i="1" dirty="0" err="1">
                <a:latin typeface="Tahoma" pitchFamily="34" charset="0"/>
                <a:sym typeface="StarMath" pitchFamily="2" charset="2"/>
              </a:rPr>
              <a:t>subarrays</a:t>
            </a:r>
            <a:r>
              <a:rPr lang="en-US" altLang="en-US" sz="2400" i="1" dirty="0">
                <a:latin typeface="Tahoma" pitchFamily="34" charset="0"/>
                <a:sym typeface="StarMath" pitchFamily="2" charset="2"/>
              </a:rPr>
              <a:t> of </a:t>
            </a:r>
            <a:r>
              <a:rPr lang="en-US" altLang="en-US" sz="2400" dirty="0">
                <a:latin typeface="Tahoma" pitchFamily="34" charset="0"/>
                <a:sym typeface="StarMath" pitchFamily="2" charset="2"/>
              </a:rPr>
              <a:t>array1 </a:t>
            </a:r>
            <a:r>
              <a:rPr lang="en-US" altLang="en-US" sz="2400" i="1" dirty="0">
                <a:latin typeface="Tahoma" pitchFamily="34" charset="0"/>
                <a:sym typeface="StarMath" pitchFamily="2" charset="2"/>
              </a:rPr>
              <a:t>contain elements</a:t>
            </a:r>
          </a:p>
          <a:p>
            <a:pPr lvl="1">
              <a:lnSpc>
                <a:spcPct val="90000"/>
              </a:lnSpc>
              <a:buNone/>
            </a:pPr>
            <a:r>
              <a:rPr lang="en-US" altLang="en-US" sz="2400" i="1" dirty="0">
                <a:latin typeface="Tahoma" pitchFamily="34" charset="0"/>
                <a:sym typeface="StarMath" pitchFamily="2" charset="2"/>
              </a:rPr>
              <a:t>	</a:t>
            </a:r>
            <a:r>
              <a:rPr lang="en-US" altLang="en-US" sz="2400" dirty="0">
                <a:latin typeface="Tahoma" pitchFamily="34" charset="0"/>
                <a:sym typeface="StarMath" pitchFamily="2" charset="2"/>
              </a:rPr>
              <a:t>if array1[i2] &lt; array1[i3]</a:t>
            </a:r>
          </a:p>
          <a:p>
            <a:pPr lvl="1">
              <a:lnSpc>
                <a:spcPct val="90000"/>
              </a:lnSpc>
              <a:buNone/>
            </a:pPr>
            <a:r>
              <a:rPr lang="en-US" altLang="en-US" sz="2400" dirty="0">
                <a:latin typeface="Tahoma" pitchFamily="34" charset="0"/>
                <a:sym typeface="StarMath" pitchFamily="2" charset="2"/>
              </a:rPr>
              <a:t>		temp[i1++] = array1[i2++];</a:t>
            </a:r>
          </a:p>
          <a:p>
            <a:pPr lvl="1">
              <a:lnSpc>
                <a:spcPct val="90000"/>
              </a:lnSpc>
              <a:buNone/>
            </a:pPr>
            <a:r>
              <a:rPr lang="en-US" altLang="en-US" sz="2400" dirty="0">
                <a:latin typeface="Tahoma" pitchFamily="34" charset="0"/>
                <a:sym typeface="StarMath" pitchFamily="2" charset="2"/>
              </a:rPr>
              <a:t>   else temp[i1++] = array1[i3++];</a:t>
            </a:r>
          </a:p>
          <a:p>
            <a:pPr lvl="1">
              <a:lnSpc>
                <a:spcPct val="90000"/>
              </a:lnSpc>
              <a:buNone/>
            </a:pPr>
            <a:r>
              <a:rPr lang="en-US" altLang="en-US" sz="2400" i="1" dirty="0">
                <a:latin typeface="Tahoma" pitchFamily="34" charset="0"/>
                <a:sym typeface="StarMath" pitchFamily="2" charset="2"/>
              </a:rPr>
              <a:t>load into</a:t>
            </a:r>
            <a:r>
              <a:rPr lang="en-US" altLang="en-US" sz="2400" dirty="0">
                <a:latin typeface="Tahoma" pitchFamily="34" charset="0"/>
                <a:sym typeface="StarMath" pitchFamily="2" charset="2"/>
              </a:rPr>
              <a:t> temp</a:t>
            </a:r>
            <a:r>
              <a:rPr lang="en-US" altLang="en-US" sz="2400" i="1" dirty="0">
                <a:latin typeface="Tahoma" pitchFamily="34" charset="0"/>
                <a:sym typeface="StarMath" pitchFamily="2" charset="2"/>
              </a:rPr>
              <a:t> the remaining of </a:t>
            </a:r>
            <a:r>
              <a:rPr lang="en-US" altLang="en-US" sz="2400" dirty="0">
                <a:latin typeface="Tahoma" pitchFamily="34" charset="0"/>
                <a:sym typeface="StarMath" pitchFamily="2" charset="2"/>
              </a:rPr>
              <a:t>array1;</a:t>
            </a:r>
          </a:p>
          <a:p>
            <a:pPr lvl="1">
              <a:lnSpc>
                <a:spcPct val="90000"/>
              </a:lnSpc>
              <a:buNone/>
            </a:pPr>
            <a:r>
              <a:rPr lang="en-US" altLang="en-US" sz="2400" i="1" dirty="0">
                <a:latin typeface="Tahoma" pitchFamily="34" charset="0"/>
                <a:sym typeface="StarMath" pitchFamily="2" charset="2"/>
              </a:rPr>
              <a:t>load to </a:t>
            </a:r>
            <a:r>
              <a:rPr lang="en-US" altLang="en-US" sz="2400" dirty="0">
                <a:latin typeface="Tahoma" pitchFamily="34" charset="0"/>
                <a:sym typeface="StarMath" pitchFamily="2" charset="2"/>
              </a:rPr>
              <a:t> array1 </a:t>
            </a:r>
            <a:r>
              <a:rPr lang="en-US" altLang="en-US" sz="2400" i="1" dirty="0">
                <a:latin typeface="Tahoma" pitchFamily="34" charset="0"/>
                <a:sym typeface="StarMath" pitchFamily="2" charset="2"/>
              </a:rPr>
              <a:t> the content of </a:t>
            </a:r>
            <a:r>
              <a:rPr lang="en-US" altLang="en-US" sz="2400" dirty="0">
                <a:latin typeface="Tahoma" pitchFamily="34" charset="0"/>
                <a:sym typeface="StarMath" pitchFamily="2" charset="2"/>
              </a:rPr>
              <a:t>temp;</a:t>
            </a:r>
          </a:p>
          <a:p>
            <a:pPr marL="0" indent="0">
              <a:buNone/>
            </a:pPr>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18</a:t>
            </a:fld>
            <a:endParaRPr lang="en-US"/>
          </a:p>
        </p:txBody>
      </p:sp>
    </p:spTree>
    <p:extLst>
      <p:ext uri="{BB962C8B-B14F-4D97-AF65-F5344CB8AC3E}">
        <p14:creationId xmlns:p14="http://schemas.microsoft.com/office/powerpoint/2010/main" val="2863728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r>
              <a:rPr lang="en-US" dirty="0"/>
              <a:t> Complexity...</a:t>
            </a:r>
          </a:p>
        </p:txBody>
      </p:sp>
      <p:sp>
        <p:nvSpPr>
          <p:cNvPr id="3" name="Content Placeholder 2"/>
          <p:cNvSpPr>
            <a:spLocks noGrp="1"/>
          </p:cNvSpPr>
          <p:nvPr>
            <p:ph idx="1"/>
          </p:nvPr>
        </p:nvSpPr>
        <p:spPr/>
        <p:txBody>
          <a:bodyPr/>
          <a:lstStyle/>
          <a:p>
            <a:r>
              <a:rPr lang="en-US" dirty="0"/>
              <a:t>Data moves:</a:t>
            </a:r>
          </a:p>
          <a:p>
            <a:pPr lvl="1"/>
            <a:r>
              <a:rPr lang="en-US" sz="3200" dirty="0"/>
              <a:t>Merge: array1 is always copied to temp and then temp is copied back to array1 =&gt; always 2(last-first+1) =&gt; 2n</a:t>
            </a:r>
          </a:p>
          <a:p>
            <a:pPr lvl="1"/>
            <a:r>
              <a:rPr lang="en-US" sz="3200" dirty="0" err="1"/>
              <a:t>Mergesort</a:t>
            </a:r>
            <a:r>
              <a:rPr lang="en-US" sz="3200" dirty="0"/>
              <a:t>: use the recurrence relation:</a:t>
            </a:r>
          </a:p>
          <a:p>
            <a:pPr marL="1257300" lvl="3" indent="0">
              <a:buNone/>
            </a:pPr>
            <a:r>
              <a:rPr lang="en-US" sz="3200" dirty="0"/>
              <a:t>M(1) = 0</a:t>
            </a:r>
          </a:p>
          <a:p>
            <a:pPr marL="1257300" lvl="3" indent="0">
              <a:buNone/>
            </a:pPr>
            <a:r>
              <a:rPr lang="en-US" sz="3200" dirty="0"/>
              <a:t>M(n) = 2M(n/2) + 2n</a:t>
            </a:r>
          </a:p>
          <a:p>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19</a:t>
            </a:fld>
            <a:endParaRPr lang="en-US"/>
          </a:p>
        </p:txBody>
      </p:sp>
    </p:spTree>
    <p:extLst>
      <p:ext uri="{BB962C8B-B14F-4D97-AF65-F5344CB8AC3E}">
        <p14:creationId xmlns:p14="http://schemas.microsoft.com/office/powerpoint/2010/main" val="272695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p:txBody>
          <a:bodyPr>
            <a:normAutofit fontScale="92500" lnSpcReduction="10000"/>
          </a:bodyPr>
          <a:lstStyle/>
          <a:p>
            <a:r>
              <a:rPr lang="en-US" dirty="0"/>
              <a:t>Scan original list to create new sorted list one element at a time</a:t>
            </a:r>
          </a:p>
          <a:p>
            <a:r>
              <a:rPr lang="en-US" dirty="0"/>
              <a:t>As “by hand”</a:t>
            </a:r>
          </a:p>
          <a:p>
            <a:pPr marL="0" indent="0">
              <a:buNone/>
            </a:pPr>
            <a:r>
              <a:rPr lang="en-US" dirty="0"/>
              <a:t>                  34, 8, 64, 51, 32, 21</a:t>
            </a:r>
          </a:p>
          <a:p>
            <a:pPr marL="0" indent="0">
              <a:buNone/>
            </a:pPr>
            <a:endParaRPr lang="en-US" dirty="0"/>
          </a:p>
          <a:p>
            <a:pPr marL="0" indent="0">
              <a:buNone/>
            </a:pPr>
            <a:r>
              <a:rPr lang="en-US" dirty="0"/>
              <a:t>                   8</a:t>
            </a:r>
          </a:p>
          <a:p>
            <a:pPr marL="0" indent="0">
              <a:buNone/>
            </a:pPr>
            <a:r>
              <a:rPr lang="en-US" dirty="0"/>
              <a:t>                   8, 21 </a:t>
            </a:r>
          </a:p>
          <a:p>
            <a:pPr marL="0" indent="0">
              <a:buNone/>
            </a:pPr>
            <a:r>
              <a:rPr lang="en-US" dirty="0"/>
              <a:t>                   …..  </a:t>
            </a:r>
          </a:p>
          <a:p>
            <a:pPr marL="0" indent="0">
              <a:buNone/>
            </a:pPr>
            <a:r>
              <a:rPr lang="en-US" dirty="0"/>
              <a:t>                   8, 21, 32, 34, 51, 64</a:t>
            </a:r>
          </a:p>
          <a:p>
            <a:pPr marL="0" indent="0">
              <a:buNone/>
            </a:pPr>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2</a:t>
            </a:fld>
            <a:endParaRPr lang="en-US"/>
          </a:p>
        </p:txBody>
      </p:sp>
    </p:spTree>
    <p:extLst>
      <p:ext uri="{BB962C8B-B14F-4D97-AF65-F5344CB8AC3E}">
        <p14:creationId xmlns:p14="http://schemas.microsoft.com/office/powerpoint/2010/main" val="236483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Mergesort</a:t>
            </a:r>
          </a:p>
        </p:txBody>
      </p:sp>
      <p:sp>
        <p:nvSpPr>
          <p:cNvPr id="21507" name="Rectangle 3"/>
          <p:cNvSpPr>
            <a:spLocks noGrp="1" noChangeArrowheads="1"/>
          </p:cNvSpPr>
          <p:nvPr>
            <p:ph idx="1"/>
          </p:nvPr>
        </p:nvSpPr>
        <p:spPr/>
        <p:txBody>
          <a:bodyPr/>
          <a:lstStyle/>
          <a:p>
            <a:pPr>
              <a:lnSpc>
                <a:spcPct val="90000"/>
              </a:lnSpc>
            </a:pPr>
            <a:r>
              <a:rPr lang="en-US" altLang="en-US" sz="2800" dirty="0"/>
              <a:t>Divide the </a:t>
            </a:r>
            <a:r>
              <a:rPr lang="en-US" altLang="en-US" sz="2800" i="1" dirty="0">
                <a:latin typeface="Chalkboard Bold" pitchFamily="16" charset="0"/>
              </a:rPr>
              <a:t>n</a:t>
            </a:r>
            <a:r>
              <a:rPr lang="en-US" altLang="en-US" sz="2800" dirty="0"/>
              <a:t> values to be sorted into two halves</a:t>
            </a:r>
          </a:p>
          <a:p>
            <a:pPr>
              <a:lnSpc>
                <a:spcPct val="90000"/>
              </a:lnSpc>
            </a:pPr>
            <a:endParaRPr lang="en-US" altLang="en-US" sz="2800" dirty="0"/>
          </a:p>
          <a:p>
            <a:pPr>
              <a:lnSpc>
                <a:spcPct val="90000"/>
              </a:lnSpc>
            </a:pPr>
            <a:r>
              <a:rPr lang="en-US" altLang="en-US" sz="2800" dirty="0"/>
              <a:t>Recursively sort each half using </a:t>
            </a:r>
            <a:r>
              <a:rPr lang="en-US" altLang="en-US" sz="2800" dirty="0" err="1"/>
              <a:t>Mergesort</a:t>
            </a:r>
            <a:endParaRPr lang="en-US" altLang="en-US" sz="2800" dirty="0"/>
          </a:p>
          <a:p>
            <a:pPr lvl="1">
              <a:lnSpc>
                <a:spcPct val="90000"/>
              </a:lnSpc>
            </a:pPr>
            <a:r>
              <a:rPr lang="en-US" altLang="en-US" sz="2300" dirty="0"/>
              <a:t>Base case </a:t>
            </a:r>
            <a:r>
              <a:rPr lang="en-US" altLang="en-US" sz="2300" i="1" dirty="0">
                <a:latin typeface="Chalkboard Bold" pitchFamily="16" charset="0"/>
              </a:rPr>
              <a:t>n=1</a:t>
            </a:r>
            <a:r>
              <a:rPr lang="en-US" altLang="en-US" sz="2300" dirty="0"/>
              <a:t> </a:t>
            </a:r>
            <a:r>
              <a:rPr lang="en-US" altLang="en-US" sz="2300" dirty="0">
                <a:sym typeface="Wingdings" pitchFamily="2" charset="2"/>
              </a:rPr>
              <a:t> no sorting required</a:t>
            </a:r>
            <a:endParaRPr lang="en-US" altLang="en-US" sz="2300" dirty="0"/>
          </a:p>
          <a:p>
            <a:pPr>
              <a:lnSpc>
                <a:spcPct val="90000"/>
              </a:lnSpc>
            </a:pPr>
            <a:endParaRPr lang="en-US" altLang="en-US" sz="2800" dirty="0"/>
          </a:p>
          <a:p>
            <a:pPr>
              <a:lnSpc>
                <a:spcPct val="90000"/>
              </a:lnSpc>
            </a:pPr>
            <a:r>
              <a:rPr lang="en-US" altLang="en-US" sz="2800" dirty="0"/>
              <a:t>Merge the two halves</a:t>
            </a:r>
          </a:p>
          <a:p>
            <a:pPr lvl="1">
              <a:lnSpc>
                <a:spcPct val="90000"/>
              </a:lnSpc>
            </a:pPr>
            <a:r>
              <a:rPr lang="en-US" altLang="en-US" sz="2300" i="1" dirty="0">
                <a:latin typeface="Chalkboard Bold" pitchFamily="16" charset="0"/>
              </a:rPr>
              <a:t>O(n)</a:t>
            </a:r>
            <a:r>
              <a:rPr lang="en-US" altLang="en-US" sz="2300" dirty="0"/>
              <a:t> operation</a:t>
            </a:r>
          </a:p>
          <a:p>
            <a:pPr lvl="1">
              <a:lnSpc>
                <a:spcPct val="90000"/>
              </a:lnSpc>
            </a:pPr>
            <a:endParaRPr lang="en-US" altLang="en-US" sz="2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a:xfrm>
            <a:off x="7079974" y="6324600"/>
            <a:ext cx="2057400" cy="365125"/>
          </a:xfrm>
        </p:spPr>
        <p:txBody>
          <a:bodyPr/>
          <a:lstStyle/>
          <a:p>
            <a:fld id="{33CCC892-2FDD-48E4-8D20-7C3CAE679121}" type="slidenum">
              <a:rPr lang="en-US" altLang="en-US"/>
              <a:pPr/>
              <a:t>21</a:t>
            </a:fld>
            <a:endParaRPr lang="en-US" altLang="en-US" dirty="0"/>
          </a:p>
        </p:txBody>
      </p:sp>
      <p:sp>
        <p:nvSpPr>
          <p:cNvPr id="235522" name="Rectangle 2"/>
          <p:cNvSpPr>
            <a:spLocks noGrp="1" noChangeArrowheads="1"/>
          </p:cNvSpPr>
          <p:nvPr>
            <p:ph type="title"/>
          </p:nvPr>
        </p:nvSpPr>
        <p:spPr/>
        <p:txBody>
          <a:bodyPr/>
          <a:lstStyle/>
          <a:p>
            <a:r>
              <a:rPr lang="en-US" altLang="en-US"/>
              <a:t>Merge Sort Approach</a:t>
            </a:r>
          </a:p>
        </p:txBody>
      </p:sp>
      <p:sp>
        <p:nvSpPr>
          <p:cNvPr id="235523" name="Rectangle 3"/>
          <p:cNvSpPr>
            <a:spLocks noGrp="1" noChangeArrowheads="1"/>
          </p:cNvSpPr>
          <p:nvPr>
            <p:ph type="body" idx="1"/>
          </p:nvPr>
        </p:nvSpPr>
        <p:spPr>
          <a:xfrm>
            <a:off x="381000" y="1295400"/>
            <a:ext cx="8229600" cy="5414962"/>
          </a:xfrm>
        </p:spPr>
        <p:txBody>
          <a:bodyPr>
            <a:normAutofit/>
          </a:bodyPr>
          <a:lstStyle/>
          <a:p>
            <a:pPr>
              <a:lnSpc>
                <a:spcPct val="120000"/>
              </a:lnSpc>
            </a:pPr>
            <a:r>
              <a:rPr lang="en-US" altLang="en-US" sz="2400" dirty="0"/>
              <a:t>To sort an array A[p . . r]:</a:t>
            </a:r>
            <a:endParaRPr lang="en-US" altLang="en-US" sz="2400" b="1" dirty="0"/>
          </a:p>
          <a:p>
            <a:pPr>
              <a:lnSpc>
                <a:spcPct val="120000"/>
              </a:lnSpc>
            </a:pPr>
            <a:r>
              <a:rPr lang="en-US" altLang="en-US" sz="2400" b="1" dirty="0"/>
              <a:t>Divide</a:t>
            </a:r>
          </a:p>
          <a:p>
            <a:pPr lvl="1"/>
            <a:r>
              <a:rPr lang="en-US" altLang="en-US" sz="2400" dirty="0"/>
              <a:t>Divide the n-element sequence to be sorted into two subsequences of n/2 elements each</a:t>
            </a:r>
          </a:p>
          <a:p>
            <a:r>
              <a:rPr lang="en-US" altLang="en-US" sz="2400" b="1" dirty="0"/>
              <a:t>Conquer</a:t>
            </a:r>
          </a:p>
          <a:p>
            <a:pPr lvl="1">
              <a:lnSpc>
                <a:spcPct val="120000"/>
              </a:lnSpc>
            </a:pPr>
            <a:r>
              <a:rPr lang="en-US" altLang="en-US" sz="2400" dirty="0"/>
              <a:t>Sort the subsequences recursively using merge sort</a:t>
            </a:r>
          </a:p>
          <a:p>
            <a:pPr lvl="1">
              <a:lnSpc>
                <a:spcPct val="120000"/>
              </a:lnSpc>
            </a:pPr>
            <a:r>
              <a:rPr lang="en-US" altLang="en-US" sz="2400" dirty="0"/>
              <a:t>When the size of the sequences is 1 there is nothing more to do</a:t>
            </a:r>
          </a:p>
          <a:p>
            <a:pPr>
              <a:lnSpc>
                <a:spcPct val="120000"/>
              </a:lnSpc>
            </a:pPr>
            <a:r>
              <a:rPr lang="en-US" altLang="en-US" sz="2400" b="1" dirty="0"/>
              <a:t>Combine</a:t>
            </a:r>
          </a:p>
          <a:p>
            <a:pPr lvl="1">
              <a:lnSpc>
                <a:spcPct val="120000"/>
              </a:lnSpc>
            </a:pPr>
            <a:r>
              <a:rPr lang="en-US" altLang="en-US" sz="2400" dirty="0"/>
              <a:t>Merge the two sorted subsequences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1"/>
          </p:nvPr>
        </p:nvSpPr>
        <p:spPr>
          <a:xfrm>
            <a:off x="7170738" y="6324600"/>
            <a:ext cx="1905000" cy="365125"/>
          </a:xfrm>
        </p:spPr>
        <p:txBody>
          <a:bodyPr/>
          <a:lstStyle/>
          <a:p>
            <a:fld id="{7809DA3C-6346-439F-ACB2-FF82D4AF9200}" type="slidenum">
              <a:rPr lang="en-US" altLang="en-US"/>
              <a:pPr/>
              <a:t>22</a:t>
            </a:fld>
            <a:endParaRPr lang="en-US" altLang="en-US" dirty="0"/>
          </a:p>
        </p:txBody>
      </p:sp>
      <p:sp>
        <p:nvSpPr>
          <p:cNvPr id="297986" name="Rectangle 2"/>
          <p:cNvSpPr>
            <a:spLocks noGrp="1" noChangeArrowheads="1"/>
          </p:cNvSpPr>
          <p:nvPr>
            <p:ph type="title"/>
          </p:nvPr>
        </p:nvSpPr>
        <p:spPr/>
        <p:txBody>
          <a:bodyPr/>
          <a:lstStyle/>
          <a:p>
            <a:r>
              <a:rPr lang="en-US" altLang="en-US" dirty="0"/>
              <a:t>Merge Sort</a:t>
            </a:r>
          </a:p>
        </p:txBody>
      </p:sp>
      <p:sp>
        <p:nvSpPr>
          <p:cNvPr id="297987" name="Rectangle 3"/>
          <p:cNvSpPr>
            <a:spLocks noGrp="1" noChangeArrowheads="1"/>
          </p:cNvSpPr>
          <p:nvPr>
            <p:ph type="body" idx="1"/>
          </p:nvPr>
        </p:nvSpPr>
        <p:spPr>
          <a:xfrm>
            <a:off x="249238" y="1574800"/>
            <a:ext cx="8716962" cy="4648200"/>
          </a:xfrm>
        </p:spPr>
        <p:txBody>
          <a:bodyPr/>
          <a:lstStyle/>
          <a:p>
            <a:pPr>
              <a:lnSpc>
                <a:spcPct val="150000"/>
              </a:lnSpc>
              <a:buFontTx/>
              <a:buNone/>
            </a:pPr>
            <a:r>
              <a:rPr lang="en-US" altLang="en-US" sz="2400" dirty="0"/>
              <a:t>MERGE-SORT(A, p, r)</a:t>
            </a:r>
          </a:p>
          <a:p>
            <a:pPr>
              <a:lnSpc>
                <a:spcPct val="150000"/>
              </a:lnSpc>
              <a:buFontTx/>
              <a:buNone/>
            </a:pPr>
            <a:r>
              <a:rPr lang="en-US" altLang="en-US" sz="2400" b="1" dirty="0"/>
              <a:t>	</a:t>
            </a:r>
            <a:r>
              <a:rPr lang="en-US" altLang="en-US" sz="2000" b="1" dirty="0"/>
              <a:t>if </a:t>
            </a:r>
            <a:r>
              <a:rPr lang="en-US" altLang="en-US" sz="2000" dirty="0"/>
              <a:t>p &lt; r</a:t>
            </a:r>
            <a:r>
              <a:rPr lang="en-US" altLang="en-US" sz="2000" i="1" dirty="0"/>
              <a:t>  					</a:t>
            </a:r>
            <a:r>
              <a:rPr lang="en-US" altLang="en-US" sz="2000" dirty="0"/>
              <a:t>Check for base case</a:t>
            </a:r>
          </a:p>
          <a:p>
            <a:pPr>
              <a:lnSpc>
                <a:spcPct val="150000"/>
              </a:lnSpc>
              <a:buFontTx/>
              <a:buNone/>
            </a:pPr>
            <a:r>
              <a:rPr lang="en-US" altLang="en-US" sz="2000" b="1" dirty="0"/>
              <a:t>	   then </a:t>
            </a:r>
            <a:r>
              <a:rPr lang="en-US" altLang="en-US" sz="2000" dirty="0"/>
              <a:t>q ← </a:t>
            </a:r>
            <a:r>
              <a:rPr lang="en-US" altLang="en-US" sz="2000" dirty="0">
                <a:sym typeface="Symbol" pitchFamily="18" charset="2"/>
              </a:rPr>
              <a:t></a:t>
            </a:r>
            <a:r>
              <a:rPr lang="en-US" altLang="en-US" sz="2000" dirty="0"/>
              <a:t>(p + r)/2</a:t>
            </a:r>
            <a:r>
              <a:rPr lang="en-US" altLang="en-US" sz="2000" dirty="0">
                <a:sym typeface="Symbol" pitchFamily="18" charset="2"/>
              </a:rPr>
              <a:t></a:t>
            </a:r>
            <a:r>
              <a:rPr lang="en-US" altLang="en-US" sz="2000" dirty="0"/>
              <a:t> </a:t>
            </a:r>
            <a:r>
              <a:rPr lang="en-US" altLang="en-US" sz="2000" i="1" dirty="0"/>
              <a:t> 			                </a:t>
            </a:r>
            <a:r>
              <a:rPr lang="en-US" altLang="en-US" sz="2000" dirty="0"/>
              <a:t>Divide</a:t>
            </a:r>
          </a:p>
          <a:p>
            <a:pPr>
              <a:lnSpc>
                <a:spcPct val="150000"/>
              </a:lnSpc>
              <a:buFontTx/>
              <a:buNone/>
            </a:pPr>
            <a:r>
              <a:rPr lang="en-US" altLang="en-US" sz="2000" dirty="0"/>
              <a:t>		MERGE-SORT(A, p, q)</a:t>
            </a:r>
            <a:r>
              <a:rPr lang="en-US" altLang="en-US" sz="2000" i="1" dirty="0"/>
              <a:t>  		                </a:t>
            </a:r>
            <a:r>
              <a:rPr lang="en-US" altLang="en-US" sz="2000" dirty="0"/>
              <a:t>Conquer</a:t>
            </a:r>
          </a:p>
          <a:p>
            <a:pPr>
              <a:lnSpc>
                <a:spcPct val="150000"/>
              </a:lnSpc>
              <a:buFontTx/>
              <a:buNone/>
            </a:pPr>
            <a:r>
              <a:rPr lang="en-US" altLang="en-US" sz="2000" dirty="0"/>
              <a:t>		MERGE-SORT(A, q + 1, r) </a:t>
            </a:r>
            <a:r>
              <a:rPr lang="en-US" altLang="en-US" sz="2000" i="1" dirty="0"/>
              <a:t> 		                </a:t>
            </a:r>
            <a:r>
              <a:rPr lang="en-US" altLang="en-US" sz="2000" dirty="0"/>
              <a:t>Conquer</a:t>
            </a:r>
          </a:p>
          <a:p>
            <a:pPr>
              <a:lnSpc>
                <a:spcPct val="150000"/>
              </a:lnSpc>
              <a:buFontTx/>
              <a:buNone/>
            </a:pPr>
            <a:r>
              <a:rPr lang="en-US" altLang="en-US" sz="2000" dirty="0"/>
              <a:t>		MERGE(A, p, q, r)</a:t>
            </a:r>
            <a:r>
              <a:rPr lang="en-US" altLang="en-US" sz="2000" i="1" dirty="0"/>
              <a:t>  			</a:t>
            </a:r>
            <a:r>
              <a:rPr lang="en-US" altLang="en-US" sz="2000" dirty="0"/>
              <a:t>Combine</a:t>
            </a:r>
          </a:p>
          <a:p>
            <a:pPr>
              <a:lnSpc>
                <a:spcPct val="150000"/>
              </a:lnSpc>
            </a:pPr>
            <a:endParaRPr lang="en-US" altLang="en-US" sz="1800" dirty="0"/>
          </a:p>
          <a:p>
            <a:pPr>
              <a:lnSpc>
                <a:spcPct val="150000"/>
              </a:lnSpc>
            </a:pPr>
            <a:r>
              <a:rPr lang="en-US" altLang="en-US" sz="2400" dirty="0"/>
              <a:t>Initial call:</a:t>
            </a:r>
            <a:r>
              <a:rPr lang="en-US" altLang="en-US" sz="2400" b="1" i="1" dirty="0"/>
              <a:t> </a:t>
            </a:r>
            <a:r>
              <a:rPr lang="en-US" altLang="en-US" sz="2400" dirty="0"/>
              <a:t>MERGE-SORT(A, 1, n)</a:t>
            </a:r>
            <a:endParaRPr lang="en-US" altLang="en-US" sz="2000" dirty="0"/>
          </a:p>
        </p:txBody>
      </p:sp>
      <p:sp>
        <p:nvSpPr>
          <p:cNvPr id="297988" name="AutoShape 4"/>
          <p:cNvSpPr>
            <a:spLocks noChangeArrowheads="1"/>
          </p:cNvSpPr>
          <p:nvPr/>
        </p:nvSpPr>
        <p:spPr bwMode="auto">
          <a:xfrm rot="-8014074">
            <a:off x="5609432" y="2513806"/>
            <a:ext cx="131762"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89" name="AutoShape 5"/>
          <p:cNvSpPr>
            <a:spLocks noChangeArrowheads="1"/>
          </p:cNvSpPr>
          <p:nvPr/>
        </p:nvSpPr>
        <p:spPr bwMode="auto">
          <a:xfrm rot="-8014074">
            <a:off x="5609432" y="3047206"/>
            <a:ext cx="131762"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0" name="AutoShape 6"/>
          <p:cNvSpPr>
            <a:spLocks noChangeArrowheads="1"/>
          </p:cNvSpPr>
          <p:nvPr/>
        </p:nvSpPr>
        <p:spPr bwMode="auto">
          <a:xfrm rot="-8014074">
            <a:off x="5609432" y="3580606"/>
            <a:ext cx="131762"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1" name="AutoShape 7"/>
          <p:cNvSpPr>
            <a:spLocks noChangeArrowheads="1"/>
          </p:cNvSpPr>
          <p:nvPr/>
        </p:nvSpPr>
        <p:spPr bwMode="auto">
          <a:xfrm rot="-8014074">
            <a:off x="5609432" y="4114006"/>
            <a:ext cx="131762"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2" name="AutoShape 8"/>
          <p:cNvSpPr>
            <a:spLocks noChangeArrowheads="1"/>
          </p:cNvSpPr>
          <p:nvPr/>
        </p:nvSpPr>
        <p:spPr bwMode="auto">
          <a:xfrm rot="-8014074">
            <a:off x="5609432" y="4647406"/>
            <a:ext cx="131762" cy="123825"/>
          </a:xfrm>
          <a:prstGeom prst="rtTriangle">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993" name="Text Box 9"/>
          <p:cNvSpPr txBox="1">
            <a:spLocks noChangeArrowheads="1"/>
          </p:cNvSpPr>
          <p:nvPr/>
        </p:nvSpPr>
        <p:spPr bwMode="auto">
          <a:xfrm>
            <a:off x="5418138" y="155098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97994" name="Text Box 10"/>
          <p:cNvSpPr txBox="1">
            <a:spLocks noChangeArrowheads="1"/>
          </p:cNvSpPr>
          <p:nvPr/>
        </p:nvSpPr>
        <p:spPr bwMode="auto">
          <a:xfrm>
            <a:off x="5799138" y="155098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97995" name="Text Box 11"/>
          <p:cNvSpPr txBox="1">
            <a:spLocks noChangeArrowheads="1"/>
          </p:cNvSpPr>
          <p:nvPr/>
        </p:nvSpPr>
        <p:spPr bwMode="auto">
          <a:xfrm>
            <a:off x="6180138" y="155098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97996" name="Text Box 12"/>
          <p:cNvSpPr txBox="1">
            <a:spLocks noChangeArrowheads="1"/>
          </p:cNvSpPr>
          <p:nvPr/>
        </p:nvSpPr>
        <p:spPr bwMode="auto">
          <a:xfrm>
            <a:off x="6561138" y="155098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97997" name="Text Box 13"/>
          <p:cNvSpPr txBox="1">
            <a:spLocks noChangeArrowheads="1"/>
          </p:cNvSpPr>
          <p:nvPr/>
        </p:nvSpPr>
        <p:spPr bwMode="auto">
          <a:xfrm>
            <a:off x="6942138" y="155098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97998" name="Text Box 14"/>
          <p:cNvSpPr txBox="1">
            <a:spLocks noChangeArrowheads="1"/>
          </p:cNvSpPr>
          <p:nvPr/>
        </p:nvSpPr>
        <p:spPr bwMode="auto">
          <a:xfrm>
            <a:off x="7323138" y="155098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97999" name="Text Box 15"/>
          <p:cNvSpPr txBox="1">
            <a:spLocks noChangeArrowheads="1"/>
          </p:cNvSpPr>
          <p:nvPr/>
        </p:nvSpPr>
        <p:spPr bwMode="auto">
          <a:xfrm>
            <a:off x="7704138" y="155098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98000" name="Text Box 16"/>
          <p:cNvSpPr txBox="1">
            <a:spLocks noChangeArrowheads="1"/>
          </p:cNvSpPr>
          <p:nvPr/>
        </p:nvSpPr>
        <p:spPr bwMode="auto">
          <a:xfrm>
            <a:off x="8085138" y="1550988"/>
            <a:ext cx="228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98001" name="Rectangle 17"/>
          <p:cNvSpPr>
            <a:spLocks noChangeArrowheads="1"/>
          </p:cNvSpPr>
          <p:nvPr/>
        </p:nvSpPr>
        <p:spPr bwMode="auto">
          <a:xfrm>
            <a:off x="8061325" y="180022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98002" name="Rectangle 18"/>
          <p:cNvSpPr>
            <a:spLocks noChangeArrowheads="1"/>
          </p:cNvSpPr>
          <p:nvPr/>
        </p:nvSpPr>
        <p:spPr bwMode="auto">
          <a:xfrm>
            <a:off x="7680325" y="180022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98003" name="Rectangle 19"/>
          <p:cNvSpPr>
            <a:spLocks noChangeArrowheads="1"/>
          </p:cNvSpPr>
          <p:nvPr/>
        </p:nvSpPr>
        <p:spPr bwMode="auto">
          <a:xfrm>
            <a:off x="7299325" y="180022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98004" name="Rectangle 20"/>
          <p:cNvSpPr>
            <a:spLocks noChangeArrowheads="1"/>
          </p:cNvSpPr>
          <p:nvPr/>
        </p:nvSpPr>
        <p:spPr bwMode="auto">
          <a:xfrm>
            <a:off x="6918325" y="180022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98005" name="Rectangle 21"/>
          <p:cNvSpPr>
            <a:spLocks noChangeArrowheads="1"/>
          </p:cNvSpPr>
          <p:nvPr/>
        </p:nvSpPr>
        <p:spPr bwMode="auto">
          <a:xfrm>
            <a:off x="6537325" y="1800225"/>
            <a:ext cx="381000" cy="365125"/>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98006" name="Rectangle 22"/>
          <p:cNvSpPr>
            <a:spLocks noChangeArrowheads="1"/>
          </p:cNvSpPr>
          <p:nvPr/>
        </p:nvSpPr>
        <p:spPr bwMode="auto">
          <a:xfrm>
            <a:off x="6156325" y="180022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98007" name="Rectangle 23"/>
          <p:cNvSpPr>
            <a:spLocks noChangeArrowheads="1"/>
          </p:cNvSpPr>
          <p:nvPr/>
        </p:nvSpPr>
        <p:spPr bwMode="auto">
          <a:xfrm>
            <a:off x="5775325" y="180022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98008" name="Rectangle 24"/>
          <p:cNvSpPr>
            <a:spLocks noChangeArrowheads="1"/>
          </p:cNvSpPr>
          <p:nvPr/>
        </p:nvSpPr>
        <p:spPr bwMode="auto">
          <a:xfrm>
            <a:off x="5394325" y="180022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98009" name="Line 25"/>
          <p:cNvSpPr>
            <a:spLocks noChangeShapeType="1"/>
          </p:cNvSpPr>
          <p:nvPr/>
        </p:nvSpPr>
        <p:spPr bwMode="auto">
          <a:xfrm>
            <a:off x="5394325" y="1800225"/>
            <a:ext cx="3048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0" name="Line 26"/>
          <p:cNvSpPr>
            <a:spLocks noChangeShapeType="1"/>
          </p:cNvSpPr>
          <p:nvPr/>
        </p:nvSpPr>
        <p:spPr bwMode="auto">
          <a:xfrm>
            <a:off x="5394325" y="2165350"/>
            <a:ext cx="304800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1" name="Line 27"/>
          <p:cNvSpPr>
            <a:spLocks noChangeShapeType="1"/>
          </p:cNvSpPr>
          <p:nvPr/>
        </p:nvSpPr>
        <p:spPr bwMode="auto">
          <a:xfrm>
            <a:off x="5394325" y="1800225"/>
            <a:ext cx="0" cy="36512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2" name="Line 28"/>
          <p:cNvSpPr>
            <a:spLocks noChangeShapeType="1"/>
          </p:cNvSpPr>
          <p:nvPr/>
        </p:nvSpPr>
        <p:spPr bwMode="auto">
          <a:xfrm>
            <a:off x="5775325" y="1800225"/>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3" name="Line 29"/>
          <p:cNvSpPr>
            <a:spLocks noChangeShapeType="1"/>
          </p:cNvSpPr>
          <p:nvPr/>
        </p:nvSpPr>
        <p:spPr bwMode="auto">
          <a:xfrm>
            <a:off x="6156325" y="1800225"/>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4" name="Line 30"/>
          <p:cNvSpPr>
            <a:spLocks noChangeShapeType="1"/>
          </p:cNvSpPr>
          <p:nvPr/>
        </p:nvSpPr>
        <p:spPr bwMode="auto">
          <a:xfrm>
            <a:off x="6537325" y="1800225"/>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5" name="Line 31"/>
          <p:cNvSpPr>
            <a:spLocks noChangeShapeType="1"/>
          </p:cNvSpPr>
          <p:nvPr/>
        </p:nvSpPr>
        <p:spPr bwMode="auto">
          <a:xfrm>
            <a:off x="6918325" y="1800225"/>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6" name="Line 32"/>
          <p:cNvSpPr>
            <a:spLocks noChangeShapeType="1"/>
          </p:cNvSpPr>
          <p:nvPr/>
        </p:nvSpPr>
        <p:spPr bwMode="auto">
          <a:xfrm>
            <a:off x="7299325" y="1800225"/>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7" name="Line 33"/>
          <p:cNvSpPr>
            <a:spLocks noChangeShapeType="1"/>
          </p:cNvSpPr>
          <p:nvPr/>
        </p:nvSpPr>
        <p:spPr bwMode="auto">
          <a:xfrm>
            <a:off x="7680325" y="1800225"/>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8" name="Line 34"/>
          <p:cNvSpPr>
            <a:spLocks noChangeShapeType="1"/>
          </p:cNvSpPr>
          <p:nvPr/>
        </p:nvSpPr>
        <p:spPr bwMode="auto">
          <a:xfrm>
            <a:off x="8061325" y="1800225"/>
            <a:ext cx="0" cy="365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19" name="Line 35"/>
          <p:cNvSpPr>
            <a:spLocks noChangeShapeType="1"/>
          </p:cNvSpPr>
          <p:nvPr/>
        </p:nvSpPr>
        <p:spPr bwMode="auto">
          <a:xfrm>
            <a:off x="8442325" y="1800225"/>
            <a:ext cx="0" cy="36512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20" name="Line 36"/>
          <p:cNvSpPr>
            <a:spLocks noChangeShapeType="1"/>
          </p:cNvSpPr>
          <p:nvPr/>
        </p:nvSpPr>
        <p:spPr bwMode="auto">
          <a:xfrm>
            <a:off x="5621338" y="1579563"/>
            <a:ext cx="11112" cy="1809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21" name="Text Box 37"/>
          <p:cNvSpPr txBox="1">
            <a:spLocks noChangeArrowheads="1"/>
          </p:cNvSpPr>
          <p:nvPr/>
        </p:nvSpPr>
        <p:spPr bwMode="auto">
          <a:xfrm>
            <a:off x="5495925" y="115411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p</a:t>
            </a:r>
          </a:p>
        </p:txBody>
      </p:sp>
      <p:sp>
        <p:nvSpPr>
          <p:cNvPr id="298022" name="Line 38"/>
          <p:cNvSpPr>
            <a:spLocks noChangeShapeType="1"/>
          </p:cNvSpPr>
          <p:nvPr/>
        </p:nvSpPr>
        <p:spPr bwMode="auto">
          <a:xfrm>
            <a:off x="8302625" y="1574800"/>
            <a:ext cx="11113" cy="1809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23" name="Text Box 39"/>
          <p:cNvSpPr txBox="1">
            <a:spLocks noChangeArrowheads="1"/>
          </p:cNvSpPr>
          <p:nvPr/>
        </p:nvSpPr>
        <p:spPr bwMode="auto">
          <a:xfrm>
            <a:off x="8177213" y="1149350"/>
            <a:ext cx="26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r</a:t>
            </a:r>
          </a:p>
        </p:txBody>
      </p:sp>
      <p:sp>
        <p:nvSpPr>
          <p:cNvPr id="298024" name="Line 40"/>
          <p:cNvSpPr>
            <a:spLocks noChangeShapeType="1"/>
          </p:cNvSpPr>
          <p:nvPr/>
        </p:nvSpPr>
        <p:spPr bwMode="auto">
          <a:xfrm>
            <a:off x="6784975" y="1603375"/>
            <a:ext cx="11113" cy="180975"/>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8025" name="Text Box 41"/>
          <p:cNvSpPr txBox="1">
            <a:spLocks noChangeArrowheads="1"/>
          </p:cNvSpPr>
          <p:nvPr/>
        </p:nvSpPr>
        <p:spPr bwMode="auto">
          <a:xfrm>
            <a:off x="6659563" y="1177925"/>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CC0000"/>
                </a:solidFill>
              </a:rPr>
              <a:t>q</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lide Number Placeholder 4"/>
          <p:cNvSpPr>
            <a:spLocks noGrp="1"/>
          </p:cNvSpPr>
          <p:nvPr>
            <p:ph type="sldNum" sz="quarter" idx="11"/>
          </p:nvPr>
        </p:nvSpPr>
        <p:spPr/>
        <p:txBody>
          <a:bodyPr/>
          <a:lstStyle/>
          <a:p>
            <a:fld id="{EE487455-B97E-463C-9DBF-E4170AB95C06}" type="slidenum">
              <a:rPr lang="en-US" altLang="en-US"/>
              <a:pPr/>
              <a:t>23</a:t>
            </a:fld>
            <a:endParaRPr lang="en-US" altLang="en-US"/>
          </a:p>
        </p:txBody>
      </p:sp>
      <p:sp>
        <p:nvSpPr>
          <p:cNvPr id="237570" name="Rectangle 2"/>
          <p:cNvSpPr>
            <a:spLocks noGrp="1" noChangeArrowheads="1"/>
          </p:cNvSpPr>
          <p:nvPr>
            <p:ph type="title"/>
          </p:nvPr>
        </p:nvSpPr>
        <p:spPr/>
        <p:txBody>
          <a:bodyPr/>
          <a:lstStyle/>
          <a:p>
            <a:r>
              <a:rPr lang="en-US" altLang="en-US" dirty="0"/>
              <a:t>Example – </a:t>
            </a:r>
            <a:r>
              <a:rPr lang="en-US" altLang="en-US" dirty="0">
                <a:latin typeface="Comic Sans MS" pitchFamily="66" charset="0"/>
              </a:rPr>
              <a:t>n</a:t>
            </a:r>
            <a:r>
              <a:rPr lang="en-US" altLang="en-US" dirty="0"/>
              <a:t> Power of 2</a:t>
            </a:r>
          </a:p>
        </p:txBody>
      </p:sp>
      <p:grpSp>
        <p:nvGrpSpPr>
          <p:cNvPr id="237571" name="Group 3"/>
          <p:cNvGrpSpPr>
            <a:grpSpLocks/>
          </p:cNvGrpSpPr>
          <p:nvPr/>
        </p:nvGrpSpPr>
        <p:grpSpPr bwMode="auto">
          <a:xfrm>
            <a:off x="3024188" y="1447800"/>
            <a:ext cx="5586412" cy="614363"/>
            <a:chOff x="1905" y="912"/>
            <a:chExt cx="3519" cy="387"/>
          </a:xfrm>
        </p:grpSpPr>
        <p:sp>
          <p:nvSpPr>
            <p:cNvPr id="237572" name="Text Box 4"/>
            <p:cNvSpPr txBox="1">
              <a:spLocks noChangeArrowheads="1"/>
            </p:cNvSpPr>
            <p:nvPr/>
          </p:nvSpPr>
          <p:spPr bwMode="auto">
            <a:xfrm>
              <a:off x="192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7573" name="Text Box 5"/>
            <p:cNvSpPr txBox="1">
              <a:spLocks noChangeArrowheads="1"/>
            </p:cNvSpPr>
            <p:nvPr/>
          </p:nvSpPr>
          <p:spPr bwMode="auto">
            <a:xfrm>
              <a:off x="216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7574" name="Text Box 6"/>
            <p:cNvSpPr txBox="1">
              <a:spLocks noChangeArrowheads="1"/>
            </p:cNvSpPr>
            <p:nvPr/>
          </p:nvSpPr>
          <p:spPr bwMode="auto">
            <a:xfrm>
              <a:off x="240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7575" name="Text Box 7"/>
            <p:cNvSpPr txBox="1">
              <a:spLocks noChangeArrowheads="1"/>
            </p:cNvSpPr>
            <p:nvPr/>
          </p:nvSpPr>
          <p:spPr bwMode="auto">
            <a:xfrm>
              <a:off x="264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7576" name="Text Box 8"/>
            <p:cNvSpPr txBox="1">
              <a:spLocks noChangeArrowheads="1"/>
            </p:cNvSpPr>
            <p:nvPr/>
          </p:nvSpPr>
          <p:spPr bwMode="auto">
            <a:xfrm>
              <a:off x="288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7577" name="Text Box 9"/>
            <p:cNvSpPr txBox="1">
              <a:spLocks noChangeArrowheads="1"/>
            </p:cNvSpPr>
            <p:nvPr/>
          </p:nvSpPr>
          <p:spPr bwMode="auto">
            <a:xfrm>
              <a:off x="312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7578" name="Text Box 10"/>
            <p:cNvSpPr txBox="1">
              <a:spLocks noChangeArrowheads="1"/>
            </p:cNvSpPr>
            <p:nvPr/>
          </p:nvSpPr>
          <p:spPr bwMode="auto">
            <a:xfrm>
              <a:off x="336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7579" name="Text Box 11"/>
            <p:cNvSpPr txBox="1">
              <a:spLocks noChangeArrowheads="1"/>
            </p:cNvSpPr>
            <p:nvPr/>
          </p:nvSpPr>
          <p:spPr bwMode="auto">
            <a:xfrm>
              <a:off x="360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7580" name="Text Box 12"/>
            <p:cNvSpPr txBox="1">
              <a:spLocks noChangeArrowheads="1"/>
            </p:cNvSpPr>
            <p:nvPr/>
          </p:nvSpPr>
          <p:spPr bwMode="auto">
            <a:xfrm>
              <a:off x="4800" y="1056"/>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q = 4</a:t>
              </a:r>
            </a:p>
          </p:txBody>
        </p:sp>
        <p:sp>
          <p:nvSpPr>
            <p:cNvPr id="237581" name="Rectangle 13"/>
            <p:cNvSpPr>
              <a:spLocks noChangeArrowheads="1"/>
            </p:cNvSpPr>
            <p:nvPr/>
          </p:nvSpPr>
          <p:spPr bwMode="auto">
            <a:xfrm>
              <a:off x="358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7582" name="Rectangle 14"/>
            <p:cNvSpPr>
              <a:spLocks noChangeArrowheads="1"/>
            </p:cNvSpPr>
            <p:nvPr/>
          </p:nvSpPr>
          <p:spPr bwMode="auto">
            <a:xfrm>
              <a:off x="334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7583" name="Rectangle 15"/>
            <p:cNvSpPr>
              <a:spLocks noChangeArrowheads="1"/>
            </p:cNvSpPr>
            <p:nvPr/>
          </p:nvSpPr>
          <p:spPr bwMode="auto">
            <a:xfrm>
              <a:off x="310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7584" name="Rectangle 16"/>
            <p:cNvSpPr>
              <a:spLocks noChangeArrowheads="1"/>
            </p:cNvSpPr>
            <p:nvPr/>
          </p:nvSpPr>
          <p:spPr bwMode="auto">
            <a:xfrm>
              <a:off x="286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7585" name="Rectangle 17"/>
            <p:cNvSpPr>
              <a:spLocks noChangeArrowheads="1"/>
            </p:cNvSpPr>
            <p:nvPr/>
          </p:nvSpPr>
          <p:spPr bwMode="auto">
            <a:xfrm>
              <a:off x="2625" y="1069"/>
              <a:ext cx="240" cy="23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7586" name="Rectangle 18"/>
            <p:cNvSpPr>
              <a:spLocks noChangeArrowheads="1"/>
            </p:cNvSpPr>
            <p:nvPr/>
          </p:nvSpPr>
          <p:spPr bwMode="auto">
            <a:xfrm>
              <a:off x="238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7587" name="Rectangle 19"/>
            <p:cNvSpPr>
              <a:spLocks noChangeArrowheads="1"/>
            </p:cNvSpPr>
            <p:nvPr/>
          </p:nvSpPr>
          <p:spPr bwMode="auto">
            <a:xfrm>
              <a:off x="214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7588" name="Rectangle 20"/>
            <p:cNvSpPr>
              <a:spLocks noChangeArrowheads="1"/>
            </p:cNvSpPr>
            <p:nvPr/>
          </p:nvSpPr>
          <p:spPr bwMode="auto">
            <a:xfrm>
              <a:off x="190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7589" name="Line 21"/>
            <p:cNvSpPr>
              <a:spLocks noChangeShapeType="1"/>
            </p:cNvSpPr>
            <p:nvPr/>
          </p:nvSpPr>
          <p:spPr bwMode="auto">
            <a:xfrm>
              <a:off x="1905" y="1069"/>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0" name="Line 22"/>
            <p:cNvSpPr>
              <a:spLocks noChangeShapeType="1"/>
            </p:cNvSpPr>
            <p:nvPr/>
          </p:nvSpPr>
          <p:spPr bwMode="auto">
            <a:xfrm>
              <a:off x="1905" y="1299"/>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1" name="Line 23"/>
            <p:cNvSpPr>
              <a:spLocks noChangeShapeType="1"/>
            </p:cNvSpPr>
            <p:nvPr/>
          </p:nvSpPr>
          <p:spPr bwMode="auto">
            <a:xfrm>
              <a:off x="1905" y="1069"/>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2" name="Line 24"/>
            <p:cNvSpPr>
              <a:spLocks noChangeShapeType="1"/>
            </p:cNvSpPr>
            <p:nvPr/>
          </p:nvSpPr>
          <p:spPr bwMode="auto">
            <a:xfrm>
              <a:off x="214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3" name="Line 25"/>
            <p:cNvSpPr>
              <a:spLocks noChangeShapeType="1"/>
            </p:cNvSpPr>
            <p:nvPr/>
          </p:nvSpPr>
          <p:spPr bwMode="auto">
            <a:xfrm>
              <a:off x="238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4" name="Line 26"/>
            <p:cNvSpPr>
              <a:spLocks noChangeShapeType="1"/>
            </p:cNvSpPr>
            <p:nvPr/>
          </p:nvSpPr>
          <p:spPr bwMode="auto">
            <a:xfrm>
              <a:off x="262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5" name="Line 27"/>
            <p:cNvSpPr>
              <a:spLocks noChangeShapeType="1"/>
            </p:cNvSpPr>
            <p:nvPr/>
          </p:nvSpPr>
          <p:spPr bwMode="auto">
            <a:xfrm>
              <a:off x="286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6" name="Line 28"/>
            <p:cNvSpPr>
              <a:spLocks noChangeShapeType="1"/>
            </p:cNvSpPr>
            <p:nvPr/>
          </p:nvSpPr>
          <p:spPr bwMode="auto">
            <a:xfrm>
              <a:off x="310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7" name="Line 29"/>
            <p:cNvSpPr>
              <a:spLocks noChangeShapeType="1"/>
            </p:cNvSpPr>
            <p:nvPr/>
          </p:nvSpPr>
          <p:spPr bwMode="auto">
            <a:xfrm>
              <a:off x="334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8" name="Line 30"/>
            <p:cNvSpPr>
              <a:spLocks noChangeShapeType="1"/>
            </p:cNvSpPr>
            <p:nvPr/>
          </p:nvSpPr>
          <p:spPr bwMode="auto">
            <a:xfrm>
              <a:off x="358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599" name="Line 31"/>
            <p:cNvSpPr>
              <a:spLocks noChangeShapeType="1"/>
            </p:cNvSpPr>
            <p:nvPr/>
          </p:nvSpPr>
          <p:spPr bwMode="auto">
            <a:xfrm>
              <a:off x="3825" y="1069"/>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7600" name="Group 32"/>
          <p:cNvGrpSpPr>
            <a:grpSpLocks/>
          </p:cNvGrpSpPr>
          <p:nvPr/>
        </p:nvGrpSpPr>
        <p:grpSpPr bwMode="auto">
          <a:xfrm>
            <a:off x="2514600" y="2209800"/>
            <a:ext cx="3962400" cy="1066800"/>
            <a:chOff x="1584" y="1392"/>
            <a:chExt cx="2496" cy="672"/>
          </a:xfrm>
        </p:grpSpPr>
        <p:sp>
          <p:nvSpPr>
            <p:cNvPr id="237601" name="Text Box 33"/>
            <p:cNvSpPr txBox="1">
              <a:spLocks noChangeArrowheads="1"/>
            </p:cNvSpPr>
            <p:nvPr/>
          </p:nvSpPr>
          <p:spPr bwMode="auto">
            <a:xfrm>
              <a:off x="1599" y="1677"/>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7602" name="Text Box 34"/>
            <p:cNvSpPr txBox="1">
              <a:spLocks noChangeArrowheads="1"/>
            </p:cNvSpPr>
            <p:nvPr/>
          </p:nvSpPr>
          <p:spPr bwMode="auto">
            <a:xfrm>
              <a:off x="1839" y="1677"/>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7603" name="Text Box 35"/>
            <p:cNvSpPr txBox="1">
              <a:spLocks noChangeArrowheads="1"/>
            </p:cNvSpPr>
            <p:nvPr/>
          </p:nvSpPr>
          <p:spPr bwMode="auto">
            <a:xfrm>
              <a:off x="2079" y="1677"/>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7604" name="Text Box 36"/>
            <p:cNvSpPr txBox="1">
              <a:spLocks noChangeArrowheads="1"/>
            </p:cNvSpPr>
            <p:nvPr/>
          </p:nvSpPr>
          <p:spPr bwMode="auto">
            <a:xfrm>
              <a:off x="2319" y="1677"/>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7605" name="Rectangle 37"/>
            <p:cNvSpPr>
              <a:spLocks noChangeArrowheads="1"/>
            </p:cNvSpPr>
            <p:nvPr/>
          </p:nvSpPr>
          <p:spPr bwMode="auto">
            <a:xfrm>
              <a:off x="2304"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7606" name="Rectangle 38"/>
            <p:cNvSpPr>
              <a:spLocks noChangeArrowheads="1"/>
            </p:cNvSpPr>
            <p:nvPr/>
          </p:nvSpPr>
          <p:spPr bwMode="auto">
            <a:xfrm>
              <a:off x="2064"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7607" name="Rectangle 39"/>
            <p:cNvSpPr>
              <a:spLocks noChangeArrowheads="1"/>
            </p:cNvSpPr>
            <p:nvPr/>
          </p:nvSpPr>
          <p:spPr bwMode="auto">
            <a:xfrm>
              <a:off x="1824" y="1834"/>
              <a:ext cx="240"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7608" name="Rectangle 40"/>
            <p:cNvSpPr>
              <a:spLocks noChangeArrowheads="1"/>
            </p:cNvSpPr>
            <p:nvPr/>
          </p:nvSpPr>
          <p:spPr bwMode="auto">
            <a:xfrm>
              <a:off x="1584"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7609" name="Text Box 41"/>
            <p:cNvSpPr txBox="1">
              <a:spLocks noChangeArrowheads="1"/>
            </p:cNvSpPr>
            <p:nvPr/>
          </p:nvSpPr>
          <p:spPr bwMode="auto">
            <a:xfrm>
              <a:off x="3168" y="168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7610" name="Text Box 42"/>
            <p:cNvSpPr txBox="1">
              <a:spLocks noChangeArrowheads="1"/>
            </p:cNvSpPr>
            <p:nvPr/>
          </p:nvSpPr>
          <p:spPr bwMode="auto">
            <a:xfrm>
              <a:off x="3408" y="168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7611" name="Text Box 43"/>
            <p:cNvSpPr txBox="1">
              <a:spLocks noChangeArrowheads="1"/>
            </p:cNvSpPr>
            <p:nvPr/>
          </p:nvSpPr>
          <p:spPr bwMode="auto">
            <a:xfrm>
              <a:off x="3648" y="168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7612" name="Text Box 44"/>
            <p:cNvSpPr txBox="1">
              <a:spLocks noChangeArrowheads="1"/>
            </p:cNvSpPr>
            <p:nvPr/>
          </p:nvSpPr>
          <p:spPr bwMode="auto">
            <a:xfrm>
              <a:off x="3888" y="168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7613" name="Rectangle 45"/>
            <p:cNvSpPr>
              <a:spLocks noChangeArrowheads="1"/>
            </p:cNvSpPr>
            <p:nvPr/>
          </p:nvSpPr>
          <p:spPr bwMode="auto">
            <a:xfrm>
              <a:off x="3840"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7614" name="Rectangle 46"/>
            <p:cNvSpPr>
              <a:spLocks noChangeArrowheads="1"/>
            </p:cNvSpPr>
            <p:nvPr/>
          </p:nvSpPr>
          <p:spPr bwMode="auto">
            <a:xfrm>
              <a:off x="3600"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7615" name="Rectangle 47"/>
            <p:cNvSpPr>
              <a:spLocks noChangeArrowheads="1"/>
            </p:cNvSpPr>
            <p:nvPr/>
          </p:nvSpPr>
          <p:spPr bwMode="auto">
            <a:xfrm>
              <a:off x="3360" y="1834"/>
              <a:ext cx="240"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7616" name="Rectangle 48"/>
            <p:cNvSpPr>
              <a:spLocks noChangeArrowheads="1"/>
            </p:cNvSpPr>
            <p:nvPr/>
          </p:nvSpPr>
          <p:spPr bwMode="auto">
            <a:xfrm>
              <a:off x="3120"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7617" name="Line 49"/>
            <p:cNvSpPr>
              <a:spLocks noChangeShapeType="1"/>
            </p:cNvSpPr>
            <p:nvPr/>
          </p:nvSpPr>
          <p:spPr bwMode="auto">
            <a:xfrm flipH="1">
              <a:off x="2208" y="139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18" name="Line 50"/>
            <p:cNvSpPr>
              <a:spLocks noChangeShapeType="1"/>
            </p:cNvSpPr>
            <p:nvPr/>
          </p:nvSpPr>
          <p:spPr bwMode="auto">
            <a:xfrm>
              <a:off x="2880" y="139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7619" name="Group 51"/>
          <p:cNvGrpSpPr>
            <a:grpSpLocks/>
          </p:cNvGrpSpPr>
          <p:nvPr/>
        </p:nvGrpSpPr>
        <p:grpSpPr bwMode="auto">
          <a:xfrm>
            <a:off x="2286000" y="3429000"/>
            <a:ext cx="4419600" cy="1066800"/>
            <a:chOff x="1440" y="2160"/>
            <a:chExt cx="2784" cy="672"/>
          </a:xfrm>
        </p:grpSpPr>
        <p:sp>
          <p:nvSpPr>
            <p:cNvPr id="237620" name="Text Box 52"/>
            <p:cNvSpPr txBox="1">
              <a:spLocks noChangeArrowheads="1"/>
            </p:cNvSpPr>
            <p:nvPr/>
          </p:nvSpPr>
          <p:spPr bwMode="auto">
            <a:xfrm>
              <a:off x="1455" y="244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7621" name="Text Box 53"/>
            <p:cNvSpPr txBox="1">
              <a:spLocks noChangeArrowheads="1"/>
            </p:cNvSpPr>
            <p:nvPr/>
          </p:nvSpPr>
          <p:spPr bwMode="auto">
            <a:xfrm>
              <a:off x="1695" y="244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7622" name="Rectangle 54"/>
            <p:cNvSpPr>
              <a:spLocks noChangeArrowheads="1"/>
            </p:cNvSpPr>
            <p:nvPr/>
          </p:nvSpPr>
          <p:spPr bwMode="auto">
            <a:xfrm>
              <a:off x="1680"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7623" name="Rectangle 55"/>
            <p:cNvSpPr>
              <a:spLocks noChangeArrowheads="1"/>
            </p:cNvSpPr>
            <p:nvPr/>
          </p:nvSpPr>
          <p:spPr bwMode="auto">
            <a:xfrm>
              <a:off x="1440" y="2602"/>
              <a:ext cx="240"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7624" name="Text Box 56"/>
            <p:cNvSpPr txBox="1">
              <a:spLocks noChangeArrowheads="1"/>
            </p:cNvSpPr>
            <p:nvPr/>
          </p:nvSpPr>
          <p:spPr bwMode="auto">
            <a:xfrm>
              <a:off x="2223" y="244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7625" name="Text Box 57"/>
            <p:cNvSpPr txBox="1">
              <a:spLocks noChangeArrowheads="1"/>
            </p:cNvSpPr>
            <p:nvPr/>
          </p:nvSpPr>
          <p:spPr bwMode="auto">
            <a:xfrm>
              <a:off x="2463" y="244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7626" name="Rectangle 58"/>
            <p:cNvSpPr>
              <a:spLocks noChangeArrowheads="1"/>
            </p:cNvSpPr>
            <p:nvPr/>
          </p:nvSpPr>
          <p:spPr bwMode="auto">
            <a:xfrm>
              <a:off x="2448"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7627" name="Rectangle 59"/>
            <p:cNvSpPr>
              <a:spLocks noChangeArrowheads="1"/>
            </p:cNvSpPr>
            <p:nvPr/>
          </p:nvSpPr>
          <p:spPr bwMode="auto">
            <a:xfrm>
              <a:off x="2208" y="2602"/>
              <a:ext cx="240"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7628" name="Text Box 60"/>
            <p:cNvSpPr txBox="1">
              <a:spLocks noChangeArrowheads="1"/>
            </p:cNvSpPr>
            <p:nvPr/>
          </p:nvSpPr>
          <p:spPr bwMode="auto">
            <a:xfrm>
              <a:off x="3024" y="244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7629" name="Text Box 61"/>
            <p:cNvSpPr txBox="1">
              <a:spLocks noChangeArrowheads="1"/>
            </p:cNvSpPr>
            <p:nvPr/>
          </p:nvSpPr>
          <p:spPr bwMode="auto">
            <a:xfrm>
              <a:off x="3264" y="244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7630" name="Rectangle 62"/>
            <p:cNvSpPr>
              <a:spLocks noChangeArrowheads="1"/>
            </p:cNvSpPr>
            <p:nvPr/>
          </p:nvSpPr>
          <p:spPr bwMode="auto">
            <a:xfrm>
              <a:off x="3216"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7631" name="Rectangle 63"/>
            <p:cNvSpPr>
              <a:spLocks noChangeArrowheads="1"/>
            </p:cNvSpPr>
            <p:nvPr/>
          </p:nvSpPr>
          <p:spPr bwMode="auto">
            <a:xfrm>
              <a:off x="2976" y="2602"/>
              <a:ext cx="240"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7632" name="Text Box 64"/>
            <p:cNvSpPr txBox="1">
              <a:spLocks noChangeArrowheads="1"/>
            </p:cNvSpPr>
            <p:nvPr/>
          </p:nvSpPr>
          <p:spPr bwMode="auto">
            <a:xfrm>
              <a:off x="3792" y="244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7633" name="Text Box 65"/>
            <p:cNvSpPr txBox="1">
              <a:spLocks noChangeArrowheads="1"/>
            </p:cNvSpPr>
            <p:nvPr/>
          </p:nvSpPr>
          <p:spPr bwMode="auto">
            <a:xfrm>
              <a:off x="4032" y="244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7634" name="Rectangle 66"/>
            <p:cNvSpPr>
              <a:spLocks noChangeArrowheads="1"/>
            </p:cNvSpPr>
            <p:nvPr/>
          </p:nvSpPr>
          <p:spPr bwMode="auto">
            <a:xfrm>
              <a:off x="3984"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7635" name="Rectangle 67"/>
            <p:cNvSpPr>
              <a:spLocks noChangeArrowheads="1"/>
            </p:cNvSpPr>
            <p:nvPr/>
          </p:nvSpPr>
          <p:spPr bwMode="auto">
            <a:xfrm>
              <a:off x="3744" y="2602"/>
              <a:ext cx="240"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7636" name="Line 68"/>
            <p:cNvSpPr>
              <a:spLocks noChangeShapeType="1"/>
            </p:cNvSpPr>
            <p:nvPr/>
          </p:nvSpPr>
          <p:spPr bwMode="auto">
            <a:xfrm flipH="1">
              <a:off x="1680"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37" name="Line 69"/>
            <p:cNvSpPr>
              <a:spLocks noChangeShapeType="1"/>
            </p:cNvSpPr>
            <p:nvPr/>
          </p:nvSpPr>
          <p:spPr bwMode="auto">
            <a:xfrm>
              <a:off x="2064"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38" name="Line 70"/>
            <p:cNvSpPr>
              <a:spLocks noChangeShapeType="1"/>
            </p:cNvSpPr>
            <p:nvPr/>
          </p:nvSpPr>
          <p:spPr bwMode="auto">
            <a:xfrm flipH="1">
              <a:off x="3216"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39" name="Line 71"/>
            <p:cNvSpPr>
              <a:spLocks noChangeShapeType="1"/>
            </p:cNvSpPr>
            <p:nvPr/>
          </p:nvSpPr>
          <p:spPr bwMode="auto">
            <a:xfrm>
              <a:off x="3600" y="2160"/>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7640" name="Group 72"/>
          <p:cNvGrpSpPr>
            <a:grpSpLocks/>
          </p:cNvGrpSpPr>
          <p:nvPr/>
        </p:nvGrpSpPr>
        <p:grpSpPr bwMode="auto">
          <a:xfrm>
            <a:off x="2133600" y="4648200"/>
            <a:ext cx="4724400" cy="1143000"/>
            <a:chOff x="1344" y="2928"/>
            <a:chExt cx="2976" cy="720"/>
          </a:xfrm>
        </p:grpSpPr>
        <p:sp>
          <p:nvSpPr>
            <p:cNvPr id="237641" name="Text Box 73"/>
            <p:cNvSpPr txBox="1">
              <a:spLocks noChangeArrowheads="1"/>
            </p:cNvSpPr>
            <p:nvPr/>
          </p:nvSpPr>
          <p:spPr bwMode="auto">
            <a:xfrm>
              <a:off x="1359" y="326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7642" name="Rectangle 74"/>
            <p:cNvSpPr>
              <a:spLocks noChangeArrowheads="1"/>
            </p:cNvSpPr>
            <p:nvPr/>
          </p:nvSpPr>
          <p:spPr bwMode="auto">
            <a:xfrm>
              <a:off x="1344"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7643" name="Text Box 75"/>
            <p:cNvSpPr txBox="1">
              <a:spLocks noChangeArrowheads="1"/>
            </p:cNvSpPr>
            <p:nvPr/>
          </p:nvSpPr>
          <p:spPr bwMode="auto">
            <a:xfrm>
              <a:off x="1791" y="326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7644" name="Rectangle 76"/>
            <p:cNvSpPr>
              <a:spLocks noChangeArrowheads="1"/>
            </p:cNvSpPr>
            <p:nvPr/>
          </p:nvSpPr>
          <p:spPr bwMode="auto">
            <a:xfrm>
              <a:off x="1776"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7645" name="Text Box 77"/>
            <p:cNvSpPr txBox="1">
              <a:spLocks noChangeArrowheads="1"/>
            </p:cNvSpPr>
            <p:nvPr/>
          </p:nvSpPr>
          <p:spPr bwMode="auto">
            <a:xfrm>
              <a:off x="2127" y="326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7646" name="Rectangle 78"/>
            <p:cNvSpPr>
              <a:spLocks noChangeArrowheads="1"/>
            </p:cNvSpPr>
            <p:nvPr/>
          </p:nvSpPr>
          <p:spPr bwMode="auto">
            <a:xfrm>
              <a:off x="2112"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7647" name="Text Box 79"/>
            <p:cNvSpPr txBox="1">
              <a:spLocks noChangeArrowheads="1"/>
            </p:cNvSpPr>
            <p:nvPr/>
          </p:nvSpPr>
          <p:spPr bwMode="auto">
            <a:xfrm>
              <a:off x="2559" y="326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7648" name="Rectangle 80"/>
            <p:cNvSpPr>
              <a:spLocks noChangeArrowheads="1"/>
            </p:cNvSpPr>
            <p:nvPr/>
          </p:nvSpPr>
          <p:spPr bwMode="auto">
            <a:xfrm>
              <a:off x="2544"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7649" name="Rectangle 81"/>
            <p:cNvSpPr>
              <a:spLocks noChangeArrowheads="1"/>
            </p:cNvSpPr>
            <p:nvPr/>
          </p:nvSpPr>
          <p:spPr bwMode="auto">
            <a:xfrm>
              <a:off x="2880"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7650" name="Text Box 82"/>
            <p:cNvSpPr txBox="1">
              <a:spLocks noChangeArrowheads="1"/>
            </p:cNvSpPr>
            <p:nvPr/>
          </p:nvSpPr>
          <p:spPr bwMode="auto">
            <a:xfrm>
              <a:off x="3360"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7651" name="Rectangle 83"/>
            <p:cNvSpPr>
              <a:spLocks noChangeArrowheads="1"/>
            </p:cNvSpPr>
            <p:nvPr/>
          </p:nvSpPr>
          <p:spPr bwMode="auto">
            <a:xfrm>
              <a:off x="3312"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7652" name="Text Box 84"/>
            <p:cNvSpPr txBox="1">
              <a:spLocks noChangeArrowheads="1"/>
            </p:cNvSpPr>
            <p:nvPr/>
          </p:nvSpPr>
          <p:spPr bwMode="auto">
            <a:xfrm>
              <a:off x="3696"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7653" name="Rectangle 85"/>
            <p:cNvSpPr>
              <a:spLocks noChangeArrowheads="1"/>
            </p:cNvSpPr>
            <p:nvPr/>
          </p:nvSpPr>
          <p:spPr bwMode="auto">
            <a:xfrm>
              <a:off x="3648"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7654" name="Text Box 86"/>
            <p:cNvSpPr txBox="1">
              <a:spLocks noChangeArrowheads="1"/>
            </p:cNvSpPr>
            <p:nvPr/>
          </p:nvSpPr>
          <p:spPr bwMode="auto">
            <a:xfrm>
              <a:off x="4128"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7655" name="Rectangle 87"/>
            <p:cNvSpPr>
              <a:spLocks noChangeArrowheads="1"/>
            </p:cNvSpPr>
            <p:nvPr/>
          </p:nvSpPr>
          <p:spPr bwMode="auto">
            <a:xfrm>
              <a:off x="4080"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7656" name="Text Box 88"/>
            <p:cNvSpPr txBox="1">
              <a:spLocks noChangeArrowheads="1"/>
            </p:cNvSpPr>
            <p:nvPr/>
          </p:nvSpPr>
          <p:spPr bwMode="auto">
            <a:xfrm>
              <a:off x="2928" y="325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7657" name="Line 89"/>
            <p:cNvSpPr>
              <a:spLocks noChangeShapeType="1"/>
            </p:cNvSpPr>
            <p:nvPr/>
          </p:nvSpPr>
          <p:spPr bwMode="auto">
            <a:xfrm flipH="1">
              <a:off x="1536" y="292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58" name="Line 90"/>
            <p:cNvSpPr>
              <a:spLocks noChangeShapeType="1"/>
            </p:cNvSpPr>
            <p:nvPr/>
          </p:nvSpPr>
          <p:spPr bwMode="auto">
            <a:xfrm>
              <a:off x="1680" y="292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59" name="Line 91"/>
            <p:cNvSpPr>
              <a:spLocks noChangeShapeType="1"/>
            </p:cNvSpPr>
            <p:nvPr/>
          </p:nvSpPr>
          <p:spPr bwMode="auto">
            <a:xfrm flipH="1">
              <a:off x="2304" y="292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60" name="Line 92"/>
            <p:cNvSpPr>
              <a:spLocks noChangeShapeType="1"/>
            </p:cNvSpPr>
            <p:nvPr/>
          </p:nvSpPr>
          <p:spPr bwMode="auto">
            <a:xfrm>
              <a:off x="2448" y="292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61" name="Line 93"/>
            <p:cNvSpPr>
              <a:spLocks noChangeShapeType="1"/>
            </p:cNvSpPr>
            <p:nvPr/>
          </p:nvSpPr>
          <p:spPr bwMode="auto">
            <a:xfrm flipH="1">
              <a:off x="3072" y="292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62" name="Line 94"/>
            <p:cNvSpPr>
              <a:spLocks noChangeShapeType="1"/>
            </p:cNvSpPr>
            <p:nvPr/>
          </p:nvSpPr>
          <p:spPr bwMode="auto">
            <a:xfrm>
              <a:off x="3216" y="292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63" name="Line 95"/>
            <p:cNvSpPr>
              <a:spLocks noChangeShapeType="1"/>
            </p:cNvSpPr>
            <p:nvPr/>
          </p:nvSpPr>
          <p:spPr bwMode="auto">
            <a:xfrm flipH="1">
              <a:off x="3840" y="292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664" name="Line 96"/>
            <p:cNvSpPr>
              <a:spLocks noChangeShapeType="1"/>
            </p:cNvSpPr>
            <p:nvPr/>
          </p:nvSpPr>
          <p:spPr bwMode="auto">
            <a:xfrm>
              <a:off x="3984" y="2928"/>
              <a:ext cx="14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7665" name="Text Box 97"/>
          <p:cNvSpPr txBox="1">
            <a:spLocks noChangeArrowheads="1"/>
          </p:cNvSpPr>
          <p:nvPr/>
        </p:nvSpPr>
        <p:spPr bwMode="auto">
          <a:xfrm>
            <a:off x="584200" y="1573213"/>
            <a:ext cx="10983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Divide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lide Number Placeholder 4"/>
          <p:cNvSpPr>
            <a:spLocks noGrp="1"/>
          </p:cNvSpPr>
          <p:nvPr>
            <p:ph type="sldNum" sz="quarter" idx="11"/>
          </p:nvPr>
        </p:nvSpPr>
        <p:spPr/>
        <p:txBody>
          <a:bodyPr/>
          <a:lstStyle/>
          <a:p>
            <a:fld id="{9EAC761A-5D9A-4FC0-B7A4-9492F5756FF4}" type="slidenum">
              <a:rPr lang="en-US" altLang="en-US"/>
              <a:pPr/>
              <a:t>24</a:t>
            </a:fld>
            <a:endParaRPr lang="en-US" altLang="en-US"/>
          </a:p>
        </p:txBody>
      </p:sp>
      <p:sp>
        <p:nvSpPr>
          <p:cNvPr id="238594" name="Rectangle 2"/>
          <p:cNvSpPr>
            <a:spLocks noGrp="1" noChangeArrowheads="1"/>
          </p:cNvSpPr>
          <p:nvPr>
            <p:ph type="title"/>
          </p:nvPr>
        </p:nvSpPr>
        <p:spPr/>
        <p:txBody>
          <a:bodyPr/>
          <a:lstStyle/>
          <a:p>
            <a:r>
              <a:rPr lang="en-US" altLang="en-US" dirty="0"/>
              <a:t>Example – </a:t>
            </a:r>
            <a:r>
              <a:rPr lang="en-US" altLang="en-US" dirty="0">
                <a:latin typeface="Comic Sans MS" pitchFamily="66" charset="0"/>
              </a:rPr>
              <a:t>n</a:t>
            </a:r>
            <a:r>
              <a:rPr lang="en-US" altLang="en-US" dirty="0"/>
              <a:t> Power of 2</a:t>
            </a:r>
          </a:p>
        </p:txBody>
      </p:sp>
      <p:grpSp>
        <p:nvGrpSpPr>
          <p:cNvPr id="238595" name="Group 3"/>
          <p:cNvGrpSpPr>
            <a:grpSpLocks/>
          </p:cNvGrpSpPr>
          <p:nvPr/>
        </p:nvGrpSpPr>
        <p:grpSpPr bwMode="auto">
          <a:xfrm>
            <a:off x="2133600" y="5165725"/>
            <a:ext cx="4724400" cy="625475"/>
            <a:chOff x="1344" y="3254"/>
            <a:chExt cx="2976" cy="394"/>
          </a:xfrm>
        </p:grpSpPr>
        <p:sp>
          <p:nvSpPr>
            <p:cNvPr id="238596" name="Text Box 4"/>
            <p:cNvSpPr txBox="1">
              <a:spLocks noChangeArrowheads="1"/>
            </p:cNvSpPr>
            <p:nvPr/>
          </p:nvSpPr>
          <p:spPr bwMode="auto">
            <a:xfrm>
              <a:off x="1359" y="326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8597" name="Rectangle 5"/>
            <p:cNvSpPr>
              <a:spLocks noChangeArrowheads="1"/>
            </p:cNvSpPr>
            <p:nvPr/>
          </p:nvSpPr>
          <p:spPr bwMode="auto">
            <a:xfrm>
              <a:off x="1344"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8598" name="Text Box 6"/>
            <p:cNvSpPr txBox="1">
              <a:spLocks noChangeArrowheads="1"/>
            </p:cNvSpPr>
            <p:nvPr/>
          </p:nvSpPr>
          <p:spPr bwMode="auto">
            <a:xfrm>
              <a:off x="1791" y="326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8599" name="Rectangle 7"/>
            <p:cNvSpPr>
              <a:spLocks noChangeArrowheads="1"/>
            </p:cNvSpPr>
            <p:nvPr/>
          </p:nvSpPr>
          <p:spPr bwMode="auto">
            <a:xfrm>
              <a:off x="1776"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8600" name="Text Box 8"/>
            <p:cNvSpPr txBox="1">
              <a:spLocks noChangeArrowheads="1"/>
            </p:cNvSpPr>
            <p:nvPr/>
          </p:nvSpPr>
          <p:spPr bwMode="auto">
            <a:xfrm>
              <a:off x="2127" y="326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8601" name="Rectangle 9"/>
            <p:cNvSpPr>
              <a:spLocks noChangeArrowheads="1"/>
            </p:cNvSpPr>
            <p:nvPr/>
          </p:nvSpPr>
          <p:spPr bwMode="auto">
            <a:xfrm>
              <a:off x="2112"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8602" name="Text Box 10"/>
            <p:cNvSpPr txBox="1">
              <a:spLocks noChangeArrowheads="1"/>
            </p:cNvSpPr>
            <p:nvPr/>
          </p:nvSpPr>
          <p:spPr bwMode="auto">
            <a:xfrm>
              <a:off x="2559" y="326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8603" name="Rectangle 11"/>
            <p:cNvSpPr>
              <a:spLocks noChangeArrowheads="1"/>
            </p:cNvSpPr>
            <p:nvPr/>
          </p:nvSpPr>
          <p:spPr bwMode="auto">
            <a:xfrm>
              <a:off x="2544"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8604" name="Rectangle 12"/>
            <p:cNvSpPr>
              <a:spLocks noChangeArrowheads="1"/>
            </p:cNvSpPr>
            <p:nvPr/>
          </p:nvSpPr>
          <p:spPr bwMode="auto">
            <a:xfrm>
              <a:off x="2880"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8605" name="Text Box 13"/>
            <p:cNvSpPr txBox="1">
              <a:spLocks noChangeArrowheads="1"/>
            </p:cNvSpPr>
            <p:nvPr/>
          </p:nvSpPr>
          <p:spPr bwMode="auto">
            <a:xfrm>
              <a:off x="3360"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8606" name="Rectangle 14"/>
            <p:cNvSpPr>
              <a:spLocks noChangeArrowheads="1"/>
            </p:cNvSpPr>
            <p:nvPr/>
          </p:nvSpPr>
          <p:spPr bwMode="auto">
            <a:xfrm>
              <a:off x="3312"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8607" name="Text Box 15"/>
            <p:cNvSpPr txBox="1">
              <a:spLocks noChangeArrowheads="1"/>
            </p:cNvSpPr>
            <p:nvPr/>
          </p:nvSpPr>
          <p:spPr bwMode="auto">
            <a:xfrm>
              <a:off x="3696"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8608" name="Rectangle 16"/>
            <p:cNvSpPr>
              <a:spLocks noChangeArrowheads="1"/>
            </p:cNvSpPr>
            <p:nvPr/>
          </p:nvSpPr>
          <p:spPr bwMode="auto">
            <a:xfrm>
              <a:off x="3648"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8609" name="Text Box 17"/>
            <p:cNvSpPr txBox="1">
              <a:spLocks noChangeArrowheads="1"/>
            </p:cNvSpPr>
            <p:nvPr/>
          </p:nvSpPr>
          <p:spPr bwMode="auto">
            <a:xfrm>
              <a:off x="4128"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8610" name="Rectangle 18"/>
            <p:cNvSpPr>
              <a:spLocks noChangeArrowheads="1"/>
            </p:cNvSpPr>
            <p:nvPr/>
          </p:nvSpPr>
          <p:spPr bwMode="auto">
            <a:xfrm>
              <a:off x="4080" y="3418"/>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8611" name="Text Box 19"/>
            <p:cNvSpPr txBox="1">
              <a:spLocks noChangeArrowheads="1"/>
            </p:cNvSpPr>
            <p:nvPr/>
          </p:nvSpPr>
          <p:spPr bwMode="auto">
            <a:xfrm>
              <a:off x="2928" y="325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grpSp>
      <p:grpSp>
        <p:nvGrpSpPr>
          <p:cNvPr id="238612" name="Group 20"/>
          <p:cNvGrpSpPr>
            <a:grpSpLocks/>
          </p:cNvGrpSpPr>
          <p:nvPr/>
        </p:nvGrpSpPr>
        <p:grpSpPr bwMode="auto">
          <a:xfrm>
            <a:off x="3024188" y="1447800"/>
            <a:ext cx="3048000" cy="1143000"/>
            <a:chOff x="1905" y="912"/>
            <a:chExt cx="1920" cy="720"/>
          </a:xfrm>
        </p:grpSpPr>
        <p:sp>
          <p:nvSpPr>
            <p:cNvPr id="238613" name="Text Box 21"/>
            <p:cNvSpPr txBox="1">
              <a:spLocks noChangeArrowheads="1"/>
            </p:cNvSpPr>
            <p:nvPr/>
          </p:nvSpPr>
          <p:spPr bwMode="auto">
            <a:xfrm>
              <a:off x="192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8614" name="Text Box 22"/>
            <p:cNvSpPr txBox="1">
              <a:spLocks noChangeArrowheads="1"/>
            </p:cNvSpPr>
            <p:nvPr/>
          </p:nvSpPr>
          <p:spPr bwMode="auto">
            <a:xfrm>
              <a:off x="216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8615" name="Text Box 23"/>
            <p:cNvSpPr txBox="1">
              <a:spLocks noChangeArrowheads="1"/>
            </p:cNvSpPr>
            <p:nvPr/>
          </p:nvSpPr>
          <p:spPr bwMode="auto">
            <a:xfrm>
              <a:off x="240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8616" name="Text Box 24"/>
            <p:cNvSpPr txBox="1">
              <a:spLocks noChangeArrowheads="1"/>
            </p:cNvSpPr>
            <p:nvPr/>
          </p:nvSpPr>
          <p:spPr bwMode="auto">
            <a:xfrm>
              <a:off x="264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8617" name="Text Box 25"/>
            <p:cNvSpPr txBox="1">
              <a:spLocks noChangeArrowheads="1"/>
            </p:cNvSpPr>
            <p:nvPr/>
          </p:nvSpPr>
          <p:spPr bwMode="auto">
            <a:xfrm>
              <a:off x="288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8618" name="Text Box 26"/>
            <p:cNvSpPr txBox="1">
              <a:spLocks noChangeArrowheads="1"/>
            </p:cNvSpPr>
            <p:nvPr/>
          </p:nvSpPr>
          <p:spPr bwMode="auto">
            <a:xfrm>
              <a:off x="312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8619" name="Text Box 27"/>
            <p:cNvSpPr txBox="1">
              <a:spLocks noChangeArrowheads="1"/>
            </p:cNvSpPr>
            <p:nvPr/>
          </p:nvSpPr>
          <p:spPr bwMode="auto">
            <a:xfrm>
              <a:off x="336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8620" name="Text Box 28"/>
            <p:cNvSpPr txBox="1">
              <a:spLocks noChangeArrowheads="1"/>
            </p:cNvSpPr>
            <p:nvPr/>
          </p:nvSpPr>
          <p:spPr bwMode="auto">
            <a:xfrm>
              <a:off x="3600" y="91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8621" name="Rectangle 29"/>
            <p:cNvSpPr>
              <a:spLocks noChangeArrowheads="1"/>
            </p:cNvSpPr>
            <p:nvPr/>
          </p:nvSpPr>
          <p:spPr bwMode="auto">
            <a:xfrm>
              <a:off x="358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8622" name="Rectangle 30"/>
            <p:cNvSpPr>
              <a:spLocks noChangeArrowheads="1"/>
            </p:cNvSpPr>
            <p:nvPr/>
          </p:nvSpPr>
          <p:spPr bwMode="auto">
            <a:xfrm>
              <a:off x="334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8623" name="Rectangle 31"/>
            <p:cNvSpPr>
              <a:spLocks noChangeArrowheads="1"/>
            </p:cNvSpPr>
            <p:nvPr/>
          </p:nvSpPr>
          <p:spPr bwMode="auto">
            <a:xfrm>
              <a:off x="310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8624" name="Rectangle 32"/>
            <p:cNvSpPr>
              <a:spLocks noChangeArrowheads="1"/>
            </p:cNvSpPr>
            <p:nvPr/>
          </p:nvSpPr>
          <p:spPr bwMode="auto">
            <a:xfrm>
              <a:off x="286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8625" name="Rectangle 33"/>
            <p:cNvSpPr>
              <a:spLocks noChangeArrowheads="1"/>
            </p:cNvSpPr>
            <p:nvPr/>
          </p:nvSpPr>
          <p:spPr bwMode="auto">
            <a:xfrm>
              <a:off x="2625" y="1069"/>
              <a:ext cx="240" cy="23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8626" name="Rectangle 34"/>
            <p:cNvSpPr>
              <a:spLocks noChangeArrowheads="1"/>
            </p:cNvSpPr>
            <p:nvPr/>
          </p:nvSpPr>
          <p:spPr bwMode="auto">
            <a:xfrm>
              <a:off x="238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8627" name="Rectangle 35"/>
            <p:cNvSpPr>
              <a:spLocks noChangeArrowheads="1"/>
            </p:cNvSpPr>
            <p:nvPr/>
          </p:nvSpPr>
          <p:spPr bwMode="auto">
            <a:xfrm>
              <a:off x="214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8628" name="Rectangle 36"/>
            <p:cNvSpPr>
              <a:spLocks noChangeArrowheads="1"/>
            </p:cNvSpPr>
            <p:nvPr/>
          </p:nvSpPr>
          <p:spPr bwMode="auto">
            <a:xfrm>
              <a:off x="1905" y="1069"/>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8629" name="Line 37"/>
            <p:cNvSpPr>
              <a:spLocks noChangeShapeType="1"/>
            </p:cNvSpPr>
            <p:nvPr/>
          </p:nvSpPr>
          <p:spPr bwMode="auto">
            <a:xfrm>
              <a:off x="1905" y="1069"/>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0" name="Line 38"/>
            <p:cNvSpPr>
              <a:spLocks noChangeShapeType="1"/>
            </p:cNvSpPr>
            <p:nvPr/>
          </p:nvSpPr>
          <p:spPr bwMode="auto">
            <a:xfrm>
              <a:off x="1905" y="1299"/>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1" name="Line 39"/>
            <p:cNvSpPr>
              <a:spLocks noChangeShapeType="1"/>
            </p:cNvSpPr>
            <p:nvPr/>
          </p:nvSpPr>
          <p:spPr bwMode="auto">
            <a:xfrm>
              <a:off x="1905" y="1069"/>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2" name="Line 40"/>
            <p:cNvSpPr>
              <a:spLocks noChangeShapeType="1"/>
            </p:cNvSpPr>
            <p:nvPr/>
          </p:nvSpPr>
          <p:spPr bwMode="auto">
            <a:xfrm>
              <a:off x="214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3" name="Line 41"/>
            <p:cNvSpPr>
              <a:spLocks noChangeShapeType="1"/>
            </p:cNvSpPr>
            <p:nvPr/>
          </p:nvSpPr>
          <p:spPr bwMode="auto">
            <a:xfrm>
              <a:off x="238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4" name="Line 42"/>
            <p:cNvSpPr>
              <a:spLocks noChangeShapeType="1"/>
            </p:cNvSpPr>
            <p:nvPr/>
          </p:nvSpPr>
          <p:spPr bwMode="auto">
            <a:xfrm>
              <a:off x="262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5" name="Line 43"/>
            <p:cNvSpPr>
              <a:spLocks noChangeShapeType="1"/>
            </p:cNvSpPr>
            <p:nvPr/>
          </p:nvSpPr>
          <p:spPr bwMode="auto">
            <a:xfrm>
              <a:off x="286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6" name="Line 44"/>
            <p:cNvSpPr>
              <a:spLocks noChangeShapeType="1"/>
            </p:cNvSpPr>
            <p:nvPr/>
          </p:nvSpPr>
          <p:spPr bwMode="auto">
            <a:xfrm>
              <a:off x="310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7" name="Line 45"/>
            <p:cNvSpPr>
              <a:spLocks noChangeShapeType="1"/>
            </p:cNvSpPr>
            <p:nvPr/>
          </p:nvSpPr>
          <p:spPr bwMode="auto">
            <a:xfrm>
              <a:off x="334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8" name="Line 46"/>
            <p:cNvSpPr>
              <a:spLocks noChangeShapeType="1"/>
            </p:cNvSpPr>
            <p:nvPr/>
          </p:nvSpPr>
          <p:spPr bwMode="auto">
            <a:xfrm>
              <a:off x="3585" y="1069"/>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39" name="Line 47"/>
            <p:cNvSpPr>
              <a:spLocks noChangeShapeType="1"/>
            </p:cNvSpPr>
            <p:nvPr/>
          </p:nvSpPr>
          <p:spPr bwMode="auto">
            <a:xfrm>
              <a:off x="3825" y="1069"/>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40" name="Line 48"/>
            <p:cNvSpPr>
              <a:spLocks noChangeShapeType="1"/>
            </p:cNvSpPr>
            <p:nvPr/>
          </p:nvSpPr>
          <p:spPr bwMode="auto">
            <a:xfrm flipH="1">
              <a:off x="2208" y="1392"/>
              <a:ext cx="672"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41" name="Line 49"/>
            <p:cNvSpPr>
              <a:spLocks noChangeShapeType="1"/>
            </p:cNvSpPr>
            <p:nvPr/>
          </p:nvSpPr>
          <p:spPr bwMode="auto">
            <a:xfrm>
              <a:off x="2880" y="1392"/>
              <a:ext cx="672" cy="24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8642" name="Group 50"/>
          <p:cNvGrpSpPr>
            <a:grpSpLocks/>
          </p:cNvGrpSpPr>
          <p:nvPr/>
        </p:nvGrpSpPr>
        <p:grpSpPr bwMode="auto">
          <a:xfrm>
            <a:off x="2514600" y="2662238"/>
            <a:ext cx="3962400" cy="1223962"/>
            <a:chOff x="1584" y="1677"/>
            <a:chExt cx="2496" cy="771"/>
          </a:xfrm>
        </p:grpSpPr>
        <p:sp>
          <p:nvSpPr>
            <p:cNvPr id="238643" name="Text Box 51"/>
            <p:cNvSpPr txBox="1">
              <a:spLocks noChangeArrowheads="1"/>
            </p:cNvSpPr>
            <p:nvPr/>
          </p:nvSpPr>
          <p:spPr bwMode="auto">
            <a:xfrm>
              <a:off x="1599" y="1677"/>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8644" name="Text Box 52"/>
            <p:cNvSpPr txBox="1">
              <a:spLocks noChangeArrowheads="1"/>
            </p:cNvSpPr>
            <p:nvPr/>
          </p:nvSpPr>
          <p:spPr bwMode="auto">
            <a:xfrm>
              <a:off x="1839" y="1677"/>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8645" name="Text Box 53"/>
            <p:cNvSpPr txBox="1">
              <a:spLocks noChangeArrowheads="1"/>
            </p:cNvSpPr>
            <p:nvPr/>
          </p:nvSpPr>
          <p:spPr bwMode="auto">
            <a:xfrm>
              <a:off x="2079" y="1677"/>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8646" name="Text Box 54"/>
            <p:cNvSpPr txBox="1">
              <a:spLocks noChangeArrowheads="1"/>
            </p:cNvSpPr>
            <p:nvPr/>
          </p:nvSpPr>
          <p:spPr bwMode="auto">
            <a:xfrm>
              <a:off x="2319" y="1677"/>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8647" name="Rectangle 55"/>
            <p:cNvSpPr>
              <a:spLocks noChangeArrowheads="1"/>
            </p:cNvSpPr>
            <p:nvPr/>
          </p:nvSpPr>
          <p:spPr bwMode="auto">
            <a:xfrm>
              <a:off x="2304"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8648" name="Rectangle 56"/>
            <p:cNvSpPr>
              <a:spLocks noChangeArrowheads="1"/>
            </p:cNvSpPr>
            <p:nvPr/>
          </p:nvSpPr>
          <p:spPr bwMode="auto">
            <a:xfrm>
              <a:off x="2064"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8649" name="Rectangle 57"/>
            <p:cNvSpPr>
              <a:spLocks noChangeArrowheads="1"/>
            </p:cNvSpPr>
            <p:nvPr/>
          </p:nvSpPr>
          <p:spPr bwMode="auto">
            <a:xfrm>
              <a:off x="1824"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8650" name="Rectangle 58"/>
            <p:cNvSpPr>
              <a:spLocks noChangeArrowheads="1"/>
            </p:cNvSpPr>
            <p:nvPr/>
          </p:nvSpPr>
          <p:spPr bwMode="auto">
            <a:xfrm>
              <a:off x="1584"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8651" name="Text Box 59"/>
            <p:cNvSpPr txBox="1">
              <a:spLocks noChangeArrowheads="1"/>
            </p:cNvSpPr>
            <p:nvPr/>
          </p:nvSpPr>
          <p:spPr bwMode="auto">
            <a:xfrm>
              <a:off x="3168" y="168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8652" name="Text Box 60"/>
            <p:cNvSpPr txBox="1">
              <a:spLocks noChangeArrowheads="1"/>
            </p:cNvSpPr>
            <p:nvPr/>
          </p:nvSpPr>
          <p:spPr bwMode="auto">
            <a:xfrm>
              <a:off x="3408" y="168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8653" name="Text Box 61"/>
            <p:cNvSpPr txBox="1">
              <a:spLocks noChangeArrowheads="1"/>
            </p:cNvSpPr>
            <p:nvPr/>
          </p:nvSpPr>
          <p:spPr bwMode="auto">
            <a:xfrm>
              <a:off x="3648" y="168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8654" name="Text Box 62"/>
            <p:cNvSpPr txBox="1">
              <a:spLocks noChangeArrowheads="1"/>
            </p:cNvSpPr>
            <p:nvPr/>
          </p:nvSpPr>
          <p:spPr bwMode="auto">
            <a:xfrm>
              <a:off x="3888" y="168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8655" name="Rectangle 63"/>
            <p:cNvSpPr>
              <a:spLocks noChangeArrowheads="1"/>
            </p:cNvSpPr>
            <p:nvPr/>
          </p:nvSpPr>
          <p:spPr bwMode="auto">
            <a:xfrm>
              <a:off x="3840"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8656" name="Rectangle 64"/>
            <p:cNvSpPr>
              <a:spLocks noChangeArrowheads="1"/>
            </p:cNvSpPr>
            <p:nvPr/>
          </p:nvSpPr>
          <p:spPr bwMode="auto">
            <a:xfrm>
              <a:off x="3600"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8657" name="Rectangle 65"/>
            <p:cNvSpPr>
              <a:spLocks noChangeArrowheads="1"/>
            </p:cNvSpPr>
            <p:nvPr/>
          </p:nvSpPr>
          <p:spPr bwMode="auto">
            <a:xfrm>
              <a:off x="3360"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8658" name="Rectangle 66"/>
            <p:cNvSpPr>
              <a:spLocks noChangeArrowheads="1"/>
            </p:cNvSpPr>
            <p:nvPr/>
          </p:nvSpPr>
          <p:spPr bwMode="auto">
            <a:xfrm>
              <a:off x="3120" y="1834"/>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8659" name="Line 67"/>
            <p:cNvSpPr>
              <a:spLocks noChangeShapeType="1"/>
            </p:cNvSpPr>
            <p:nvPr/>
          </p:nvSpPr>
          <p:spPr bwMode="auto">
            <a:xfrm flipH="1">
              <a:off x="1680" y="2160"/>
              <a:ext cx="384"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60" name="Line 68"/>
            <p:cNvSpPr>
              <a:spLocks noChangeShapeType="1"/>
            </p:cNvSpPr>
            <p:nvPr/>
          </p:nvSpPr>
          <p:spPr bwMode="auto">
            <a:xfrm>
              <a:off x="2064" y="2160"/>
              <a:ext cx="384"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61" name="Line 69"/>
            <p:cNvSpPr>
              <a:spLocks noChangeShapeType="1"/>
            </p:cNvSpPr>
            <p:nvPr/>
          </p:nvSpPr>
          <p:spPr bwMode="auto">
            <a:xfrm flipH="1">
              <a:off x="3216" y="2160"/>
              <a:ext cx="384"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62" name="Line 70"/>
            <p:cNvSpPr>
              <a:spLocks noChangeShapeType="1"/>
            </p:cNvSpPr>
            <p:nvPr/>
          </p:nvSpPr>
          <p:spPr bwMode="auto">
            <a:xfrm>
              <a:off x="3600" y="2160"/>
              <a:ext cx="384" cy="2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8663" name="Group 71"/>
          <p:cNvGrpSpPr>
            <a:grpSpLocks/>
          </p:cNvGrpSpPr>
          <p:nvPr/>
        </p:nvGrpSpPr>
        <p:grpSpPr bwMode="auto">
          <a:xfrm>
            <a:off x="2286000" y="3881438"/>
            <a:ext cx="4419600" cy="1300162"/>
            <a:chOff x="1440" y="2445"/>
            <a:chExt cx="2784" cy="819"/>
          </a:xfrm>
        </p:grpSpPr>
        <p:sp>
          <p:nvSpPr>
            <p:cNvPr id="238664" name="Text Box 72"/>
            <p:cNvSpPr txBox="1">
              <a:spLocks noChangeArrowheads="1"/>
            </p:cNvSpPr>
            <p:nvPr/>
          </p:nvSpPr>
          <p:spPr bwMode="auto">
            <a:xfrm>
              <a:off x="1455" y="244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8665" name="Text Box 73"/>
            <p:cNvSpPr txBox="1">
              <a:spLocks noChangeArrowheads="1"/>
            </p:cNvSpPr>
            <p:nvPr/>
          </p:nvSpPr>
          <p:spPr bwMode="auto">
            <a:xfrm>
              <a:off x="1695" y="244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8666" name="Rectangle 74"/>
            <p:cNvSpPr>
              <a:spLocks noChangeArrowheads="1"/>
            </p:cNvSpPr>
            <p:nvPr/>
          </p:nvSpPr>
          <p:spPr bwMode="auto">
            <a:xfrm>
              <a:off x="1680"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8667" name="Rectangle 75"/>
            <p:cNvSpPr>
              <a:spLocks noChangeArrowheads="1"/>
            </p:cNvSpPr>
            <p:nvPr/>
          </p:nvSpPr>
          <p:spPr bwMode="auto">
            <a:xfrm>
              <a:off x="1440"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8668" name="Text Box 76"/>
            <p:cNvSpPr txBox="1">
              <a:spLocks noChangeArrowheads="1"/>
            </p:cNvSpPr>
            <p:nvPr/>
          </p:nvSpPr>
          <p:spPr bwMode="auto">
            <a:xfrm>
              <a:off x="2223" y="244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8669" name="Text Box 77"/>
            <p:cNvSpPr txBox="1">
              <a:spLocks noChangeArrowheads="1"/>
            </p:cNvSpPr>
            <p:nvPr/>
          </p:nvSpPr>
          <p:spPr bwMode="auto">
            <a:xfrm>
              <a:off x="2463" y="2445"/>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8670" name="Rectangle 78"/>
            <p:cNvSpPr>
              <a:spLocks noChangeArrowheads="1"/>
            </p:cNvSpPr>
            <p:nvPr/>
          </p:nvSpPr>
          <p:spPr bwMode="auto">
            <a:xfrm>
              <a:off x="2448"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8671" name="Rectangle 79"/>
            <p:cNvSpPr>
              <a:spLocks noChangeArrowheads="1"/>
            </p:cNvSpPr>
            <p:nvPr/>
          </p:nvSpPr>
          <p:spPr bwMode="auto">
            <a:xfrm>
              <a:off x="2208"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8672" name="Text Box 80"/>
            <p:cNvSpPr txBox="1">
              <a:spLocks noChangeArrowheads="1"/>
            </p:cNvSpPr>
            <p:nvPr/>
          </p:nvSpPr>
          <p:spPr bwMode="auto">
            <a:xfrm>
              <a:off x="3024" y="244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8673" name="Text Box 81"/>
            <p:cNvSpPr txBox="1">
              <a:spLocks noChangeArrowheads="1"/>
            </p:cNvSpPr>
            <p:nvPr/>
          </p:nvSpPr>
          <p:spPr bwMode="auto">
            <a:xfrm>
              <a:off x="3264" y="244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8674" name="Rectangle 82"/>
            <p:cNvSpPr>
              <a:spLocks noChangeArrowheads="1"/>
            </p:cNvSpPr>
            <p:nvPr/>
          </p:nvSpPr>
          <p:spPr bwMode="auto">
            <a:xfrm>
              <a:off x="3216"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8675" name="Rectangle 83"/>
            <p:cNvSpPr>
              <a:spLocks noChangeArrowheads="1"/>
            </p:cNvSpPr>
            <p:nvPr/>
          </p:nvSpPr>
          <p:spPr bwMode="auto">
            <a:xfrm>
              <a:off x="2976"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8676" name="Text Box 84"/>
            <p:cNvSpPr txBox="1">
              <a:spLocks noChangeArrowheads="1"/>
            </p:cNvSpPr>
            <p:nvPr/>
          </p:nvSpPr>
          <p:spPr bwMode="auto">
            <a:xfrm>
              <a:off x="3792" y="244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8677" name="Text Box 85"/>
            <p:cNvSpPr txBox="1">
              <a:spLocks noChangeArrowheads="1"/>
            </p:cNvSpPr>
            <p:nvPr/>
          </p:nvSpPr>
          <p:spPr bwMode="auto">
            <a:xfrm>
              <a:off x="4032" y="244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8678" name="Rectangle 86"/>
            <p:cNvSpPr>
              <a:spLocks noChangeArrowheads="1"/>
            </p:cNvSpPr>
            <p:nvPr/>
          </p:nvSpPr>
          <p:spPr bwMode="auto">
            <a:xfrm>
              <a:off x="3984"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8679" name="Rectangle 87"/>
            <p:cNvSpPr>
              <a:spLocks noChangeArrowheads="1"/>
            </p:cNvSpPr>
            <p:nvPr/>
          </p:nvSpPr>
          <p:spPr bwMode="auto">
            <a:xfrm>
              <a:off x="3744" y="2602"/>
              <a:ext cx="240"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8680" name="Line 88"/>
            <p:cNvSpPr>
              <a:spLocks noChangeShapeType="1"/>
            </p:cNvSpPr>
            <p:nvPr/>
          </p:nvSpPr>
          <p:spPr bwMode="auto">
            <a:xfrm flipH="1">
              <a:off x="1536" y="2928"/>
              <a:ext cx="144" cy="3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81" name="Line 89"/>
            <p:cNvSpPr>
              <a:spLocks noChangeShapeType="1"/>
            </p:cNvSpPr>
            <p:nvPr/>
          </p:nvSpPr>
          <p:spPr bwMode="auto">
            <a:xfrm>
              <a:off x="1680" y="2928"/>
              <a:ext cx="144" cy="3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82" name="Line 90"/>
            <p:cNvSpPr>
              <a:spLocks noChangeShapeType="1"/>
            </p:cNvSpPr>
            <p:nvPr/>
          </p:nvSpPr>
          <p:spPr bwMode="auto">
            <a:xfrm flipH="1">
              <a:off x="2304" y="2928"/>
              <a:ext cx="144" cy="3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83" name="Line 91"/>
            <p:cNvSpPr>
              <a:spLocks noChangeShapeType="1"/>
            </p:cNvSpPr>
            <p:nvPr/>
          </p:nvSpPr>
          <p:spPr bwMode="auto">
            <a:xfrm>
              <a:off x="2448" y="2928"/>
              <a:ext cx="144" cy="3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84" name="Line 92"/>
            <p:cNvSpPr>
              <a:spLocks noChangeShapeType="1"/>
            </p:cNvSpPr>
            <p:nvPr/>
          </p:nvSpPr>
          <p:spPr bwMode="auto">
            <a:xfrm flipH="1">
              <a:off x="3072" y="2928"/>
              <a:ext cx="144" cy="3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85" name="Line 93"/>
            <p:cNvSpPr>
              <a:spLocks noChangeShapeType="1"/>
            </p:cNvSpPr>
            <p:nvPr/>
          </p:nvSpPr>
          <p:spPr bwMode="auto">
            <a:xfrm>
              <a:off x="3216" y="2928"/>
              <a:ext cx="144" cy="3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86" name="Line 94"/>
            <p:cNvSpPr>
              <a:spLocks noChangeShapeType="1"/>
            </p:cNvSpPr>
            <p:nvPr/>
          </p:nvSpPr>
          <p:spPr bwMode="auto">
            <a:xfrm flipH="1">
              <a:off x="3840" y="2928"/>
              <a:ext cx="144" cy="3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8687" name="Line 95"/>
            <p:cNvSpPr>
              <a:spLocks noChangeShapeType="1"/>
            </p:cNvSpPr>
            <p:nvPr/>
          </p:nvSpPr>
          <p:spPr bwMode="auto">
            <a:xfrm>
              <a:off x="3984" y="2928"/>
              <a:ext cx="144" cy="336"/>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8688" name="Text Box 96"/>
          <p:cNvSpPr txBox="1">
            <a:spLocks noChangeArrowheads="1"/>
          </p:cNvSpPr>
          <p:nvPr/>
        </p:nvSpPr>
        <p:spPr bwMode="auto">
          <a:xfrm>
            <a:off x="584200" y="1573213"/>
            <a:ext cx="143500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Conquer</a:t>
            </a:r>
          </a:p>
          <a:p>
            <a:r>
              <a:rPr lang="en-US" altLang="en-US" sz="2800" dirty="0"/>
              <a:t>and</a:t>
            </a:r>
          </a:p>
          <a:p>
            <a:r>
              <a:rPr lang="en-US" altLang="en-US" sz="2800" dirty="0"/>
              <a:t>Merge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lide Number Placeholder 4"/>
          <p:cNvSpPr>
            <a:spLocks noGrp="1"/>
          </p:cNvSpPr>
          <p:nvPr>
            <p:ph type="sldNum" sz="quarter" idx="11"/>
          </p:nvPr>
        </p:nvSpPr>
        <p:spPr/>
        <p:txBody>
          <a:bodyPr/>
          <a:lstStyle/>
          <a:p>
            <a:fld id="{596A2B51-8754-4077-AB0E-028015E26677}" type="slidenum">
              <a:rPr lang="en-US" altLang="en-US"/>
              <a:pPr/>
              <a:t>25</a:t>
            </a:fld>
            <a:endParaRPr lang="en-US" altLang="en-US"/>
          </a:p>
        </p:txBody>
      </p:sp>
      <p:sp>
        <p:nvSpPr>
          <p:cNvPr id="239618" name="Rectangle 2"/>
          <p:cNvSpPr>
            <a:spLocks noGrp="1" noChangeArrowheads="1"/>
          </p:cNvSpPr>
          <p:nvPr>
            <p:ph type="title"/>
          </p:nvPr>
        </p:nvSpPr>
        <p:spPr/>
        <p:txBody>
          <a:bodyPr/>
          <a:lstStyle/>
          <a:p>
            <a:r>
              <a:rPr lang="en-US" altLang="en-US"/>
              <a:t>Example – </a:t>
            </a:r>
            <a:r>
              <a:rPr lang="en-US" altLang="en-US">
                <a:latin typeface="Comic Sans MS" pitchFamily="66" charset="0"/>
              </a:rPr>
              <a:t>n</a:t>
            </a:r>
            <a:r>
              <a:rPr lang="en-US" altLang="en-US"/>
              <a:t> Not a Power of 2</a:t>
            </a:r>
          </a:p>
        </p:txBody>
      </p:sp>
      <p:grpSp>
        <p:nvGrpSpPr>
          <p:cNvPr id="239619" name="Group 3"/>
          <p:cNvGrpSpPr>
            <a:grpSpLocks/>
          </p:cNvGrpSpPr>
          <p:nvPr/>
        </p:nvGrpSpPr>
        <p:grpSpPr bwMode="auto">
          <a:xfrm>
            <a:off x="2438400" y="1219200"/>
            <a:ext cx="5638800" cy="609600"/>
            <a:chOff x="1536" y="768"/>
            <a:chExt cx="3552" cy="384"/>
          </a:xfrm>
        </p:grpSpPr>
        <p:sp>
          <p:nvSpPr>
            <p:cNvPr id="239620" name="Rectangle 4"/>
            <p:cNvSpPr>
              <a:spLocks noChangeArrowheads="1"/>
            </p:cNvSpPr>
            <p:nvPr/>
          </p:nvSpPr>
          <p:spPr bwMode="auto">
            <a:xfrm>
              <a:off x="3953"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621" name="Rectangle 5"/>
            <p:cNvSpPr>
              <a:spLocks noChangeArrowheads="1"/>
            </p:cNvSpPr>
            <p:nvPr/>
          </p:nvSpPr>
          <p:spPr bwMode="auto">
            <a:xfrm>
              <a:off x="3712"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9622" name="Rectangle 6"/>
            <p:cNvSpPr>
              <a:spLocks noChangeArrowheads="1"/>
            </p:cNvSpPr>
            <p:nvPr/>
          </p:nvSpPr>
          <p:spPr bwMode="auto">
            <a:xfrm>
              <a:off x="3470"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9623" name="Rectangle 7"/>
            <p:cNvSpPr>
              <a:spLocks noChangeArrowheads="1"/>
            </p:cNvSpPr>
            <p:nvPr/>
          </p:nvSpPr>
          <p:spPr bwMode="auto">
            <a:xfrm>
              <a:off x="3228"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9624" name="Rectangle 8"/>
            <p:cNvSpPr>
              <a:spLocks noChangeArrowheads="1"/>
            </p:cNvSpPr>
            <p:nvPr/>
          </p:nvSpPr>
          <p:spPr bwMode="auto">
            <a:xfrm>
              <a:off x="2987"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625" name="Rectangle 9"/>
            <p:cNvSpPr>
              <a:spLocks noChangeArrowheads="1"/>
            </p:cNvSpPr>
            <p:nvPr/>
          </p:nvSpPr>
          <p:spPr bwMode="auto">
            <a:xfrm>
              <a:off x="2744" y="922"/>
              <a:ext cx="243" cy="230"/>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626" name="Rectangle 10"/>
            <p:cNvSpPr>
              <a:spLocks noChangeArrowheads="1"/>
            </p:cNvSpPr>
            <p:nvPr/>
          </p:nvSpPr>
          <p:spPr bwMode="auto">
            <a:xfrm>
              <a:off x="2503"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9627" name="Rectangle 11"/>
            <p:cNvSpPr>
              <a:spLocks noChangeArrowheads="1"/>
            </p:cNvSpPr>
            <p:nvPr/>
          </p:nvSpPr>
          <p:spPr bwMode="auto">
            <a:xfrm>
              <a:off x="2261"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628" name="Rectangle 12"/>
            <p:cNvSpPr>
              <a:spLocks noChangeArrowheads="1"/>
            </p:cNvSpPr>
            <p:nvPr/>
          </p:nvSpPr>
          <p:spPr bwMode="auto">
            <a:xfrm>
              <a:off x="2019"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9629" name="Rectangle 13"/>
            <p:cNvSpPr>
              <a:spLocks noChangeArrowheads="1"/>
            </p:cNvSpPr>
            <p:nvPr/>
          </p:nvSpPr>
          <p:spPr bwMode="auto">
            <a:xfrm>
              <a:off x="1778"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630" name="Rectangle 14"/>
            <p:cNvSpPr>
              <a:spLocks noChangeArrowheads="1"/>
            </p:cNvSpPr>
            <p:nvPr/>
          </p:nvSpPr>
          <p:spPr bwMode="auto">
            <a:xfrm>
              <a:off x="1536"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631" name="Line 15"/>
            <p:cNvSpPr>
              <a:spLocks noChangeShapeType="1"/>
            </p:cNvSpPr>
            <p:nvPr/>
          </p:nvSpPr>
          <p:spPr bwMode="auto">
            <a:xfrm>
              <a:off x="1536" y="922"/>
              <a:ext cx="265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2" name="Line 16"/>
            <p:cNvSpPr>
              <a:spLocks noChangeShapeType="1"/>
            </p:cNvSpPr>
            <p:nvPr/>
          </p:nvSpPr>
          <p:spPr bwMode="auto">
            <a:xfrm>
              <a:off x="1536" y="1152"/>
              <a:ext cx="265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3" name="Line 17"/>
            <p:cNvSpPr>
              <a:spLocks noChangeShapeType="1"/>
            </p:cNvSpPr>
            <p:nvPr/>
          </p:nvSpPr>
          <p:spPr bwMode="auto">
            <a:xfrm>
              <a:off x="1536" y="922"/>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4" name="Line 18"/>
            <p:cNvSpPr>
              <a:spLocks noChangeShapeType="1"/>
            </p:cNvSpPr>
            <p:nvPr/>
          </p:nvSpPr>
          <p:spPr bwMode="auto">
            <a:xfrm>
              <a:off x="1778"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5" name="Line 19"/>
            <p:cNvSpPr>
              <a:spLocks noChangeShapeType="1"/>
            </p:cNvSpPr>
            <p:nvPr/>
          </p:nvSpPr>
          <p:spPr bwMode="auto">
            <a:xfrm>
              <a:off x="2019"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6" name="Line 20"/>
            <p:cNvSpPr>
              <a:spLocks noChangeShapeType="1"/>
            </p:cNvSpPr>
            <p:nvPr/>
          </p:nvSpPr>
          <p:spPr bwMode="auto">
            <a:xfrm>
              <a:off x="2261"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7" name="Line 21"/>
            <p:cNvSpPr>
              <a:spLocks noChangeShapeType="1"/>
            </p:cNvSpPr>
            <p:nvPr/>
          </p:nvSpPr>
          <p:spPr bwMode="auto">
            <a:xfrm>
              <a:off x="2503"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8" name="Line 22"/>
            <p:cNvSpPr>
              <a:spLocks noChangeShapeType="1"/>
            </p:cNvSpPr>
            <p:nvPr/>
          </p:nvSpPr>
          <p:spPr bwMode="auto">
            <a:xfrm>
              <a:off x="2744"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39" name="Line 23"/>
            <p:cNvSpPr>
              <a:spLocks noChangeShapeType="1"/>
            </p:cNvSpPr>
            <p:nvPr/>
          </p:nvSpPr>
          <p:spPr bwMode="auto">
            <a:xfrm>
              <a:off x="2987"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0" name="Line 24"/>
            <p:cNvSpPr>
              <a:spLocks noChangeShapeType="1"/>
            </p:cNvSpPr>
            <p:nvPr/>
          </p:nvSpPr>
          <p:spPr bwMode="auto">
            <a:xfrm>
              <a:off x="3228"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1" name="Line 25"/>
            <p:cNvSpPr>
              <a:spLocks noChangeShapeType="1"/>
            </p:cNvSpPr>
            <p:nvPr/>
          </p:nvSpPr>
          <p:spPr bwMode="auto">
            <a:xfrm>
              <a:off x="3470"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2" name="Line 26"/>
            <p:cNvSpPr>
              <a:spLocks noChangeShapeType="1"/>
            </p:cNvSpPr>
            <p:nvPr/>
          </p:nvSpPr>
          <p:spPr bwMode="auto">
            <a:xfrm>
              <a:off x="3712"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3" name="Line 27"/>
            <p:cNvSpPr>
              <a:spLocks noChangeShapeType="1"/>
            </p:cNvSpPr>
            <p:nvPr/>
          </p:nvSpPr>
          <p:spPr bwMode="auto">
            <a:xfrm>
              <a:off x="3953"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4" name="Line 28"/>
            <p:cNvSpPr>
              <a:spLocks noChangeShapeType="1"/>
            </p:cNvSpPr>
            <p:nvPr/>
          </p:nvSpPr>
          <p:spPr bwMode="auto">
            <a:xfrm>
              <a:off x="4195" y="922"/>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45" name="Text Box 29"/>
            <p:cNvSpPr txBox="1">
              <a:spLocks noChangeArrowheads="1"/>
            </p:cNvSpPr>
            <p:nvPr/>
          </p:nvSpPr>
          <p:spPr bwMode="auto">
            <a:xfrm>
              <a:off x="158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646" name="Text Box 30"/>
            <p:cNvSpPr txBox="1">
              <a:spLocks noChangeArrowheads="1"/>
            </p:cNvSpPr>
            <p:nvPr/>
          </p:nvSpPr>
          <p:spPr bwMode="auto">
            <a:xfrm>
              <a:off x="182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647" name="Text Box 31"/>
            <p:cNvSpPr txBox="1">
              <a:spLocks noChangeArrowheads="1"/>
            </p:cNvSpPr>
            <p:nvPr/>
          </p:nvSpPr>
          <p:spPr bwMode="auto">
            <a:xfrm>
              <a:off x="206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9648" name="Text Box 32"/>
            <p:cNvSpPr txBox="1">
              <a:spLocks noChangeArrowheads="1"/>
            </p:cNvSpPr>
            <p:nvPr/>
          </p:nvSpPr>
          <p:spPr bwMode="auto">
            <a:xfrm>
              <a:off x="230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649" name="Text Box 33"/>
            <p:cNvSpPr txBox="1">
              <a:spLocks noChangeArrowheads="1"/>
            </p:cNvSpPr>
            <p:nvPr/>
          </p:nvSpPr>
          <p:spPr bwMode="auto">
            <a:xfrm>
              <a:off x="254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650" name="Text Box 34"/>
            <p:cNvSpPr txBox="1">
              <a:spLocks noChangeArrowheads="1"/>
            </p:cNvSpPr>
            <p:nvPr/>
          </p:nvSpPr>
          <p:spPr bwMode="auto">
            <a:xfrm>
              <a:off x="278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9651" name="Text Box 35"/>
            <p:cNvSpPr txBox="1">
              <a:spLocks noChangeArrowheads="1"/>
            </p:cNvSpPr>
            <p:nvPr/>
          </p:nvSpPr>
          <p:spPr bwMode="auto">
            <a:xfrm>
              <a:off x="302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652" name="Text Box 36"/>
            <p:cNvSpPr txBox="1">
              <a:spLocks noChangeArrowheads="1"/>
            </p:cNvSpPr>
            <p:nvPr/>
          </p:nvSpPr>
          <p:spPr bwMode="auto">
            <a:xfrm>
              <a:off x="326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653" name="Text Box 37"/>
            <p:cNvSpPr txBox="1">
              <a:spLocks noChangeArrowheads="1"/>
            </p:cNvSpPr>
            <p:nvPr/>
          </p:nvSpPr>
          <p:spPr bwMode="auto">
            <a:xfrm>
              <a:off x="350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39654" name="Text Box 38"/>
            <p:cNvSpPr txBox="1">
              <a:spLocks noChangeArrowheads="1"/>
            </p:cNvSpPr>
            <p:nvPr/>
          </p:nvSpPr>
          <p:spPr bwMode="auto">
            <a:xfrm>
              <a:off x="3696" y="768"/>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39655" name="Text Box 39"/>
            <p:cNvSpPr txBox="1">
              <a:spLocks noChangeArrowheads="1"/>
            </p:cNvSpPr>
            <p:nvPr/>
          </p:nvSpPr>
          <p:spPr bwMode="auto">
            <a:xfrm>
              <a:off x="3936" y="768"/>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39656" name="Text Box 40"/>
            <p:cNvSpPr txBox="1">
              <a:spLocks noChangeArrowheads="1"/>
            </p:cNvSpPr>
            <p:nvPr/>
          </p:nvSpPr>
          <p:spPr bwMode="auto">
            <a:xfrm>
              <a:off x="4464" y="912"/>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q = 6</a:t>
              </a:r>
            </a:p>
          </p:txBody>
        </p:sp>
      </p:grpSp>
      <p:grpSp>
        <p:nvGrpSpPr>
          <p:cNvPr id="239657" name="Group 41"/>
          <p:cNvGrpSpPr>
            <a:grpSpLocks/>
          </p:cNvGrpSpPr>
          <p:nvPr/>
        </p:nvGrpSpPr>
        <p:grpSpPr bwMode="auto">
          <a:xfrm>
            <a:off x="762000" y="1905000"/>
            <a:ext cx="7315200" cy="914400"/>
            <a:chOff x="480" y="1200"/>
            <a:chExt cx="4608" cy="576"/>
          </a:xfrm>
        </p:grpSpPr>
        <p:sp>
          <p:nvSpPr>
            <p:cNvPr id="239658" name="Rectangle 42"/>
            <p:cNvSpPr>
              <a:spLocks noChangeArrowheads="1"/>
            </p:cNvSpPr>
            <p:nvPr/>
          </p:nvSpPr>
          <p:spPr bwMode="auto">
            <a:xfrm>
              <a:off x="2360" y="1546"/>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659" name="Rectangle 43"/>
            <p:cNvSpPr>
              <a:spLocks noChangeArrowheads="1"/>
            </p:cNvSpPr>
            <p:nvPr/>
          </p:nvSpPr>
          <p:spPr bwMode="auto">
            <a:xfrm>
              <a:off x="2119"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9660" name="Rectangle 44"/>
            <p:cNvSpPr>
              <a:spLocks noChangeArrowheads="1"/>
            </p:cNvSpPr>
            <p:nvPr/>
          </p:nvSpPr>
          <p:spPr bwMode="auto">
            <a:xfrm>
              <a:off x="1877"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661" name="Rectangle 45"/>
            <p:cNvSpPr>
              <a:spLocks noChangeArrowheads="1"/>
            </p:cNvSpPr>
            <p:nvPr/>
          </p:nvSpPr>
          <p:spPr bwMode="auto">
            <a:xfrm>
              <a:off x="1635" y="1546"/>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9662" name="Rectangle 46"/>
            <p:cNvSpPr>
              <a:spLocks noChangeArrowheads="1"/>
            </p:cNvSpPr>
            <p:nvPr/>
          </p:nvSpPr>
          <p:spPr bwMode="auto">
            <a:xfrm>
              <a:off x="1394"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663" name="Rectangle 47"/>
            <p:cNvSpPr>
              <a:spLocks noChangeArrowheads="1"/>
            </p:cNvSpPr>
            <p:nvPr/>
          </p:nvSpPr>
          <p:spPr bwMode="auto">
            <a:xfrm>
              <a:off x="1152"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664" name="Line 48"/>
            <p:cNvSpPr>
              <a:spLocks noChangeShapeType="1"/>
            </p:cNvSpPr>
            <p:nvPr/>
          </p:nvSpPr>
          <p:spPr bwMode="auto">
            <a:xfrm>
              <a:off x="1394"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5" name="Line 49"/>
            <p:cNvSpPr>
              <a:spLocks noChangeShapeType="1"/>
            </p:cNvSpPr>
            <p:nvPr/>
          </p:nvSpPr>
          <p:spPr bwMode="auto">
            <a:xfrm>
              <a:off x="1635"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6" name="Line 50"/>
            <p:cNvSpPr>
              <a:spLocks noChangeShapeType="1"/>
            </p:cNvSpPr>
            <p:nvPr/>
          </p:nvSpPr>
          <p:spPr bwMode="auto">
            <a:xfrm>
              <a:off x="1877"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7" name="Line 51"/>
            <p:cNvSpPr>
              <a:spLocks noChangeShapeType="1"/>
            </p:cNvSpPr>
            <p:nvPr/>
          </p:nvSpPr>
          <p:spPr bwMode="auto">
            <a:xfrm>
              <a:off x="2119"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8" name="Line 52"/>
            <p:cNvSpPr>
              <a:spLocks noChangeShapeType="1"/>
            </p:cNvSpPr>
            <p:nvPr/>
          </p:nvSpPr>
          <p:spPr bwMode="auto">
            <a:xfrm>
              <a:off x="2360"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69" name="Line 53"/>
            <p:cNvSpPr>
              <a:spLocks noChangeShapeType="1"/>
            </p:cNvSpPr>
            <p:nvPr/>
          </p:nvSpPr>
          <p:spPr bwMode="auto">
            <a:xfrm>
              <a:off x="2603"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70" name="Text Box 54"/>
            <p:cNvSpPr txBox="1">
              <a:spLocks noChangeArrowheads="1"/>
            </p:cNvSpPr>
            <p:nvPr/>
          </p:nvSpPr>
          <p:spPr bwMode="auto">
            <a:xfrm>
              <a:off x="120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671" name="Text Box 55"/>
            <p:cNvSpPr txBox="1">
              <a:spLocks noChangeArrowheads="1"/>
            </p:cNvSpPr>
            <p:nvPr/>
          </p:nvSpPr>
          <p:spPr bwMode="auto">
            <a:xfrm>
              <a:off x="144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672" name="Text Box 56"/>
            <p:cNvSpPr txBox="1">
              <a:spLocks noChangeArrowheads="1"/>
            </p:cNvSpPr>
            <p:nvPr/>
          </p:nvSpPr>
          <p:spPr bwMode="auto">
            <a:xfrm>
              <a:off x="168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9673" name="Text Box 57"/>
            <p:cNvSpPr txBox="1">
              <a:spLocks noChangeArrowheads="1"/>
            </p:cNvSpPr>
            <p:nvPr/>
          </p:nvSpPr>
          <p:spPr bwMode="auto">
            <a:xfrm>
              <a:off x="192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674" name="Text Box 58"/>
            <p:cNvSpPr txBox="1">
              <a:spLocks noChangeArrowheads="1"/>
            </p:cNvSpPr>
            <p:nvPr/>
          </p:nvSpPr>
          <p:spPr bwMode="auto">
            <a:xfrm>
              <a:off x="216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675" name="Text Box 59"/>
            <p:cNvSpPr txBox="1">
              <a:spLocks noChangeArrowheads="1"/>
            </p:cNvSpPr>
            <p:nvPr/>
          </p:nvSpPr>
          <p:spPr bwMode="auto">
            <a:xfrm>
              <a:off x="240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9676" name="Rectangle 60"/>
            <p:cNvSpPr>
              <a:spLocks noChangeArrowheads="1"/>
            </p:cNvSpPr>
            <p:nvPr/>
          </p:nvSpPr>
          <p:spPr bwMode="auto">
            <a:xfrm>
              <a:off x="4134"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677" name="Rectangle 61"/>
            <p:cNvSpPr>
              <a:spLocks noChangeArrowheads="1"/>
            </p:cNvSpPr>
            <p:nvPr/>
          </p:nvSpPr>
          <p:spPr bwMode="auto">
            <a:xfrm>
              <a:off x="3893"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9678" name="Rectangle 62"/>
            <p:cNvSpPr>
              <a:spLocks noChangeArrowheads="1"/>
            </p:cNvSpPr>
            <p:nvPr/>
          </p:nvSpPr>
          <p:spPr bwMode="auto">
            <a:xfrm>
              <a:off x="3651" y="1546"/>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9679" name="Rectangle 63"/>
            <p:cNvSpPr>
              <a:spLocks noChangeArrowheads="1"/>
            </p:cNvSpPr>
            <p:nvPr/>
          </p:nvSpPr>
          <p:spPr bwMode="auto">
            <a:xfrm>
              <a:off x="3409"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9680" name="Rectangle 64"/>
            <p:cNvSpPr>
              <a:spLocks noChangeArrowheads="1"/>
            </p:cNvSpPr>
            <p:nvPr/>
          </p:nvSpPr>
          <p:spPr bwMode="auto">
            <a:xfrm>
              <a:off x="3168"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681" name="Line 65"/>
            <p:cNvSpPr>
              <a:spLocks noChangeShapeType="1"/>
            </p:cNvSpPr>
            <p:nvPr/>
          </p:nvSpPr>
          <p:spPr bwMode="auto">
            <a:xfrm>
              <a:off x="3168"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82" name="Line 66"/>
            <p:cNvSpPr>
              <a:spLocks noChangeShapeType="1"/>
            </p:cNvSpPr>
            <p:nvPr/>
          </p:nvSpPr>
          <p:spPr bwMode="auto">
            <a:xfrm>
              <a:off x="3409"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83" name="Line 67"/>
            <p:cNvSpPr>
              <a:spLocks noChangeShapeType="1"/>
            </p:cNvSpPr>
            <p:nvPr/>
          </p:nvSpPr>
          <p:spPr bwMode="auto">
            <a:xfrm>
              <a:off x="4134" y="1546"/>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84" name="Text Box 68"/>
            <p:cNvSpPr txBox="1">
              <a:spLocks noChangeArrowheads="1"/>
            </p:cNvSpPr>
            <p:nvPr/>
          </p:nvSpPr>
          <p:spPr bwMode="auto">
            <a:xfrm>
              <a:off x="320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685" name="Text Box 69"/>
            <p:cNvSpPr txBox="1">
              <a:spLocks noChangeArrowheads="1"/>
            </p:cNvSpPr>
            <p:nvPr/>
          </p:nvSpPr>
          <p:spPr bwMode="auto">
            <a:xfrm>
              <a:off x="344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686" name="Text Box 70"/>
            <p:cNvSpPr txBox="1">
              <a:spLocks noChangeArrowheads="1"/>
            </p:cNvSpPr>
            <p:nvPr/>
          </p:nvSpPr>
          <p:spPr bwMode="auto">
            <a:xfrm>
              <a:off x="368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39687" name="Text Box 71"/>
            <p:cNvSpPr txBox="1">
              <a:spLocks noChangeArrowheads="1"/>
            </p:cNvSpPr>
            <p:nvPr/>
          </p:nvSpPr>
          <p:spPr bwMode="auto">
            <a:xfrm>
              <a:off x="3877" y="1392"/>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39688" name="Text Box 72"/>
            <p:cNvSpPr txBox="1">
              <a:spLocks noChangeArrowheads="1"/>
            </p:cNvSpPr>
            <p:nvPr/>
          </p:nvSpPr>
          <p:spPr bwMode="auto">
            <a:xfrm>
              <a:off x="4117" y="1392"/>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39689" name="Text Box 73"/>
            <p:cNvSpPr txBox="1">
              <a:spLocks noChangeArrowheads="1"/>
            </p:cNvSpPr>
            <p:nvPr/>
          </p:nvSpPr>
          <p:spPr bwMode="auto">
            <a:xfrm>
              <a:off x="4464" y="1564"/>
              <a:ext cx="62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q = 9</a:t>
              </a:r>
            </a:p>
          </p:txBody>
        </p:sp>
        <p:sp>
          <p:nvSpPr>
            <p:cNvPr id="239690" name="Text Box 74"/>
            <p:cNvSpPr txBox="1">
              <a:spLocks noChangeArrowheads="1"/>
            </p:cNvSpPr>
            <p:nvPr/>
          </p:nvSpPr>
          <p:spPr bwMode="auto">
            <a:xfrm>
              <a:off x="480" y="1536"/>
              <a:ext cx="4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t>q = 3</a:t>
              </a:r>
            </a:p>
          </p:txBody>
        </p:sp>
        <p:sp>
          <p:nvSpPr>
            <p:cNvPr id="239691" name="Line 75"/>
            <p:cNvSpPr>
              <a:spLocks noChangeShapeType="1"/>
            </p:cNvSpPr>
            <p:nvPr/>
          </p:nvSpPr>
          <p:spPr bwMode="auto">
            <a:xfrm flipH="1">
              <a:off x="2112" y="1200"/>
              <a:ext cx="72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692" name="Line 76"/>
            <p:cNvSpPr>
              <a:spLocks noChangeShapeType="1"/>
            </p:cNvSpPr>
            <p:nvPr/>
          </p:nvSpPr>
          <p:spPr bwMode="auto">
            <a:xfrm>
              <a:off x="2832" y="1200"/>
              <a:ext cx="720"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9693" name="Group 77"/>
          <p:cNvGrpSpPr>
            <a:grpSpLocks/>
          </p:cNvGrpSpPr>
          <p:nvPr/>
        </p:nvGrpSpPr>
        <p:grpSpPr bwMode="auto">
          <a:xfrm>
            <a:off x="1516063" y="2895600"/>
            <a:ext cx="5583237" cy="914400"/>
            <a:chOff x="955" y="1824"/>
            <a:chExt cx="3517" cy="576"/>
          </a:xfrm>
        </p:grpSpPr>
        <p:sp>
          <p:nvSpPr>
            <p:cNvPr id="239694" name="Rectangle 78"/>
            <p:cNvSpPr>
              <a:spLocks noChangeArrowheads="1"/>
            </p:cNvSpPr>
            <p:nvPr/>
          </p:nvSpPr>
          <p:spPr bwMode="auto">
            <a:xfrm>
              <a:off x="1438"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9695" name="Rectangle 79"/>
            <p:cNvSpPr>
              <a:spLocks noChangeArrowheads="1"/>
            </p:cNvSpPr>
            <p:nvPr/>
          </p:nvSpPr>
          <p:spPr bwMode="auto">
            <a:xfrm>
              <a:off x="1197" y="2170"/>
              <a:ext cx="241"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696" name="Rectangle 80"/>
            <p:cNvSpPr>
              <a:spLocks noChangeArrowheads="1"/>
            </p:cNvSpPr>
            <p:nvPr/>
          </p:nvSpPr>
          <p:spPr bwMode="auto">
            <a:xfrm>
              <a:off x="955"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697" name="Line 81"/>
            <p:cNvSpPr>
              <a:spLocks noChangeShapeType="1"/>
            </p:cNvSpPr>
            <p:nvPr/>
          </p:nvSpPr>
          <p:spPr bwMode="auto">
            <a:xfrm>
              <a:off x="1197"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98" name="Line 82"/>
            <p:cNvSpPr>
              <a:spLocks noChangeShapeType="1"/>
            </p:cNvSpPr>
            <p:nvPr/>
          </p:nvSpPr>
          <p:spPr bwMode="auto">
            <a:xfrm>
              <a:off x="1438"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699" name="Line 83"/>
            <p:cNvSpPr>
              <a:spLocks noChangeShapeType="1"/>
            </p:cNvSpPr>
            <p:nvPr/>
          </p:nvSpPr>
          <p:spPr bwMode="auto">
            <a:xfrm>
              <a:off x="1680"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00" name="Text Box 84"/>
            <p:cNvSpPr txBox="1">
              <a:spLocks noChangeArrowheads="1"/>
            </p:cNvSpPr>
            <p:nvPr/>
          </p:nvSpPr>
          <p:spPr bwMode="auto">
            <a:xfrm>
              <a:off x="100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701" name="Text Box 85"/>
            <p:cNvSpPr txBox="1">
              <a:spLocks noChangeArrowheads="1"/>
            </p:cNvSpPr>
            <p:nvPr/>
          </p:nvSpPr>
          <p:spPr bwMode="auto">
            <a:xfrm>
              <a:off x="124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702" name="Text Box 86"/>
            <p:cNvSpPr txBox="1">
              <a:spLocks noChangeArrowheads="1"/>
            </p:cNvSpPr>
            <p:nvPr/>
          </p:nvSpPr>
          <p:spPr bwMode="auto">
            <a:xfrm>
              <a:off x="148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9703" name="Rectangle 87"/>
            <p:cNvSpPr>
              <a:spLocks noChangeArrowheads="1"/>
            </p:cNvSpPr>
            <p:nvPr/>
          </p:nvSpPr>
          <p:spPr bwMode="auto">
            <a:xfrm>
              <a:off x="2499" y="2170"/>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704" name="Rectangle 88"/>
            <p:cNvSpPr>
              <a:spLocks noChangeArrowheads="1"/>
            </p:cNvSpPr>
            <p:nvPr/>
          </p:nvSpPr>
          <p:spPr bwMode="auto">
            <a:xfrm>
              <a:off x="2258" y="2170"/>
              <a:ext cx="241"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9705" name="Rectangle 89"/>
            <p:cNvSpPr>
              <a:spLocks noChangeArrowheads="1"/>
            </p:cNvSpPr>
            <p:nvPr/>
          </p:nvSpPr>
          <p:spPr bwMode="auto">
            <a:xfrm>
              <a:off x="2016"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706" name="Line 90"/>
            <p:cNvSpPr>
              <a:spLocks noChangeShapeType="1"/>
            </p:cNvSpPr>
            <p:nvPr/>
          </p:nvSpPr>
          <p:spPr bwMode="auto">
            <a:xfrm>
              <a:off x="2016"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07" name="Line 91"/>
            <p:cNvSpPr>
              <a:spLocks noChangeShapeType="1"/>
            </p:cNvSpPr>
            <p:nvPr/>
          </p:nvSpPr>
          <p:spPr bwMode="auto">
            <a:xfrm>
              <a:off x="2258"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08" name="Line 92"/>
            <p:cNvSpPr>
              <a:spLocks noChangeShapeType="1"/>
            </p:cNvSpPr>
            <p:nvPr/>
          </p:nvSpPr>
          <p:spPr bwMode="auto">
            <a:xfrm>
              <a:off x="2499"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09" name="Line 93"/>
            <p:cNvSpPr>
              <a:spLocks noChangeShapeType="1"/>
            </p:cNvSpPr>
            <p:nvPr/>
          </p:nvSpPr>
          <p:spPr bwMode="auto">
            <a:xfrm>
              <a:off x="2742"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10" name="Text Box 94"/>
            <p:cNvSpPr txBox="1">
              <a:spLocks noChangeArrowheads="1"/>
            </p:cNvSpPr>
            <p:nvPr/>
          </p:nvSpPr>
          <p:spPr bwMode="auto">
            <a:xfrm>
              <a:off x="205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711" name="Text Box 95"/>
            <p:cNvSpPr txBox="1">
              <a:spLocks noChangeArrowheads="1"/>
            </p:cNvSpPr>
            <p:nvPr/>
          </p:nvSpPr>
          <p:spPr bwMode="auto">
            <a:xfrm>
              <a:off x="229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712" name="Text Box 96"/>
            <p:cNvSpPr txBox="1">
              <a:spLocks noChangeArrowheads="1"/>
            </p:cNvSpPr>
            <p:nvPr/>
          </p:nvSpPr>
          <p:spPr bwMode="auto">
            <a:xfrm>
              <a:off x="253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9713" name="Rectangle 97"/>
            <p:cNvSpPr>
              <a:spLocks noChangeArrowheads="1"/>
            </p:cNvSpPr>
            <p:nvPr/>
          </p:nvSpPr>
          <p:spPr bwMode="auto">
            <a:xfrm>
              <a:off x="3507"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9714" name="Rectangle 98"/>
            <p:cNvSpPr>
              <a:spLocks noChangeArrowheads="1"/>
            </p:cNvSpPr>
            <p:nvPr/>
          </p:nvSpPr>
          <p:spPr bwMode="auto">
            <a:xfrm>
              <a:off x="3265" y="2170"/>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9715" name="Rectangle 99"/>
            <p:cNvSpPr>
              <a:spLocks noChangeArrowheads="1"/>
            </p:cNvSpPr>
            <p:nvPr/>
          </p:nvSpPr>
          <p:spPr bwMode="auto">
            <a:xfrm>
              <a:off x="3024"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716" name="Line 100"/>
            <p:cNvSpPr>
              <a:spLocks noChangeShapeType="1"/>
            </p:cNvSpPr>
            <p:nvPr/>
          </p:nvSpPr>
          <p:spPr bwMode="auto">
            <a:xfrm>
              <a:off x="3265"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17" name="Text Box 101"/>
            <p:cNvSpPr txBox="1">
              <a:spLocks noChangeArrowheads="1"/>
            </p:cNvSpPr>
            <p:nvPr/>
          </p:nvSpPr>
          <p:spPr bwMode="auto">
            <a:xfrm>
              <a:off x="306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718" name="Text Box 102"/>
            <p:cNvSpPr txBox="1">
              <a:spLocks noChangeArrowheads="1"/>
            </p:cNvSpPr>
            <p:nvPr/>
          </p:nvSpPr>
          <p:spPr bwMode="auto">
            <a:xfrm>
              <a:off x="330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719" name="Text Box 103"/>
            <p:cNvSpPr txBox="1">
              <a:spLocks noChangeArrowheads="1"/>
            </p:cNvSpPr>
            <p:nvPr/>
          </p:nvSpPr>
          <p:spPr bwMode="auto">
            <a:xfrm>
              <a:off x="354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39720" name="Rectangle 104"/>
            <p:cNvSpPr>
              <a:spLocks noChangeArrowheads="1"/>
            </p:cNvSpPr>
            <p:nvPr/>
          </p:nvSpPr>
          <p:spPr bwMode="auto">
            <a:xfrm>
              <a:off x="4230"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721" name="Rectangle 105"/>
            <p:cNvSpPr>
              <a:spLocks noChangeArrowheads="1"/>
            </p:cNvSpPr>
            <p:nvPr/>
          </p:nvSpPr>
          <p:spPr bwMode="auto">
            <a:xfrm>
              <a:off x="3989" y="2170"/>
              <a:ext cx="241"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9722" name="Line 106"/>
            <p:cNvSpPr>
              <a:spLocks noChangeShapeType="1"/>
            </p:cNvSpPr>
            <p:nvPr/>
          </p:nvSpPr>
          <p:spPr bwMode="auto">
            <a:xfrm>
              <a:off x="3989"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23" name="Line 107"/>
            <p:cNvSpPr>
              <a:spLocks noChangeShapeType="1"/>
            </p:cNvSpPr>
            <p:nvPr/>
          </p:nvSpPr>
          <p:spPr bwMode="auto">
            <a:xfrm>
              <a:off x="4230"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24" name="Text Box 108"/>
            <p:cNvSpPr txBox="1">
              <a:spLocks noChangeArrowheads="1"/>
            </p:cNvSpPr>
            <p:nvPr/>
          </p:nvSpPr>
          <p:spPr bwMode="auto">
            <a:xfrm>
              <a:off x="3973" y="2016"/>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39725" name="Text Box 109"/>
            <p:cNvSpPr txBox="1">
              <a:spLocks noChangeArrowheads="1"/>
            </p:cNvSpPr>
            <p:nvPr/>
          </p:nvSpPr>
          <p:spPr bwMode="auto">
            <a:xfrm>
              <a:off x="4213" y="2016"/>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39726" name="Line 110"/>
            <p:cNvSpPr>
              <a:spLocks noChangeShapeType="1"/>
            </p:cNvSpPr>
            <p:nvPr/>
          </p:nvSpPr>
          <p:spPr bwMode="auto">
            <a:xfrm flipH="1">
              <a:off x="1344" y="1824"/>
              <a:ext cx="384"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27" name="Line 111"/>
            <p:cNvSpPr>
              <a:spLocks noChangeShapeType="1"/>
            </p:cNvSpPr>
            <p:nvPr/>
          </p:nvSpPr>
          <p:spPr bwMode="auto">
            <a:xfrm>
              <a:off x="1728" y="1824"/>
              <a:ext cx="384"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28" name="Line 112"/>
            <p:cNvSpPr>
              <a:spLocks noChangeShapeType="1"/>
            </p:cNvSpPr>
            <p:nvPr/>
          </p:nvSpPr>
          <p:spPr bwMode="auto">
            <a:xfrm flipH="1">
              <a:off x="3360" y="1824"/>
              <a:ext cx="384"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29" name="Line 113"/>
            <p:cNvSpPr>
              <a:spLocks noChangeShapeType="1"/>
            </p:cNvSpPr>
            <p:nvPr/>
          </p:nvSpPr>
          <p:spPr bwMode="auto">
            <a:xfrm>
              <a:off x="3744" y="1824"/>
              <a:ext cx="384" cy="14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9730" name="Group 114"/>
          <p:cNvGrpSpPr>
            <a:grpSpLocks/>
          </p:cNvGrpSpPr>
          <p:nvPr/>
        </p:nvGrpSpPr>
        <p:grpSpPr bwMode="auto">
          <a:xfrm>
            <a:off x="1143000" y="3886200"/>
            <a:ext cx="6108700" cy="914400"/>
            <a:chOff x="720" y="2448"/>
            <a:chExt cx="3848" cy="576"/>
          </a:xfrm>
        </p:grpSpPr>
        <p:sp>
          <p:nvSpPr>
            <p:cNvPr id="239731" name="Rectangle 115"/>
            <p:cNvSpPr>
              <a:spLocks noChangeArrowheads="1"/>
            </p:cNvSpPr>
            <p:nvPr/>
          </p:nvSpPr>
          <p:spPr bwMode="auto">
            <a:xfrm>
              <a:off x="959"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732" name="Rectangle 116"/>
            <p:cNvSpPr>
              <a:spLocks noChangeArrowheads="1"/>
            </p:cNvSpPr>
            <p:nvPr/>
          </p:nvSpPr>
          <p:spPr bwMode="auto">
            <a:xfrm>
              <a:off x="720" y="2794"/>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733" name="Line 117"/>
            <p:cNvSpPr>
              <a:spLocks noChangeShapeType="1"/>
            </p:cNvSpPr>
            <p:nvPr/>
          </p:nvSpPr>
          <p:spPr bwMode="auto">
            <a:xfrm>
              <a:off x="959"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34" name="Line 118"/>
            <p:cNvSpPr>
              <a:spLocks noChangeShapeType="1"/>
            </p:cNvSpPr>
            <p:nvPr/>
          </p:nvSpPr>
          <p:spPr bwMode="auto">
            <a:xfrm>
              <a:off x="1200"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35" name="Text Box 119"/>
            <p:cNvSpPr txBox="1">
              <a:spLocks noChangeArrowheads="1"/>
            </p:cNvSpPr>
            <p:nvPr/>
          </p:nvSpPr>
          <p:spPr bwMode="auto">
            <a:xfrm>
              <a:off x="768"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736" name="Text Box 120"/>
            <p:cNvSpPr txBox="1">
              <a:spLocks noChangeArrowheads="1"/>
            </p:cNvSpPr>
            <p:nvPr/>
          </p:nvSpPr>
          <p:spPr bwMode="auto">
            <a:xfrm>
              <a:off x="100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737" name="Rectangle 121"/>
            <p:cNvSpPr>
              <a:spLocks noChangeArrowheads="1"/>
            </p:cNvSpPr>
            <p:nvPr/>
          </p:nvSpPr>
          <p:spPr bwMode="auto">
            <a:xfrm>
              <a:off x="1440"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9738" name="Line 122"/>
            <p:cNvSpPr>
              <a:spLocks noChangeShapeType="1"/>
            </p:cNvSpPr>
            <p:nvPr/>
          </p:nvSpPr>
          <p:spPr bwMode="auto">
            <a:xfrm>
              <a:off x="1440"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39" name="Line 123"/>
            <p:cNvSpPr>
              <a:spLocks noChangeShapeType="1"/>
            </p:cNvSpPr>
            <p:nvPr/>
          </p:nvSpPr>
          <p:spPr bwMode="auto">
            <a:xfrm>
              <a:off x="1682"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40" name="Text Box 124"/>
            <p:cNvSpPr txBox="1">
              <a:spLocks noChangeArrowheads="1"/>
            </p:cNvSpPr>
            <p:nvPr/>
          </p:nvSpPr>
          <p:spPr bwMode="auto">
            <a:xfrm>
              <a:off x="148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39741" name="Rectangle 125"/>
            <p:cNvSpPr>
              <a:spLocks noChangeArrowheads="1"/>
            </p:cNvSpPr>
            <p:nvPr/>
          </p:nvSpPr>
          <p:spPr bwMode="auto">
            <a:xfrm>
              <a:off x="2114"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9742" name="Rectangle 126"/>
            <p:cNvSpPr>
              <a:spLocks noChangeArrowheads="1"/>
            </p:cNvSpPr>
            <p:nvPr/>
          </p:nvSpPr>
          <p:spPr bwMode="auto">
            <a:xfrm>
              <a:off x="1872" y="2794"/>
              <a:ext cx="242"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743" name="Line 127"/>
            <p:cNvSpPr>
              <a:spLocks noChangeShapeType="1"/>
            </p:cNvSpPr>
            <p:nvPr/>
          </p:nvSpPr>
          <p:spPr bwMode="auto">
            <a:xfrm>
              <a:off x="1872"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44" name="Line 128"/>
            <p:cNvSpPr>
              <a:spLocks noChangeShapeType="1"/>
            </p:cNvSpPr>
            <p:nvPr/>
          </p:nvSpPr>
          <p:spPr bwMode="auto">
            <a:xfrm>
              <a:off x="2114"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45" name="Line 129"/>
            <p:cNvSpPr>
              <a:spLocks noChangeShapeType="1"/>
            </p:cNvSpPr>
            <p:nvPr/>
          </p:nvSpPr>
          <p:spPr bwMode="auto">
            <a:xfrm>
              <a:off x="2355"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46" name="Text Box 130"/>
            <p:cNvSpPr txBox="1">
              <a:spLocks noChangeArrowheads="1"/>
            </p:cNvSpPr>
            <p:nvPr/>
          </p:nvSpPr>
          <p:spPr bwMode="auto">
            <a:xfrm>
              <a:off x="191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747" name="Text Box 131"/>
            <p:cNvSpPr txBox="1">
              <a:spLocks noChangeArrowheads="1"/>
            </p:cNvSpPr>
            <p:nvPr/>
          </p:nvSpPr>
          <p:spPr bwMode="auto">
            <a:xfrm>
              <a:off x="215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748" name="Rectangle 132"/>
            <p:cNvSpPr>
              <a:spLocks noChangeArrowheads="1"/>
            </p:cNvSpPr>
            <p:nvPr/>
          </p:nvSpPr>
          <p:spPr bwMode="auto">
            <a:xfrm>
              <a:off x="2496" y="2794"/>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749" name="Line 133"/>
            <p:cNvSpPr>
              <a:spLocks noChangeShapeType="1"/>
            </p:cNvSpPr>
            <p:nvPr/>
          </p:nvSpPr>
          <p:spPr bwMode="auto">
            <a:xfrm>
              <a:off x="2496"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50" name="Line 134"/>
            <p:cNvSpPr>
              <a:spLocks noChangeShapeType="1"/>
            </p:cNvSpPr>
            <p:nvPr/>
          </p:nvSpPr>
          <p:spPr bwMode="auto">
            <a:xfrm>
              <a:off x="2739"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51" name="Text Box 135"/>
            <p:cNvSpPr txBox="1">
              <a:spLocks noChangeArrowheads="1"/>
            </p:cNvSpPr>
            <p:nvPr/>
          </p:nvSpPr>
          <p:spPr bwMode="auto">
            <a:xfrm>
              <a:off x="2536"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39752" name="Rectangle 136"/>
            <p:cNvSpPr>
              <a:spLocks noChangeArrowheads="1"/>
            </p:cNvSpPr>
            <p:nvPr/>
          </p:nvSpPr>
          <p:spPr bwMode="auto">
            <a:xfrm>
              <a:off x="3121"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9753" name="Rectangle 137"/>
            <p:cNvSpPr>
              <a:spLocks noChangeArrowheads="1"/>
            </p:cNvSpPr>
            <p:nvPr/>
          </p:nvSpPr>
          <p:spPr bwMode="auto">
            <a:xfrm>
              <a:off x="2880" y="2794"/>
              <a:ext cx="241" cy="23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754" name="Line 138"/>
            <p:cNvSpPr>
              <a:spLocks noChangeShapeType="1"/>
            </p:cNvSpPr>
            <p:nvPr/>
          </p:nvSpPr>
          <p:spPr bwMode="auto">
            <a:xfrm>
              <a:off x="3121"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55" name="Line 139"/>
            <p:cNvSpPr>
              <a:spLocks noChangeShapeType="1"/>
            </p:cNvSpPr>
            <p:nvPr/>
          </p:nvSpPr>
          <p:spPr bwMode="auto">
            <a:xfrm>
              <a:off x="3363"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56" name="Text Box 140"/>
            <p:cNvSpPr txBox="1">
              <a:spLocks noChangeArrowheads="1"/>
            </p:cNvSpPr>
            <p:nvPr/>
          </p:nvSpPr>
          <p:spPr bwMode="auto">
            <a:xfrm>
              <a:off x="2917"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757" name="Text Box 141"/>
            <p:cNvSpPr txBox="1">
              <a:spLocks noChangeArrowheads="1"/>
            </p:cNvSpPr>
            <p:nvPr/>
          </p:nvSpPr>
          <p:spPr bwMode="auto">
            <a:xfrm>
              <a:off x="3157"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758" name="Rectangle 142"/>
            <p:cNvSpPr>
              <a:spLocks noChangeArrowheads="1"/>
            </p:cNvSpPr>
            <p:nvPr/>
          </p:nvSpPr>
          <p:spPr bwMode="auto">
            <a:xfrm>
              <a:off x="3502"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39759" name="Text Box 143"/>
            <p:cNvSpPr txBox="1">
              <a:spLocks noChangeArrowheads="1"/>
            </p:cNvSpPr>
            <p:nvPr/>
          </p:nvSpPr>
          <p:spPr bwMode="auto">
            <a:xfrm>
              <a:off x="3536"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39760" name="Rectangle 144"/>
            <p:cNvSpPr>
              <a:spLocks noChangeArrowheads="1"/>
            </p:cNvSpPr>
            <p:nvPr/>
          </p:nvSpPr>
          <p:spPr bwMode="auto">
            <a:xfrm>
              <a:off x="3904"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39761" name="Line 145"/>
            <p:cNvSpPr>
              <a:spLocks noChangeShapeType="1"/>
            </p:cNvSpPr>
            <p:nvPr/>
          </p:nvSpPr>
          <p:spPr bwMode="auto">
            <a:xfrm>
              <a:off x="3904"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62" name="Line 146"/>
            <p:cNvSpPr>
              <a:spLocks noChangeShapeType="1"/>
            </p:cNvSpPr>
            <p:nvPr/>
          </p:nvSpPr>
          <p:spPr bwMode="auto">
            <a:xfrm>
              <a:off x="4145"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63" name="Text Box 147"/>
            <p:cNvSpPr txBox="1">
              <a:spLocks noChangeArrowheads="1"/>
            </p:cNvSpPr>
            <p:nvPr/>
          </p:nvSpPr>
          <p:spPr bwMode="auto">
            <a:xfrm>
              <a:off x="3888" y="2640"/>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39764" name="Rectangle 148"/>
            <p:cNvSpPr>
              <a:spLocks noChangeArrowheads="1"/>
            </p:cNvSpPr>
            <p:nvPr/>
          </p:nvSpPr>
          <p:spPr bwMode="auto">
            <a:xfrm>
              <a:off x="4326"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765" name="Line 149"/>
            <p:cNvSpPr>
              <a:spLocks noChangeShapeType="1"/>
            </p:cNvSpPr>
            <p:nvPr/>
          </p:nvSpPr>
          <p:spPr bwMode="auto">
            <a:xfrm>
              <a:off x="4326"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66" name="Text Box 150"/>
            <p:cNvSpPr txBox="1">
              <a:spLocks noChangeArrowheads="1"/>
            </p:cNvSpPr>
            <p:nvPr/>
          </p:nvSpPr>
          <p:spPr bwMode="auto">
            <a:xfrm>
              <a:off x="4309" y="2640"/>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39767" name="Line 151"/>
            <p:cNvSpPr>
              <a:spLocks noChangeShapeType="1"/>
            </p:cNvSpPr>
            <p:nvPr/>
          </p:nvSpPr>
          <p:spPr bwMode="auto">
            <a:xfrm flipH="1">
              <a:off x="1008"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68" name="Line 152"/>
            <p:cNvSpPr>
              <a:spLocks noChangeShapeType="1"/>
            </p:cNvSpPr>
            <p:nvPr/>
          </p:nvSpPr>
          <p:spPr bwMode="auto">
            <a:xfrm>
              <a:off x="1296"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69" name="Line 153"/>
            <p:cNvSpPr>
              <a:spLocks noChangeShapeType="1"/>
            </p:cNvSpPr>
            <p:nvPr/>
          </p:nvSpPr>
          <p:spPr bwMode="auto">
            <a:xfrm flipH="1">
              <a:off x="2064"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0" name="Line 154"/>
            <p:cNvSpPr>
              <a:spLocks noChangeShapeType="1"/>
            </p:cNvSpPr>
            <p:nvPr/>
          </p:nvSpPr>
          <p:spPr bwMode="auto">
            <a:xfrm>
              <a:off x="2352"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1" name="Line 155"/>
            <p:cNvSpPr>
              <a:spLocks noChangeShapeType="1"/>
            </p:cNvSpPr>
            <p:nvPr/>
          </p:nvSpPr>
          <p:spPr bwMode="auto">
            <a:xfrm flipH="1">
              <a:off x="3072"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2" name="Line 156"/>
            <p:cNvSpPr>
              <a:spLocks noChangeShapeType="1"/>
            </p:cNvSpPr>
            <p:nvPr/>
          </p:nvSpPr>
          <p:spPr bwMode="auto">
            <a:xfrm>
              <a:off x="3360"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3" name="Line 157"/>
            <p:cNvSpPr>
              <a:spLocks noChangeShapeType="1"/>
            </p:cNvSpPr>
            <p:nvPr/>
          </p:nvSpPr>
          <p:spPr bwMode="auto">
            <a:xfrm flipH="1">
              <a:off x="3936"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74" name="Line 158"/>
            <p:cNvSpPr>
              <a:spLocks noChangeShapeType="1"/>
            </p:cNvSpPr>
            <p:nvPr/>
          </p:nvSpPr>
          <p:spPr bwMode="auto">
            <a:xfrm>
              <a:off x="4224" y="2448"/>
              <a:ext cx="288" cy="19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39775" name="Group 159"/>
          <p:cNvGrpSpPr>
            <a:grpSpLocks/>
          </p:cNvGrpSpPr>
          <p:nvPr/>
        </p:nvGrpSpPr>
        <p:grpSpPr bwMode="auto">
          <a:xfrm>
            <a:off x="990600" y="4876800"/>
            <a:ext cx="4498975" cy="914400"/>
            <a:chOff x="624" y="3072"/>
            <a:chExt cx="2834" cy="576"/>
          </a:xfrm>
        </p:grpSpPr>
        <p:sp>
          <p:nvSpPr>
            <p:cNvPr id="239776" name="Rectangle 160"/>
            <p:cNvSpPr>
              <a:spLocks noChangeArrowheads="1"/>
            </p:cNvSpPr>
            <p:nvPr/>
          </p:nvSpPr>
          <p:spPr bwMode="auto">
            <a:xfrm>
              <a:off x="624"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39777" name="Line 161"/>
            <p:cNvSpPr>
              <a:spLocks noChangeShapeType="1"/>
            </p:cNvSpPr>
            <p:nvPr/>
          </p:nvSpPr>
          <p:spPr bwMode="auto">
            <a:xfrm>
              <a:off x="86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78" name="Text Box 162"/>
            <p:cNvSpPr txBox="1">
              <a:spLocks noChangeArrowheads="1"/>
            </p:cNvSpPr>
            <p:nvPr/>
          </p:nvSpPr>
          <p:spPr bwMode="auto">
            <a:xfrm>
              <a:off x="67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39779" name="Rectangle 163"/>
            <p:cNvSpPr>
              <a:spLocks noChangeArrowheads="1"/>
            </p:cNvSpPr>
            <p:nvPr/>
          </p:nvSpPr>
          <p:spPr bwMode="auto">
            <a:xfrm>
              <a:off x="1056"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780" name="Line 164"/>
            <p:cNvSpPr>
              <a:spLocks noChangeShapeType="1"/>
            </p:cNvSpPr>
            <p:nvPr/>
          </p:nvSpPr>
          <p:spPr bwMode="auto">
            <a:xfrm>
              <a:off x="105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1" name="Line 165"/>
            <p:cNvSpPr>
              <a:spLocks noChangeShapeType="1"/>
            </p:cNvSpPr>
            <p:nvPr/>
          </p:nvSpPr>
          <p:spPr bwMode="auto">
            <a:xfrm>
              <a:off x="1297"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2" name="Text Box 166"/>
            <p:cNvSpPr txBox="1">
              <a:spLocks noChangeArrowheads="1"/>
            </p:cNvSpPr>
            <p:nvPr/>
          </p:nvSpPr>
          <p:spPr bwMode="auto">
            <a:xfrm>
              <a:off x="110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39783" name="Rectangle 167"/>
            <p:cNvSpPr>
              <a:spLocks noChangeArrowheads="1"/>
            </p:cNvSpPr>
            <p:nvPr/>
          </p:nvSpPr>
          <p:spPr bwMode="auto">
            <a:xfrm>
              <a:off x="1774"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39784" name="Line 168"/>
            <p:cNvSpPr>
              <a:spLocks noChangeShapeType="1"/>
            </p:cNvSpPr>
            <p:nvPr/>
          </p:nvSpPr>
          <p:spPr bwMode="auto">
            <a:xfrm>
              <a:off x="1774"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5" name="Line 169"/>
            <p:cNvSpPr>
              <a:spLocks noChangeShapeType="1"/>
            </p:cNvSpPr>
            <p:nvPr/>
          </p:nvSpPr>
          <p:spPr bwMode="auto">
            <a:xfrm>
              <a:off x="201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6" name="Text Box 170"/>
            <p:cNvSpPr txBox="1">
              <a:spLocks noChangeArrowheads="1"/>
            </p:cNvSpPr>
            <p:nvPr/>
          </p:nvSpPr>
          <p:spPr bwMode="auto">
            <a:xfrm>
              <a:off x="1817"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39787" name="Rectangle 171"/>
            <p:cNvSpPr>
              <a:spLocks noChangeArrowheads="1"/>
            </p:cNvSpPr>
            <p:nvPr/>
          </p:nvSpPr>
          <p:spPr bwMode="auto">
            <a:xfrm>
              <a:off x="2208"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39788" name="Line 172"/>
            <p:cNvSpPr>
              <a:spLocks noChangeShapeType="1"/>
            </p:cNvSpPr>
            <p:nvPr/>
          </p:nvSpPr>
          <p:spPr bwMode="auto">
            <a:xfrm>
              <a:off x="2208"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89" name="Line 173"/>
            <p:cNvSpPr>
              <a:spLocks noChangeShapeType="1"/>
            </p:cNvSpPr>
            <p:nvPr/>
          </p:nvSpPr>
          <p:spPr bwMode="auto">
            <a:xfrm>
              <a:off x="2449"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90" name="Text Box 174"/>
            <p:cNvSpPr txBox="1">
              <a:spLocks noChangeArrowheads="1"/>
            </p:cNvSpPr>
            <p:nvPr/>
          </p:nvSpPr>
          <p:spPr bwMode="auto">
            <a:xfrm>
              <a:off x="2249"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39791" name="Rectangle 175"/>
            <p:cNvSpPr>
              <a:spLocks noChangeArrowheads="1"/>
            </p:cNvSpPr>
            <p:nvPr/>
          </p:nvSpPr>
          <p:spPr bwMode="auto">
            <a:xfrm>
              <a:off x="2783"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39792" name="Line 176"/>
            <p:cNvSpPr>
              <a:spLocks noChangeShapeType="1"/>
            </p:cNvSpPr>
            <p:nvPr/>
          </p:nvSpPr>
          <p:spPr bwMode="auto">
            <a:xfrm>
              <a:off x="3024"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93" name="Text Box 177"/>
            <p:cNvSpPr txBox="1">
              <a:spLocks noChangeArrowheads="1"/>
            </p:cNvSpPr>
            <p:nvPr/>
          </p:nvSpPr>
          <p:spPr bwMode="auto">
            <a:xfrm>
              <a:off x="2820"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39794" name="Rectangle 178"/>
            <p:cNvSpPr>
              <a:spLocks noChangeArrowheads="1"/>
            </p:cNvSpPr>
            <p:nvPr/>
          </p:nvSpPr>
          <p:spPr bwMode="auto">
            <a:xfrm>
              <a:off x="3216"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39795" name="Line 179"/>
            <p:cNvSpPr>
              <a:spLocks noChangeShapeType="1"/>
            </p:cNvSpPr>
            <p:nvPr/>
          </p:nvSpPr>
          <p:spPr bwMode="auto">
            <a:xfrm>
              <a:off x="321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96" name="Line 180"/>
            <p:cNvSpPr>
              <a:spLocks noChangeShapeType="1"/>
            </p:cNvSpPr>
            <p:nvPr/>
          </p:nvSpPr>
          <p:spPr bwMode="auto">
            <a:xfrm>
              <a:off x="3458"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39797" name="Text Box 181"/>
            <p:cNvSpPr txBox="1">
              <a:spLocks noChangeArrowheads="1"/>
            </p:cNvSpPr>
            <p:nvPr/>
          </p:nvSpPr>
          <p:spPr bwMode="auto">
            <a:xfrm>
              <a:off x="325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39798" name="Line 182"/>
            <p:cNvSpPr>
              <a:spLocks noChangeShapeType="1"/>
            </p:cNvSpPr>
            <p:nvPr/>
          </p:nvSpPr>
          <p:spPr bwMode="auto">
            <a:xfrm flipH="1">
              <a:off x="816"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799" name="Line 183"/>
            <p:cNvSpPr>
              <a:spLocks noChangeShapeType="1"/>
            </p:cNvSpPr>
            <p:nvPr/>
          </p:nvSpPr>
          <p:spPr bwMode="auto">
            <a:xfrm>
              <a:off x="960"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800" name="Line 184"/>
            <p:cNvSpPr>
              <a:spLocks noChangeShapeType="1"/>
            </p:cNvSpPr>
            <p:nvPr/>
          </p:nvSpPr>
          <p:spPr bwMode="auto">
            <a:xfrm flipH="1">
              <a:off x="1968"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801" name="Line 185"/>
            <p:cNvSpPr>
              <a:spLocks noChangeShapeType="1"/>
            </p:cNvSpPr>
            <p:nvPr/>
          </p:nvSpPr>
          <p:spPr bwMode="auto">
            <a:xfrm>
              <a:off x="2112"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802" name="Line 186"/>
            <p:cNvSpPr>
              <a:spLocks noChangeShapeType="1"/>
            </p:cNvSpPr>
            <p:nvPr/>
          </p:nvSpPr>
          <p:spPr bwMode="auto">
            <a:xfrm flipH="1">
              <a:off x="2976"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9803" name="Line 187"/>
            <p:cNvSpPr>
              <a:spLocks noChangeShapeType="1"/>
            </p:cNvSpPr>
            <p:nvPr/>
          </p:nvSpPr>
          <p:spPr bwMode="auto">
            <a:xfrm>
              <a:off x="3120" y="3072"/>
              <a:ext cx="144"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9804" name="Text Box 188"/>
          <p:cNvSpPr txBox="1">
            <a:spLocks noChangeArrowheads="1"/>
          </p:cNvSpPr>
          <p:nvPr/>
        </p:nvSpPr>
        <p:spPr bwMode="auto">
          <a:xfrm>
            <a:off x="584200" y="1573213"/>
            <a:ext cx="109837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Divide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lide Number Placeholder 4"/>
          <p:cNvSpPr>
            <a:spLocks noGrp="1"/>
          </p:cNvSpPr>
          <p:nvPr>
            <p:ph type="sldNum" sz="quarter" idx="11"/>
          </p:nvPr>
        </p:nvSpPr>
        <p:spPr/>
        <p:txBody>
          <a:bodyPr/>
          <a:lstStyle/>
          <a:p>
            <a:fld id="{EC9CCCB4-ACD0-4FCE-ADA8-0606AB8C202F}" type="slidenum">
              <a:rPr lang="en-US" altLang="en-US"/>
              <a:pPr/>
              <a:t>26</a:t>
            </a:fld>
            <a:endParaRPr lang="en-US" altLang="en-US"/>
          </a:p>
        </p:txBody>
      </p:sp>
      <p:sp>
        <p:nvSpPr>
          <p:cNvPr id="240642" name="Rectangle 2"/>
          <p:cNvSpPr>
            <a:spLocks noGrp="1" noChangeArrowheads="1"/>
          </p:cNvSpPr>
          <p:nvPr>
            <p:ph type="title"/>
          </p:nvPr>
        </p:nvSpPr>
        <p:spPr/>
        <p:txBody>
          <a:bodyPr/>
          <a:lstStyle/>
          <a:p>
            <a:r>
              <a:rPr lang="en-US" altLang="en-US"/>
              <a:t>Example – </a:t>
            </a:r>
            <a:r>
              <a:rPr lang="en-US" altLang="en-US">
                <a:latin typeface="Comic Sans MS" pitchFamily="66" charset="0"/>
              </a:rPr>
              <a:t>n</a:t>
            </a:r>
            <a:r>
              <a:rPr lang="en-US" altLang="en-US"/>
              <a:t> Not a Power of 2</a:t>
            </a:r>
          </a:p>
        </p:txBody>
      </p:sp>
      <p:grpSp>
        <p:nvGrpSpPr>
          <p:cNvPr id="240643" name="Group 3"/>
          <p:cNvGrpSpPr>
            <a:grpSpLocks/>
          </p:cNvGrpSpPr>
          <p:nvPr/>
        </p:nvGrpSpPr>
        <p:grpSpPr bwMode="auto">
          <a:xfrm>
            <a:off x="2438400" y="1219200"/>
            <a:ext cx="4221163" cy="990600"/>
            <a:chOff x="1536" y="768"/>
            <a:chExt cx="2659" cy="624"/>
          </a:xfrm>
        </p:grpSpPr>
        <p:sp>
          <p:nvSpPr>
            <p:cNvPr id="240644" name="Rectangle 4"/>
            <p:cNvSpPr>
              <a:spLocks noChangeArrowheads="1"/>
            </p:cNvSpPr>
            <p:nvPr/>
          </p:nvSpPr>
          <p:spPr bwMode="auto">
            <a:xfrm>
              <a:off x="3953"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645" name="Rectangle 5"/>
            <p:cNvSpPr>
              <a:spLocks noChangeArrowheads="1"/>
            </p:cNvSpPr>
            <p:nvPr/>
          </p:nvSpPr>
          <p:spPr bwMode="auto">
            <a:xfrm>
              <a:off x="3712"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646" name="Rectangle 6"/>
            <p:cNvSpPr>
              <a:spLocks noChangeArrowheads="1"/>
            </p:cNvSpPr>
            <p:nvPr/>
          </p:nvSpPr>
          <p:spPr bwMode="auto">
            <a:xfrm>
              <a:off x="3470"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647" name="Rectangle 7"/>
            <p:cNvSpPr>
              <a:spLocks noChangeArrowheads="1"/>
            </p:cNvSpPr>
            <p:nvPr/>
          </p:nvSpPr>
          <p:spPr bwMode="auto">
            <a:xfrm>
              <a:off x="3228"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648" name="Rectangle 8"/>
            <p:cNvSpPr>
              <a:spLocks noChangeArrowheads="1"/>
            </p:cNvSpPr>
            <p:nvPr/>
          </p:nvSpPr>
          <p:spPr bwMode="auto">
            <a:xfrm>
              <a:off x="2987"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40649" name="Rectangle 9"/>
            <p:cNvSpPr>
              <a:spLocks noChangeArrowheads="1"/>
            </p:cNvSpPr>
            <p:nvPr/>
          </p:nvSpPr>
          <p:spPr bwMode="auto">
            <a:xfrm>
              <a:off x="2744" y="922"/>
              <a:ext cx="243" cy="23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650" name="Rectangle 10"/>
            <p:cNvSpPr>
              <a:spLocks noChangeArrowheads="1"/>
            </p:cNvSpPr>
            <p:nvPr/>
          </p:nvSpPr>
          <p:spPr bwMode="auto">
            <a:xfrm>
              <a:off x="2503"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651" name="Rectangle 11"/>
            <p:cNvSpPr>
              <a:spLocks noChangeArrowheads="1"/>
            </p:cNvSpPr>
            <p:nvPr/>
          </p:nvSpPr>
          <p:spPr bwMode="auto">
            <a:xfrm>
              <a:off x="2261"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40652" name="Rectangle 12"/>
            <p:cNvSpPr>
              <a:spLocks noChangeArrowheads="1"/>
            </p:cNvSpPr>
            <p:nvPr/>
          </p:nvSpPr>
          <p:spPr bwMode="auto">
            <a:xfrm>
              <a:off x="2019"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0653" name="Rectangle 13"/>
            <p:cNvSpPr>
              <a:spLocks noChangeArrowheads="1"/>
            </p:cNvSpPr>
            <p:nvPr/>
          </p:nvSpPr>
          <p:spPr bwMode="auto">
            <a:xfrm>
              <a:off x="1778" y="922"/>
              <a:ext cx="24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0654" name="Rectangle 14"/>
            <p:cNvSpPr>
              <a:spLocks noChangeArrowheads="1"/>
            </p:cNvSpPr>
            <p:nvPr/>
          </p:nvSpPr>
          <p:spPr bwMode="auto">
            <a:xfrm>
              <a:off x="1536" y="922"/>
              <a:ext cx="242"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40655" name="Line 15"/>
            <p:cNvSpPr>
              <a:spLocks noChangeShapeType="1"/>
            </p:cNvSpPr>
            <p:nvPr/>
          </p:nvSpPr>
          <p:spPr bwMode="auto">
            <a:xfrm>
              <a:off x="1536" y="922"/>
              <a:ext cx="265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56" name="Line 16"/>
            <p:cNvSpPr>
              <a:spLocks noChangeShapeType="1"/>
            </p:cNvSpPr>
            <p:nvPr/>
          </p:nvSpPr>
          <p:spPr bwMode="auto">
            <a:xfrm>
              <a:off x="1536" y="1152"/>
              <a:ext cx="2659"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57" name="Line 17"/>
            <p:cNvSpPr>
              <a:spLocks noChangeShapeType="1"/>
            </p:cNvSpPr>
            <p:nvPr/>
          </p:nvSpPr>
          <p:spPr bwMode="auto">
            <a:xfrm>
              <a:off x="1536" y="922"/>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58" name="Line 18"/>
            <p:cNvSpPr>
              <a:spLocks noChangeShapeType="1"/>
            </p:cNvSpPr>
            <p:nvPr/>
          </p:nvSpPr>
          <p:spPr bwMode="auto">
            <a:xfrm>
              <a:off x="1778"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59" name="Line 19"/>
            <p:cNvSpPr>
              <a:spLocks noChangeShapeType="1"/>
            </p:cNvSpPr>
            <p:nvPr/>
          </p:nvSpPr>
          <p:spPr bwMode="auto">
            <a:xfrm>
              <a:off x="2019"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0" name="Line 20"/>
            <p:cNvSpPr>
              <a:spLocks noChangeShapeType="1"/>
            </p:cNvSpPr>
            <p:nvPr/>
          </p:nvSpPr>
          <p:spPr bwMode="auto">
            <a:xfrm>
              <a:off x="2261"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1" name="Line 21"/>
            <p:cNvSpPr>
              <a:spLocks noChangeShapeType="1"/>
            </p:cNvSpPr>
            <p:nvPr/>
          </p:nvSpPr>
          <p:spPr bwMode="auto">
            <a:xfrm>
              <a:off x="2503"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2" name="Line 22"/>
            <p:cNvSpPr>
              <a:spLocks noChangeShapeType="1"/>
            </p:cNvSpPr>
            <p:nvPr/>
          </p:nvSpPr>
          <p:spPr bwMode="auto">
            <a:xfrm>
              <a:off x="2744"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3" name="Line 23"/>
            <p:cNvSpPr>
              <a:spLocks noChangeShapeType="1"/>
            </p:cNvSpPr>
            <p:nvPr/>
          </p:nvSpPr>
          <p:spPr bwMode="auto">
            <a:xfrm>
              <a:off x="2987"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4" name="Line 24"/>
            <p:cNvSpPr>
              <a:spLocks noChangeShapeType="1"/>
            </p:cNvSpPr>
            <p:nvPr/>
          </p:nvSpPr>
          <p:spPr bwMode="auto">
            <a:xfrm>
              <a:off x="3228"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5" name="Line 25"/>
            <p:cNvSpPr>
              <a:spLocks noChangeShapeType="1"/>
            </p:cNvSpPr>
            <p:nvPr/>
          </p:nvSpPr>
          <p:spPr bwMode="auto">
            <a:xfrm>
              <a:off x="3470"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6" name="Line 26"/>
            <p:cNvSpPr>
              <a:spLocks noChangeShapeType="1"/>
            </p:cNvSpPr>
            <p:nvPr/>
          </p:nvSpPr>
          <p:spPr bwMode="auto">
            <a:xfrm>
              <a:off x="3712"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7" name="Line 27"/>
            <p:cNvSpPr>
              <a:spLocks noChangeShapeType="1"/>
            </p:cNvSpPr>
            <p:nvPr/>
          </p:nvSpPr>
          <p:spPr bwMode="auto">
            <a:xfrm>
              <a:off x="3953" y="922"/>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8" name="Line 28"/>
            <p:cNvSpPr>
              <a:spLocks noChangeShapeType="1"/>
            </p:cNvSpPr>
            <p:nvPr/>
          </p:nvSpPr>
          <p:spPr bwMode="auto">
            <a:xfrm>
              <a:off x="4195" y="922"/>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69" name="Text Box 29"/>
            <p:cNvSpPr txBox="1">
              <a:spLocks noChangeArrowheads="1"/>
            </p:cNvSpPr>
            <p:nvPr/>
          </p:nvSpPr>
          <p:spPr bwMode="auto">
            <a:xfrm>
              <a:off x="158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670" name="Text Box 30"/>
            <p:cNvSpPr txBox="1">
              <a:spLocks noChangeArrowheads="1"/>
            </p:cNvSpPr>
            <p:nvPr/>
          </p:nvSpPr>
          <p:spPr bwMode="auto">
            <a:xfrm>
              <a:off x="182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671" name="Text Box 31"/>
            <p:cNvSpPr txBox="1">
              <a:spLocks noChangeArrowheads="1"/>
            </p:cNvSpPr>
            <p:nvPr/>
          </p:nvSpPr>
          <p:spPr bwMode="auto">
            <a:xfrm>
              <a:off x="206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0672" name="Text Box 32"/>
            <p:cNvSpPr txBox="1">
              <a:spLocks noChangeArrowheads="1"/>
            </p:cNvSpPr>
            <p:nvPr/>
          </p:nvSpPr>
          <p:spPr bwMode="auto">
            <a:xfrm>
              <a:off x="230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673" name="Text Box 33"/>
            <p:cNvSpPr txBox="1">
              <a:spLocks noChangeArrowheads="1"/>
            </p:cNvSpPr>
            <p:nvPr/>
          </p:nvSpPr>
          <p:spPr bwMode="auto">
            <a:xfrm>
              <a:off x="254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674" name="Text Box 34"/>
            <p:cNvSpPr txBox="1">
              <a:spLocks noChangeArrowheads="1"/>
            </p:cNvSpPr>
            <p:nvPr/>
          </p:nvSpPr>
          <p:spPr bwMode="auto">
            <a:xfrm>
              <a:off x="278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0675" name="Text Box 35"/>
            <p:cNvSpPr txBox="1">
              <a:spLocks noChangeArrowheads="1"/>
            </p:cNvSpPr>
            <p:nvPr/>
          </p:nvSpPr>
          <p:spPr bwMode="auto">
            <a:xfrm>
              <a:off x="302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676" name="Text Box 36"/>
            <p:cNvSpPr txBox="1">
              <a:spLocks noChangeArrowheads="1"/>
            </p:cNvSpPr>
            <p:nvPr/>
          </p:nvSpPr>
          <p:spPr bwMode="auto">
            <a:xfrm>
              <a:off x="326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0677" name="Text Box 37"/>
            <p:cNvSpPr txBox="1">
              <a:spLocks noChangeArrowheads="1"/>
            </p:cNvSpPr>
            <p:nvPr/>
          </p:nvSpPr>
          <p:spPr bwMode="auto">
            <a:xfrm>
              <a:off x="3504" y="768"/>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40678" name="Text Box 38"/>
            <p:cNvSpPr txBox="1">
              <a:spLocks noChangeArrowheads="1"/>
            </p:cNvSpPr>
            <p:nvPr/>
          </p:nvSpPr>
          <p:spPr bwMode="auto">
            <a:xfrm>
              <a:off x="3696" y="768"/>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40679" name="Text Box 39"/>
            <p:cNvSpPr txBox="1">
              <a:spLocks noChangeArrowheads="1"/>
            </p:cNvSpPr>
            <p:nvPr/>
          </p:nvSpPr>
          <p:spPr bwMode="auto">
            <a:xfrm>
              <a:off x="3936" y="768"/>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40680" name="Line 40"/>
            <p:cNvSpPr>
              <a:spLocks noChangeShapeType="1"/>
            </p:cNvSpPr>
            <p:nvPr/>
          </p:nvSpPr>
          <p:spPr bwMode="auto">
            <a:xfrm flipH="1">
              <a:off x="2112" y="1200"/>
              <a:ext cx="72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681" name="Line 41"/>
            <p:cNvSpPr>
              <a:spLocks noChangeShapeType="1"/>
            </p:cNvSpPr>
            <p:nvPr/>
          </p:nvSpPr>
          <p:spPr bwMode="auto">
            <a:xfrm>
              <a:off x="2832" y="1200"/>
              <a:ext cx="720"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0682" name="Group 42"/>
          <p:cNvGrpSpPr>
            <a:grpSpLocks/>
          </p:cNvGrpSpPr>
          <p:nvPr/>
        </p:nvGrpSpPr>
        <p:grpSpPr bwMode="auto">
          <a:xfrm>
            <a:off x="1828800" y="2209800"/>
            <a:ext cx="5118100" cy="914400"/>
            <a:chOff x="1152" y="1392"/>
            <a:chExt cx="3224" cy="576"/>
          </a:xfrm>
        </p:grpSpPr>
        <p:sp>
          <p:nvSpPr>
            <p:cNvPr id="240683" name="Rectangle 43"/>
            <p:cNvSpPr>
              <a:spLocks noChangeArrowheads="1"/>
            </p:cNvSpPr>
            <p:nvPr/>
          </p:nvSpPr>
          <p:spPr bwMode="auto">
            <a:xfrm>
              <a:off x="2360" y="1546"/>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684" name="Rectangle 44"/>
            <p:cNvSpPr>
              <a:spLocks noChangeArrowheads="1"/>
            </p:cNvSpPr>
            <p:nvPr/>
          </p:nvSpPr>
          <p:spPr bwMode="auto">
            <a:xfrm>
              <a:off x="2119"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685" name="Rectangle 45"/>
            <p:cNvSpPr>
              <a:spLocks noChangeArrowheads="1"/>
            </p:cNvSpPr>
            <p:nvPr/>
          </p:nvSpPr>
          <p:spPr bwMode="auto">
            <a:xfrm>
              <a:off x="1877"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686" name="Rectangle 46"/>
            <p:cNvSpPr>
              <a:spLocks noChangeArrowheads="1"/>
            </p:cNvSpPr>
            <p:nvPr/>
          </p:nvSpPr>
          <p:spPr bwMode="auto">
            <a:xfrm>
              <a:off x="1635"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687" name="Rectangle 47"/>
            <p:cNvSpPr>
              <a:spLocks noChangeArrowheads="1"/>
            </p:cNvSpPr>
            <p:nvPr/>
          </p:nvSpPr>
          <p:spPr bwMode="auto">
            <a:xfrm>
              <a:off x="1394"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0688" name="Rectangle 48"/>
            <p:cNvSpPr>
              <a:spLocks noChangeArrowheads="1"/>
            </p:cNvSpPr>
            <p:nvPr/>
          </p:nvSpPr>
          <p:spPr bwMode="auto">
            <a:xfrm>
              <a:off x="1152"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40689" name="Line 49"/>
            <p:cNvSpPr>
              <a:spLocks noChangeShapeType="1"/>
            </p:cNvSpPr>
            <p:nvPr/>
          </p:nvSpPr>
          <p:spPr bwMode="auto">
            <a:xfrm>
              <a:off x="1394"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0" name="Line 50"/>
            <p:cNvSpPr>
              <a:spLocks noChangeShapeType="1"/>
            </p:cNvSpPr>
            <p:nvPr/>
          </p:nvSpPr>
          <p:spPr bwMode="auto">
            <a:xfrm>
              <a:off x="1635"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1" name="Line 51"/>
            <p:cNvSpPr>
              <a:spLocks noChangeShapeType="1"/>
            </p:cNvSpPr>
            <p:nvPr/>
          </p:nvSpPr>
          <p:spPr bwMode="auto">
            <a:xfrm>
              <a:off x="1877"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2" name="Line 52"/>
            <p:cNvSpPr>
              <a:spLocks noChangeShapeType="1"/>
            </p:cNvSpPr>
            <p:nvPr/>
          </p:nvSpPr>
          <p:spPr bwMode="auto">
            <a:xfrm>
              <a:off x="2119"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3" name="Line 53"/>
            <p:cNvSpPr>
              <a:spLocks noChangeShapeType="1"/>
            </p:cNvSpPr>
            <p:nvPr/>
          </p:nvSpPr>
          <p:spPr bwMode="auto">
            <a:xfrm>
              <a:off x="2360"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4" name="Line 54"/>
            <p:cNvSpPr>
              <a:spLocks noChangeShapeType="1"/>
            </p:cNvSpPr>
            <p:nvPr/>
          </p:nvSpPr>
          <p:spPr bwMode="auto">
            <a:xfrm>
              <a:off x="2603"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695" name="Text Box 55"/>
            <p:cNvSpPr txBox="1">
              <a:spLocks noChangeArrowheads="1"/>
            </p:cNvSpPr>
            <p:nvPr/>
          </p:nvSpPr>
          <p:spPr bwMode="auto">
            <a:xfrm>
              <a:off x="120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696" name="Text Box 56"/>
            <p:cNvSpPr txBox="1">
              <a:spLocks noChangeArrowheads="1"/>
            </p:cNvSpPr>
            <p:nvPr/>
          </p:nvSpPr>
          <p:spPr bwMode="auto">
            <a:xfrm>
              <a:off x="144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697" name="Text Box 57"/>
            <p:cNvSpPr txBox="1">
              <a:spLocks noChangeArrowheads="1"/>
            </p:cNvSpPr>
            <p:nvPr/>
          </p:nvSpPr>
          <p:spPr bwMode="auto">
            <a:xfrm>
              <a:off x="168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0698" name="Text Box 58"/>
            <p:cNvSpPr txBox="1">
              <a:spLocks noChangeArrowheads="1"/>
            </p:cNvSpPr>
            <p:nvPr/>
          </p:nvSpPr>
          <p:spPr bwMode="auto">
            <a:xfrm>
              <a:off x="192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699" name="Text Box 59"/>
            <p:cNvSpPr txBox="1">
              <a:spLocks noChangeArrowheads="1"/>
            </p:cNvSpPr>
            <p:nvPr/>
          </p:nvSpPr>
          <p:spPr bwMode="auto">
            <a:xfrm>
              <a:off x="216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700" name="Text Box 60"/>
            <p:cNvSpPr txBox="1">
              <a:spLocks noChangeArrowheads="1"/>
            </p:cNvSpPr>
            <p:nvPr/>
          </p:nvSpPr>
          <p:spPr bwMode="auto">
            <a:xfrm>
              <a:off x="2400"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0701" name="Rectangle 61"/>
            <p:cNvSpPr>
              <a:spLocks noChangeArrowheads="1"/>
            </p:cNvSpPr>
            <p:nvPr/>
          </p:nvSpPr>
          <p:spPr bwMode="auto">
            <a:xfrm>
              <a:off x="4134"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702" name="Rectangle 62"/>
            <p:cNvSpPr>
              <a:spLocks noChangeArrowheads="1"/>
            </p:cNvSpPr>
            <p:nvPr/>
          </p:nvSpPr>
          <p:spPr bwMode="auto">
            <a:xfrm>
              <a:off x="3893"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703" name="Rectangle 63"/>
            <p:cNvSpPr>
              <a:spLocks noChangeArrowheads="1"/>
            </p:cNvSpPr>
            <p:nvPr/>
          </p:nvSpPr>
          <p:spPr bwMode="auto">
            <a:xfrm>
              <a:off x="3651"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40704" name="Rectangle 64"/>
            <p:cNvSpPr>
              <a:spLocks noChangeArrowheads="1"/>
            </p:cNvSpPr>
            <p:nvPr/>
          </p:nvSpPr>
          <p:spPr bwMode="auto">
            <a:xfrm>
              <a:off x="3409" y="1546"/>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40705" name="Rectangle 65"/>
            <p:cNvSpPr>
              <a:spLocks noChangeArrowheads="1"/>
            </p:cNvSpPr>
            <p:nvPr/>
          </p:nvSpPr>
          <p:spPr bwMode="auto">
            <a:xfrm>
              <a:off x="3168" y="1546"/>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0706" name="Line 66"/>
            <p:cNvSpPr>
              <a:spLocks noChangeShapeType="1"/>
            </p:cNvSpPr>
            <p:nvPr/>
          </p:nvSpPr>
          <p:spPr bwMode="auto">
            <a:xfrm>
              <a:off x="3168"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07" name="Line 67"/>
            <p:cNvSpPr>
              <a:spLocks noChangeShapeType="1"/>
            </p:cNvSpPr>
            <p:nvPr/>
          </p:nvSpPr>
          <p:spPr bwMode="auto">
            <a:xfrm>
              <a:off x="3409"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08" name="Line 68"/>
            <p:cNvSpPr>
              <a:spLocks noChangeShapeType="1"/>
            </p:cNvSpPr>
            <p:nvPr/>
          </p:nvSpPr>
          <p:spPr bwMode="auto">
            <a:xfrm>
              <a:off x="4134" y="1546"/>
              <a:ext cx="1"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09" name="Text Box 69"/>
            <p:cNvSpPr txBox="1">
              <a:spLocks noChangeArrowheads="1"/>
            </p:cNvSpPr>
            <p:nvPr/>
          </p:nvSpPr>
          <p:spPr bwMode="auto">
            <a:xfrm>
              <a:off x="320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710" name="Text Box 70"/>
            <p:cNvSpPr txBox="1">
              <a:spLocks noChangeArrowheads="1"/>
            </p:cNvSpPr>
            <p:nvPr/>
          </p:nvSpPr>
          <p:spPr bwMode="auto">
            <a:xfrm>
              <a:off x="344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0711" name="Text Box 71"/>
            <p:cNvSpPr txBox="1">
              <a:spLocks noChangeArrowheads="1"/>
            </p:cNvSpPr>
            <p:nvPr/>
          </p:nvSpPr>
          <p:spPr bwMode="auto">
            <a:xfrm>
              <a:off x="3685" y="1392"/>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40712" name="Text Box 72"/>
            <p:cNvSpPr txBox="1">
              <a:spLocks noChangeArrowheads="1"/>
            </p:cNvSpPr>
            <p:nvPr/>
          </p:nvSpPr>
          <p:spPr bwMode="auto">
            <a:xfrm>
              <a:off x="3877" y="1392"/>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40713" name="Text Box 73"/>
            <p:cNvSpPr txBox="1">
              <a:spLocks noChangeArrowheads="1"/>
            </p:cNvSpPr>
            <p:nvPr/>
          </p:nvSpPr>
          <p:spPr bwMode="auto">
            <a:xfrm>
              <a:off x="4117" y="1392"/>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40714" name="Line 74"/>
            <p:cNvSpPr>
              <a:spLocks noChangeShapeType="1"/>
            </p:cNvSpPr>
            <p:nvPr/>
          </p:nvSpPr>
          <p:spPr bwMode="auto">
            <a:xfrm flipH="1">
              <a:off x="1344" y="1824"/>
              <a:ext cx="384"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15" name="Line 75"/>
            <p:cNvSpPr>
              <a:spLocks noChangeShapeType="1"/>
            </p:cNvSpPr>
            <p:nvPr/>
          </p:nvSpPr>
          <p:spPr bwMode="auto">
            <a:xfrm>
              <a:off x="1728" y="1824"/>
              <a:ext cx="384"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16" name="Line 76"/>
            <p:cNvSpPr>
              <a:spLocks noChangeShapeType="1"/>
            </p:cNvSpPr>
            <p:nvPr/>
          </p:nvSpPr>
          <p:spPr bwMode="auto">
            <a:xfrm flipH="1">
              <a:off x="3360" y="1824"/>
              <a:ext cx="384"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17" name="Line 77"/>
            <p:cNvSpPr>
              <a:spLocks noChangeShapeType="1"/>
            </p:cNvSpPr>
            <p:nvPr/>
          </p:nvSpPr>
          <p:spPr bwMode="auto">
            <a:xfrm>
              <a:off x="3744" y="1824"/>
              <a:ext cx="384" cy="14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0718" name="Group 78"/>
          <p:cNvGrpSpPr>
            <a:grpSpLocks/>
          </p:cNvGrpSpPr>
          <p:nvPr/>
        </p:nvGrpSpPr>
        <p:grpSpPr bwMode="auto">
          <a:xfrm>
            <a:off x="1516063" y="3200400"/>
            <a:ext cx="5646737" cy="990600"/>
            <a:chOff x="955" y="2016"/>
            <a:chExt cx="3557" cy="624"/>
          </a:xfrm>
        </p:grpSpPr>
        <p:sp>
          <p:nvSpPr>
            <p:cNvPr id="240719" name="Rectangle 79"/>
            <p:cNvSpPr>
              <a:spLocks noChangeArrowheads="1"/>
            </p:cNvSpPr>
            <p:nvPr/>
          </p:nvSpPr>
          <p:spPr bwMode="auto">
            <a:xfrm>
              <a:off x="1438"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720" name="Rectangle 80"/>
            <p:cNvSpPr>
              <a:spLocks noChangeArrowheads="1"/>
            </p:cNvSpPr>
            <p:nvPr/>
          </p:nvSpPr>
          <p:spPr bwMode="auto">
            <a:xfrm>
              <a:off x="1197"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721" name="Rectangle 81"/>
            <p:cNvSpPr>
              <a:spLocks noChangeArrowheads="1"/>
            </p:cNvSpPr>
            <p:nvPr/>
          </p:nvSpPr>
          <p:spPr bwMode="auto">
            <a:xfrm>
              <a:off x="955"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0722" name="Line 82"/>
            <p:cNvSpPr>
              <a:spLocks noChangeShapeType="1"/>
            </p:cNvSpPr>
            <p:nvPr/>
          </p:nvSpPr>
          <p:spPr bwMode="auto">
            <a:xfrm>
              <a:off x="1197"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23" name="Line 83"/>
            <p:cNvSpPr>
              <a:spLocks noChangeShapeType="1"/>
            </p:cNvSpPr>
            <p:nvPr/>
          </p:nvSpPr>
          <p:spPr bwMode="auto">
            <a:xfrm>
              <a:off x="1438"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24" name="Line 84"/>
            <p:cNvSpPr>
              <a:spLocks noChangeShapeType="1"/>
            </p:cNvSpPr>
            <p:nvPr/>
          </p:nvSpPr>
          <p:spPr bwMode="auto">
            <a:xfrm>
              <a:off x="1680"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25" name="Text Box 85"/>
            <p:cNvSpPr txBox="1">
              <a:spLocks noChangeArrowheads="1"/>
            </p:cNvSpPr>
            <p:nvPr/>
          </p:nvSpPr>
          <p:spPr bwMode="auto">
            <a:xfrm>
              <a:off x="100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726" name="Text Box 86"/>
            <p:cNvSpPr txBox="1">
              <a:spLocks noChangeArrowheads="1"/>
            </p:cNvSpPr>
            <p:nvPr/>
          </p:nvSpPr>
          <p:spPr bwMode="auto">
            <a:xfrm>
              <a:off x="124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727" name="Text Box 87"/>
            <p:cNvSpPr txBox="1">
              <a:spLocks noChangeArrowheads="1"/>
            </p:cNvSpPr>
            <p:nvPr/>
          </p:nvSpPr>
          <p:spPr bwMode="auto">
            <a:xfrm>
              <a:off x="1483"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0728" name="Rectangle 88"/>
            <p:cNvSpPr>
              <a:spLocks noChangeArrowheads="1"/>
            </p:cNvSpPr>
            <p:nvPr/>
          </p:nvSpPr>
          <p:spPr bwMode="auto">
            <a:xfrm>
              <a:off x="2499" y="2170"/>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729" name="Rectangle 89"/>
            <p:cNvSpPr>
              <a:spLocks noChangeArrowheads="1"/>
            </p:cNvSpPr>
            <p:nvPr/>
          </p:nvSpPr>
          <p:spPr bwMode="auto">
            <a:xfrm>
              <a:off x="2258"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730" name="Rectangle 90"/>
            <p:cNvSpPr>
              <a:spLocks noChangeArrowheads="1"/>
            </p:cNvSpPr>
            <p:nvPr/>
          </p:nvSpPr>
          <p:spPr bwMode="auto">
            <a:xfrm>
              <a:off x="2016"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40731" name="Line 91"/>
            <p:cNvSpPr>
              <a:spLocks noChangeShapeType="1"/>
            </p:cNvSpPr>
            <p:nvPr/>
          </p:nvSpPr>
          <p:spPr bwMode="auto">
            <a:xfrm>
              <a:off x="2016"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32" name="Line 92"/>
            <p:cNvSpPr>
              <a:spLocks noChangeShapeType="1"/>
            </p:cNvSpPr>
            <p:nvPr/>
          </p:nvSpPr>
          <p:spPr bwMode="auto">
            <a:xfrm>
              <a:off x="2258"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33" name="Line 93"/>
            <p:cNvSpPr>
              <a:spLocks noChangeShapeType="1"/>
            </p:cNvSpPr>
            <p:nvPr/>
          </p:nvSpPr>
          <p:spPr bwMode="auto">
            <a:xfrm>
              <a:off x="2499"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34" name="Line 94"/>
            <p:cNvSpPr>
              <a:spLocks noChangeShapeType="1"/>
            </p:cNvSpPr>
            <p:nvPr/>
          </p:nvSpPr>
          <p:spPr bwMode="auto">
            <a:xfrm>
              <a:off x="2742"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35" name="Text Box 95"/>
            <p:cNvSpPr txBox="1">
              <a:spLocks noChangeArrowheads="1"/>
            </p:cNvSpPr>
            <p:nvPr/>
          </p:nvSpPr>
          <p:spPr bwMode="auto">
            <a:xfrm>
              <a:off x="205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736" name="Text Box 96"/>
            <p:cNvSpPr txBox="1">
              <a:spLocks noChangeArrowheads="1"/>
            </p:cNvSpPr>
            <p:nvPr/>
          </p:nvSpPr>
          <p:spPr bwMode="auto">
            <a:xfrm>
              <a:off x="229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737" name="Text Box 97"/>
            <p:cNvSpPr txBox="1">
              <a:spLocks noChangeArrowheads="1"/>
            </p:cNvSpPr>
            <p:nvPr/>
          </p:nvSpPr>
          <p:spPr bwMode="auto">
            <a:xfrm>
              <a:off x="2539"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0738" name="Rectangle 98"/>
            <p:cNvSpPr>
              <a:spLocks noChangeArrowheads="1"/>
            </p:cNvSpPr>
            <p:nvPr/>
          </p:nvSpPr>
          <p:spPr bwMode="auto">
            <a:xfrm>
              <a:off x="3507"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739" name="Rectangle 99"/>
            <p:cNvSpPr>
              <a:spLocks noChangeArrowheads="1"/>
            </p:cNvSpPr>
            <p:nvPr/>
          </p:nvSpPr>
          <p:spPr bwMode="auto">
            <a:xfrm>
              <a:off x="3265"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40740" name="Rectangle 100"/>
            <p:cNvSpPr>
              <a:spLocks noChangeArrowheads="1"/>
            </p:cNvSpPr>
            <p:nvPr/>
          </p:nvSpPr>
          <p:spPr bwMode="auto">
            <a:xfrm>
              <a:off x="3024"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40741" name="Line 101"/>
            <p:cNvSpPr>
              <a:spLocks noChangeShapeType="1"/>
            </p:cNvSpPr>
            <p:nvPr/>
          </p:nvSpPr>
          <p:spPr bwMode="auto">
            <a:xfrm>
              <a:off x="3265"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42" name="Text Box 102"/>
            <p:cNvSpPr txBox="1">
              <a:spLocks noChangeArrowheads="1"/>
            </p:cNvSpPr>
            <p:nvPr/>
          </p:nvSpPr>
          <p:spPr bwMode="auto">
            <a:xfrm>
              <a:off x="306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743" name="Text Box 103"/>
            <p:cNvSpPr txBox="1">
              <a:spLocks noChangeArrowheads="1"/>
            </p:cNvSpPr>
            <p:nvPr/>
          </p:nvSpPr>
          <p:spPr bwMode="auto">
            <a:xfrm>
              <a:off x="330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0744" name="Text Box 104"/>
            <p:cNvSpPr txBox="1">
              <a:spLocks noChangeArrowheads="1"/>
            </p:cNvSpPr>
            <p:nvPr/>
          </p:nvSpPr>
          <p:spPr bwMode="auto">
            <a:xfrm>
              <a:off x="3541" y="2016"/>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40745" name="Rectangle 105"/>
            <p:cNvSpPr>
              <a:spLocks noChangeArrowheads="1"/>
            </p:cNvSpPr>
            <p:nvPr/>
          </p:nvSpPr>
          <p:spPr bwMode="auto">
            <a:xfrm>
              <a:off x="4230" y="2170"/>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746" name="Rectangle 106"/>
            <p:cNvSpPr>
              <a:spLocks noChangeArrowheads="1"/>
            </p:cNvSpPr>
            <p:nvPr/>
          </p:nvSpPr>
          <p:spPr bwMode="auto">
            <a:xfrm>
              <a:off x="3989" y="2170"/>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0747" name="Line 107"/>
            <p:cNvSpPr>
              <a:spLocks noChangeShapeType="1"/>
            </p:cNvSpPr>
            <p:nvPr/>
          </p:nvSpPr>
          <p:spPr bwMode="auto">
            <a:xfrm>
              <a:off x="3989"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48" name="Line 108"/>
            <p:cNvSpPr>
              <a:spLocks noChangeShapeType="1"/>
            </p:cNvSpPr>
            <p:nvPr/>
          </p:nvSpPr>
          <p:spPr bwMode="auto">
            <a:xfrm>
              <a:off x="4230" y="2170"/>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49" name="Text Box 109"/>
            <p:cNvSpPr txBox="1">
              <a:spLocks noChangeArrowheads="1"/>
            </p:cNvSpPr>
            <p:nvPr/>
          </p:nvSpPr>
          <p:spPr bwMode="auto">
            <a:xfrm>
              <a:off x="3973" y="2016"/>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40750" name="Text Box 110"/>
            <p:cNvSpPr txBox="1">
              <a:spLocks noChangeArrowheads="1"/>
            </p:cNvSpPr>
            <p:nvPr/>
          </p:nvSpPr>
          <p:spPr bwMode="auto">
            <a:xfrm>
              <a:off x="4213" y="2016"/>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40751" name="Line 111"/>
            <p:cNvSpPr>
              <a:spLocks noChangeShapeType="1"/>
            </p:cNvSpPr>
            <p:nvPr/>
          </p:nvSpPr>
          <p:spPr bwMode="auto">
            <a:xfrm flipH="1">
              <a:off x="1008"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2" name="Line 112"/>
            <p:cNvSpPr>
              <a:spLocks noChangeShapeType="1"/>
            </p:cNvSpPr>
            <p:nvPr/>
          </p:nvSpPr>
          <p:spPr bwMode="auto">
            <a:xfrm>
              <a:off x="1296"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3" name="Line 113"/>
            <p:cNvSpPr>
              <a:spLocks noChangeShapeType="1"/>
            </p:cNvSpPr>
            <p:nvPr/>
          </p:nvSpPr>
          <p:spPr bwMode="auto">
            <a:xfrm flipH="1">
              <a:off x="2064"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4" name="Line 114"/>
            <p:cNvSpPr>
              <a:spLocks noChangeShapeType="1"/>
            </p:cNvSpPr>
            <p:nvPr/>
          </p:nvSpPr>
          <p:spPr bwMode="auto">
            <a:xfrm>
              <a:off x="2352"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5" name="Line 115"/>
            <p:cNvSpPr>
              <a:spLocks noChangeShapeType="1"/>
            </p:cNvSpPr>
            <p:nvPr/>
          </p:nvSpPr>
          <p:spPr bwMode="auto">
            <a:xfrm flipH="1">
              <a:off x="3072"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6" name="Line 116"/>
            <p:cNvSpPr>
              <a:spLocks noChangeShapeType="1"/>
            </p:cNvSpPr>
            <p:nvPr/>
          </p:nvSpPr>
          <p:spPr bwMode="auto">
            <a:xfrm>
              <a:off x="3360"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7" name="Line 117"/>
            <p:cNvSpPr>
              <a:spLocks noChangeShapeType="1"/>
            </p:cNvSpPr>
            <p:nvPr/>
          </p:nvSpPr>
          <p:spPr bwMode="auto">
            <a:xfrm flipH="1">
              <a:off x="3936"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758" name="Line 118"/>
            <p:cNvSpPr>
              <a:spLocks noChangeShapeType="1"/>
            </p:cNvSpPr>
            <p:nvPr/>
          </p:nvSpPr>
          <p:spPr bwMode="auto">
            <a:xfrm>
              <a:off x="4224" y="2448"/>
              <a:ext cx="288" cy="192"/>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0759" name="Group 119"/>
          <p:cNvGrpSpPr>
            <a:grpSpLocks/>
          </p:cNvGrpSpPr>
          <p:nvPr/>
        </p:nvGrpSpPr>
        <p:grpSpPr bwMode="auto">
          <a:xfrm>
            <a:off x="990600" y="4191000"/>
            <a:ext cx="6261100" cy="1600200"/>
            <a:chOff x="624" y="2640"/>
            <a:chExt cx="3944" cy="1008"/>
          </a:xfrm>
        </p:grpSpPr>
        <p:sp>
          <p:nvSpPr>
            <p:cNvPr id="240760" name="Rectangle 120"/>
            <p:cNvSpPr>
              <a:spLocks noChangeArrowheads="1"/>
            </p:cNvSpPr>
            <p:nvPr/>
          </p:nvSpPr>
          <p:spPr bwMode="auto">
            <a:xfrm>
              <a:off x="1440"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0761" name="Line 121"/>
            <p:cNvSpPr>
              <a:spLocks noChangeShapeType="1"/>
            </p:cNvSpPr>
            <p:nvPr/>
          </p:nvSpPr>
          <p:spPr bwMode="auto">
            <a:xfrm>
              <a:off x="1440"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62" name="Line 122"/>
            <p:cNvSpPr>
              <a:spLocks noChangeShapeType="1"/>
            </p:cNvSpPr>
            <p:nvPr/>
          </p:nvSpPr>
          <p:spPr bwMode="auto">
            <a:xfrm>
              <a:off x="1682"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63" name="Text Box 123"/>
            <p:cNvSpPr txBox="1">
              <a:spLocks noChangeArrowheads="1"/>
            </p:cNvSpPr>
            <p:nvPr/>
          </p:nvSpPr>
          <p:spPr bwMode="auto">
            <a:xfrm>
              <a:off x="148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0764" name="Rectangle 124"/>
            <p:cNvSpPr>
              <a:spLocks noChangeArrowheads="1"/>
            </p:cNvSpPr>
            <p:nvPr/>
          </p:nvSpPr>
          <p:spPr bwMode="auto">
            <a:xfrm>
              <a:off x="2496" y="2794"/>
              <a:ext cx="243"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765" name="Line 125"/>
            <p:cNvSpPr>
              <a:spLocks noChangeShapeType="1"/>
            </p:cNvSpPr>
            <p:nvPr/>
          </p:nvSpPr>
          <p:spPr bwMode="auto">
            <a:xfrm>
              <a:off x="2496"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66" name="Line 126"/>
            <p:cNvSpPr>
              <a:spLocks noChangeShapeType="1"/>
            </p:cNvSpPr>
            <p:nvPr/>
          </p:nvSpPr>
          <p:spPr bwMode="auto">
            <a:xfrm>
              <a:off x="2739"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67" name="Text Box 127"/>
            <p:cNvSpPr txBox="1">
              <a:spLocks noChangeArrowheads="1"/>
            </p:cNvSpPr>
            <p:nvPr/>
          </p:nvSpPr>
          <p:spPr bwMode="auto">
            <a:xfrm>
              <a:off x="2536"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0768" name="Rectangle 128"/>
            <p:cNvSpPr>
              <a:spLocks noChangeArrowheads="1"/>
            </p:cNvSpPr>
            <p:nvPr/>
          </p:nvSpPr>
          <p:spPr bwMode="auto">
            <a:xfrm>
              <a:off x="3502"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40769" name="Text Box 129"/>
            <p:cNvSpPr txBox="1">
              <a:spLocks noChangeArrowheads="1"/>
            </p:cNvSpPr>
            <p:nvPr/>
          </p:nvSpPr>
          <p:spPr bwMode="auto">
            <a:xfrm>
              <a:off x="3536"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9</a:t>
              </a:r>
            </a:p>
          </p:txBody>
        </p:sp>
        <p:sp>
          <p:nvSpPr>
            <p:cNvPr id="240770" name="Rectangle 130"/>
            <p:cNvSpPr>
              <a:spLocks noChangeArrowheads="1"/>
            </p:cNvSpPr>
            <p:nvPr/>
          </p:nvSpPr>
          <p:spPr bwMode="auto">
            <a:xfrm>
              <a:off x="3904"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0771" name="Line 131"/>
            <p:cNvSpPr>
              <a:spLocks noChangeShapeType="1"/>
            </p:cNvSpPr>
            <p:nvPr/>
          </p:nvSpPr>
          <p:spPr bwMode="auto">
            <a:xfrm>
              <a:off x="3904"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72" name="Line 132"/>
            <p:cNvSpPr>
              <a:spLocks noChangeShapeType="1"/>
            </p:cNvSpPr>
            <p:nvPr/>
          </p:nvSpPr>
          <p:spPr bwMode="auto">
            <a:xfrm>
              <a:off x="4145"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73" name="Text Box 133"/>
            <p:cNvSpPr txBox="1">
              <a:spLocks noChangeArrowheads="1"/>
            </p:cNvSpPr>
            <p:nvPr/>
          </p:nvSpPr>
          <p:spPr bwMode="auto">
            <a:xfrm>
              <a:off x="3888" y="2640"/>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10</a:t>
              </a:r>
            </a:p>
          </p:txBody>
        </p:sp>
        <p:sp>
          <p:nvSpPr>
            <p:cNvPr id="240774" name="Rectangle 134"/>
            <p:cNvSpPr>
              <a:spLocks noChangeArrowheads="1"/>
            </p:cNvSpPr>
            <p:nvPr/>
          </p:nvSpPr>
          <p:spPr bwMode="auto">
            <a:xfrm>
              <a:off x="4326"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775" name="Line 135"/>
            <p:cNvSpPr>
              <a:spLocks noChangeShapeType="1"/>
            </p:cNvSpPr>
            <p:nvPr/>
          </p:nvSpPr>
          <p:spPr bwMode="auto">
            <a:xfrm>
              <a:off x="4326"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76" name="Text Box 136"/>
            <p:cNvSpPr txBox="1">
              <a:spLocks noChangeArrowheads="1"/>
            </p:cNvSpPr>
            <p:nvPr/>
          </p:nvSpPr>
          <p:spPr bwMode="auto">
            <a:xfrm>
              <a:off x="4309" y="2640"/>
              <a:ext cx="240"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11</a:t>
              </a:r>
            </a:p>
          </p:txBody>
        </p:sp>
        <p:sp>
          <p:nvSpPr>
            <p:cNvPr id="240777" name="Rectangle 137"/>
            <p:cNvSpPr>
              <a:spLocks noChangeArrowheads="1"/>
            </p:cNvSpPr>
            <p:nvPr/>
          </p:nvSpPr>
          <p:spPr bwMode="auto">
            <a:xfrm>
              <a:off x="624"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778" name="Line 138"/>
            <p:cNvSpPr>
              <a:spLocks noChangeShapeType="1"/>
            </p:cNvSpPr>
            <p:nvPr/>
          </p:nvSpPr>
          <p:spPr bwMode="auto">
            <a:xfrm>
              <a:off x="86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79" name="Text Box 139"/>
            <p:cNvSpPr txBox="1">
              <a:spLocks noChangeArrowheads="1"/>
            </p:cNvSpPr>
            <p:nvPr/>
          </p:nvSpPr>
          <p:spPr bwMode="auto">
            <a:xfrm>
              <a:off x="67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780" name="Rectangle 140"/>
            <p:cNvSpPr>
              <a:spLocks noChangeArrowheads="1"/>
            </p:cNvSpPr>
            <p:nvPr/>
          </p:nvSpPr>
          <p:spPr bwMode="auto">
            <a:xfrm>
              <a:off x="1056"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781" name="Line 141"/>
            <p:cNvSpPr>
              <a:spLocks noChangeShapeType="1"/>
            </p:cNvSpPr>
            <p:nvPr/>
          </p:nvSpPr>
          <p:spPr bwMode="auto">
            <a:xfrm>
              <a:off x="105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82" name="Line 142"/>
            <p:cNvSpPr>
              <a:spLocks noChangeShapeType="1"/>
            </p:cNvSpPr>
            <p:nvPr/>
          </p:nvSpPr>
          <p:spPr bwMode="auto">
            <a:xfrm>
              <a:off x="1297"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83" name="Text Box 143"/>
            <p:cNvSpPr txBox="1">
              <a:spLocks noChangeArrowheads="1"/>
            </p:cNvSpPr>
            <p:nvPr/>
          </p:nvSpPr>
          <p:spPr bwMode="auto">
            <a:xfrm>
              <a:off x="110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784" name="Rectangle 144"/>
            <p:cNvSpPr>
              <a:spLocks noChangeArrowheads="1"/>
            </p:cNvSpPr>
            <p:nvPr/>
          </p:nvSpPr>
          <p:spPr bwMode="auto">
            <a:xfrm>
              <a:off x="1774"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785" name="Line 145"/>
            <p:cNvSpPr>
              <a:spLocks noChangeShapeType="1"/>
            </p:cNvSpPr>
            <p:nvPr/>
          </p:nvSpPr>
          <p:spPr bwMode="auto">
            <a:xfrm>
              <a:off x="1774"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86" name="Line 146"/>
            <p:cNvSpPr>
              <a:spLocks noChangeShapeType="1"/>
            </p:cNvSpPr>
            <p:nvPr/>
          </p:nvSpPr>
          <p:spPr bwMode="auto">
            <a:xfrm>
              <a:off x="201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87" name="Text Box 147"/>
            <p:cNvSpPr txBox="1">
              <a:spLocks noChangeArrowheads="1"/>
            </p:cNvSpPr>
            <p:nvPr/>
          </p:nvSpPr>
          <p:spPr bwMode="auto">
            <a:xfrm>
              <a:off x="1817"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788" name="Rectangle 148"/>
            <p:cNvSpPr>
              <a:spLocks noChangeArrowheads="1"/>
            </p:cNvSpPr>
            <p:nvPr/>
          </p:nvSpPr>
          <p:spPr bwMode="auto">
            <a:xfrm>
              <a:off x="2208"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40789" name="Line 149"/>
            <p:cNvSpPr>
              <a:spLocks noChangeShapeType="1"/>
            </p:cNvSpPr>
            <p:nvPr/>
          </p:nvSpPr>
          <p:spPr bwMode="auto">
            <a:xfrm>
              <a:off x="2208"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0" name="Line 150"/>
            <p:cNvSpPr>
              <a:spLocks noChangeShapeType="1"/>
            </p:cNvSpPr>
            <p:nvPr/>
          </p:nvSpPr>
          <p:spPr bwMode="auto">
            <a:xfrm>
              <a:off x="2449"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1" name="Text Box 151"/>
            <p:cNvSpPr txBox="1">
              <a:spLocks noChangeArrowheads="1"/>
            </p:cNvSpPr>
            <p:nvPr/>
          </p:nvSpPr>
          <p:spPr bwMode="auto">
            <a:xfrm>
              <a:off x="2249"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792" name="Rectangle 152"/>
            <p:cNvSpPr>
              <a:spLocks noChangeArrowheads="1"/>
            </p:cNvSpPr>
            <p:nvPr/>
          </p:nvSpPr>
          <p:spPr bwMode="auto">
            <a:xfrm>
              <a:off x="2783" y="3418"/>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793" name="Line 153"/>
            <p:cNvSpPr>
              <a:spLocks noChangeShapeType="1"/>
            </p:cNvSpPr>
            <p:nvPr/>
          </p:nvSpPr>
          <p:spPr bwMode="auto">
            <a:xfrm>
              <a:off x="3024"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4" name="Text Box 154"/>
            <p:cNvSpPr txBox="1">
              <a:spLocks noChangeArrowheads="1"/>
            </p:cNvSpPr>
            <p:nvPr/>
          </p:nvSpPr>
          <p:spPr bwMode="auto">
            <a:xfrm>
              <a:off x="2820"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795" name="Rectangle 155"/>
            <p:cNvSpPr>
              <a:spLocks noChangeArrowheads="1"/>
            </p:cNvSpPr>
            <p:nvPr/>
          </p:nvSpPr>
          <p:spPr bwMode="auto">
            <a:xfrm>
              <a:off x="3216" y="3418"/>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40796" name="Line 156"/>
            <p:cNvSpPr>
              <a:spLocks noChangeShapeType="1"/>
            </p:cNvSpPr>
            <p:nvPr/>
          </p:nvSpPr>
          <p:spPr bwMode="auto">
            <a:xfrm>
              <a:off x="3216"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7" name="Line 157"/>
            <p:cNvSpPr>
              <a:spLocks noChangeShapeType="1"/>
            </p:cNvSpPr>
            <p:nvPr/>
          </p:nvSpPr>
          <p:spPr bwMode="auto">
            <a:xfrm>
              <a:off x="3458" y="3418"/>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798" name="Text Box 158"/>
            <p:cNvSpPr txBox="1">
              <a:spLocks noChangeArrowheads="1"/>
            </p:cNvSpPr>
            <p:nvPr/>
          </p:nvSpPr>
          <p:spPr bwMode="auto">
            <a:xfrm>
              <a:off x="3252" y="3264"/>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grpSp>
      <p:grpSp>
        <p:nvGrpSpPr>
          <p:cNvPr id="240799" name="Group 159"/>
          <p:cNvGrpSpPr>
            <a:grpSpLocks/>
          </p:cNvGrpSpPr>
          <p:nvPr/>
        </p:nvGrpSpPr>
        <p:grpSpPr bwMode="auto">
          <a:xfrm>
            <a:off x="1143000" y="4191000"/>
            <a:ext cx="4195763" cy="990600"/>
            <a:chOff x="720" y="2640"/>
            <a:chExt cx="2643" cy="624"/>
          </a:xfrm>
        </p:grpSpPr>
        <p:sp>
          <p:nvSpPr>
            <p:cNvPr id="240800" name="Rectangle 160"/>
            <p:cNvSpPr>
              <a:spLocks noChangeArrowheads="1"/>
            </p:cNvSpPr>
            <p:nvPr/>
          </p:nvSpPr>
          <p:spPr bwMode="auto">
            <a:xfrm>
              <a:off x="959"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801" name="Rectangle 161"/>
            <p:cNvSpPr>
              <a:spLocks noChangeArrowheads="1"/>
            </p:cNvSpPr>
            <p:nvPr/>
          </p:nvSpPr>
          <p:spPr bwMode="auto">
            <a:xfrm>
              <a:off x="720"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0802" name="Line 162"/>
            <p:cNvSpPr>
              <a:spLocks noChangeShapeType="1"/>
            </p:cNvSpPr>
            <p:nvPr/>
          </p:nvSpPr>
          <p:spPr bwMode="auto">
            <a:xfrm>
              <a:off x="959"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03" name="Line 163"/>
            <p:cNvSpPr>
              <a:spLocks noChangeShapeType="1"/>
            </p:cNvSpPr>
            <p:nvPr/>
          </p:nvSpPr>
          <p:spPr bwMode="auto">
            <a:xfrm>
              <a:off x="1200"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04" name="Text Box 164"/>
            <p:cNvSpPr txBox="1">
              <a:spLocks noChangeArrowheads="1"/>
            </p:cNvSpPr>
            <p:nvPr/>
          </p:nvSpPr>
          <p:spPr bwMode="auto">
            <a:xfrm>
              <a:off x="768"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0805" name="Text Box 165"/>
            <p:cNvSpPr txBox="1">
              <a:spLocks noChangeArrowheads="1"/>
            </p:cNvSpPr>
            <p:nvPr/>
          </p:nvSpPr>
          <p:spPr bwMode="auto">
            <a:xfrm>
              <a:off x="100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0806" name="Rectangle 166"/>
            <p:cNvSpPr>
              <a:spLocks noChangeArrowheads="1"/>
            </p:cNvSpPr>
            <p:nvPr/>
          </p:nvSpPr>
          <p:spPr bwMode="auto">
            <a:xfrm>
              <a:off x="2114"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0807" name="Rectangle 167"/>
            <p:cNvSpPr>
              <a:spLocks noChangeArrowheads="1"/>
            </p:cNvSpPr>
            <p:nvPr/>
          </p:nvSpPr>
          <p:spPr bwMode="auto">
            <a:xfrm>
              <a:off x="1872"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40808" name="Line 168"/>
            <p:cNvSpPr>
              <a:spLocks noChangeShapeType="1"/>
            </p:cNvSpPr>
            <p:nvPr/>
          </p:nvSpPr>
          <p:spPr bwMode="auto">
            <a:xfrm>
              <a:off x="1872"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09" name="Line 169"/>
            <p:cNvSpPr>
              <a:spLocks noChangeShapeType="1"/>
            </p:cNvSpPr>
            <p:nvPr/>
          </p:nvSpPr>
          <p:spPr bwMode="auto">
            <a:xfrm>
              <a:off x="2114"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10" name="Line 170"/>
            <p:cNvSpPr>
              <a:spLocks noChangeShapeType="1"/>
            </p:cNvSpPr>
            <p:nvPr/>
          </p:nvSpPr>
          <p:spPr bwMode="auto">
            <a:xfrm>
              <a:off x="2355"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11" name="Text Box 171"/>
            <p:cNvSpPr txBox="1">
              <a:spLocks noChangeArrowheads="1"/>
            </p:cNvSpPr>
            <p:nvPr/>
          </p:nvSpPr>
          <p:spPr bwMode="auto">
            <a:xfrm>
              <a:off x="191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0812" name="Text Box 172"/>
            <p:cNvSpPr txBox="1">
              <a:spLocks noChangeArrowheads="1"/>
            </p:cNvSpPr>
            <p:nvPr/>
          </p:nvSpPr>
          <p:spPr bwMode="auto">
            <a:xfrm>
              <a:off x="2155"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0813" name="Rectangle 173"/>
            <p:cNvSpPr>
              <a:spLocks noChangeArrowheads="1"/>
            </p:cNvSpPr>
            <p:nvPr/>
          </p:nvSpPr>
          <p:spPr bwMode="auto">
            <a:xfrm>
              <a:off x="3121" y="2794"/>
              <a:ext cx="242"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0814" name="Rectangle 174"/>
            <p:cNvSpPr>
              <a:spLocks noChangeArrowheads="1"/>
            </p:cNvSpPr>
            <p:nvPr/>
          </p:nvSpPr>
          <p:spPr bwMode="auto">
            <a:xfrm>
              <a:off x="2880" y="2794"/>
              <a:ext cx="241" cy="23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40815" name="Line 175"/>
            <p:cNvSpPr>
              <a:spLocks noChangeShapeType="1"/>
            </p:cNvSpPr>
            <p:nvPr/>
          </p:nvSpPr>
          <p:spPr bwMode="auto">
            <a:xfrm>
              <a:off x="3121"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16" name="Line 176"/>
            <p:cNvSpPr>
              <a:spLocks noChangeShapeType="1"/>
            </p:cNvSpPr>
            <p:nvPr/>
          </p:nvSpPr>
          <p:spPr bwMode="auto">
            <a:xfrm>
              <a:off x="3363" y="2794"/>
              <a:ext cx="0" cy="2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240817" name="Text Box 177"/>
            <p:cNvSpPr txBox="1">
              <a:spLocks noChangeArrowheads="1"/>
            </p:cNvSpPr>
            <p:nvPr/>
          </p:nvSpPr>
          <p:spPr bwMode="auto">
            <a:xfrm>
              <a:off x="2917"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0818" name="Text Box 178"/>
            <p:cNvSpPr txBox="1">
              <a:spLocks noChangeArrowheads="1"/>
            </p:cNvSpPr>
            <p:nvPr/>
          </p:nvSpPr>
          <p:spPr bwMode="auto">
            <a:xfrm>
              <a:off x="3157" y="2640"/>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0819" name="Line 179"/>
            <p:cNvSpPr>
              <a:spLocks noChangeShapeType="1"/>
            </p:cNvSpPr>
            <p:nvPr/>
          </p:nvSpPr>
          <p:spPr bwMode="auto">
            <a:xfrm flipH="1">
              <a:off x="816"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0" name="Line 180"/>
            <p:cNvSpPr>
              <a:spLocks noChangeShapeType="1"/>
            </p:cNvSpPr>
            <p:nvPr/>
          </p:nvSpPr>
          <p:spPr bwMode="auto">
            <a:xfrm>
              <a:off x="960"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1" name="Line 181"/>
            <p:cNvSpPr>
              <a:spLocks noChangeShapeType="1"/>
            </p:cNvSpPr>
            <p:nvPr/>
          </p:nvSpPr>
          <p:spPr bwMode="auto">
            <a:xfrm flipH="1">
              <a:off x="1968"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2" name="Line 182"/>
            <p:cNvSpPr>
              <a:spLocks noChangeShapeType="1"/>
            </p:cNvSpPr>
            <p:nvPr/>
          </p:nvSpPr>
          <p:spPr bwMode="auto">
            <a:xfrm>
              <a:off x="2112"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3" name="Line 183"/>
            <p:cNvSpPr>
              <a:spLocks noChangeShapeType="1"/>
            </p:cNvSpPr>
            <p:nvPr/>
          </p:nvSpPr>
          <p:spPr bwMode="auto">
            <a:xfrm flipH="1">
              <a:off x="2976"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0824" name="Line 184"/>
            <p:cNvSpPr>
              <a:spLocks noChangeShapeType="1"/>
            </p:cNvSpPr>
            <p:nvPr/>
          </p:nvSpPr>
          <p:spPr bwMode="auto">
            <a:xfrm>
              <a:off x="3120" y="3072"/>
              <a:ext cx="144" cy="19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0825" name="Text Box 185"/>
          <p:cNvSpPr txBox="1">
            <a:spLocks noChangeArrowheads="1"/>
          </p:cNvSpPr>
          <p:nvPr/>
        </p:nvSpPr>
        <p:spPr bwMode="auto">
          <a:xfrm>
            <a:off x="358775" y="1320800"/>
            <a:ext cx="143500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Conquer</a:t>
            </a:r>
          </a:p>
          <a:p>
            <a:r>
              <a:rPr lang="en-US" altLang="en-US" sz="2800" dirty="0"/>
              <a:t>and</a:t>
            </a:r>
          </a:p>
          <a:p>
            <a:r>
              <a:rPr lang="en-US" altLang="en-US" sz="2800" dirty="0"/>
              <a:t>Merge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lide Number Placeholder 4"/>
          <p:cNvSpPr>
            <a:spLocks noGrp="1"/>
          </p:cNvSpPr>
          <p:nvPr>
            <p:ph type="sldNum" sz="quarter" idx="11"/>
          </p:nvPr>
        </p:nvSpPr>
        <p:spPr>
          <a:xfrm>
            <a:off x="7162800" y="6324600"/>
            <a:ext cx="1828800" cy="365125"/>
          </a:xfrm>
        </p:spPr>
        <p:txBody>
          <a:bodyPr/>
          <a:lstStyle/>
          <a:p>
            <a:fld id="{11F1E8D6-CFFB-4B60-B9F4-6C4E94E0CF9D}" type="slidenum">
              <a:rPr lang="en-US" altLang="en-US"/>
              <a:pPr/>
              <a:t>27</a:t>
            </a:fld>
            <a:endParaRPr lang="en-US" altLang="en-US" dirty="0"/>
          </a:p>
        </p:txBody>
      </p:sp>
      <p:sp>
        <p:nvSpPr>
          <p:cNvPr id="241666" name="Rectangle 2"/>
          <p:cNvSpPr>
            <a:spLocks noGrp="1" noChangeArrowheads="1"/>
          </p:cNvSpPr>
          <p:nvPr>
            <p:ph type="title"/>
          </p:nvPr>
        </p:nvSpPr>
        <p:spPr/>
        <p:txBody>
          <a:bodyPr/>
          <a:lstStyle/>
          <a:p>
            <a:r>
              <a:rPr lang="en-US" altLang="en-US" dirty="0"/>
              <a:t>Merging</a:t>
            </a:r>
          </a:p>
        </p:txBody>
      </p:sp>
      <p:sp>
        <p:nvSpPr>
          <p:cNvPr id="241667" name="Rectangle 3"/>
          <p:cNvSpPr>
            <a:spLocks noGrp="1" noChangeArrowheads="1"/>
          </p:cNvSpPr>
          <p:nvPr>
            <p:ph type="body" idx="1"/>
          </p:nvPr>
        </p:nvSpPr>
        <p:spPr>
          <a:xfrm>
            <a:off x="758825" y="2568575"/>
            <a:ext cx="7927975" cy="2674938"/>
          </a:xfrm>
        </p:spPr>
        <p:txBody>
          <a:bodyPr>
            <a:normAutofit/>
          </a:bodyPr>
          <a:lstStyle/>
          <a:p>
            <a:pPr>
              <a:lnSpc>
                <a:spcPct val="120000"/>
              </a:lnSpc>
            </a:pPr>
            <a:r>
              <a:rPr lang="en-US" altLang="en-US" sz="2800" dirty="0"/>
              <a:t>Input: Array A</a:t>
            </a:r>
            <a:r>
              <a:rPr lang="en-US" altLang="en-US" sz="2800" i="1" dirty="0"/>
              <a:t> </a:t>
            </a:r>
            <a:r>
              <a:rPr lang="en-US" altLang="en-US" sz="2800" dirty="0"/>
              <a:t>and indices p, q, r</a:t>
            </a:r>
            <a:r>
              <a:rPr lang="en-US" altLang="en-US" sz="2800" i="1" dirty="0"/>
              <a:t> </a:t>
            </a:r>
            <a:r>
              <a:rPr lang="en-US" altLang="en-US" sz="2800" dirty="0"/>
              <a:t>such that p ≤ q &lt; r</a:t>
            </a:r>
          </a:p>
          <a:p>
            <a:pPr lvl="1">
              <a:lnSpc>
                <a:spcPct val="120000"/>
              </a:lnSpc>
            </a:pPr>
            <a:r>
              <a:rPr lang="en-US" altLang="en-US" dirty="0" err="1"/>
              <a:t>Subarrays</a:t>
            </a:r>
            <a:r>
              <a:rPr lang="en-US" altLang="en-US" dirty="0"/>
              <a:t> A[p . . q] and A[q + 1 . . r] are sorted</a:t>
            </a:r>
          </a:p>
          <a:p>
            <a:pPr>
              <a:lnSpc>
                <a:spcPct val="120000"/>
              </a:lnSpc>
            </a:pPr>
            <a:r>
              <a:rPr lang="en-US" altLang="en-US" sz="2800" dirty="0"/>
              <a:t>Output: One single sorted </a:t>
            </a:r>
            <a:r>
              <a:rPr lang="en-US" altLang="en-US" sz="2800" dirty="0" err="1"/>
              <a:t>subarray</a:t>
            </a:r>
            <a:r>
              <a:rPr lang="en-US" altLang="en-US" sz="2800" dirty="0"/>
              <a:t> A[p . . r]</a:t>
            </a:r>
          </a:p>
        </p:txBody>
      </p:sp>
      <p:grpSp>
        <p:nvGrpSpPr>
          <p:cNvPr id="241668" name="Group 4"/>
          <p:cNvGrpSpPr>
            <a:grpSpLocks/>
          </p:cNvGrpSpPr>
          <p:nvPr/>
        </p:nvGrpSpPr>
        <p:grpSpPr bwMode="auto">
          <a:xfrm>
            <a:off x="2941638" y="1317625"/>
            <a:ext cx="3098800" cy="1017588"/>
            <a:chOff x="3808" y="977"/>
            <a:chExt cx="1952" cy="641"/>
          </a:xfrm>
        </p:grpSpPr>
        <p:sp>
          <p:nvSpPr>
            <p:cNvPr id="241669" name="Text Box 5"/>
            <p:cNvSpPr txBox="1">
              <a:spLocks noChangeArrowheads="1"/>
            </p:cNvSpPr>
            <p:nvPr/>
          </p:nvSpPr>
          <p:spPr bwMode="auto">
            <a:xfrm>
              <a:off x="382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1670" name="Text Box 6"/>
            <p:cNvSpPr txBox="1">
              <a:spLocks noChangeArrowheads="1"/>
            </p:cNvSpPr>
            <p:nvPr/>
          </p:nvSpPr>
          <p:spPr bwMode="auto">
            <a:xfrm>
              <a:off x="406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1671" name="Text Box 7"/>
            <p:cNvSpPr txBox="1">
              <a:spLocks noChangeArrowheads="1"/>
            </p:cNvSpPr>
            <p:nvPr/>
          </p:nvSpPr>
          <p:spPr bwMode="auto">
            <a:xfrm>
              <a:off x="430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1672" name="Text Box 8"/>
            <p:cNvSpPr txBox="1">
              <a:spLocks noChangeArrowheads="1"/>
            </p:cNvSpPr>
            <p:nvPr/>
          </p:nvSpPr>
          <p:spPr bwMode="auto">
            <a:xfrm>
              <a:off x="454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1673" name="Text Box 9"/>
            <p:cNvSpPr txBox="1">
              <a:spLocks noChangeArrowheads="1"/>
            </p:cNvSpPr>
            <p:nvPr/>
          </p:nvSpPr>
          <p:spPr bwMode="auto">
            <a:xfrm>
              <a:off x="478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1674" name="Text Box 10"/>
            <p:cNvSpPr txBox="1">
              <a:spLocks noChangeArrowheads="1"/>
            </p:cNvSpPr>
            <p:nvPr/>
          </p:nvSpPr>
          <p:spPr bwMode="auto">
            <a:xfrm>
              <a:off x="502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1675" name="Text Box 11"/>
            <p:cNvSpPr txBox="1">
              <a:spLocks noChangeArrowheads="1"/>
            </p:cNvSpPr>
            <p:nvPr/>
          </p:nvSpPr>
          <p:spPr bwMode="auto">
            <a:xfrm>
              <a:off x="526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1676" name="Text Box 12"/>
            <p:cNvSpPr txBox="1">
              <a:spLocks noChangeArrowheads="1"/>
            </p:cNvSpPr>
            <p:nvPr/>
          </p:nvSpPr>
          <p:spPr bwMode="auto">
            <a:xfrm>
              <a:off x="550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1677" name="Rectangle 13"/>
            <p:cNvSpPr>
              <a:spLocks noChangeArrowheads="1"/>
            </p:cNvSpPr>
            <p:nvPr/>
          </p:nvSpPr>
          <p:spPr bwMode="auto">
            <a:xfrm>
              <a:off x="548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1678" name="Rectangle 14"/>
            <p:cNvSpPr>
              <a:spLocks noChangeArrowheads="1"/>
            </p:cNvSpPr>
            <p:nvPr/>
          </p:nvSpPr>
          <p:spPr bwMode="auto">
            <a:xfrm>
              <a:off x="524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41679" name="Rectangle 15"/>
            <p:cNvSpPr>
              <a:spLocks noChangeArrowheads="1"/>
            </p:cNvSpPr>
            <p:nvPr/>
          </p:nvSpPr>
          <p:spPr bwMode="auto">
            <a:xfrm>
              <a:off x="500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1680" name="Rectangle 16"/>
            <p:cNvSpPr>
              <a:spLocks noChangeArrowheads="1"/>
            </p:cNvSpPr>
            <p:nvPr/>
          </p:nvSpPr>
          <p:spPr bwMode="auto">
            <a:xfrm>
              <a:off x="476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41681" name="Rectangle 17"/>
            <p:cNvSpPr>
              <a:spLocks noChangeArrowheads="1"/>
            </p:cNvSpPr>
            <p:nvPr/>
          </p:nvSpPr>
          <p:spPr bwMode="auto">
            <a:xfrm>
              <a:off x="4528" y="1388"/>
              <a:ext cx="240" cy="23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1682" name="Rectangle 18"/>
            <p:cNvSpPr>
              <a:spLocks noChangeArrowheads="1"/>
            </p:cNvSpPr>
            <p:nvPr/>
          </p:nvSpPr>
          <p:spPr bwMode="auto">
            <a:xfrm>
              <a:off x="428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41683" name="Rectangle 19"/>
            <p:cNvSpPr>
              <a:spLocks noChangeArrowheads="1"/>
            </p:cNvSpPr>
            <p:nvPr/>
          </p:nvSpPr>
          <p:spPr bwMode="auto">
            <a:xfrm>
              <a:off x="404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1684" name="Rectangle 20"/>
            <p:cNvSpPr>
              <a:spLocks noChangeArrowheads="1"/>
            </p:cNvSpPr>
            <p:nvPr/>
          </p:nvSpPr>
          <p:spPr bwMode="auto">
            <a:xfrm>
              <a:off x="380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1685" name="Line 21"/>
            <p:cNvSpPr>
              <a:spLocks noChangeShapeType="1"/>
            </p:cNvSpPr>
            <p:nvPr/>
          </p:nvSpPr>
          <p:spPr bwMode="auto">
            <a:xfrm>
              <a:off x="3808" y="1388"/>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6" name="Line 22"/>
            <p:cNvSpPr>
              <a:spLocks noChangeShapeType="1"/>
            </p:cNvSpPr>
            <p:nvPr/>
          </p:nvSpPr>
          <p:spPr bwMode="auto">
            <a:xfrm>
              <a:off x="3808" y="1618"/>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7" name="Line 23"/>
            <p:cNvSpPr>
              <a:spLocks noChangeShapeType="1"/>
            </p:cNvSpPr>
            <p:nvPr/>
          </p:nvSpPr>
          <p:spPr bwMode="auto">
            <a:xfrm>
              <a:off x="3808" y="1388"/>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8" name="Line 24"/>
            <p:cNvSpPr>
              <a:spLocks noChangeShapeType="1"/>
            </p:cNvSpPr>
            <p:nvPr/>
          </p:nvSpPr>
          <p:spPr bwMode="auto">
            <a:xfrm>
              <a:off x="404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89" name="Line 25"/>
            <p:cNvSpPr>
              <a:spLocks noChangeShapeType="1"/>
            </p:cNvSpPr>
            <p:nvPr/>
          </p:nvSpPr>
          <p:spPr bwMode="auto">
            <a:xfrm>
              <a:off x="428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0" name="Line 26"/>
            <p:cNvSpPr>
              <a:spLocks noChangeShapeType="1"/>
            </p:cNvSpPr>
            <p:nvPr/>
          </p:nvSpPr>
          <p:spPr bwMode="auto">
            <a:xfrm>
              <a:off x="452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1" name="Line 27"/>
            <p:cNvSpPr>
              <a:spLocks noChangeShapeType="1"/>
            </p:cNvSpPr>
            <p:nvPr/>
          </p:nvSpPr>
          <p:spPr bwMode="auto">
            <a:xfrm>
              <a:off x="476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2" name="Line 28"/>
            <p:cNvSpPr>
              <a:spLocks noChangeShapeType="1"/>
            </p:cNvSpPr>
            <p:nvPr/>
          </p:nvSpPr>
          <p:spPr bwMode="auto">
            <a:xfrm>
              <a:off x="500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3" name="Line 29"/>
            <p:cNvSpPr>
              <a:spLocks noChangeShapeType="1"/>
            </p:cNvSpPr>
            <p:nvPr/>
          </p:nvSpPr>
          <p:spPr bwMode="auto">
            <a:xfrm>
              <a:off x="524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4" name="Line 30"/>
            <p:cNvSpPr>
              <a:spLocks noChangeShapeType="1"/>
            </p:cNvSpPr>
            <p:nvPr/>
          </p:nvSpPr>
          <p:spPr bwMode="auto">
            <a:xfrm>
              <a:off x="548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5" name="Line 31"/>
            <p:cNvSpPr>
              <a:spLocks noChangeShapeType="1"/>
            </p:cNvSpPr>
            <p:nvPr/>
          </p:nvSpPr>
          <p:spPr bwMode="auto">
            <a:xfrm>
              <a:off x="5728" y="1388"/>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6" name="Line 32"/>
            <p:cNvSpPr>
              <a:spLocks noChangeShapeType="1"/>
            </p:cNvSpPr>
            <p:nvPr/>
          </p:nvSpPr>
          <p:spPr bwMode="auto">
            <a:xfrm>
              <a:off x="3957" y="1260"/>
              <a:ext cx="7" cy="11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7" name="Text Box 33"/>
            <p:cNvSpPr txBox="1">
              <a:spLocks noChangeArrowheads="1"/>
            </p:cNvSpPr>
            <p:nvPr/>
          </p:nvSpPr>
          <p:spPr bwMode="auto">
            <a:xfrm>
              <a:off x="3878" y="980"/>
              <a:ext cx="2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CC0000"/>
                  </a:solidFill>
                  <a:latin typeface="Comic Sans MS" pitchFamily="66" charset="0"/>
                </a:rPr>
                <a:t>p</a:t>
              </a:r>
            </a:p>
          </p:txBody>
        </p:sp>
        <p:sp>
          <p:nvSpPr>
            <p:cNvPr id="241698" name="Line 34"/>
            <p:cNvSpPr>
              <a:spLocks noChangeShapeType="1"/>
            </p:cNvSpPr>
            <p:nvPr/>
          </p:nvSpPr>
          <p:spPr bwMode="auto">
            <a:xfrm>
              <a:off x="5646" y="1257"/>
              <a:ext cx="7" cy="11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699" name="Text Box 35"/>
            <p:cNvSpPr txBox="1">
              <a:spLocks noChangeArrowheads="1"/>
            </p:cNvSpPr>
            <p:nvPr/>
          </p:nvSpPr>
          <p:spPr bwMode="auto">
            <a:xfrm>
              <a:off x="5567" y="977"/>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CC0000"/>
                  </a:solidFill>
                  <a:latin typeface="Comic Sans MS" pitchFamily="66" charset="0"/>
                </a:rPr>
                <a:t>r</a:t>
              </a:r>
            </a:p>
          </p:txBody>
        </p:sp>
        <p:sp>
          <p:nvSpPr>
            <p:cNvPr id="241700" name="Line 36"/>
            <p:cNvSpPr>
              <a:spLocks noChangeShapeType="1"/>
            </p:cNvSpPr>
            <p:nvPr/>
          </p:nvSpPr>
          <p:spPr bwMode="auto">
            <a:xfrm>
              <a:off x="4690" y="1275"/>
              <a:ext cx="7" cy="11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1701" name="Text Box 37"/>
            <p:cNvSpPr txBox="1">
              <a:spLocks noChangeArrowheads="1"/>
            </p:cNvSpPr>
            <p:nvPr/>
          </p:nvSpPr>
          <p:spPr bwMode="auto">
            <a:xfrm>
              <a:off x="4611" y="995"/>
              <a:ext cx="1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CC0000"/>
                  </a:solidFill>
                  <a:latin typeface="Comic Sans MS" pitchFamily="66" charset="0"/>
                </a:rPr>
                <a:t>q</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lide Number Placeholder 4"/>
          <p:cNvSpPr>
            <a:spLocks noGrp="1"/>
          </p:cNvSpPr>
          <p:nvPr>
            <p:ph type="sldNum" sz="quarter" idx="11"/>
          </p:nvPr>
        </p:nvSpPr>
        <p:spPr/>
        <p:txBody>
          <a:bodyPr/>
          <a:lstStyle/>
          <a:p>
            <a:fld id="{0B629D17-0EFB-4F70-A8AF-2C0930B5AAEE}" type="slidenum">
              <a:rPr lang="en-US" altLang="en-US"/>
              <a:pPr/>
              <a:t>28</a:t>
            </a:fld>
            <a:endParaRPr lang="en-US" altLang="en-US"/>
          </a:p>
        </p:txBody>
      </p:sp>
      <p:sp>
        <p:nvSpPr>
          <p:cNvPr id="242690" name="Rectangle 2"/>
          <p:cNvSpPr>
            <a:spLocks noGrp="1" noChangeArrowheads="1"/>
          </p:cNvSpPr>
          <p:nvPr>
            <p:ph type="title"/>
          </p:nvPr>
        </p:nvSpPr>
        <p:spPr/>
        <p:txBody>
          <a:bodyPr/>
          <a:lstStyle/>
          <a:p>
            <a:r>
              <a:rPr lang="en-US" altLang="en-US"/>
              <a:t>Merging</a:t>
            </a:r>
          </a:p>
        </p:txBody>
      </p:sp>
      <p:sp>
        <p:nvSpPr>
          <p:cNvPr id="242691" name="Rectangle 3"/>
          <p:cNvSpPr>
            <a:spLocks noGrp="1" noChangeArrowheads="1"/>
          </p:cNvSpPr>
          <p:nvPr>
            <p:ph type="body" idx="1"/>
          </p:nvPr>
        </p:nvSpPr>
        <p:spPr>
          <a:xfrm>
            <a:off x="430213" y="1576388"/>
            <a:ext cx="8308975" cy="3894137"/>
          </a:xfrm>
        </p:spPr>
        <p:txBody>
          <a:bodyPr>
            <a:normAutofit/>
          </a:bodyPr>
          <a:lstStyle/>
          <a:p>
            <a:pPr>
              <a:lnSpc>
                <a:spcPct val="130000"/>
              </a:lnSpc>
            </a:pPr>
            <a:r>
              <a:rPr lang="en-US" altLang="en-US" sz="2400" dirty="0"/>
              <a:t>Idea for merging:</a:t>
            </a:r>
          </a:p>
          <a:p>
            <a:pPr lvl="1">
              <a:lnSpc>
                <a:spcPct val="130000"/>
              </a:lnSpc>
            </a:pPr>
            <a:r>
              <a:rPr lang="en-US" altLang="en-US" sz="2400" dirty="0"/>
              <a:t>Two piles of sorted cards</a:t>
            </a:r>
          </a:p>
          <a:p>
            <a:pPr lvl="2">
              <a:lnSpc>
                <a:spcPct val="130000"/>
              </a:lnSpc>
            </a:pPr>
            <a:r>
              <a:rPr lang="en-US" altLang="en-US" dirty="0"/>
              <a:t>Choose the smaller of the two top cards</a:t>
            </a:r>
          </a:p>
          <a:p>
            <a:pPr lvl="2">
              <a:lnSpc>
                <a:spcPct val="130000"/>
              </a:lnSpc>
            </a:pPr>
            <a:r>
              <a:rPr lang="en-US" altLang="en-US" dirty="0"/>
              <a:t>Remove it and place it in the output pile</a:t>
            </a:r>
          </a:p>
          <a:p>
            <a:pPr lvl="1">
              <a:lnSpc>
                <a:spcPct val="130000"/>
              </a:lnSpc>
            </a:pPr>
            <a:r>
              <a:rPr lang="en-US" altLang="en-US" sz="2400" dirty="0"/>
              <a:t>Repeat the process until one pile is empty</a:t>
            </a:r>
          </a:p>
          <a:p>
            <a:pPr lvl="1">
              <a:lnSpc>
                <a:spcPct val="130000"/>
              </a:lnSpc>
            </a:pPr>
            <a:r>
              <a:rPr lang="en-US" altLang="en-US" sz="2400" dirty="0"/>
              <a:t>Take the remaining input pile and place it face-down onto the output pile</a:t>
            </a:r>
          </a:p>
        </p:txBody>
      </p:sp>
      <p:grpSp>
        <p:nvGrpSpPr>
          <p:cNvPr id="242692" name="Group 4"/>
          <p:cNvGrpSpPr>
            <a:grpSpLocks/>
          </p:cNvGrpSpPr>
          <p:nvPr/>
        </p:nvGrpSpPr>
        <p:grpSpPr bwMode="auto">
          <a:xfrm>
            <a:off x="5365750" y="1398588"/>
            <a:ext cx="3098800" cy="1017587"/>
            <a:chOff x="3808" y="977"/>
            <a:chExt cx="1952" cy="641"/>
          </a:xfrm>
        </p:grpSpPr>
        <p:sp>
          <p:nvSpPr>
            <p:cNvPr id="242693" name="Text Box 5"/>
            <p:cNvSpPr txBox="1">
              <a:spLocks noChangeArrowheads="1"/>
            </p:cNvSpPr>
            <p:nvPr/>
          </p:nvSpPr>
          <p:spPr bwMode="auto">
            <a:xfrm>
              <a:off x="382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1</a:t>
              </a:r>
            </a:p>
          </p:txBody>
        </p:sp>
        <p:sp>
          <p:nvSpPr>
            <p:cNvPr id="242694" name="Text Box 6"/>
            <p:cNvSpPr txBox="1">
              <a:spLocks noChangeArrowheads="1"/>
            </p:cNvSpPr>
            <p:nvPr/>
          </p:nvSpPr>
          <p:spPr bwMode="auto">
            <a:xfrm>
              <a:off x="406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2</a:t>
              </a:r>
            </a:p>
          </p:txBody>
        </p:sp>
        <p:sp>
          <p:nvSpPr>
            <p:cNvPr id="242695" name="Text Box 7"/>
            <p:cNvSpPr txBox="1">
              <a:spLocks noChangeArrowheads="1"/>
            </p:cNvSpPr>
            <p:nvPr/>
          </p:nvSpPr>
          <p:spPr bwMode="auto">
            <a:xfrm>
              <a:off x="430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3</a:t>
              </a:r>
            </a:p>
          </p:txBody>
        </p:sp>
        <p:sp>
          <p:nvSpPr>
            <p:cNvPr id="242696" name="Text Box 8"/>
            <p:cNvSpPr txBox="1">
              <a:spLocks noChangeArrowheads="1"/>
            </p:cNvSpPr>
            <p:nvPr/>
          </p:nvSpPr>
          <p:spPr bwMode="auto">
            <a:xfrm>
              <a:off x="454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4</a:t>
              </a:r>
            </a:p>
          </p:txBody>
        </p:sp>
        <p:sp>
          <p:nvSpPr>
            <p:cNvPr id="242697" name="Text Box 9"/>
            <p:cNvSpPr txBox="1">
              <a:spLocks noChangeArrowheads="1"/>
            </p:cNvSpPr>
            <p:nvPr/>
          </p:nvSpPr>
          <p:spPr bwMode="auto">
            <a:xfrm>
              <a:off x="478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5</a:t>
              </a:r>
            </a:p>
          </p:txBody>
        </p:sp>
        <p:sp>
          <p:nvSpPr>
            <p:cNvPr id="242698" name="Text Box 10"/>
            <p:cNvSpPr txBox="1">
              <a:spLocks noChangeArrowheads="1"/>
            </p:cNvSpPr>
            <p:nvPr/>
          </p:nvSpPr>
          <p:spPr bwMode="auto">
            <a:xfrm>
              <a:off x="502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6</a:t>
              </a:r>
            </a:p>
          </p:txBody>
        </p:sp>
        <p:sp>
          <p:nvSpPr>
            <p:cNvPr id="242699" name="Text Box 11"/>
            <p:cNvSpPr txBox="1">
              <a:spLocks noChangeArrowheads="1"/>
            </p:cNvSpPr>
            <p:nvPr/>
          </p:nvSpPr>
          <p:spPr bwMode="auto">
            <a:xfrm>
              <a:off x="526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7</a:t>
              </a:r>
            </a:p>
          </p:txBody>
        </p:sp>
        <p:sp>
          <p:nvSpPr>
            <p:cNvPr id="242700" name="Text Box 12"/>
            <p:cNvSpPr txBox="1">
              <a:spLocks noChangeArrowheads="1"/>
            </p:cNvSpPr>
            <p:nvPr/>
          </p:nvSpPr>
          <p:spPr bwMode="auto">
            <a:xfrm>
              <a:off x="5503" y="1231"/>
              <a:ext cx="14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000"/>
                <a:t>8</a:t>
              </a:r>
            </a:p>
          </p:txBody>
        </p:sp>
        <p:sp>
          <p:nvSpPr>
            <p:cNvPr id="242701" name="Rectangle 13"/>
            <p:cNvSpPr>
              <a:spLocks noChangeArrowheads="1"/>
            </p:cNvSpPr>
            <p:nvPr/>
          </p:nvSpPr>
          <p:spPr bwMode="auto">
            <a:xfrm>
              <a:off x="548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6</a:t>
              </a:r>
            </a:p>
          </p:txBody>
        </p:sp>
        <p:sp>
          <p:nvSpPr>
            <p:cNvPr id="242702" name="Rectangle 14"/>
            <p:cNvSpPr>
              <a:spLocks noChangeArrowheads="1"/>
            </p:cNvSpPr>
            <p:nvPr/>
          </p:nvSpPr>
          <p:spPr bwMode="auto">
            <a:xfrm>
              <a:off x="524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3</a:t>
              </a:r>
            </a:p>
          </p:txBody>
        </p:sp>
        <p:sp>
          <p:nvSpPr>
            <p:cNvPr id="242703" name="Rectangle 15"/>
            <p:cNvSpPr>
              <a:spLocks noChangeArrowheads="1"/>
            </p:cNvSpPr>
            <p:nvPr/>
          </p:nvSpPr>
          <p:spPr bwMode="auto">
            <a:xfrm>
              <a:off x="500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2704" name="Rectangle 16"/>
            <p:cNvSpPr>
              <a:spLocks noChangeArrowheads="1"/>
            </p:cNvSpPr>
            <p:nvPr/>
          </p:nvSpPr>
          <p:spPr bwMode="auto">
            <a:xfrm>
              <a:off x="476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1</a:t>
              </a:r>
            </a:p>
          </p:txBody>
        </p:sp>
        <p:sp>
          <p:nvSpPr>
            <p:cNvPr id="242705" name="Rectangle 17"/>
            <p:cNvSpPr>
              <a:spLocks noChangeArrowheads="1"/>
            </p:cNvSpPr>
            <p:nvPr/>
          </p:nvSpPr>
          <p:spPr bwMode="auto">
            <a:xfrm>
              <a:off x="4528" y="1388"/>
              <a:ext cx="240" cy="23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7</a:t>
              </a:r>
            </a:p>
          </p:txBody>
        </p:sp>
        <p:sp>
          <p:nvSpPr>
            <p:cNvPr id="242706" name="Rectangle 18"/>
            <p:cNvSpPr>
              <a:spLocks noChangeArrowheads="1"/>
            </p:cNvSpPr>
            <p:nvPr/>
          </p:nvSpPr>
          <p:spPr bwMode="auto">
            <a:xfrm>
              <a:off x="428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5</a:t>
              </a:r>
            </a:p>
          </p:txBody>
        </p:sp>
        <p:sp>
          <p:nvSpPr>
            <p:cNvPr id="242707" name="Rectangle 19"/>
            <p:cNvSpPr>
              <a:spLocks noChangeArrowheads="1"/>
            </p:cNvSpPr>
            <p:nvPr/>
          </p:nvSpPr>
          <p:spPr bwMode="auto">
            <a:xfrm>
              <a:off x="404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4</a:t>
              </a:r>
            </a:p>
          </p:txBody>
        </p:sp>
        <p:sp>
          <p:nvSpPr>
            <p:cNvPr id="242708" name="Rectangle 20"/>
            <p:cNvSpPr>
              <a:spLocks noChangeArrowheads="1"/>
            </p:cNvSpPr>
            <p:nvPr/>
          </p:nvSpPr>
          <p:spPr bwMode="auto">
            <a:xfrm>
              <a:off x="3808" y="1388"/>
              <a:ext cx="240"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har char="•"/>
                <a:defRPr sz="2400">
                  <a:solidFill>
                    <a:schemeClr val="accent2"/>
                  </a:solidFill>
                  <a:latin typeface="Arial" pitchFamily="34" charset="0"/>
                </a:defRPr>
              </a:lvl1pPr>
              <a:lvl2pPr>
                <a:spcBef>
                  <a:spcPct val="20000"/>
                </a:spcBef>
                <a:buChar char="–"/>
                <a:defRPr sz="2000">
                  <a:solidFill>
                    <a:schemeClr val="tx1"/>
                  </a:solidFill>
                  <a:latin typeface="Arial" pitchFamily="34" charset="0"/>
                </a:defRPr>
              </a:lvl2pPr>
              <a:lvl3pPr>
                <a:spcBef>
                  <a:spcPct val="20000"/>
                </a:spcBef>
                <a:buChar char="•"/>
                <a:defRPr>
                  <a:solidFill>
                    <a:schemeClr val="accent2"/>
                  </a:solidFill>
                  <a:latin typeface="Arial" pitchFamily="34" charset="0"/>
                </a:defRPr>
              </a:lvl3pPr>
              <a:lvl4pPr>
                <a:spcBef>
                  <a:spcPct val="20000"/>
                </a:spcBef>
                <a:buChar char="–"/>
                <a:defRPr sz="1600">
                  <a:solidFill>
                    <a:schemeClr val="tx1"/>
                  </a:solidFill>
                  <a:latin typeface="Arial" pitchFamily="34" charset="0"/>
                </a:defRPr>
              </a:lvl4pPr>
              <a:lvl5pPr>
                <a:spcBef>
                  <a:spcPct val="20000"/>
                </a:spcBef>
                <a:buChar char="»"/>
                <a:defRPr sz="1400">
                  <a:solidFill>
                    <a:schemeClr val="tx1"/>
                  </a:solidFill>
                  <a:latin typeface="Arial" pitchFamily="34" charset="0"/>
                </a:defRPr>
              </a:lvl5pPr>
              <a:lvl6pPr fontAlgn="base">
                <a:spcBef>
                  <a:spcPct val="20000"/>
                </a:spcBef>
                <a:spcAft>
                  <a:spcPct val="0"/>
                </a:spcAft>
                <a:buChar char="»"/>
                <a:defRPr sz="1400">
                  <a:solidFill>
                    <a:schemeClr val="tx1"/>
                  </a:solidFill>
                  <a:latin typeface="Arial" pitchFamily="34" charset="0"/>
                </a:defRPr>
              </a:lvl6pPr>
              <a:lvl7pPr fontAlgn="base">
                <a:spcBef>
                  <a:spcPct val="20000"/>
                </a:spcBef>
                <a:spcAft>
                  <a:spcPct val="0"/>
                </a:spcAft>
                <a:buChar char="»"/>
                <a:defRPr sz="1400">
                  <a:solidFill>
                    <a:schemeClr val="tx1"/>
                  </a:solidFill>
                  <a:latin typeface="Arial" pitchFamily="34" charset="0"/>
                </a:defRPr>
              </a:lvl7pPr>
              <a:lvl8pPr fontAlgn="base">
                <a:spcBef>
                  <a:spcPct val="20000"/>
                </a:spcBef>
                <a:spcAft>
                  <a:spcPct val="0"/>
                </a:spcAft>
                <a:buChar char="»"/>
                <a:defRPr sz="1400">
                  <a:solidFill>
                    <a:schemeClr val="tx1"/>
                  </a:solidFill>
                  <a:latin typeface="Arial" pitchFamily="34" charset="0"/>
                </a:defRPr>
              </a:lvl8pPr>
              <a:lvl9pPr fontAlgn="base">
                <a:spcBef>
                  <a:spcPct val="20000"/>
                </a:spcBef>
                <a:spcAft>
                  <a:spcPct val="0"/>
                </a:spcAft>
                <a:buChar char="»"/>
                <a:defRPr sz="1400">
                  <a:solidFill>
                    <a:schemeClr val="tx1"/>
                  </a:solidFill>
                  <a:latin typeface="Arial" pitchFamily="34" charset="0"/>
                </a:defRPr>
              </a:lvl9pPr>
            </a:lstStyle>
            <a:p>
              <a:pPr>
                <a:buFontTx/>
                <a:buNone/>
              </a:pPr>
              <a:r>
                <a:rPr lang="en-US" altLang="en-US" sz="1800"/>
                <a:t>2</a:t>
              </a:r>
            </a:p>
          </p:txBody>
        </p:sp>
        <p:sp>
          <p:nvSpPr>
            <p:cNvPr id="242709" name="Line 21"/>
            <p:cNvSpPr>
              <a:spLocks noChangeShapeType="1"/>
            </p:cNvSpPr>
            <p:nvPr/>
          </p:nvSpPr>
          <p:spPr bwMode="auto">
            <a:xfrm>
              <a:off x="3808" y="1388"/>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0" name="Line 22"/>
            <p:cNvSpPr>
              <a:spLocks noChangeShapeType="1"/>
            </p:cNvSpPr>
            <p:nvPr/>
          </p:nvSpPr>
          <p:spPr bwMode="auto">
            <a:xfrm>
              <a:off x="3808" y="1618"/>
              <a:ext cx="192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1" name="Line 23"/>
            <p:cNvSpPr>
              <a:spLocks noChangeShapeType="1"/>
            </p:cNvSpPr>
            <p:nvPr/>
          </p:nvSpPr>
          <p:spPr bwMode="auto">
            <a:xfrm>
              <a:off x="3808" y="1388"/>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2" name="Line 24"/>
            <p:cNvSpPr>
              <a:spLocks noChangeShapeType="1"/>
            </p:cNvSpPr>
            <p:nvPr/>
          </p:nvSpPr>
          <p:spPr bwMode="auto">
            <a:xfrm>
              <a:off x="404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3" name="Line 25"/>
            <p:cNvSpPr>
              <a:spLocks noChangeShapeType="1"/>
            </p:cNvSpPr>
            <p:nvPr/>
          </p:nvSpPr>
          <p:spPr bwMode="auto">
            <a:xfrm>
              <a:off x="428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4" name="Line 26"/>
            <p:cNvSpPr>
              <a:spLocks noChangeShapeType="1"/>
            </p:cNvSpPr>
            <p:nvPr/>
          </p:nvSpPr>
          <p:spPr bwMode="auto">
            <a:xfrm>
              <a:off x="452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5" name="Line 27"/>
            <p:cNvSpPr>
              <a:spLocks noChangeShapeType="1"/>
            </p:cNvSpPr>
            <p:nvPr/>
          </p:nvSpPr>
          <p:spPr bwMode="auto">
            <a:xfrm>
              <a:off x="476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6" name="Line 28"/>
            <p:cNvSpPr>
              <a:spLocks noChangeShapeType="1"/>
            </p:cNvSpPr>
            <p:nvPr/>
          </p:nvSpPr>
          <p:spPr bwMode="auto">
            <a:xfrm>
              <a:off x="500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7" name="Line 29"/>
            <p:cNvSpPr>
              <a:spLocks noChangeShapeType="1"/>
            </p:cNvSpPr>
            <p:nvPr/>
          </p:nvSpPr>
          <p:spPr bwMode="auto">
            <a:xfrm>
              <a:off x="524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8" name="Line 30"/>
            <p:cNvSpPr>
              <a:spLocks noChangeShapeType="1"/>
            </p:cNvSpPr>
            <p:nvPr/>
          </p:nvSpPr>
          <p:spPr bwMode="auto">
            <a:xfrm>
              <a:off x="5488" y="1388"/>
              <a:ext cx="0" cy="23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19" name="Line 31"/>
            <p:cNvSpPr>
              <a:spLocks noChangeShapeType="1"/>
            </p:cNvSpPr>
            <p:nvPr/>
          </p:nvSpPr>
          <p:spPr bwMode="auto">
            <a:xfrm>
              <a:off x="5728" y="1388"/>
              <a:ext cx="0" cy="23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20" name="Line 32"/>
            <p:cNvSpPr>
              <a:spLocks noChangeShapeType="1"/>
            </p:cNvSpPr>
            <p:nvPr/>
          </p:nvSpPr>
          <p:spPr bwMode="auto">
            <a:xfrm>
              <a:off x="3957" y="1260"/>
              <a:ext cx="7" cy="11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21" name="Text Box 33"/>
            <p:cNvSpPr txBox="1">
              <a:spLocks noChangeArrowheads="1"/>
            </p:cNvSpPr>
            <p:nvPr/>
          </p:nvSpPr>
          <p:spPr bwMode="auto">
            <a:xfrm>
              <a:off x="3878" y="980"/>
              <a:ext cx="20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CC0000"/>
                  </a:solidFill>
                  <a:latin typeface="Comic Sans MS" pitchFamily="66" charset="0"/>
                </a:rPr>
                <a:t>p</a:t>
              </a:r>
            </a:p>
          </p:txBody>
        </p:sp>
        <p:sp>
          <p:nvSpPr>
            <p:cNvPr id="242722" name="Line 34"/>
            <p:cNvSpPr>
              <a:spLocks noChangeShapeType="1"/>
            </p:cNvSpPr>
            <p:nvPr/>
          </p:nvSpPr>
          <p:spPr bwMode="auto">
            <a:xfrm>
              <a:off x="5646" y="1257"/>
              <a:ext cx="7" cy="11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23" name="Text Box 35"/>
            <p:cNvSpPr txBox="1">
              <a:spLocks noChangeArrowheads="1"/>
            </p:cNvSpPr>
            <p:nvPr/>
          </p:nvSpPr>
          <p:spPr bwMode="auto">
            <a:xfrm>
              <a:off x="5567" y="977"/>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CC0000"/>
                  </a:solidFill>
                  <a:latin typeface="Comic Sans MS" pitchFamily="66" charset="0"/>
                </a:rPr>
                <a:t>r</a:t>
              </a:r>
            </a:p>
          </p:txBody>
        </p:sp>
        <p:sp>
          <p:nvSpPr>
            <p:cNvPr id="242724" name="Line 36"/>
            <p:cNvSpPr>
              <a:spLocks noChangeShapeType="1"/>
            </p:cNvSpPr>
            <p:nvPr/>
          </p:nvSpPr>
          <p:spPr bwMode="auto">
            <a:xfrm>
              <a:off x="4690" y="1275"/>
              <a:ext cx="7" cy="114"/>
            </a:xfrm>
            <a:prstGeom prst="line">
              <a:avLst/>
            </a:prstGeom>
            <a:noFill/>
            <a:ln w="38100">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2725" name="Text Box 37"/>
            <p:cNvSpPr txBox="1">
              <a:spLocks noChangeArrowheads="1"/>
            </p:cNvSpPr>
            <p:nvPr/>
          </p:nvSpPr>
          <p:spPr bwMode="auto">
            <a:xfrm>
              <a:off x="4611" y="995"/>
              <a:ext cx="1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CC0000"/>
                  </a:solidFill>
                  <a:latin typeface="Comic Sans MS" pitchFamily="66" charset="0"/>
                </a:rPr>
                <a:t>q</a:t>
              </a:r>
            </a:p>
          </p:txBody>
        </p:sp>
      </p:grpSp>
      <p:pic>
        <p:nvPicPr>
          <p:cNvPr id="242726" name="Picture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838" y="5232400"/>
            <a:ext cx="7554912"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2727" name="Text Box 39"/>
          <p:cNvSpPr txBox="1">
            <a:spLocks noChangeArrowheads="1"/>
          </p:cNvSpPr>
          <p:nvPr/>
        </p:nvSpPr>
        <p:spPr bwMode="auto">
          <a:xfrm>
            <a:off x="1509713" y="5335588"/>
            <a:ext cx="1946275" cy="27463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A1</a:t>
            </a:r>
            <a:r>
              <a:rPr lang="en-US" altLang="en-US" sz="1200">
                <a:sym typeface="Wingdings" pitchFamily="2" charset="2"/>
              </a:rPr>
              <a:t> A[p, q]                      </a:t>
            </a:r>
            <a:endParaRPr lang="en-US" altLang="en-US" sz="1200"/>
          </a:p>
        </p:txBody>
      </p:sp>
      <p:sp>
        <p:nvSpPr>
          <p:cNvPr id="242728" name="Text Box 40"/>
          <p:cNvSpPr txBox="1">
            <a:spLocks noChangeArrowheads="1"/>
          </p:cNvSpPr>
          <p:nvPr/>
        </p:nvSpPr>
        <p:spPr bwMode="auto">
          <a:xfrm>
            <a:off x="1512888" y="6045200"/>
            <a:ext cx="2085975"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A2</a:t>
            </a:r>
            <a:r>
              <a:rPr lang="en-US" altLang="en-US" sz="1200">
                <a:sym typeface="Wingdings" pitchFamily="2" charset="2"/>
              </a:rPr>
              <a:t> A[q+1, r]                      </a:t>
            </a:r>
            <a:endParaRPr lang="en-US" altLang="en-US" sz="1200"/>
          </a:p>
        </p:txBody>
      </p:sp>
      <p:sp>
        <p:nvSpPr>
          <p:cNvPr id="242729" name="Text Box 41"/>
          <p:cNvSpPr txBox="1">
            <a:spLocks noChangeArrowheads="1"/>
          </p:cNvSpPr>
          <p:nvPr/>
        </p:nvSpPr>
        <p:spPr bwMode="auto">
          <a:xfrm>
            <a:off x="6346825" y="5591175"/>
            <a:ext cx="1535113" cy="2746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sym typeface="Wingdings" pitchFamily="2" charset="2"/>
              </a:rPr>
              <a:t>A[p, r]                      </a:t>
            </a:r>
            <a:endParaRPr lang="en-US" altLang="en-US"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7"/>
          <p:cNvSpPr>
            <a:spLocks noGrp="1"/>
          </p:cNvSpPr>
          <p:nvPr>
            <p:ph type="sldNum" sz="quarter" idx="11"/>
          </p:nvPr>
        </p:nvSpPr>
        <p:spPr/>
        <p:txBody>
          <a:bodyPr/>
          <a:lstStyle/>
          <a:p>
            <a:fld id="{531FBFB8-B754-49F1-8BC9-8710633EF588}" type="slidenum">
              <a:rPr lang="en-US" altLang="en-US"/>
              <a:pPr/>
              <a:t>29</a:t>
            </a:fld>
            <a:endParaRPr lang="en-US" altLang="en-US"/>
          </a:p>
        </p:txBody>
      </p:sp>
      <p:sp>
        <p:nvSpPr>
          <p:cNvPr id="264194" name="Rectangle 2"/>
          <p:cNvSpPr>
            <a:spLocks noGrp="1" noChangeArrowheads="1"/>
          </p:cNvSpPr>
          <p:nvPr>
            <p:ph type="title" sz="quarter"/>
          </p:nvPr>
        </p:nvSpPr>
        <p:spPr/>
        <p:txBody>
          <a:bodyPr/>
          <a:lstStyle/>
          <a:p>
            <a:r>
              <a:rPr lang="en-US" altLang="en-US"/>
              <a:t>Example: MERGE(A, 9, 12, 16)</a:t>
            </a:r>
          </a:p>
        </p:txBody>
      </p:sp>
      <p:graphicFrame>
        <p:nvGraphicFramePr>
          <p:cNvPr id="264195" name="Object 3"/>
          <p:cNvGraphicFramePr>
            <a:graphicFrameLocks noGrp="1" noChangeAspect="1"/>
          </p:cNvGraphicFramePr>
          <p:nvPr>
            <p:ph sz="quarter" idx="2"/>
          </p:nvPr>
        </p:nvGraphicFramePr>
        <p:xfrm>
          <a:off x="1903413" y="3687763"/>
          <a:ext cx="5091112" cy="1966912"/>
        </p:xfrm>
        <a:graphic>
          <a:graphicData uri="http://schemas.openxmlformats.org/presentationml/2006/ole">
            <mc:AlternateContent xmlns:mc="http://schemas.openxmlformats.org/markup-compatibility/2006">
              <mc:Choice xmlns:v="urn:schemas-microsoft-com:vml" Requires="v">
                <p:oleObj spid="_x0000_s2076" name="Paint Shop Pro Image" r:id="rId4" imgW="5151220" imgH="1990244" progId="PaintShopPro">
                  <p:embed/>
                </p:oleObj>
              </mc:Choice>
              <mc:Fallback>
                <p:oleObj name="Paint Shop Pro Image" r:id="rId4" imgW="5151220" imgH="1990244"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3413" y="3687763"/>
                        <a:ext cx="5091112" cy="196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64196" name="Group 4"/>
          <p:cNvGrpSpPr>
            <a:grpSpLocks/>
          </p:cNvGrpSpPr>
          <p:nvPr/>
        </p:nvGrpSpPr>
        <p:grpSpPr bwMode="auto">
          <a:xfrm>
            <a:off x="2019300" y="1127125"/>
            <a:ext cx="4860925" cy="2368550"/>
            <a:chOff x="221" y="864"/>
            <a:chExt cx="2544" cy="1150"/>
          </a:xfrm>
        </p:grpSpPr>
        <p:graphicFrame>
          <p:nvGraphicFramePr>
            <p:cNvPr id="264197" name="Object 5"/>
            <p:cNvGraphicFramePr>
              <a:graphicFrameLocks noChangeAspect="1"/>
            </p:cNvGraphicFramePr>
            <p:nvPr/>
          </p:nvGraphicFramePr>
          <p:xfrm>
            <a:off x="221" y="1066"/>
            <a:ext cx="2544" cy="948"/>
          </p:xfrm>
          <a:graphic>
            <a:graphicData uri="http://schemas.openxmlformats.org/presentationml/2006/ole">
              <mc:AlternateContent xmlns:mc="http://schemas.openxmlformats.org/markup-compatibility/2006">
                <mc:Choice xmlns:v="urn:schemas-microsoft-com:vml" Requires="v">
                  <p:oleObj spid="_x0000_s2077" name="Paint Shop Pro Image" r:id="rId6" imgW="5209756" imgH="1941463" progId="PaintShopPro">
                    <p:embed/>
                  </p:oleObj>
                </mc:Choice>
                <mc:Fallback>
                  <p:oleObj name="Paint Shop Pro Image" r:id="rId6" imgW="5209756" imgH="1941463" progId="PaintShopPro">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 y="1066"/>
                          <a:ext cx="2544" cy="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4198" name="Text Box 6"/>
            <p:cNvSpPr txBox="1">
              <a:spLocks noChangeArrowheads="1"/>
            </p:cNvSpPr>
            <p:nvPr/>
          </p:nvSpPr>
          <p:spPr bwMode="auto">
            <a:xfrm>
              <a:off x="806" y="864"/>
              <a:ext cx="143"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Monotype Corsiva" pitchFamily="66" charset="0"/>
                </a:rPr>
                <a:t>p</a:t>
              </a:r>
            </a:p>
          </p:txBody>
        </p:sp>
        <p:sp>
          <p:nvSpPr>
            <p:cNvPr id="264199" name="Text Box 7"/>
            <p:cNvSpPr txBox="1">
              <a:spLocks noChangeArrowheads="1"/>
            </p:cNvSpPr>
            <p:nvPr/>
          </p:nvSpPr>
          <p:spPr bwMode="auto">
            <a:xfrm>
              <a:off x="2150" y="864"/>
              <a:ext cx="128"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Monotype Corsiva" pitchFamily="66" charset="0"/>
                </a:rPr>
                <a:t>r</a:t>
              </a:r>
            </a:p>
          </p:txBody>
        </p:sp>
        <p:sp>
          <p:nvSpPr>
            <p:cNvPr id="264200" name="Text Box 8"/>
            <p:cNvSpPr txBox="1">
              <a:spLocks noChangeArrowheads="1"/>
            </p:cNvSpPr>
            <p:nvPr/>
          </p:nvSpPr>
          <p:spPr bwMode="auto">
            <a:xfrm>
              <a:off x="1392" y="864"/>
              <a:ext cx="138"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solidFill>
                    <a:srgbClr val="CC0000"/>
                  </a:solidFill>
                  <a:latin typeface="Monotype Corsiva" pitchFamily="66" charset="0"/>
                </a:rPr>
                <a:t>q</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Modified Selection Sort</a:t>
            </a:r>
          </a:p>
        </p:txBody>
      </p:sp>
      <p:sp>
        <p:nvSpPr>
          <p:cNvPr id="3" name="Content Placeholder 2"/>
          <p:cNvSpPr>
            <a:spLocks noGrp="1"/>
          </p:cNvSpPr>
          <p:nvPr>
            <p:ph idx="1"/>
          </p:nvPr>
        </p:nvSpPr>
        <p:spPr/>
        <p:txBody>
          <a:bodyPr>
            <a:normAutofit fontScale="92500" lnSpcReduction="10000"/>
          </a:bodyPr>
          <a:lstStyle/>
          <a:p>
            <a:r>
              <a:rPr lang="en-US" dirty="0"/>
              <a:t>Scan original list to create new sorted list one element at a time</a:t>
            </a:r>
          </a:p>
          <a:p>
            <a:r>
              <a:rPr lang="en-US" dirty="0"/>
              <a:t>Use only one list – swap elements</a:t>
            </a:r>
          </a:p>
          <a:p>
            <a:r>
              <a:rPr lang="en-US" dirty="0"/>
              <a:t>Scan repeats looking only at unsorted elements</a:t>
            </a:r>
          </a:p>
          <a:p>
            <a:pPr marL="0" indent="0">
              <a:buNone/>
            </a:pPr>
            <a:r>
              <a:rPr lang="en-US" dirty="0"/>
              <a:t>                  34, 8, 64, 51, 32, 21</a:t>
            </a:r>
          </a:p>
          <a:p>
            <a:pPr marL="0" indent="0">
              <a:buNone/>
            </a:pPr>
            <a:r>
              <a:rPr lang="en-US" dirty="0"/>
              <a:t>                  8, 34, 64, 51, 32, 21</a:t>
            </a:r>
          </a:p>
          <a:p>
            <a:pPr marL="0" indent="0">
              <a:buNone/>
            </a:pPr>
            <a:r>
              <a:rPr lang="en-US" dirty="0"/>
              <a:t>                  8, 21, 64, 51, 32, 34</a:t>
            </a:r>
          </a:p>
          <a:p>
            <a:pPr marL="0" indent="0">
              <a:buNone/>
            </a:pPr>
            <a:r>
              <a:rPr lang="en-US" dirty="0"/>
              <a:t>                  ….. </a:t>
            </a:r>
          </a:p>
          <a:p>
            <a:pPr marL="0" indent="0">
              <a:buNone/>
            </a:pPr>
            <a:r>
              <a:rPr lang="en-US" dirty="0"/>
              <a:t>                  8, 21, 32, 34, 51, 64  </a:t>
            </a:r>
          </a:p>
        </p:txBody>
      </p:sp>
      <p:sp>
        <p:nvSpPr>
          <p:cNvPr id="4" name="Slide Number Placeholder 3"/>
          <p:cNvSpPr>
            <a:spLocks noGrp="1"/>
          </p:cNvSpPr>
          <p:nvPr>
            <p:ph type="sldNum" sz="quarter" idx="12"/>
          </p:nvPr>
        </p:nvSpPr>
        <p:spPr/>
        <p:txBody>
          <a:bodyPr/>
          <a:lstStyle/>
          <a:p>
            <a:fld id="{2707644C-0BE1-407E-9ABC-4B35484F77BB}" type="slidenum">
              <a:rPr lang="en-US" smtClean="0"/>
              <a:t>3</a:t>
            </a:fld>
            <a:endParaRPr lang="en-US"/>
          </a:p>
        </p:txBody>
      </p:sp>
    </p:spTree>
    <p:extLst>
      <p:ext uri="{BB962C8B-B14F-4D97-AF65-F5344CB8AC3E}">
        <p14:creationId xmlns:p14="http://schemas.microsoft.com/office/powerpoint/2010/main" val="773013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7"/>
          <p:cNvSpPr>
            <a:spLocks noGrp="1"/>
          </p:cNvSpPr>
          <p:nvPr>
            <p:ph type="sldNum" sz="quarter" idx="11"/>
          </p:nvPr>
        </p:nvSpPr>
        <p:spPr/>
        <p:txBody>
          <a:bodyPr/>
          <a:lstStyle/>
          <a:p>
            <a:fld id="{F55C7F4B-D50D-425D-A105-54587678F49C}" type="slidenum">
              <a:rPr lang="en-US" altLang="en-US"/>
              <a:pPr/>
              <a:t>30</a:t>
            </a:fld>
            <a:endParaRPr lang="en-US" altLang="en-US"/>
          </a:p>
        </p:txBody>
      </p:sp>
      <p:sp>
        <p:nvSpPr>
          <p:cNvPr id="265218" name="Rectangle 2"/>
          <p:cNvSpPr>
            <a:spLocks noGrp="1" noChangeArrowheads="1"/>
          </p:cNvSpPr>
          <p:nvPr>
            <p:ph type="title" sz="quarter"/>
          </p:nvPr>
        </p:nvSpPr>
        <p:spPr/>
        <p:txBody>
          <a:bodyPr/>
          <a:lstStyle/>
          <a:p>
            <a:r>
              <a:rPr lang="en-US" altLang="en-US"/>
              <a:t>Example: MERGE(A, 9, 12, 16)</a:t>
            </a:r>
          </a:p>
        </p:txBody>
      </p:sp>
      <p:graphicFrame>
        <p:nvGraphicFramePr>
          <p:cNvPr id="265219" name="Object 3"/>
          <p:cNvGraphicFramePr>
            <a:graphicFrameLocks noGrp="1" noChangeAspect="1"/>
          </p:cNvGraphicFramePr>
          <p:nvPr>
            <p:ph sz="quarter" idx="3"/>
          </p:nvPr>
        </p:nvGraphicFramePr>
        <p:xfrm>
          <a:off x="2035175" y="1341438"/>
          <a:ext cx="5372100" cy="2025650"/>
        </p:xfrm>
        <a:graphic>
          <a:graphicData uri="http://schemas.openxmlformats.org/presentationml/2006/ole">
            <mc:AlternateContent xmlns:mc="http://schemas.openxmlformats.org/markup-compatibility/2006">
              <mc:Choice xmlns:v="urn:schemas-microsoft-com:vml" Requires="v">
                <p:oleObj spid="_x0000_s3100" name="Paint Shop Pro Image" r:id="rId4" imgW="5229268" imgH="1971266" progId="PaintShopPro">
                  <p:embed/>
                </p:oleObj>
              </mc:Choice>
              <mc:Fallback>
                <p:oleObj name="Paint Shop Pro Image" r:id="rId4" imgW="5229268" imgH="1971266"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5175" y="1341438"/>
                        <a:ext cx="5372100"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5220" name="Object 4"/>
          <p:cNvGraphicFramePr>
            <a:graphicFrameLocks noGrp="1" noChangeAspect="1"/>
          </p:cNvGraphicFramePr>
          <p:nvPr>
            <p:ph sz="quarter" idx="4"/>
          </p:nvPr>
        </p:nvGraphicFramePr>
        <p:xfrm>
          <a:off x="1958975" y="3824288"/>
          <a:ext cx="5373688" cy="2089150"/>
        </p:xfrm>
        <a:graphic>
          <a:graphicData uri="http://schemas.openxmlformats.org/presentationml/2006/ole">
            <mc:AlternateContent xmlns:mc="http://schemas.openxmlformats.org/markup-compatibility/2006">
              <mc:Choice xmlns:v="urn:schemas-microsoft-com:vml" Requires="v">
                <p:oleObj spid="_x0000_s3101" name="Paint Shop Pro Image" r:id="rId6" imgW="5170732" imgH="2009756" progId="PaintShopPro">
                  <p:embed/>
                </p:oleObj>
              </mc:Choice>
              <mc:Fallback>
                <p:oleObj name="Paint Shop Pro Image" r:id="rId6" imgW="5170732" imgH="2009756" progId="PaintShopPro">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3824288"/>
                        <a:ext cx="5373688"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7"/>
          <p:cNvSpPr>
            <a:spLocks noGrp="1"/>
          </p:cNvSpPr>
          <p:nvPr>
            <p:ph type="sldNum" sz="quarter" idx="11"/>
          </p:nvPr>
        </p:nvSpPr>
        <p:spPr/>
        <p:txBody>
          <a:bodyPr/>
          <a:lstStyle/>
          <a:p>
            <a:fld id="{BF0D1F56-ED43-476C-B406-0EAA8049F5C4}" type="slidenum">
              <a:rPr lang="en-US" altLang="en-US"/>
              <a:pPr/>
              <a:t>31</a:t>
            </a:fld>
            <a:endParaRPr lang="en-US" altLang="en-US"/>
          </a:p>
        </p:txBody>
      </p:sp>
      <p:sp>
        <p:nvSpPr>
          <p:cNvPr id="266242" name="Rectangle 2"/>
          <p:cNvSpPr>
            <a:spLocks noGrp="1" noChangeArrowheads="1"/>
          </p:cNvSpPr>
          <p:nvPr>
            <p:ph type="title" sz="quarter"/>
          </p:nvPr>
        </p:nvSpPr>
        <p:spPr/>
        <p:txBody>
          <a:bodyPr/>
          <a:lstStyle/>
          <a:p>
            <a:r>
              <a:rPr lang="en-US" altLang="en-US" dirty="0"/>
              <a:t>Example (continued)</a:t>
            </a:r>
          </a:p>
        </p:txBody>
      </p:sp>
      <p:graphicFrame>
        <p:nvGraphicFramePr>
          <p:cNvPr id="266243" name="Object 3"/>
          <p:cNvGraphicFramePr>
            <a:graphicFrameLocks noGrp="1" noChangeAspect="1"/>
          </p:cNvGraphicFramePr>
          <p:nvPr>
            <p:ph sz="quarter" idx="1"/>
          </p:nvPr>
        </p:nvGraphicFramePr>
        <p:xfrm>
          <a:off x="1674813" y="1281113"/>
          <a:ext cx="5438775" cy="2159000"/>
        </p:xfrm>
        <a:graphic>
          <a:graphicData uri="http://schemas.openxmlformats.org/presentationml/2006/ole">
            <mc:AlternateContent xmlns:mc="http://schemas.openxmlformats.org/markup-compatibility/2006">
              <mc:Choice xmlns:v="urn:schemas-microsoft-com:vml" Requires="v">
                <p:oleObj spid="_x0000_s4126" name="Paint Shop Pro Image" r:id="rId4" imgW="5209756" imgH="2068293" progId="PaintShopPro">
                  <p:embed/>
                </p:oleObj>
              </mc:Choice>
              <mc:Fallback>
                <p:oleObj name="Paint Shop Pro Image" r:id="rId4" imgW="5209756" imgH="2068293"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1281113"/>
                        <a:ext cx="5438775" cy="215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44" name="Object 4"/>
          <p:cNvGraphicFramePr>
            <a:graphicFrameLocks noGrp="1" noChangeAspect="1"/>
          </p:cNvGraphicFramePr>
          <p:nvPr>
            <p:ph sz="quarter" idx="2"/>
          </p:nvPr>
        </p:nvGraphicFramePr>
        <p:xfrm>
          <a:off x="1676400" y="3935413"/>
          <a:ext cx="5437188" cy="2187575"/>
        </p:xfrm>
        <a:graphic>
          <a:graphicData uri="http://schemas.openxmlformats.org/presentationml/2006/ole">
            <mc:AlternateContent xmlns:mc="http://schemas.openxmlformats.org/markup-compatibility/2006">
              <mc:Choice xmlns:v="urn:schemas-microsoft-com:vml" Requires="v">
                <p:oleObj spid="_x0000_s4127" name="Paint Shop Pro Image" r:id="rId6" imgW="5190244" imgH="2087805" progId="PaintShopPro">
                  <p:embed/>
                </p:oleObj>
              </mc:Choice>
              <mc:Fallback>
                <p:oleObj name="Paint Shop Pro Image" r:id="rId6" imgW="5190244" imgH="2087805" progId="PaintShopPro">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3935413"/>
                        <a:ext cx="5437188" cy="218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7"/>
          <p:cNvSpPr>
            <a:spLocks noGrp="1"/>
          </p:cNvSpPr>
          <p:nvPr>
            <p:ph type="sldNum" sz="quarter" idx="11"/>
          </p:nvPr>
        </p:nvSpPr>
        <p:spPr/>
        <p:txBody>
          <a:bodyPr/>
          <a:lstStyle/>
          <a:p>
            <a:fld id="{FB9A184A-A4AE-4B56-A9E0-43FB3C0D36EB}" type="slidenum">
              <a:rPr lang="en-US" altLang="en-US"/>
              <a:pPr/>
              <a:t>32</a:t>
            </a:fld>
            <a:endParaRPr lang="en-US" altLang="en-US"/>
          </a:p>
        </p:txBody>
      </p:sp>
      <p:sp>
        <p:nvSpPr>
          <p:cNvPr id="267266" name="Rectangle 2"/>
          <p:cNvSpPr>
            <a:spLocks noGrp="1" noChangeArrowheads="1"/>
          </p:cNvSpPr>
          <p:nvPr>
            <p:ph type="title" sz="quarter"/>
          </p:nvPr>
        </p:nvSpPr>
        <p:spPr/>
        <p:txBody>
          <a:bodyPr/>
          <a:lstStyle/>
          <a:p>
            <a:r>
              <a:rPr lang="en-US" altLang="en-US" dirty="0"/>
              <a:t>Example (continued)</a:t>
            </a:r>
          </a:p>
        </p:txBody>
      </p:sp>
      <p:graphicFrame>
        <p:nvGraphicFramePr>
          <p:cNvPr id="267267" name="Object 3"/>
          <p:cNvGraphicFramePr>
            <a:graphicFrameLocks noGrp="1" noChangeAspect="1"/>
          </p:cNvGraphicFramePr>
          <p:nvPr>
            <p:ph sz="quarter" idx="3"/>
          </p:nvPr>
        </p:nvGraphicFramePr>
        <p:xfrm>
          <a:off x="1698625" y="1341438"/>
          <a:ext cx="5765800" cy="2246312"/>
        </p:xfrm>
        <a:graphic>
          <a:graphicData uri="http://schemas.openxmlformats.org/presentationml/2006/ole">
            <mc:AlternateContent xmlns:mc="http://schemas.openxmlformats.org/markup-compatibility/2006">
              <mc:Choice xmlns:v="urn:schemas-microsoft-com:vml" Requires="v">
                <p:oleObj spid="_x0000_s5150" name="Paint Shop Pro Image" r:id="rId4" imgW="5209756" imgH="2029268" progId="PaintShopPro">
                  <p:embed/>
                </p:oleObj>
              </mc:Choice>
              <mc:Fallback>
                <p:oleObj name="Paint Shop Pro Image" r:id="rId4" imgW="5209756" imgH="2029268"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8625" y="1341438"/>
                        <a:ext cx="5765800"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7268" name="Object 4"/>
          <p:cNvGraphicFramePr>
            <a:graphicFrameLocks noGrp="1" noChangeAspect="1"/>
          </p:cNvGraphicFramePr>
          <p:nvPr>
            <p:ph sz="quarter" idx="4"/>
          </p:nvPr>
        </p:nvGraphicFramePr>
        <p:xfrm>
          <a:off x="1700213" y="3892550"/>
          <a:ext cx="5765800" cy="2182813"/>
        </p:xfrm>
        <a:graphic>
          <a:graphicData uri="http://schemas.openxmlformats.org/presentationml/2006/ole">
            <mc:AlternateContent xmlns:mc="http://schemas.openxmlformats.org/markup-compatibility/2006">
              <mc:Choice xmlns:v="urn:schemas-microsoft-com:vml" Requires="v">
                <p:oleObj spid="_x0000_s5151" name="Paint Shop Pro Image" r:id="rId6" imgW="5258537" imgH="1990244" progId="PaintShopPro">
                  <p:embed/>
                </p:oleObj>
              </mc:Choice>
              <mc:Fallback>
                <p:oleObj name="Paint Shop Pro Image" r:id="rId6" imgW="5258537" imgH="1990244" progId="PaintShopPro">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0213" y="3892550"/>
                        <a:ext cx="5765800" cy="218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7"/>
          <p:cNvSpPr>
            <a:spLocks noGrp="1"/>
          </p:cNvSpPr>
          <p:nvPr>
            <p:ph type="sldNum" sz="quarter" idx="11"/>
          </p:nvPr>
        </p:nvSpPr>
        <p:spPr/>
        <p:txBody>
          <a:bodyPr/>
          <a:lstStyle/>
          <a:p>
            <a:fld id="{36B493DD-421F-499C-B615-8D40124EC9F2}" type="slidenum">
              <a:rPr lang="en-US" altLang="en-US"/>
              <a:pPr/>
              <a:t>33</a:t>
            </a:fld>
            <a:endParaRPr lang="en-US" altLang="en-US"/>
          </a:p>
        </p:txBody>
      </p:sp>
      <p:sp>
        <p:nvSpPr>
          <p:cNvPr id="268290" name="Rectangle 2"/>
          <p:cNvSpPr>
            <a:spLocks noGrp="1" noChangeArrowheads="1"/>
          </p:cNvSpPr>
          <p:nvPr>
            <p:ph type="title" sz="quarter"/>
          </p:nvPr>
        </p:nvSpPr>
        <p:spPr/>
        <p:txBody>
          <a:bodyPr/>
          <a:lstStyle/>
          <a:p>
            <a:r>
              <a:rPr lang="en-US" altLang="en-US" dirty="0"/>
              <a:t>Example (continued)</a:t>
            </a:r>
          </a:p>
        </p:txBody>
      </p:sp>
      <p:graphicFrame>
        <p:nvGraphicFramePr>
          <p:cNvPr id="268291" name="Object 3"/>
          <p:cNvGraphicFramePr>
            <a:graphicFrameLocks noChangeAspect="1"/>
          </p:cNvGraphicFramePr>
          <p:nvPr/>
        </p:nvGraphicFramePr>
        <p:xfrm>
          <a:off x="1276350" y="1820863"/>
          <a:ext cx="6186488" cy="2405062"/>
        </p:xfrm>
        <a:graphic>
          <a:graphicData uri="http://schemas.openxmlformats.org/presentationml/2006/ole">
            <mc:AlternateContent xmlns:mc="http://schemas.openxmlformats.org/markup-compatibility/2006">
              <mc:Choice xmlns:v="urn:schemas-microsoft-com:vml" Requires="v">
                <p:oleObj spid="_x0000_s6159" name="Paint Shop Pro Image" r:id="rId4" imgW="5219512" imgH="2029268" progId="PaintShopPro">
                  <p:embed/>
                </p:oleObj>
              </mc:Choice>
              <mc:Fallback>
                <p:oleObj name="Paint Shop Pro Image" r:id="rId4" imgW="5219512" imgH="2029268" progId="PaintShopPro">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6350" y="1820863"/>
                        <a:ext cx="6186488" cy="240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8292" name="Text Box 4"/>
          <p:cNvSpPr txBox="1">
            <a:spLocks noChangeArrowheads="1"/>
          </p:cNvSpPr>
          <p:nvPr/>
        </p:nvSpPr>
        <p:spPr bwMode="auto">
          <a:xfrm>
            <a:off x="3949700" y="4368800"/>
            <a:ext cx="1093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dirty="0"/>
              <a:t>Done!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7162800" y="6248400"/>
            <a:ext cx="1905000" cy="365125"/>
          </a:xfrm>
        </p:spPr>
        <p:txBody>
          <a:bodyPr/>
          <a:lstStyle/>
          <a:p>
            <a:fld id="{524A7DF0-F9CA-4D7F-9150-DC610C420A35}" type="slidenum">
              <a:rPr lang="en-US" altLang="en-US"/>
              <a:pPr/>
              <a:t>34</a:t>
            </a:fld>
            <a:endParaRPr lang="en-US" altLang="en-US" dirty="0"/>
          </a:p>
        </p:txBody>
      </p:sp>
      <p:sp>
        <p:nvSpPr>
          <p:cNvPr id="302082" name="Rectangle 2"/>
          <p:cNvSpPr>
            <a:spLocks noGrp="1" noChangeArrowheads="1"/>
          </p:cNvSpPr>
          <p:nvPr>
            <p:ph type="title"/>
          </p:nvPr>
        </p:nvSpPr>
        <p:spPr/>
        <p:txBody>
          <a:bodyPr>
            <a:normAutofit fontScale="90000"/>
          </a:bodyPr>
          <a:lstStyle/>
          <a:p>
            <a:r>
              <a:rPr lang="en-US" altLang="en-US" sz="3600" dirty="0"/>
              <a:t>Running Time of Merge</a:t>
            </a:r>
            <a:br>
              <a:rPr lang="en-US" altLang="en-US" sz="3600" dirty="0"/>
            </a:br>
            <a:r>
              <a:rPr lang="en-US" altLang="en-US" sz="3600" dirty="0"/>
              <a:t>(assume last </a:t>
            </a:r>
            <a:r>
              <a:rPr lang="en-US" altLang="en-US" sz="3600" b="1" dirty="0"/>
              <a:t>for</a:t>
            </a:r>
            <a:r>
              <a:rPr lang="en-US" altLang="en-US" sz="3600" dirty="0"/>
              <a:t> loop)</a:t>
            </a:r>
          </a:p>
        </p:txBody>
      </p:sp>
      <p:sp>
        <p:nvSpPr>
          <p:cNvPr id="302083" name="Rectangle 3"/>
          <p:cNvSpPr>
            <a:spLocks noGrp="1" noChangeArrowheads="1"/>
          </p:cNvSpPr>
          <p:nvPr>
            <p:ph type="body" idx="1"/>
          </p:nvPr>
        </p:nvSpPr>
        <p:spPr>
          <a:xfrm>
            <a:off x="381000" y="1830387"/>
            <a:ext cx="8115300" cy="4259263"/>
          </a:xfrm>
        </p:spPr>
        <p:txBody>
          <a:bodyPr>
            <a:normAutofit/>
          </a:bodyPr>
          <a:lstStyle/>
          <a:p>
            <a:pPr>
              <a:lnSpc>
                <a:spcPct val="120000"/>
              </a:lnSpc>
            </a:pPr>
            <a:r>
              <a:rPr lang="en-US" altLang="en-US" sz="2800" dirty="0"/>
              <a:t>Initialization (copying into temporary arrays):</a:t>
            </a:r>
          </a:p>
          <a:p>
            <a:pPr lvl="1">
              <a:lnSpc>
                <a:spcPct val="120000"/>
              </a:lnSpc>
            </a:pPr>
            <a:r>
              <a:rPr lang="en-US" altLang="en-US" dirty="0">
                <a:sym typeface="Symbol" pitchFamily="18" charset="2"/>
              </a:rPr>
              <a:t>(n</a:t>
            </a:r>
            <a:r>
              <a:rPr lang="en-US" altLang="en-US" baseline="-25000" dirty="0">
                <a:sym typeface="Symbol" pitchFamily="18" charset="2"/>
              </a:rPr>
              <a:t>1</a:t>
            </a:r>
            <a:r>
              <a:rPr lang="en-US" altLang="en-US" dirty="0">
                <a:sym typeface="Symbol" pitchFamily="18" charset="2"/>
              </a:rPr>
              <a:t> + n</a:t>
            </a:r>
            <a:r>
              <a:rPr lang="en-US" altLang="en-US" baseline="-25000" dirty="0">
                <a:sym typeface="Symbol" pitchFamily="18" charset="2"/>
              </a:rPr>
              <a:t>2</a:t>
            </a:r>
            <a:r>
              <a:rPr lang="en-US" altLang="en-US" dirty="0">
                <a:sym typeface="Symbol" pitchFamily="18" charset="2"/>
              </a:rPr>
              <a:t>) = (n) </a:t>
            </a:r>
          </a:p>
          <a:p>
            <a:pPr>
              <a:lnSpc>
                <a:spcPct val="120000"/>
              </a:lnSpc>
            </a:pPr>
            <a:r>
              <a:rPr lang="en-US" altLang="en-US" sz="2800" dirty="0">
                <a:sym typeface="Symbol" pitchFamily="18" charset="2"/>
              </a:rPr>
              <a:t>Adding the elements to the final array:</a:t>
            </a:r>
          </a:p>
          <a:p>
            <a:pPr lvl="1">
              <a:lnSpc>
                <a:spcPct val="120000"/>
              </a:lnSpc>
              <a:buFontTx/>
              <a:buNone/>
            </a:pPr>
            <a:r>
              <a:rPr lang="en-US" altLang="en-US" dirty="0">
                <a:sym typeface="Symbol" pitchFamily="18" charset="2"/>
              </a:rPr>
              <a:t> - n iterations, each taking constant time  (n)</a:t>
            </a:r>
          </a:p>
          <a:p>
            <a:pPr>
              <a:lnSpc>
                <a:spcPct val="120000"/>
              </a:lnSpc>
            </a:pPr>
            <a:r>
              <a:rPr lang="en-US" altLang="en-US" sz="2800" dirty="0">
                <a:sym typeface="Symbol" pitchFamily="18" charset="2"/>
              </a:rPr>
              <a:t>Total time for Merge:</a:t>
            </a:r>
          </a:p>
          <a:p>
            <a:pPr lvl="1">
              <a:lnSpc>
                <a:spcPct val="120000"/>
              </a:lnSpc>
            </a:pPr>
            <a:r>
              <a:rPr lang="en-US" altLang="en-US" dirty="0">
                <a:sym typeface="Symbol" pitchFamily="18" charset="2"/>
              </a:rPr>
              <a:t>(n)</a:t>
            </a:r>
          </a:p>
        </p:txBody>
      </p:sp>
      <p:pic>
        <p:nvPicPr>
          <p:cNvPr id="302084" name="Picture 4"/>
          <p:cNvPicPr>
            <a:picLocks noChangeAspect="1" noChangeArrowheads="1"/>
          </p:cNvPicPr>
          <p:nvPr/>
        </p:nvPicPr>
        <p:blipFill>
          <a:blip r:embed="rId3">
            <a:extLst>
              <a:ext uri="{28A0092B-C50C-407E-A947-70E740481C1C}">
                <a14:useLocalDpi xmlns:a14="http://schemas.microsoft.com/office/drawing/2010/main" val="0"/>
              </a:ext>
            </a:extLst>
          </a:blip>
          <a:srcRect l="5753" t="7625" r="8281" b="5881"/>
          <a:stretch>
            <a:fillRect/>
          </a:stretch>
        </p:blipFill>
        <p:spPr bwMode="auto">
          <a:xfrm>
            <a:off x="2209800" y="5029200"/>
            <a:ext cx="5718175" cy="151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E6B5DFFC-5901-4013-BE7D-92848C504A2E}" type="slidenum">
              <a:rPr lang="en-US" altLang="en-US"/>
              <a:pPr/>
              <a:t>35</a:t>
            </a:fld>
            <a:endParaRPr lang="en-US" altLang="en-US"/>
          </a:p>
        </p:txBody>
      </p:sp>
      <p:sp>
        <p:nvSpPr>
          <p:cNvPr id="274434" name="Rectangle 2"/>
          <p:cNvSpPr>
            <a:spLocks noGrp="1" noChangeArrowheads="1"/>
          </p:cNvSpPr>
          <p:nvPr>
            <p:ph type="title"/>
          </p:nvPr>
        </p:nvSpPr>
        <p:spPr/>
        <p:txBody>
          <a:bodyPr/>
          <a:lstStyle/>
          <a:p>
            <a:r>
              <a:rPr lang="en-US" altLang="en-US" sz="3600" dirty="0"/>
              <a:t>MERGE-SORT Running Time</a:t>
            </a:r>
          </a:p>
        </p:txBody>
      </p:sp>
      <p:sp>
        <p:nvSpPr>
          <p:cNvPr id="274435" name="Rectangle 3"/>
          <p:cNvSpPr>
            <a:spLocks noGrp="1" noChangeArrowheads="1"/>
          </p:cNvSpPr>
          <p:nvPr>
            <p:ph type="body" idx="1"/>
          </p:nvPr>
        </p:nvSpPr>
        <p:spPr>
          <a:xfrm>
            <a:off x="350838" y="1214438"/>
            <a:ext cx="7932737" cy="5076825"/>
          </a:xfrm>
        </p:spPr>
        <p:txBody>
          <a:bodyPr>
            <a:normAutofit/>
          </a:bodyPr>
          <a:lstStyle/>
          <a:p>
            <a:r>
              <a:rPr lang="en-US" altLang="en-US" sz="2800" dirty="0"/>
              <a:t>Divide: </a:t>
            </a:r>
          </a:p>
          <a:p>
            <a:pPr lvl="1"/>
            <a:r>
              <a:rPr lang="en-US" altLang="en-US" dirty="0"/>
              <a:t>compute q</a:t>
            </a:r>
            <a:r>
              <a:rPr lang="en-US" altLang="en-US" i="1" dirty="0"/>
              <a:t> </a:t>
            </a:r>
            <a:r>
              <a:rPr lang="en-US" altLang="en-US" dirty="0"/>
              <a:t>as the average of p</a:t>
            </a:r>
            <a:r>
              <a:rPr lang="en-US" altLang="en-US" i="1" dirty="0"/>
              <a:t> </a:t>
            </a:r>
            <a:r>
              <a:rPr lang="en-US" altLang="en-US" dirty="0"/>
              <a:t>and r:</a:t>
            </a:r>
            <a:r>
              <a:rPr lang="en-US" altLang="en-US" i="1" dirty="0"/>
              <a:t> </a:t>
            </a:r>
            <a:r>
              <a:rPr lang="en-US" altLang="en-US" dirty="0"/>
              <a:t>D(n) = </a:t>
            </a:r>
            <a:r>
              <a:rPr lang="en-US" altLang="en-US" dirty="0">
                <a:sym typeface="Symbol" pitchFamily="18" charset="2"/>
              </a:rPr>
              <a:t>(1)</a:t>
            </a:r>
            <a:endParaRPr lang="en-US" altLang="en-US" dirty="0"/>
          </a:p>
          <a:p>
            <a:r>
              <a:rPr lang="en-US" altLang="en-US" sz="2800" dirty="0"/>
              <a:t>Conquer: </a:t>
            </a:r>
          </a:p>
          <a:p>
            <a:pPr lvl="1"/>
            <a:r>
              <a:rPr lang="en-US" altLang="en-US" dirty="0"/>
              <a:t>recursively solve 2 </a:t>
            </a:r>
            <a:r>
              <a:rPr lang="en-US" altLang="en-US" dirty="0" err="1"/>
              <a:t>subproblems</a:t>
            </a:r>
            <a:r>
              <a:rPr lang="en-US" altLang="en-US" dirty="0"/>
              <a:t>, each of size n/2 </a:t>
            </a:r>
            <a:r>
              <a:rPr lang="en-US" altLang="en-US" dirty="0">
                <a:sym typeface="Symbol" pitchFamily="18" charset="2"/>
              </a:rPr>
              <a:t> </a:t>
            </a:r>
            <a:r>
              <a:rPr lang="en-US" altLang="en-US" dirty="0"/>
              <a:t>2T (n/2)</a:t>
            </a:r>
          </a:p>
          <a:p>
            <a:r>
              <a:rPr lang="en-US" altLang="en-US" sz="2800" dirty="0"/>
              <a:t>Combine: </a:t>
            </a:r>
          </a:p>
          <a:p>
            <a:pPr lvl="1"/>
            <a:r>
              <a:rPr lang="en-US" altLang="en-US" dirty="0"/>
              <a:t>MERGE on an n-element </a:t>
            </a:r>
            <a:r>
              <a:rPr lang="en-US" altLang="en-US" dirty="0" err="1"/>
              <a:t>subarray</a:t>
            </a:r>
            <a:r>
              <a:rPr lang="en-US" altLang="en-US" dirty="0"/>
              <a:t> takes </a:t>
            </a:r>
            <a:r>
              <a:rPr lang="en-US" altLang="en-US" dirty="0">
                <a:sym typeface="Symbol" pitchFamily="18" charset="2"/>
              </a:rPr>
              <a:t></a:t>
            </a:r>
            <a:r>
              <a:rPr lang="en-US" altLang="en-US" dirty="0"/>
              <a:t>(n) time </a:t>
            </a:r>
            <a:r>
              <a:rPr lang="en-US" altLang="en-US" dirty="0">
                <a:sym typeface="Symbol" pitchFamily="18" charset="2"/>
              </a:rPr>
              <a:t> </a:t>
            </a:r>
            <a:r>
              <a:rPr lang="en-US" altLang="en-US" dirty="0"/>
              <a:t>C(n) = </a:t>
            </a:r>
            <a:r>
              <a:rPr lang="en-US" altLang="en-US" dirty="0">
                <a:sym typeface="Symbol" pitchFamily="18" charset="2"/>
              </a:rPr>
              <a:t></a:t>
            </a:r>
            <a:r>
              <a:rPr lang="en-US" altLang="en-US" dirty="0"/>
              <a:t>(n)</a:t>
            </a:r>
          </a:p>
          <a:p>
            <a:pPr>
              <a:buFontTx/>
              <a:buNone/>
            </a:pPr>
            <a:r>
              <a:rPr lang="en-US" altLang="en-US" sz="2800" dirty="0">
                <a:sym typeface="Symbol" pitchFamily="18" charset="2"/>
              </a:rPr>
              <a:t>	 		 (1)			if </a:t>
            </a:r>
            <a:r>
              <a:rPr lang="en-US" altLang="en-US" sz="2800" dirty="0"/>
              <a:t>n </a:t>
            </a:r>
            <a:r>
              <a:rPr lang="en-US" altLang="en-US" sz="2800" dirty="0">
                <a:cs typeface="Arial" charset="0"/>
              </a:rPr>
              <a:t>=1</a:t>
            </a:r>
            <a:r>
              <a:rPr lang="en-US" altLang="en-US" sz="2800" dirty="0">
                <a:sym typeface="Symbol" pitchFamily="18" charset="2"/>
              </a:rPr>
              <a:t> </a:t>
            </a:r>
          </a:p>
          <a:p>
            <a:pPr>
              <a:buFontTx/>
              <a:buNone/>
            </a:pPr>
            <a:r>
              <a:rPr lang="en-US" altLang="en-US" sz="2800" dirty="0">
                <a:sym typeface="Symbol" pitchFamily="18" charset="2"/>
              </a:rPr>
              <a:t>      T(n) = 	 2T(n/2) + </a:t>
            </a:r>
            <a:r>
              <a:rPr lang="en-US" altLang="en-US" sz="2800" dirty="0"/>
              <a:t>(n)</a:t>
            </a:r>
            <a:r>
              <a:rPr lang="en-US" altLang="en-US" sz="2800" dirty="0">
                <a:sym typeface="Symbol" pitchFamily="18" charset="2"/>
              </a:rPr>
              <a:t> 	if n &gt; 1</a:t>
            </a:r>
            <a:endParaRPr lang="en-US" altLang="en-US" sz="2800" dirty="0"/>
          </a:p>
        </p:txBody>
      </p:sp>
      <p:sp>
        <p:nvSpPr>
          <p:cNvPr id="274436" name="AutoShape 4"/>
          <p:cNvSpPr>
            <a:spLocks/>
          </p:cNvSpPr>
          <p:nvPr/>
        </p:nvSpPr>
        <p:spPr bwMode="auto">
          <a:xfrm>
            <a:off x="2176463" y="4913313"/>
            <a:ext cx="120650" cy="976312"/>
          </a:xfrm>
          <a:prstGeom prst="leftBrace">
            <a:avLst>
              <a:gd name="adj1" fmla="val 674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r>
              <a:rPr lang="en-US" dirty="0"/>
              <a:t> Complexity...</a:t>
            </a:r>
          </a:p>
        </p:txBody>
      </p:sp>
      <p:sp>
        <p:nvSpPr>
          <p:cNvPr id="3" name="Content Placeholder 2"/>
          <p:cNvSpPr>
            <a:spLocks noGrp="1"/>
          </p:cNvSpPr>
          <p:nvPr>
            <p:ph idx="1"/>
          </p:nvPr>
        </p:nvSpPr>
        <p:spPr>
          <a:xfrm>
            <a:off x="533400" y="1219200"/>
            <a:ext cx="8229600" cy="4525963"/>
          </a:xfrm>
        </p:spPr>
        <p:txBody>
          <a:bodyPr>
            <a:noAutofit/>
          </a:bodyPr>
          <a:lstStyle/>
          <a:p>
            <a:pPr>
              <a:lnSpc>
                <a:spcPct val="90000"/>
              </a:lnSpc>
            </a:pPr>
            <a:r>
              <a:rPr lang="en-US" altLang="en-US" sz="2800" dirty="0">
                <a:sym typeface="StarMath" pitchFamily="2" charset="2"/>
              </a:rPr>
              <a:t>Comparisons:</a:t>
            </a:r>
          </a:p>
          <a:p>
            <a:pPr>
              <a:lnSpc>
                <a:spcPct val="90000"/>
              </a:lnSpc>
            </a:pPr>
            <a:r>
              <a:rPr lang="en-US" altLang="en-US" sz="2800" dirty="0">
                <a:sym typeface="StarMath" pitchFamily="2" charset="2"/>
              </a:rPr>
              <a:t>Merge: depends on the ordering of array1</a:t>
            </a:r>
          </a:p>
          <a:p>
            <a:pPr lvl="1">
              <a:lnSpc>
                <a:spcPct val="90000"/>
              </a:lnSpc>
            </a:pPr>
            <a:r>
              <a:rPr lang="en-US" altLang="en-US" dirty="0">
                <a:sym typeface="StarMath" pitchFamily="2" charset="2"/>
              </a:rPr>
              <a:t>if ordered or elements in the right half precede elements in the left half: </a:t>
            </a:r>
          </a:p>
          <a:p>
            <a:pPr lvl="2">
              <a:lnSpc>
                <a:spcPct val="90000"/>
              </a:lnSpc>
            </a:pPr>
            <a:r>
              <a:rPr lang="en-US" altLang="en-US" sz="2800" dirty="0">
                <a:sym typeface="StarMath" pitchFamily="2" charset="2"/>
              </a:rPr>
              <a:t>(first + last)/2 comparisons</a:t>
            </a:r>
          </a:p>
          <a:p>
            <a:pPr lvl="1">
              <a:lnSpc>
                <a:spcPct val="90000"/>
              </a:lnSpc>
            </a:pPr>
            <a:r>
              <a:rPr lang="en-US" altLang="en-US" dirty="0">
                <a:sym typeface="StarMath" pitchFamily="2" charset="2"/>
              </a:rPr>
              <a:t>in the worst case (last element of one half precedes only the last element of the other half - ex: [1 6 10 12] and [5 9 11 13]:</a:t>
            </a:r>
          </a:p>
          <a:p>
            <a:pPr lvl="2">
              <a:lnSpc>
                <a:spcPct val="90000"/>
              </a:lnSpc>
            </a:pPr>
            <a:r>
              <a:rPr lang="en-US" altLang="en-US" sz="2800" dirty="0">
                <a:sym typeface="StarMath" pitchFamily="2" charset="2"/>
              </a:rPr>
              <a:t>last -first comparisons =&gt; n-1</a:t>
            </a:r>
          </a:p>
          <a:p>
            <a:pPr>
              <a:lnSpc>
                <a:spcPct val="90000"/>
              </a:lnSpc>
            </a:pPr>
            <a:r>
              <a:rPr lang="en-US" altLang="en-US" sz="2800" dirty="0" err="1">
                <a:sym typeface="StarMath" pitchFamily="2" charset="2"/>
              </a:rPr>
              <a:t>Mergesort</a:t>
            </a:r>
            <a:r>
              <a:rPr lang="en-US" altLang="en-US" sz="2800" dirty="0">
                <a:sym typeface="StarMath" pitchFamily="2" charset="2"/>
              </a:rPr>
              <a:t>: use the recurrence relation:</a:t>
            </a:r>
          </a:p>
          <a:p>
            <a:pPr lvl="1">
              <a:lnSpc>
                <a:spcPct val="90000"/>
              </a:lnSpc>
              <a:buNone/>
            </a:pPr>
            <a:r>
              <a:rPr lang="en-US" altLang="en-US" dirty="0">
                <a:sym typeface="StarMath" pitchFamily="2" charset="2"/>
              </a:rPr>
              <a:t>			C(1) = 0</a:t>
            </a:r>
          </a:p>
          <a:p>
            <a:pPr lvl="1">
              <a:lnSpc>
                <a:spcPct val="90000"/>
              </a:lnSpc>
              <a:buNone/>
            </a:pPr>
            <a:r>
              <a:rPr lang="en-US" altLang="en-US" dirty="0">
                <a:sym typeface="StarMath" pitchFamily="2" charset="2"/>
              </a:rPr>
              <a:t>			C(n) = 2C(n/2) + n-1 =&gt; O(</a:t>
            </a:r>
            <a:r>
              <a:rPr lang="en-US" altLang="en-US" dirty="0" err="1">
                <a:sym typeface="StarMath" pitchFamily="2" charset="2"/>
              </a:rPr>
              <a:t>nlogn</a:t>
            </a:r>
            <a:r>
              <a:rPr lang="en-US" altLang="en-US" dirty="0">
                <a:sym typeface="StarMath" pitchFamily="2" charset="2"/>
              </a:rPr>
              <a:t>)</a:t>
            </a:r>
          </a:p>
        </p:txBody>
      </p:sp>
      <p:sp>
        <p:nvSpPr>
          <p:cNvPr id="4" name="Slide Number Placeholder 3"/>
          <p:cNvSpPr>
            <a:spLocks noGrp="1"/>
          </p:cNvSpPr>
          <p:nvPr>
            <p:ph type="sldNum" sz="quarter" idx="12"/>
          </p:nvPr>
        </p:nvSpPr>
        <p:spPr/>
        <p:txBody>
          <a:bodyPr/>
          <a:lstStyle/>
          <a:p>
            <a:fld id="{2707644C-0BE1-407E-9ABC-4B35484F77BB}" type="slidenum">
              <a:rPr lang="en-US" smtClean="0"/>
              <a:t>36</a:t>
            </a:fld>
            <a:endParaRPr lang="en-US"/>
          </a:p>
        </p:txBody>
      </p:sp>
    </p:spTree>
    <p:extLst>
      <p:ext uri="{BB962C8B-B14F-4D97-AF65-F5344CB8AC3E}">
        <p14:creationId xmlns:p14="http://schemas.microsoft.com/office/powerpoint/2010/main" val="240169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r>
              <a:rPr lang="en-US" dirty="0"/>
              <a:t> Complexity...</a:t>
            </a:r>
          </a:p>
        </p:txBody>
      </p:sp>
      <p:sp>
        <p:nvSpPr>
          <p:cNvPr id="3" name="Content Placeholder 2"/>
          <p:cNvSpPr>
            <a:spLocks noGrp="1"/>
          </p:cNvSpPr>
          <p:nvPr>
            <p:ph idx="1"/>
          </p:nvPr>
        </p:nvSpPr>
        <p:spPr/>
        <p:txBody>
          <a:bodyPr/>
          <a:lstStyle/>
          <a:p>
            <a:pPr lvl="1"/>
            <a:r>
              <a:rPr lang="en-US" altLang="en-US" sz="2600" dirty="0">
                <a:latin typeface="Tahoma" pitchFamily="34" charset="0"/>
                <a:sym typeface="StarMath" pitchFamily="2" charset="2"/>
              </a:rPr>
              <a:t>Use the substitution method:</a:t>
            </a:r>
          </a:p>
          <a:p>
            <a:pPr lvl="1">
              <a:buNone/>
            </a:pPr>
            <a:r>
              <a:rPr lang="en-US" altLang="en-US" sz="2400" dirty="0">
                <a:latin typeface="Tahoma" pitchFamily="34" charset="0"/>
                <a:sym typeface="StarMath" pitchFamily="2" charset="2"/>
              </a:rPr>
              <a:t>M(n) = 2(2M(n/4) + 2(n/2)) + 2n = 4M(n/4) + 4n</a:t>
            </a:r>
          </a:p>
          <a:p>
            <a:pPr lvl="1">
              <a:buNone/>
            </a:pPr>
            <a:r>
              <a:rPr lang="en-US" altLang="en-US" sz="2400" dirty="0">
                <a:latin typeface="Tahoma" pitchFamily="34" charset="0"/>
                <a:sym typeface="StarMath" pitchFamily="2" charset="2"/>
              </a:rPr>
              <a:t>        = 4(2M(n/8) + 2(n/4)) + 4n = 8M(n/8) + 6n</a:t>
            </a:r>
          </a:p>
          <a:p>
            <a:pPr lvl="1">
              <a:buNone/>
            </a:pPr>
            <a:r>
              <a:rPr lang="en-US" altLang="en-US" sz="2400" dirty="0">
                <a:latin typeface="Tahoma" pitchFamily="34" charset="0"/>
                <a:sym typeface="StarMath" pitchFamily="2" charset="2"/>
              </a:rPr>
              <a:t>			…..</a:t>
            </a:r>
          </a:p>
          <a:p>
            <a:pPr lvl="1">
              <a:buNone/>
            </a:pPr>
            <a:r>
              <a:rPr lang="en-US" altLang="en-US" sz="2400" dirty="0">
                <a:latin typeface="Tahoma" pitchFamily="34" charset="0"/>
                <a:sym typeface="StarMath" pitchFamily="2" charset="2"/>
              </a:rPr>
              <a:t>		   = 2</a:t>
            </a:r>
            <a:r>
              <a:rPr lang="en-US" altLang="en-US" sz="2400" baseline="30000" dirty="0">
                <a:latin typeface="Tahoma" pitchFamily="34" charset="0"/>
                <a:sym typeface="StarMath" pitchFamily="2" charset="2"/>
              </a:rPr>
              <a:t>i</a:t>
            </a:r>
            <a:r>
              <a:rPr lang="en-US" altLang="en-US" sz="2400" dirty="0">
                <a:latin typeface="Tahoma" pitchFamily="34" charset="0"/>
                <a:sym typeface="StarMath" pitchFamily="2" charset="2"/>
              </a:rPr>
              <a:t>M(n/2</a:t>
            </a:r>
            <a:r>
              <a:rPr lang="en-US" altLang="en-US" sz="2400" baseline="30000" dirty="0">
                <a:latin typeface="Tahoma" pitchFamily="34" charset="0"/>
                <a:sym typeface="StarMath" pitchFamily="2" charset="2"/>
              </a:rPr>
              <a:t>i</a:t>
            </a:r>
            <a:r>
              <a:rPr lang="en-US" altLang="en-US" sz="2400" dirty="0">
                <a:latin typeface="Tahoma" pitchFamily="34" charset="0"/>
                <a:sym typeface="StarMath" pitchFamily="2" charset="2"/>
              </a:rPr>
              <a:t>) + 2in</a:t>
            </a:r>
          </a:p>
          <a:p>
            <a:pPr lvl="1"/>
            <a:r>
              <a:rPr lang="en-US" altLang="en-US" sz="2400" dirty="0">
                <a:latin typeface="Tahoma" pitchFamily="34" charset="0"/>
                <a:sym typeface="StarMath" pitchFamily="2" charset="2"/>
              </a:rPr>
              <a:t>choosing i = </a:t>
            </a:r>
            <a:r>
              <a:rPr lang="en-US" altLang="en-US" sz="2400" dirty="0" err="1">
                <a:latin typeface="Tahoma" pitchFamily="34" charset="0"/>
                <a:sym typeface="StarMath" pitchFamily="2" charset="2"/>
              </a:rPr>
              <a:t>lg</a:t>
            </a:r>
            <a:r>
              <a:rPr lang="en-US" altLang="en-US" sz="2400" dirty="0">
                <a:latin typeface="Tahoma" pitchFamily="34" charset="0"/>
                <a:sym typeface="StarMath" pitchFamily="2" charset="2"/>
              </a:rPr>
              <a:t> n so that n = 2</a:t>
            </a:r>
            <a:r>
              <a:rPr lang="en-US" altLang="en-US" sz="2400" baseline="30000" dirty="0">
                <a:latin typeface="Tahoma" pitchFamily="34" charset="0"/>
                <a:sym typeface="StarMath" pitchFamily="2" charset="2"/>
              </a:rPr>
              <a:t>i</a:t>
            </a:r>
            <a:r>
              <a:rPr lang="en-US" altLang="en-US" sz="2400" dirty="0">
                <a:latin typeface="Tahoma" pitchFamily="34" charset="0"/>
                <a:sym typeface="StarMath" pitchFamily="2" charset="2"/>
              </a:rPr>
              <a:t> allows us to infer</a:t>
            </a:r>
          </a:p>
          <a:p>
            <a:pPr lvl="1">
              <a:buNone/>
            </a:pPr>
            <a:r>
              <a:rPr lang="en-US" altLang="en-US" sz="2400" dirty="0">
                <a:latin typeface="Tahoma" pitchFamily="34" charset="0"/>
                <a:sym typeface="StarMath" pitchFamily="2" charset="2"/>
              </a:rPr>
              <a:t>M(n) = 2</a:t>
            </a:r>
            <a:r>
              <a:rPr lang="en-US" altLang="en-US" sz="2400" baseline="30000" dirty="0">
                <a:latin typeface="Tahoma" pitchFamily="34" charset="0"/>
                <a:sym typeface="StarMath" pitchFamily="2" charset="2"/>
              </a:rPr>
              <a:t>i</a:t>
            </a:r>
            <a:r>
              <a:rPr lang="en-US" altLang="en-US" sz="2400" dirty="0">
                <a:latin typeface="Tahoma" pitchFamily="34" charset="0"/>
                <a:sym typeface="StarMath" pitchFamily="2" charset="2"/>
              </a:rPr>
              <a:t>M(n/2</a:t>
            </a:r>
            <a:r>
              <a:rPr lang="en-US" altLang="en-US" sz="2400" baseline="30000" dirty="0">
                <a:latin typeface="Tahoma" pitchFamily="34" charset="0"/>
                <a:sym typeface="StarMath" pitchFamily="2" charset="2"/>
              </a:rPr>
              <a:t>i</a:t>
            </a:r>
            <a:r>
              <a:rPr lang="en-US" altLang="en-US" sz="2400" dirty="0">
                <a:latin typeface="Tahoma" pitchFamily="34" charset="0"/>
                <a:sym typeface="StarMath" pitchFamily="2" charset="2"/>
              </a:rPr>
              <a:t>) + 2in </a:t>
            </a:r>
          </a:p>
          <a:p>
            <a:pPr lvl="1">
              <a:buNone/>
            </a:pPr>
            <a:r>
              <a:rPr lang="en-US" altLang="en-US" sz="2400" dirty="0">
                <a:latin typeface="Tahoma" pitchFamily="34" charset="0"/>
                <a:sym typeface="StarMath" pitchFamily="2" charset="2"/>
              </a:rPr>
              <a:t>        = </a:t>
            </a:r>
            <a:r>
              <a:rPr lang="en-US" altLang="en-US" sz="2400" dirty="0" err="1">
                <a:latin typeface="Tahoma" pitchFamily="34" charset="0"/>
                <a:sym typeface="StarMath" pitchFamily="2" charset="2"/>
              </a:rPr>
              <a:t>nM</a:t>
            </a:r>
            <a:r>
              <a:rPr lang="en-US" altLang="en-US" sz="2400" dirty="0">
                <a:latin typeface="Tahoma" pitchFamily="34" charset="0"/>
                <a:sym typeface="StarMath" pitchFamily="2" charset="2"/>
              </a:rPr>
              <a:t>(1) + 2n </a:t>
            </a:r>
            <a:r>
              <a:rPr lang="en-US" altLang="en-US" sz="2400" dirty="0" err="1">
                <a:latin typeface="Tahoma" pitchFamily="34" charset="0"/>
                <a:sym typeface="StarMath" pitchFamily="2" charset="2"/>
              </a:rPr>
              <a:t>lg</a:t>
            </a:r>
            <a:r>
              <a:rPr lang="en-US" altLang="en-US" sz="2400" dirty="0">
                <a:latin typeface="Tahoma" pitchFamily="34" charset="0"/>
                <a:sym typeface="StarMath" pitchFamily="2" charset="2"/>
              </a:rPr>
              <a:t> n </a:t>
            </a:r>
          </a:p>
          <a:p>
            <a:pPr lvl="1">
              <a:buNone/>
            </a:pPr>
            <a:r>
              <a:rPr lang="en-US" altLang="en-US" sz="2400" dirty="0">
                <a:latin typeface="Tahoma" pitchFamily="34" charset="0"/>
                <a:sym typeface="StarMath" pitchFamily="2" charset="2"/>
              </a:rPr>
              <a:t>        = 2n </a:t>
            </a:r>
            <a:r>
              <a:rPr lang="en-US" altLang="en-US" sz="2400" dirty="0" err="1">
                <a:latin typeface="Tahoma" pitchFamily="34" charset="0"/>
                <a:sym typeface="StarMath" pitchFamily="2" charset="2"/>
              </a:rPr>
              <a:t>lg</a:t>
            </a:r>
            <a:r>
              <a:rPr lang="en-US" altLang="en-US" sz="2400" dirty="0">
                <a:latin typeface="Tahoma" pitchFamily="34" charset="0"/>
                <a:sym typeface="StarMath" pitchFamily="2" charset="2"/>
              </a:rPr>
              <a:t> n </a:t>
            </a:r>
          </a:p>
          <a:p>
            <a:pPr lvl="1">
              <a:buNone/>
            </a:pPr>
            <a:r>
              <a:rPr lang="en-US" altLang="en-US" sz="2400" dirty="0">
                <a:latin typeface="Tahoma" pitchFamily="34" charset="0"/>
                <a:sym typeface="StarMath" pitchFamily="2" charset="2"/>
              </a:rPr>
              <a:t>        = O(</a:t>
            </a:r>
            <a:r>
              <a:rPr lang="en-US" altLang="en-US" sz="2400" dirty="0" err="1">
                <a:latin typeface="Tahoma" pitchFamily="34" charset="0"/>
                <a:sym typeface="StarMath" pitchFamily="2" charset="2"/>
              </a:rPr>
              <a:t>nlgn</a:t>
            </a:r>
            <a:r>
              <a:rPr lang="en-US" altLang="en-US" sz="2400" dirty="0">
                <a:latin typeface="Tahoma" pitchFamily="34" charset="0"/>
                <a:sym typeface="StarMath" pitchFamily="2" charset="2"/>
              </a:rPr>
              <a:t>)</a:t>
            </a:r>
          </a:p>
          <a:p>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37</a:t>
            </a:fld>
            <a:endParaRPr lang="en-US"/>
          </a:p>
        </p:txBody>
      </p:sp>
    </p:spTree>
    <p:extLst>
      <p:ext uri="{BB962C8B-B14F-4D97-AF65-F5344CB8AC3E}">
        <p14:creationId xmlns:p14="http://schemas.microsoft.com/office/powerpoint/2010/main" val="1325825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1"/>
          </p:nvPr>
        </p:nvSpPr>
        <p:spPr/>
        <p:txBody>
          <a:bodyPr/>
          <a:lstStyle/>
          <a:p>
            <a:fld id="{7743CB8E-AA27-4923-8627-97FAB0DEEE36}" type="slidenum">
              <a:rPr lang="en-US" altLang="en-US"/>
              <a:pPr/>
              <a:t>38</a:t>
            </a:fld>
            <a:endParaRPr lang="en-US" altLang="en-US"/>
          </a:p>
        </p:txBody>
      </p:sp>
      <p:sp>
        <p:nvSpPr>
          <p:cNvPr id="280578" name="Rectangle 2"/>
          <p:cNvSpPr>
            <a:spLocks noGrp="1" noChangeArrowheads="1"/>
          </p:cNvSpPr>
          <p:nvPr>
            <p:ph type="title"/>
          </p:nvPr>
        </p:nvSpPr>
        <p:spPr/>
        <p:txBody>
          <a:bodyPr/>
          <a:lstStyle/>
          <a:p>
            <a:r>
              <a:rPr lang="en-US" altLang="en-US"/>
              <a:t>Merge Sort - Discussion</a:t>
            </a:r>
          </a:p>
        </p:txBody>
      </p:sp>
      <p:sp>
        <p:nvSpPr>
          <p:cNvPr id="280579" name="Rectangle 3"/>
          <p:cNvSpPr>
            <a:spLocks noGrp="1" noChangeArrowheads="1"/>
          </p:cNvSpPr>
          <p:nvPr>
            <p:ph type="body" idx="1"/>
          </p:nvPr>
        </p:nvSpPr>
        <p:spPr/>
        <p:txBody>
          <a:bodyPr/>
          <a:lstStyle/>
          <a:p>
            <a:r>
              <a:rPr lang="en-US" altLang="en-US" dirty="0"/>
              <a:t>Running time insensitive of the input</a:t>
            </a:r>
          </a:p>
          <a:p>
            <a:endParaRPr lang="en-US" altLang="en-US" dirty="0"/>
          </a:p>
          <a:p>
            <a:r>
              <a:rPr lang="en-US" altLang="en-US" dirty="0"/>
              <a:t>Advantages:</a:t>
            </a:r>
          </a:p>
          <a:p>
            <a:pPr lvl="1"/>
            <a:r>
              <a:rPr lang="en-US" altLang="en-US" dirty="0"/>
              <a:t>Guaranteed to run in </a:t>
            </a:r>
            <a:r>
              <a:rPr lang="en-US" altLang="en-US" dirty="0">
                <a:latin typeface="Comic Sans MS" pitchFamily="66" charset="0"/>
                <a:sym typeface="Symbol" pitchFamily="18" charset="2"/>
              </a:rPr>
              <a:t>(</a:t>
            </a:r>
            <a:r>
              <a:rPr lang="en-US" altLang="en-US" dirty="0" err="1">
                <a:latin typeface="Comic Sans MS" pitchFamily="66" charset="0"/>
                <a:sym typeface="Symbol" pitchFamily="18" charset="2"/>
              </a:rPr>
              <a:t>nlgn</a:t>
            </a:r>
            <a:r>
              <a:rPr lang="en-US" altLang="en-US" dirty="0">
                <a:latin typeface="Comic Sans MS" pitchFamily="66" charset="0"/>
                <a:sym typeface="Symbol" pitchFamily="18" charset="2"/>
              </a:rPr>
              <a:t>)</a:t>
            </a:r>
          </a:p>
          <a:p>
            <a:pPr lvl="1"/>
            <a:endParaRPr lang="en-US" altLang="en-US" dirty="0">
              <a:sym typeface="Symbol" pitchFamily="18" charset="2"/>
            </a:endParaRPr>
          </a:p>
          <a:p>
            <a:r>
              <a:rPr lang="en-US" altLang="en-US" dirty="0">
                <a:sym typeface="Symbol" pitchFamily="18" charset="2"/>
              </a:rPr>
              <a:t>Disadvantage</a:t>
            </a:r>
          </a:p>
          <a:p>
            <a:pPr lvl="1"/>
            <a:r>
              <a:rPr lang="en-US" altLang="en-US" dirty="0">
                <a:sym typeface="Symbol" pitchFamily="18" charset="2"/>
              </a:rPr>
              <a:t>Requires extra space N</a:t>
            </a:r>
          </a:p>
          <a:p>
            <a:pPr lvl="1"/>
            <a:endParaRPr lang="en-US" alt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Quicksort</a:t>
            </a:r>
          </a:p>
        </p:txBody>
      </p:sp>
      <p:sp>
        <p:nvSpPr>
          <p:cNvPr id="3075" name="Rectangle 3"/>
          <p:cNvSpPr>
            <a:spLocks noGrp="1" noChangeArrowheads="1"/>
          </p:cNvSpPr>
          <p:nvPr>
            <p:ph idx="1"/>
          </p:nvPr>
        </p:nvSpPr>
        <p:spPr/>
        <p:txBody>
          <a:bodyPr/>
          <a:lstStyle/>
          <a:p>
            <a:r>
              <a:rPr lang="en-US" altLang="en-US" dirty="0"/>
              <a:t>Fastest known sorting algorithm in practice</a:t>
            </a:r>
          </a:p>
          <a:p>
            <a:pPr lvl="1"/>
            <a:r>
              <a:rPr lang="en-US" altLang="en-US" dirty="0"/>
              <a:t>Caveats: not stable</a:t>
            </a:r>
          </a:p>
          <a:p>
            <a:pPr lvl="1"/>
            <a:r>
              <a:rPr lang="en-US" altLang="en-US" dirty="0"/>
              <a:t>Vulnerable to certain attacks</a:t>
            </a:r>
          </a:p>
          <a:p>
            <a:endParaRPr lang="en-US" altLang="en-US" dirty="0"/>
          </a:p>
          <a:p>
            <a:r>
              <a:rPr lang="en-US" altLang="en-US" dirty="0"/>
              <a:t>Average case complexity </a:t>
            </a:r>
            <a:r>
              <a:rPr lang="en-US" altLang="en-US" dirty="0">
                <a:sym typeface="Wingdings" pitchFamily="2" charset="2"/>
              </a:rPr>
              <a:t></a:t>
            </a:r>
            <a:r>
              <a:rPr lang="en-US" altLang="en-US" i="1" dirty="0">
                <a:latin typeface="Chalkboard Bold" pitchFamily="16" charset="0"/>
              </a:rPr>
              <a:t>O(n log</a:t>
            </a:r>
            <a:r>
              <a:rPr lang="en-US" altLang="en-US" i="1" baseline="-25000" dirty="0">
                <a:latin typeface="Chalkboard Bold" pitchFamily="16" charset="0"/>
              </a:rPr>
              <a:t> </a:t>
            </a:r>
            <a:r>
              <a:rPr lang="en-US" altLang="en-US" i="1" dirty="0">
                <a:latin typeface="Chalkboard Bold" pitchFamily="16" charset="0"/>
              </a:rPr>
              <a:t>n)</a:t>
            </a:r>
          </a:p>
          <a:p>
            <a:endParaRPr lang="en-US" altLang="en-US" dirty="0"/>
          </a:p>
          <a:p>
            <a:r>
              <a:rPr lang="en-US" altLang="en-US" dirty="0"/>
              <a:t>Worst-case complexity </a:t>
            </a:r>
            <a:r>
              <a:rPr lang="en-US" altLang="en-US" dirty="0">
                <a:sym typeface="Wingdings" pitchFamily="2" charset="2"/>
              </a:rPr>
              <a:t> </a:t>
            </a:r>
            <a:r>
              <a:rPr lang="en-US" altLang="en-US" i="1" dirty="0">
                <a:latin typeface="Chalkboard Bold" pitchFamily="16" charset="0"/>
              </a:rPr>
              <a:t>O(n</a:t>
            </a:r>
            <a:r>
              <a:rPr lang="en-US" altLang="en-US" i="1" baseline="30000" dirty="0">
                <a:latin typeface="Chalkboard Bold" pitchFamily="16" charset="0"/>
              </a:rPr>
              <a:t>2</a:t>
            </a:r>
            <a:r>
              <a:rPr lang="en-US" altLang="en-US" i="1" dirty="0">
                <a:latin typeface="Chalkboard Bold" pitchFamily="16" charset="0"/>
              </a:rPr>
              <a:t>)</a:t>
            </a:r>
            <a:endParaRPr lang="en-US" altLang="en-US" dirty="0"/>
          </a:p>
          <a:p>
            <a:pPr lvl="1"/>
            <a:r>
              <a:rPr lang="en-US" altLang="en-US" dirty="0"/>
              <a:t>Rarely happens, if coded correctly</a:t>
            </a:r>
          </a:p>
          <a:p>
            <a:endParaRPr lang="en-US" altLang="en-US" dirty="0"/>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lstStyle/>
          <a:p>
            <a:r>
              <a:rPr lang="en-US" dirty="0"/>
              <a:t>Bubble elements to top of the list by swapping elements </a:t>
            </a:r>
          </a:p>
          <a:p>
            <a:r>
              <a:rPr lang="en-US" dirty="0"/>
              <a:t>Elements can move different number of locations as each pass finds the next value to place in order</a:t>
            </a:r>
          </a:p>
          <a:p>
            <a:r>
              <a:rPr lang="en-US" dirty="0"/>
              <a:t>“Modified” version only looks at unsorted elements</a:t>
            </a:r>
          </a:p>
        </p:txBody>
      </p:sp>
      <p:sp>
        <p:nvSpPr>
          <p:cNvPr id="4" name="Slide Number Placeholder 3"/>
          <p:cNvSpPr>
            <a:spLocks noGrp="1"/>
          </p:cNvSpPr>
          <p:nvPr>
            <p:ph type="sldNum" sz="quarter" idx="12"/>
          </p:nvPr>
        </p:nvSpPr>
        <p:spPr/>
        <p:txBody>
          <a:bodyPr/>
          <a:lstStyle/>
          <a:p>
            <a:fld id="{2707644C-0BE1-407E-9ABC-4B35484F77BB}" type="slidenum">
              <a:rPr lang="en-US" smtClean="0"/>
              <a:t>4</a:t>
            </a:fld>
            <a:endParaRPr lang="en-US"/>
          </a:p>
        </p:txBody>
      </p:sp>
    </p:spTree>
    <p:extLst>
      <p:ext uri="{BB962C8B-B14F-4D97-AF65-F5344CB8AC3E}">
        <p14:creationId xmlns:p14="http://schemas.microsoft.com/office/powerpoint/2010/main" val="630589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Quicksort Outline</a:t>
            </a:r>
          </a:p>
        </p:txBody>
      </p:sp>
      <p:sp>
        <p:nvSpPr>
          <p:cNvPr id="4099" name="Rectangle 3"/>
          <p:cNvSpPr>
            <a:spLocks noGrp="1" noChangeArrowheads="1"/>
          </p:cNvSpPr>
          <p:nvPr>
            <p:ph idx="1"/>
          </p:nvPr>
        </p:nvSpPr>
        <p:spPr/>
        <p:txBody>
          <a:bodyPr/>
          <a:lstStyle/>
          <a:p>
            <a:pPr marL="609600" indent="-609600">
              <a:lnSpc>
                <a:spcPct val="110000"/>
              </a:lnSpc>
            </a:pPr>
            <a:r>
              <a:rPr lang="en-US" altLang="en-US" sz="2000" dirty="0"/>
              <a:t>Divide and conquer approach </a:t>
            </a:r>
          </a:p>
          <a:p>
            <a:pPr marL="609600" indent="-609600">
              <a:lnSpc>
                <a:spcPct val="110000"/>
              </a:lnSpc>
            </a:pPr>
            <a:r>
              <a:rPr lang="en-US" altLang="en-US" sz="2000" dirty="0"/>
              <a:t>Given array </a:t>
            </a:r>
            <a:r>
              <a:rPr lang="en-US" altLang="en-US" sz="2000" dirty="0">
                <a:latin typeface="Courier New" pitchFamily="49" charset="0"/>
              </a:rPr>
              <a:t>S</a:t>
            </a:r>
            <a:r>
              <a:rPr lang="en-US" altLang="en-US" sz="2000" dirty="0"/>
              <a:t> to be sorted</a:t>
            </a:r>
            <a:endParaRPr lang="en-US" altLang="en-US" sz="2100" dirty="0"/>
          </a:p>
          <a:p>
            <a:pPr marL="990600" lvl="1" indent="-533400">
              <a:lnSpc>
                <a:spcPct val="110000"/>
              </a:lnSpc>
              <a:buFont typeface="Times" pitchFamily="16" charset="0"/>
              <a:buChar char="•"/>
            </a:pPr>
            <a:r>
              <a:rPr lang="en-US" altLang="en-US" sz="1800" dirty="0"/>
              <a:t>If size of </a:t>
            </a:r>
            <a:r>
              <a:rPr lang="en-US" altLang="en-US" sz="1800" dirty="0">
                <a:latin typeface="Courier New" pitchFamily="49" charset="0"/>
              </a:rPr>
              <a:t>S </a:t>
            </a:r>
            <a:r>
              <a:rPr lang="en-US" altLang="en-US" sz="1800" u="sng" dirty="0">
                <a:latin typeface="Courier New" pitchFamily="49" charset="0"/>
              </a:rPr>
              <a:t>&lt;</a:t>
            </a:r>
            <a:r>
              <a:rPr lang="en-US" altLang="en-US" sz="1800" dirty="0">
                <a:latin typeface="Courier New" pitchFamily="49" charset="0"/>
              </a:rPr>
              <a:t> 1</a:t>
            </a:r>
            <a:r>
              <a:rPr lang="en-US" altLang="en-US" sz="1800" dirty="0"/>
              <a:t> then done;</a:t>
            </a:r>
          </a:p>
          <a:p>
            <a:pPr marL="990600" lvl="1" indent="-533400">
              <a:lnSpc>
                <a:spcPct val="110000"/>
              </a:lnSpc>
              <a:buFont typeface="Times" pitchFamily="16" charset="0"/>
              <a:buChar char="•"/>
            </a:pPr>
            <a:r>
              <a:rPr lang="en-US" altLang="en-US" sz="1800" dirty="0"/>
              <a:t>Pick any element </a:t>
            </a:r>
            <a:r>
              <a:rPr lang="en-US" altLang="en-US" sz="1800" dirty="0">
                <a:latin typeface="Courier New" pitchFamily="49" charset="0"/>
              </a:rPr>
              <a:t>v</a:t>
            </a:r>
            <a:r>
              <a:rPr lang="en-US" altLang="en-US" sz="1800" dirty="0"/>
              <a:t> in </a:t>
            </a:r>
            <a:r>
              <a:rPr lang="en-US" altLang="en-US" sz="1800" dirty="0">
                <a:latin typeface="Courier New" pitchFamily="49" charset="0"/>
              </a:rPr>
              <a:t>S </a:t>
            </a:r>
            <a:r>
              <a:rPr lang="en-US" altLang="en-US" sz="1800" dirty="0"/>
              <a:t>as the pivot</a:t>
            </a:r>
          </a:p>
          <a:p>
            <a:pPr marL="990600" lvl="1" indent="-533400">
              <a:lnSpc>
                <a:spcPct val="110000"/>
              </a:lnSpc>
              <a:buFont typeface="Times" pitchFamily="16" charset="0"/>
              <a:buChar char="•"/>
            </a:pPr>
            <a:r>
              <a:rPr lang="en-US" altLang="en-US" sz="1800" dirty="0"/>
              <a:t>Partition </a:t>
            </a:r>
            <a:r>
              <a:rPr lang="en-US" altLang="en-US" sz="1800" dirty="0">
                <a:latin typeface="Courier New" pitchFamily="49" charset="0"/>
              </a:rPr>
              <a:t>S-{v}</a:t>
            </a:r>
            <a:r>
              <a:rPr lang="en-US" altLang="en-US" sz="1800" dirty="0"/>
              <a:t> (remaining elements in </a:t>
            </a:r>
            <a:r>
              <a:rPr lang="en-US" altLang="en-US" sz="1800" dirty="0">
                <a:latin typeface="Courier New" pitchFamily="49" charset="0"/>
              </a:rPr>
              <a:t>S</a:t>
            </a:r>
            <a:r>
              <a:rPr lang="en-US" altLang="en-US" sz="1800" dirty="0"/>
              <a:t>) into two groups</a:t>
            </a:r>
          </a:p>
          <a:p>
            <a:pPr marL="1371600" lvl="2" indent="-457200">
              <a:lnSpc>
                <a:spcPct val="110000"/>
              </a:lnSpc>
              <a:buFont typeface="Times" pitchFamily="16" charset="0"/>
              <a:buChar char="•"/>
            </a:pPr>
            <a:r>
              <a:rPr lang="en-US" altLang="en-US" sz="1700" dirty="0">
                <a:latin typeface="Courier New" pitchFamily="49" charset="0"/>
              </a:rPr>
              <a:t>S1</a:t>
            </a:r>
            <a:r>
              <a:rPr lang="en-US" altLang="en-US" sz="1700" dirty="0"/>
              <a:t> = {all elements in </a:t>
            </a:r>
            <a:r>
              <a:rPr lang="en-US" altLang="en-US" sz="1700" dirty="0">
                <a:latin typeface="Courier New" pitchFamily="49" charset="0"/>
              </a:rPr>
              <a:t>S-{v}</a:t>
            </a:r>
            <a:r>
              <a:rPr lang="en-US" altLang="en-US" sz="1700" dirty="0"/>
              <a:t> that are smaller than </a:t>
            </a:r>
            <a:r>
              <a:rPr lang="en-US" altLang="en-US" sz="1700" dirty="0">
                <a:latin typeface="Courier New" pitchFamily="49" charset="0"/>
              </a:rPr>
              <a:t>v</a:t>
            </a:r>
            <a:r>
              <a:rPr lang="en-US" altLang="en-US" sz="1700" dirty="0"/>
              <a:t>}</a:t>
            </a:r>
          </a:p>
          <a:p>
            <a:pPr marL="1371600" lvl="2" indent="-457200">
              <a:lnSpc>
                <a:spcPct val="110000"/>
              </a:lnSpc>
              <a:buFont typeface="Times" pitchFamily="16" charset="0"/>
              <a:buChar char="•"/>
            </a:pPr>
            <a:r>
              <a:rPr lang="en-US" altLang="en-US" sz="1700" dirty="0">
                <a:latin typeface="Courier New" pitchFamily="49" charset="0"/>
              </a:rPr>
              <a:t>S2</a:t>
            </a:r>
            <a:r>
              <a:rPr lang="en-US" altLang="en-US" sz="1700" dirty="0"/>
              <a:t> = {all elements in </a:t>
            </a:r>
            <a:r>
              <a:rPr lang="en-US" altLang="en-US" sz="1700" dirty="0">
                <a:latin typeface="Courier New" pitchFamily="49" charset="0"/>
              </a:rPr>
              <a:t>S-{v}</a:t>
            </a:r>
            <a:r>
              <a:rPr lang="en-US" altLang="en-US" sz="1700" dirty="0"/>
              <a:t> that are larger than </a:t>
            </a:r>
            <a:r>
              <a:rPr lang="en-US" altLang="en-US" sz="1700" dirty="0">
                <a:latin typeface="Courier New" pitchFamily="49" charset="0"/>
              </a:rPr>
              <a:t>v</a:t>
            </a:r>
            <a:r>
              <a:rPr lang="en-US" altLang="en-US" sz="1700" dirty="0"/>
              <a:t>}</a:t>
            </a:r>
            <a:endParaRPr lang="en-US" altLang="en-US" sz="1600" dirty="0"/>
          </a:p>
          <a:p>
            <a:pPr marL="990600" lvl="1" indent="-533400">
              <a:lnSpc>
                <a:spcPct val="110000"/>
              </a:lnSpc>
              <a:buFont typeface="Times" pitchFamily="16" charset="0"/>
              <a:buChar char="•"/>
            </a:pPr>
            <a:r>
              <a:rPr lang="en-US" altLang="en-US" sz="1800" dirty="0"/>
              <a:t>Return {</a:t>
            </a:r>
            <a:r>
              <a:rPr lang="en-US" altLang="en-US" sz="1800" dirty="0">
                <a:latin typeface="Courier New" pitchFamily="49" charset="0"/>
              </a:rPr>
              <a:t>quicksort(S1)</a:t>
            </a:r>
            <a:r>
              <a:rPr lang="en-US" altLang="en-US" sz="1800" dirty="0"/>
              <a:t> followed by </a:t>
            </a:r>
            <a:r>
              <a:rPr lang="en-US" altLang="en-US" sz="1800" dirty="0">
                <a:latin typeface="Courier New" pitchFamily="49" charset="0"/>
              </a:rPr>
              <a:t>v</a:t>
            </a:r>
            <a:r>
              <a:rPr lang="en-US" altLang="en-US" sz="1800" dirty="0"/>
              <a:t> followed by </a:t>
            </a:r>
            <a:r>
              <a:rPr lang="en-US" altLang="en-US" sz="1800" dirty="0">
                <a:latin typeface="Courier New" pitchFamily="49" charset="0"/>
              </a:rPr>
              <a:t>quicksort(S2)</a:t>
            </a:r>
            <a:r>
              <a:rPr lang="en-US" altLang="en-US" sz="1800" dirty="0"/>
              <a:t> }</a:t>
            </a:r>
          </a:p>
          <a:p>
            <a:pPr marL="609600" indent="-609600">
              <a:lnSpc>
                <a:spcPct val="110000"/>
              </a:lnSpc>
            </a:pPr>
            <a:r>
              <a:rPr lang="en-US" altLang="en-US" sz="2000" dirty="0"/>
              <a:t>Trick lies in handling the partitioning (step 3).</a:t>
            </a:r>
          </a:p>
          <a:p>
            <a:pPr marL="990600" lvl="1" indent="-533400">
              <a:lnSpc>
                <a:spcPct val="110000"/>
              </a:lnSpc>
            </a:pPr>
            <a:r>
              <a:rPr lang="en-US" altLang="en-US" sz="1800" dirty="0"/>
              <a:t>Picking a good pivot</a:t>
            </a:r>
          </a:p>
          <a:p>
            <a:pPr marL="990600" lvl="1" indent="-533400">
              <a:lnSpc>
                <a:spcPct val="110000"/>
              </a:lnSpc>
            </a:pPr>
            <a:r>
              <a:rPr lang="en-US" altLang="en-US" sz="1800" dirty="0"/>
              <a:t>Efficiently  partitioning in-place</a:t>
            </a:r>
          </a:p>
          <a:p>
            <a:pPr marL="990600" lvl="1" indent="-533400">
              <a:lnSpc>
                <a:spcPct val="80000"/>
              </a:lnSpc>
            </a:pPr>
            <a:endParaRPr lang="en-US" altLang="en-US" sz="1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Quicksort example</a:t>
            </a:r>
          </a:p>
        </p:txBody>
      </p:sp>
      <p:grpSp>
        <p:nvGrpSpPr>
          <p:cNvPr id="5123" name="Group 69"/>
          <p:cNvGrpSpPr>
            <a:grpSpLocks/>
          </p:cNvGrpSpPr>
          <p:nvPr/>
        </p:nvGrpSpPr>
        <p:grpSpPr bwMode="auto">
          <a:xfrm>
            <a:off x="2895600" y="1524000"/>
            <a:ext cx="3810000" cy="914400"/>
            <a:chOff x="1800" y="960"/>
            <a:chExt cx="2400" cy="576"/>
          </a:xfrm>
        </p:grpSpPr>
        <p:sp>
          <p:nvSpPr>
            <p:cNvPr id="5189" name="Oval 4"/>
            <p:cNvSpPr>
              <a:spLocks noChangeArrowheads="1"/>
            </p:cNvSpPr>
            <p:nvPr/>
          </p:nvSpPr>
          <p:spPr bwMode="auto">
            <a:xfrm>
              <a:off x="1800" y="960"/>
              <a:ext cx="2400" cy="57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5190" name="Oval 5"/>
            <p:cNvSpPr>
              <a:spLocks noChangeArrowheads="1"/>
            </p:cNvSpPr>
            <p:nvPr/>
          </p:nvSpPr>
          <p:spPr bwMode="auto">
            <a:xfrm>
              <a:off x="1944" y="1200"/>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13</a:t>
              </a:r>
              <a:endParaRPr lang="en-US" altLang="en-US"/>
            </a:p>
          </p:txBody>
        </p:sp>
        <p:sp>
          <p:nvSpPr>
            <p:cNvPr id="5191" name="Oval 7"/>
            <p:cNvSpPr>
              <a:spLocks noChangeArrowheads="1"/>
            </p:cNvSpPr>
            <p:nvPr/>
          </p:nvSpPr>
          <p:spPr bwMode="auto">
            <a:xfrm>
              <a:off x="2232" y="1056"/>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81</a:t>
              </a:r>
              <a:endParaRPr lang="en-US" altLang="en-US"/>
            </a:p>
          </p:txBody>
        </p:sp>
        <p:sp>
          <p:nvSpPr>
            <p:cNvPr id="5192" name="Oval 8"/>
            <p:cNvSpPr>
              <a:spLocks noChangeArrowheads="1"/>
            </p:cNvSpPr>
            <p:nvPr/>
          </p:nvSpPr>
          <p:spPr bwMode="auto">
            <a:xfrm>
              <a:off x="2352" y="124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92</a:t>
              </a:r>
              <a:endParaRPr lang="en-US" altLang="en-US"/>
            </a:p>
          </p:txBody>
        </p:sp>
        <p:sp>
          <p:nvSpPr>
            <p:cNvPr id="5193" name="Oval 9"/>
            <p:cNvSpPr>
              <a:spLocks noChangeArrowheads="1"/>
            </p:cNvSpPr>
            <p:nvPr/>
          </p:nvSpPr>
          <p:spPr bwMode="auto">
            <a:xfrm>
              <a:off x="2568" y="110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43</a:t>
              </a:r>
              <a:endParaRPr lang="en-US" altLang="en-US"/>
            </a:p>
          </p:txBody>
        </p:sp>
        <p:sp>
          <p:nvSpPr>
            <p:cNvPr id="5194" name="Oval 10"/>
            <p:cNvSpPr>
              <a:spLocks noChangeArrowheads="1"/>
            </p:cNvSpPr>
            <p:nvPr/>
          </p:nvSpPr>
          <p:spPr bwMode="auto">
            <a:xfrm>
              <a:off x="2856" y="1056"/>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31</a:t>
              </a:r>
              <a:endParaRPr lang="en-US" altLang="en-US"/>
            </a:p>
          </p:txBody>
        </p:sp>
        <p:sp>
          <p:nvSpPr>
            <p:cNvPr id="5195" name="Oval 11"/>
            <p:cNvSpPr>
              <a:spLocks noChangeArrowheads="1"/>
            </p:cNvSpPr>
            <p:nvPr/>
          </p:nvSpPr>
          <p:spPr bwMode="auto">
            <a:xfrm>
              <a:off x="2976" y="124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65</a:t>
              </a:r>
              <a:endParaRPr lang="en-US" altLang="en-US"/>
            </a:p>
          </p:txBody>
        </p:sp>
        <p:sp>
          <p:nvSpPr>
            <p:cNvPr id="5196" name="Oval 12"/>
            <p:cNvSpPr>
              <a:spLocks noChangeArrowheads="1"/>
            </p:cNvSpPr>
            <p:nvPr/>
          </p:nvSpPr>
          <p:spPr bwMode="auto">
            <a:xfrm>
              <a:off x="3192" y="1056"/>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57</a:t>
              </a:r>
              <a:endParaRPr lang="en-US" altLang="en-US"/>
            </a:p>
          </p:txBody>
        </p:sp>
        <p:sp>
          <p:nvSpPr>
            <p:cNvPr id="5197" name="Oval 13"/>
            <p:cNvSpPr>
              <a:spLocks noChangeArrowheads="1"/>
            </p:cNvSpPr>
            <p:nvPr/>
          </p:nvSpPr>
          <p:spPr bwMode="auto">
            <a:xfrm>
              <a:off x="3408" y="124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26</a:t>
              </a:r>
              <a:endParaRPr lang="en-US" altLang="en-US"/>
            </a:p>
          </p:txBody>
        </p:sp>
        <p:sp>
          <p:nvSpPr>
            <p:cNvPr id="5198" name="Oval 14"/>
            <p:cNvSpPr>
              <a:spLocks noChangeArrowheads="1"/>
            </p:cNvSpPr>
            <p:nvPr/>
          </p:nvSpPr>
          <p:spPr bwMode="auto">
            <a:xfrm>
              <a:off x="3576" y="1056"/>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75</a:t>
              </a:r>
              <a:endParaRPr lang="en-US" altLang="en-US"/>
            </a:p>
          </p:txBody>
        </p:sp>
        <p:sp>
          <p:nvSpPr>
            <p:cNvPr id="5199" name="Oval 15"/>
            <p:cNvSpPr>
              <a:spLocks noChangeArrowheads="1"/>
            </p:cNvSpPr>
            <p:nvPr/>
          </p:nvSpPr>
          <p:spPr bwMode="auto">
            <a:xfrm>
              <a:off x="3864" y="1200"/>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0</a:t>
              </a:r>
              <a:endParaRPr lang="en-US" altLang="en-US"/>
            </a:p>
          </p:txBody>
        </p:sp>
      </p:grpSp>
      <p:grpSp>
        <p:nvGrpSpPr>
          <p:cNvPr id="5124" name="Group 70"/>
          <p:cNvGrpSpPr>
            <a:grpSpLocks/>
          </p:cNvGrpSpPr>
          <p:nvPr/>
        </p:nvGrpSpPr>
        <p:grpSpPr bwMode="auto">
          <a:xfrm>
            <a:off x="2895600" y="2895600"/>
            <a:ext cx="3810000" cy="838200"/>
            <a:chOff x="1824" y="1776"/>
            <a:chExt cx="2400" cy="528"/>
          </a:xfrm>
        </p:grpSpPr>
        <p:sp>
          <p:nvSpPr>
            <p:cNvPr id="5178" name="Oval 18"/>
            <p:cNvSpPr>
              <a:spLocks noChangeArrowheads="1"/>
            </p:cNvSpPr>
            <p:nvPr/>
          </p:nvSpPr>
          <p:spPr bwMode="auto">
            <a:xfrm>
              <a:off x="1824" y="1776"/>
              <a:ext cx="2400" cy="52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5179" name="Oval 19"/>
            <p:cNvSpPr>
              <a:spLocks noChangeArrowheads="1"/>
            </p:cNvSpPr>
            <p:nvPr/>
          </p:nvSpPr>
          <p:spPr bwMode="auto">
            <a:xfrm>
              <a:off x="2016" y="196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13</a:t>
              </a:r>
              <a:endParaRPr lang="en-US" altLang="en-US"/>
            </a:p>
          </p:txBody>
        </p:sp>
        <p:sp>
          <p:nvSpPr>
            <p:cNvPr id="5180" name="Oval 20"/>
            <p:cNvSpPr>
              <a:spLocks noChangeArrowheads="1"/>
            </p:cNvSpPr>
            <p:nvPr/>
          </p:nvSpPr>
          <p:spPr bwMode="auto">
            <a:xfrm>
              <a:off x="2256" y="187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81</a:t>
              </a:r>
              <a:endParaRPr lang="en-US" altLang="en-US"/>
            </a:p>
          </p:txBody>
        </p:sp>
        <p:sp>
          <p:nvSpPr>
            <p:cNvPr id="5181" name="Oval 21"/>
            <p:cNvSpPr>
              <a:spLocks noChangeArrowheads="1"/>
            </p:cNvSpPr>
            <p:nvPr/>
          </p:nvSpPr>
          <p:spPr bwMode="auto">
            <a:xfrm>
              <a:off x="2400" y="206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92</a:t>
              </a:r>
              <a:endParaRPr lang="en-US" altLang="en-US"/>
            </a:p>
          </p:txBody>
        </p:sp>
        <p:sp>
          <p:nvSpPr>
            <p:cNvPr id="5182" name="Oval 22"/>
            <p:cNvSpPr>
              <a:spLocks noChangeArrowheads="1"/>
            </p:cNvSpPr>
            <p:nvPr/>
          </p:nvSpPr>
          <p:spPr bwMode="auto">
            <a:xfrm>
              <a:off x="2544" y="187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43</a:t>
              </a:r>
              <a:endParaRPr lang="en-US" altLang="en-US"/>
            </a:p>
          </p:txBody>
        </p:sp>
        <p:sp>
          <p:nvSpPr>
            <p:cNvPr id="5183" name="Oval 23"/>
            <p:cNvSpPr>
              <a:spLocks noChangeArrowheads="1"/>
            </p:cNvSpPr>
            <p:nvPr/>
          </p:nvSpPr>
          <p:spPr bwMode="auto">
            <a:xfrm>
              <a:off x="2784" y="182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31</a:t>
              </a:r>
              <a:endParaRPr lang="en-US" altLang="en-US"/>
            </a:p>
          </p:txBody>
        </p:sp>
        <p:sp>
          <p:nvSpPr>
            <p:cNvPr id="5184" name="Oval 24"/>
            <p:cNvSpPr>
              <a:spLocks noChangeArrowheads="1"/>
            </p:cNvSpPr>
            <p:nvPr/>
          </p:nvSpPr>
          <p:spPr bwMode="auto">
            <a:xfrm>
              <a:off x="2928" y="2016"/>
              <a:ext cx="192" cy="192"/>
            </a:xfrm>
            <a:prstGeom prst="ellipse">
              <a:avLst/>
            </a:prstGeom>
            <a:solidFill>
              <a:srgbClr val="FF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65</a:t>
              </a:r>
              <a:endParaRPr lang="en-US" altLang="en-US"/>
            </a:p>
          </p:txBody>
        </p:sp>
        <p:sp>
          <p:nvSpPr>
            <p:cNvPr id="5185" name="Oval 25"/>
            <p:cNvSpPr>
              <a:spLocks noChangeArrowheads="1"/>
            </p:cNvSpPr>
            <p:nvPr/>
          </p:nvSpPr>
          <p:spPr bwMode="auto">
            <a:xfrm>
              <a:off x="3072" y="182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57</a:t>
              </a:r>
              <a:endParaRPr lang="en-US" altLang="en-US"/>
            </a:p>
          </p:txBody>
        </p:sp>
        <p:sp>
          <p:nvSpPr>
            <p:cNvPr id="5186" name="Oval 26"/>
            <p:cNvSpPr>
              <a:spLocks noChangeArrowheads="1"/>
            </p:cNvSpPr>
            <p:nvPr/>
          </p:nvSpPr>
          <p:spPr bwMode="auto">
            <a:xfrm>
              <a:off x="3264" y="2016"/>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26</a:t>
              </a:r>
              <a:endParaRPr lang="en-US" altLang="en-US"/>
            </a:p>
          </p:txBody>
        </p:sp>
        <p:sp>
          <p:nvSpPr>
            <p:cNvPr id="5187" name="Oval 27"/>
            <p:cNvSpPr>
              <a:spLocks noChangeArrowheads="1"/>
            </p:cNvSpPr>
            <p:nvPr/>
          </p:nvSpPr>
          <p:spPr bwMode="auto">
            <a:xfrm>
              <a:off x="3408" y="182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75</a:t>
              </a:r>
              <a:endParaRPr lang="en-US" altLang="en-US"/>
            </a:p>
          </p:txBody>
        </p:sp>
        <p:sp>
          <p:nvSpPr>
            <p:cNvPr id="5188" name="Oval 28"/>
            <p:cNvSpPr>
              <a:spLocks noChangeArrowheads="1"/>
            </p:cNvSpPr>
            <p:nvPr/>
          </p:nvSpPr>
          <p:spPr bwMode="auto">
            <a:xfrm>
              <a:off x="3696" y="2016"/>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0</a:t>
              </a:r>
              <a:endParaRPr lang="en-US" altLang="en-US"/>
            </a:p>
          </p:txBody>
        </p:sp>
      </p:grpSp>
      <p:grpSp>
        <p:nvGrpSpPr>
          <p:cNvPr id="5125" name="Group 71"/>
          <p:cNvGrpSpPr>
            <a:grpSpLocks/>
          </p:cNvGrpSpPr>
          <p:nvPr/>
        </p:nvGrpSpPr>
        <p:grpSpPr bwMode="auto">
          <a:xfrm>
            <a:off x="1447800" y="3924300"/>
            <a:ext cx="2590800" cy="685800"/>
            <a:chOff x="912" y="2448"/>
            <a:chExt cx="1632" cy="432"/>
          </a:xfrm>
        </p:grpSpPr>
        <p:sp>
          <p:nvSpPr>
            <p:cNvPr id="5171" name="Oval 30"/>
            <p:cNvSpPr>
              <a:spLocks noChangeArrowheads="1"/>
            </p:cNvSpPr>
            <p:nvPr/>
          </p:nvSpPr>
          <p:spPr bwMode="auto">
            <a:xfrm>
              <a:off x="912" y="2448"/>
              <a:ext cx="1632" cy="432"/>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5172" name="Oval 31"/>
            <p:cNvSpPr>
              <a:spLocks noChangeArrowheads="1"/>
            </p:cNvSpPr>
            <p:nvPr/>
          </p:nvSpPr>
          <p:spPr bwMode="auto">
            <a:xfrm>
              <a:off x="1104" y="254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13</a:t>
              </a:r>
              <a:endParaRPr lang="en-US" altLang="en-US"/>
            </a:p>
          </p:txBody>
        </p:sp>
        <p:sp>
          <p:nvSpPr>
            <p:cNvPr id="5173" name="Oval 34"/>
            <p:cNvSpPr>
              <a:spLocks noChangeArrowheads="1"/>
            </p:cNvSpPr>
            <p:nvPr/>
          </p:nvSpPr>
          <p:spPr bwMode="auto">
            <a:xfrm>
              <a:off x="1344" y="2640"/>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43</a:t>
              </a:r>
              <a:endParaRPr lang="en-US" altLang="en-US"/>
            </a:p>
          </p:txBody>
        </p:sp>
        <p:sp>
          <p:nvSpPr>
            <p:cNvPr id="5174" name="Oval 35"/>
            <p:cNvSpPr>
              <a:spLocks noChangeArrowheads="1"/>
            </p:cNvSpPr>
            <p:nvPr/>
          </p:nvSpPr>
          <p:spPr bwMode="auto">
            <a:xfrm>
              <a:off x="1584" y="2496"/>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31</a:t>
              </a:r>
              <a:endParaRPr lang="en-US" altLang="en-US"/>
            </a:p>
          </p:txBody>
        </p:sp>
        <p:sp>
          <p:nvSpPr>
            <p:cNvPr id="5175" name="Oval 37"/>
            <p:cNvSpPr>
              <a:spLocks noChangeArrowheads="1"/>
            </p:cNvSpPr>
            <p:nvPr/>
          </p:nvSpPr>
          <p:spPr bwMode="auto">
            <a:xfrm>
              <a:off x="2016" y="2496"/>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57</a:t>
              </a:r>
              <a:endParaRPr lang="en-US" altLang="en-US"/>
            </a:p>
          </p:txBody>
        </p:sp>
        <p:sp>
          <p:nvSpPr>
            <p:cNvPr id="5176" name="Oval 38"/>
            <p:cNvSpPr>
              <a:spLocks noChangeArrowheads="1"/>
            </p:cNvSpPr>
            <p:nvPr/>
          </p:nvSpPr>
          <p:spPr bwMode="auto">
            <a:xfrm>
              <a:off x="1824" y="25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26</a:t>
              </a:r>
              <a:endParaRPr lang="en-US" altLang="en-US"/>
            </a:p>
          </p:txBody>
        </p:sp>
        <p:sp>
          <p:nvSpPr>
            <p:cNvPr id="5177" name="Oval 40"/>
            <p:cNvSpPr>
              <a:spLocks noChangeArrowheads="1"/>
            </p:cNvSpPr>
            <p:nvPr/>
          </p:nvSpPr>
          <p:spPr bwMode="auto">
            <a:xfrm>
              <a:off x="2256" y="25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0</a:t>
              </a:r>
              <a:endParaRPr lang="en-US" altLang="en-US"/>
            </a:p>
          </p:txBody>
        </p:sp>
      </p:grpSp>
      <p:grpSp>
        <p:nvGrpSpPr>
          <p:cNvPr id="5126" name="Group 72"/>
          <p:cNvGrpSpPr>
            <a:grpSpLocks/>
          </p:cNvGrpSpPr>
          <p:nvPr/>
        </p:nvGrpSpPr>
        <p:grpSpPr bwMode="auto">
          <a:xfrm>
            <a:off x="5562600" y="4000500"/>
            <a:ext cx="1524000" cy="533400"/>
            <a:chOff x="3504" y="2592"/>
            <a:chExt cx="960" cy="336"/>
          </a:xfrm>
        </p:grpSpPr>
        <p:sp>
          <p:nvSpPr>
            <p:cNvPr id="5167" name="Oval 42"/>
            <p:cNvSpPr>
              <a:spLocks noChangeArrowheads="1"/>
            </p:cNvSpPr>
            <p:nvPr/>
          </p:nvSpPr>
          <p:spPr bwMode="auto">
            <a:xfrm>
              <a:off x="3504" y="2592"/>
              <a:ext cx="960" cy="336"/>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5168" name="Oval 44"/>
            <p:cNvSpPr>
              <a:spLocks noChangeArrowheads="1"/>
            </p:cNvSpPr>
            <p:nvPr/>
          </p:nvSpPr>
          <p:spPr bwMode="auto">
            <a:xfrm>
              <a:off x="3648" y="2640"/>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81</a:t>
              </a:r>
              <a:endParaRPr lang="en-US" altLang="en-US"/>
            </a:p>
          </p:txBody>
        </p:sp>
        <p:sp>
          <p:nvSpPr>
            <p:cNvPr id="5169" name="Oval 45"/>
            <p:cNvSpPr>
              <a:spLocks noChangeArrowheads="1"/>
            </p:cNvSpPr>
            <p:nvPr/>
          </p:nvSpPr>
          <p:spPr bwMode="auto">
            <a:xfrm>
              <a:off x="3936" y="268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92</a:t>
              </a:r>
              <a:endParaRPr lang="en-US" altLang="en-US"/>
            </a:p>
          </p:txBody>
        </p:sp>
        <p:sp>
          <p:nvSpPr>
            <p:cNvPr id="5170" name="Oval 51"/>
            <p:cNvSpPr>
              <a:spLocks noChangeArrowheads="1"/>
            </p:cNvSpPr>
            <p:nvPr/>
          </p:nvSpPr>
          <p:spPr bwMode="auto">
            <a:xfrm>
              <a:off x="4176" y="268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75</a:t>
              </a:r>
              <a:endParaRPr lang="en-US" altLang="en-US"/>
            </a:p>
          </p:txBody>
        </p:sp>
      </p:grpSp>
      <p:sp>
        <p:nvSpPr>
          <p:cNvPr id="5127" name="Oval 65"/>
          <p:cNvSpPr>
            <a:spLocks noChangeArrowheads="1"/>
          </p:cNvSpPr>
          <p:nvPr/>
        </p:nvSpPr>
        <p:spPr bwMode="auto">
          <a:xfrm>
            <a:off x="4648200" y="4114800"/>
            <a:ext cx="304800" cy="304800"/>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65</a:t>
            </a:r>
            <a:endParaRPr lang="en-US" altLang="en-US"/>
          </a:p>
        </p:txBody>
      </p:sp>
      <p:grpSp>
        <p:nvGrpSpPr>
          <p:cNvPr id="5128" name="Group 94"/>
          <p:cNvGrpSpPr>
            <a:grpSpLocks/>
          </p:cNvGrpSpPr>
          <p:nvPr/>
        </p:nvGrpSpPr>
        <p:grpSpPr bwMode="auto">
          <a:xfrm>
            <a:off x="1447800" y="4991100"/>
            <a:ext cx="2590800" cy="609600"/>
            <a:chOff x="912" y="3168"/>
            <a:chExt cx="1632" cy="384"/>
          </a:xfrm>
        </p:grpSpPr>
        <p:sp>
          <p:nvSpPr>
            <p:cNvPr id="5160" name="Oval 74"/>
            <p:cNvSpPr>
              <a:spLocks noChangeArrowheads="1"/>
            </p:cNvSpPr>
            <p:nvPr/>
          </p:nvSpPr>
          <p:spPr bwMode="auto">
            <a:xfrm>
              <a:off x="912" y="3168"/>
              <a:ext cx="1632" cy="38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5161" name="Oval 75"/>
            <p:cNvSpPr>
              <a:spLocks noChangeArrowheads="1"/>
            </p:cNvSpPr>
            <p:nvPr/>
          </p:nvSpPr>
          <p:spPr bwMode="auto">
            <a:xfrm>
              <a:off x="1248" y="326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13</a:t>
              </a:r>
              <a:endParaRPr lang="en-US" altLang="en-US"/>
            </a:p>
          </p:txBody>
        </p:sp>
        <p:sp>
          <p:nvSpPr>
            <p:cNvPr id="5162" name="Oval 76"/>
            <p:cNvSpPr>
              <a:spLocks noChangeArrowheads="1"/>
            </p:cNvSpPr>
            <p:nvPr/>
          </p:nvSpPr>
          <p:spPr bwMode="auto">
            <a:xfrm>
              <a:off x="1968" y="326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43</a:t>
              </a:r>
              <a:endParaRPr lang="en-US" altLang="en-US"/>
            </a:p>
          </p:txBody>
        </p:sp>
        <p:sp>
          <p:nvSpPr>
            <p:cNvPr id="5163" name="Oval 77"/>
            <p:cNvSpPr>
              <a:spLocks noChangeArrowheads="1"/>
            </p:cNvSpPr>
            <p:nvPr/>
          </p:nvSpPr>
          <p:spPr bwMode="auto">
            <a:xfrm>
              <a:off x="1728" y="326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31</a:t>
              </a:r>
              <a:endParaRPr lang="en-US" altLang="en-US"/>
            </a:p>
          </p:txBody>
        </p:sp>
        <p:sp>
          <p:nvSpPr>
            <p:cNvPr id="5164" name="Oval 78"/>
            <p:cNvSpPr>
              <a:spLocks noChangeArrowheads="1"/>
            </p:cNvSpPr>
            <p:nvPr/>
          </p:nvSpPr>
          <p:spPr bwMode="auto">
            <a:xfrm>
              <a:off x="2208" y="326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57</a:t>
              </a:r>
              <a:endParaRPr lang="en-US" altLang="en-US"/>
            </a:p>
          </p:txBody>
        </p:sp>
        <p:sp>
          <p:nvSpPr>
            <p:cNvPr id="5165" name="Oval 79"/>
            <p:cNvSpPr>
              <a:spLocks noChangeArrowheads="1"/>
            </p:cNvSpPr>
            <p:nvPr/>
          </p:nvSpPr>
          <p:spPr bwMode="auto">
            <a:xfrm>
              <a:off x="1488" y="326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26</a:t>
              </a:r>
              <a:endParaRPr lang="en-US" altLang="en-US"/>
            </a:p>
          </p:txBody>
        </p:sp>
        <p:sp>
          <p:nvSpPr>
            <p:cNvPr id="5166" name="Oval 80"/>
            <p:cNvSpPr>
              <a:spLocks noChangeArrowheads="1"/>
            </p:cNvSpPr>
            <p:nvPr/>
          </p:nvSpPr>
          <p:spPr bwMode="auto">
            <a:xfrm>
              <a:off x="1008" y="3264"/>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0</a:t>
              </a:r>
              <a:endParaRPr lang="en-US" altLang="en-US"/>
            </a:p>
          </p:txBody>
        </p:sp>
      </p:grpSp>
      <p:grpSp>
        <p:nvGrpSpPr>
          <p:cNvPr id="5129" name="Group 95"/>
          <p:cNvGrpSpPr>
            <a:grpSpLocks/>
          </p:cNvGrpSpPr>
          <p:nvPr/>
        </p:nvGrpSpPr>
        <p:grpSpPr bwMode="auto">
          <a:xfrm>
            <a:off x="5638800" y="5067300"/>
            <a:ext cx="1524000" cy="457200"/>
            <a:chOff x="3552" y="3120"/>
            <a:chExt cx="960" cy="288"/>
          </a:xfrm>
        </p:grpSpPr>
        <p:sp>
          <p:nvSpPr>
            <p:cNvPr id="5156" name="Oval 90"/>
            <p:cNvSpPr>
              <a:spLocks noChangeArrowheads="1"/>
            </p:cNvSpPr>
            <p:nvPr/>
          </p:nvSpPr>
          <p:spPr bwMode="auto">
            <a:xfrm>
              <a:off x="3552" y="3120"/>
              <a:ext cx="960" cy="288"/>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5157" name="Oval 91"/>
            <p:cNvSpPr>
              <a:spLocks noChangeArrowheads="1"/>
            </p:cNvSpPr>
            <p:nvPr/>
          </p:nvSpPr>
          <p:spPr bwMode="auto">
            <a:xfrm>
              <a:off x="3936" y="316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81</a:t>
              </a:r>
              <a:endParaRPr lang="en-US" altLang="en-US"/>
            </a:p>
          </p:txBody>
        </p:sp>
        <p:sp>
          <p:nvSpPr>
            <p:cNvPr id="5158" name="Oval 92"/>
            <p:cNvSpPr>
              <a:spLocks noChangeArrowheads="1"/>
            </p:cNvSpPr>
            <p:nvPr/>
          </p:nvSpPr>
          <p:spPr bwMode="auto">
            <a:xfrm>
              <a:off x="4224" y="316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92</a:t>
              </a:r>
              <a:endParaRPr lang="en-US" altLang="en-US"/>
            </a:p>
          </p:txBody>
        </p:sp>
        <p:sp>
          <p:nvSpPr>
            <p:cNvPr id="5159" name="Oval 93"/>
            <p:cNvSpPr>
              <a:spLocks noChangeArrowheads="1"/>
            </p:cNvSpPr>
            <p:nvPr/>
          </p:nvSpPr>
          <p:spPr bwMode="auto">
            <a:xfrm>
              <a:off x="3648" y="3168"/>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75</a:t>
              </a:r>
              <a:endParaRPr lang="en-US" altLang="en-US"/>
            </a:p>
          </p:txBody>
        </p:sp>
      </p:grpSp>
      <p:grpSp>
        <p:nvGrpSpPr>
          <p:cNvPr id="5130" name="Group 110"/>
          <p:cNvGrpSpPr>
            <a:grpSpLocks/>
          </p:cNvGrpSpPr>
          <p:nvPr/>
        </p:nvGrpSpPr>
        <p:grpSpPr bwMode="auto">
          <a:xfrm>
            <a:off x="2590800" y="5867400"/>
            <a:ext cx="4191000" cy="609600"/>
            <a:chOff x="1632" y="3696"/>
            <a:chExt cx="2640" cy="384"/>
          </a:xfrm>
        </p:grpSpPr>
        <p:sp>
          <p:nvSpPr>
            <p:cNvPr id="5145" name="Oval 97"/>
            <p:cNvSpPr>
              <a:spLocks noChangeArrowheads="1"/>
            </p:cNvSpPr>
            <p:nvPr/>
          </p:nvSpPr>
          <p:spPr bwMode="auto">
            <a:xfrm>
              <a:off x="1632" y="3696"/>
              <a:ext cx="2640" cy="384"/>
            </a:xfrm>
            <a:prstGeom prst="ellipse">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5146" name="Oval 98"/>
            <p:cNvSpPr>
              <a:spLocks noChangeArrowheads="1"/>
            </p:cNvSpPr>
            <p:nvPr/>
          </p:nvSpPr>
          <p:spPr bwMode="auto">
            <a:xfrm>
              <a:off x="201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13</a:t>
              </a:r>
              <a:endParaRPr lang="en-US" altLang="en-US"/>
            </a:p>
          </p:txBody>
        </p:sp>
        <p:sp>
          <p:nvSpPr>
            <p:cNvPr id="5147" name="Oval 99"/>
            <p:cNvSpPr>
              <a:spLocks noChangeArrowheads="1"/>
            </p:cNvSpPr>
            <p:nvPr/>
          </p:nvSpPr>
          <p:spPr bwMode="auto">
            <a:xfrm>
              <a:off x="273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43</a:t>
              </a:r>
              <a:endParaRPr lang="en-US" altLang="en-US"/>
            </a:p>
          </p:txBody>
        </p:sp>
        <p:sp>
          <p:nvSpPr>
            <p:cNvPr id="5148" name="Oval 100"/>
            <p:cNvSpPr>
              <a:spLocks noChangeArrowheads="1"/>
            </p:cNvSpPr>
            <p:nvPr/>
          </p:nvSpPr>
          <p:spPr bwMode="auto">
            <a:xfrm>
              <a:off x="249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31</a:t>
              </a:r>
              <a:endParaRPr lang="en-US" altLang="en-US"/>
            </a:p>
          </p:txBody>
        </p:sp>
        <p:sp>
          <p:nvSpPr>
            <p:cNvPr id="5149" name="Oval 101"/>
            <p:cNvSpPr>
              <a:spLocks noChangeArrowheads="1"/>
            </p:cNvSpPr>
            <p:nvPr/>
          </p:nvSpPr>
          <p:spPr bwMode="auto">
            <a:xfrm>
              <a:off x="297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57</a:t>
              </a:r>
              <a:endParaRPr lang="en-US" altLang="en-US"/>
            </a:p>
          </p:txBody>
        </p:sp>
        <p:sp>
          <p:nvSpPr>
            <p:cNvPr id="5150" name="Oval 102"/>
            <p:cNvSpPr>
              <a:spLocks noChangeArrowheads="1"/>
            </p:cNvSpPr>
            <p:nvPr/>
          </p:nvSpPr>
          <p:spPr bwMode="auto">
            <a:xfrm>
              <a:off x="225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26</a:t>
              </a:r>
              <a:endParaRPr lang="en-US" altLang="en-US"/>
            </a:p>
          </p:txBody>
        </p:sp>
        <p:sp>
          <p:nvSpPr>
            <p:cNvPr id="5151" name="Oval 103"/>
            <p:cNvSpPr>
              <a:spLocks noChangeArrowheads="1"/>
            </p:cNvSpPr>
            <p:nvPr/>
          </p:nvSpPr>
          <p:spPr bwMode="auto">
            <a:xfrm>
              <a:off x="177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0</a:t>
              </a:r>
              <a:endParaRPr lang="en-US" altLang="en-US"/>
            </a:p>
          </p:txBody>
        </p:sp>
        <p:sp>
          <p:nvSpPr>
            <p:cNvPr id="5152" name="Oval 104"/>
            <p:cNvSpPr>
              <a:spLocks noChangeArrowheads="1"/>
            </p:cNvSpPr>
            <p:nvPr/>
          </p:nvSpPr>
          <p:spPr bwMode="auto">
            <a:xfrm>
              <a:off x="321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65</a:t>
              </a:r>
              <a:endParaRPr lang="en-US" altLang="en-US"/>
            </a:p>
          </p:txBody>
        </p:sp>
        <p:sp>
          <p:nvSpPr>
            <p:cNvPr id="5153" name="Oval 107"/>
            <p:cNvSpPr>
              <a:spLocks noChangeArrowheads="1"/>
            </p:cNvSpPr>
            <p:nvPr/>
          </p:nvSpPr>
          <p:spPr bwMode="auto">
            <a:xfrm>
              <a:off x="369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81</a:t>
              </a:r>
              <a:endParaRPr lang="en-US" altLang="en-US"/>
            </a:p>
          </p:txBody>
        </p:sp>
        <p:sp>
          <p:nvSpPr>
            <p:cNvPr id="5154" name="Oval 108"/>
            <p:cNvSpPr>
              <a:spLocks noChangeArrowheads="1"/>
            </p:cNvSpPr>
            <p:nvPr/>
          </p:nvSpPr>
          <p:spPr bwMode="auto">
            <a:xfrm>
              <a:off x="393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92</a:t>
              </a:r>
              <a:endParaRPr lang="en-US" altLang="en-US"/>
            </a:p>
          </p:txBody>
        </p:sp>
        <p:sp>
          <p:nvSpPr>
            <p:cNvPr id="5155" name="Oval 109"/>
            <p:cNvSpPr>
              <a:spLocks noChangeArrowheads="1"/>
            </p:cNvSpPr>
            <p:nvPr/>
          </p:nvSpPr>
          <p:spPr bwMode="auto">
            <a:xfrm>
              <a:off x="3456" y="3792"/>
              <a:ext cx="192" cy="192"/>
            </a:xfrm>
            <a:prstGeom prst="ellipse">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algn="ctr" eaLnBrk="1" hangingPunct="1"/>
              <a:r>
                <a:rPr lang="en-US" altLang="en-US" sz="1400"/>
                <a:t>75</a:t>
              </a:r>
              <a:endParaRPr lang="en-US" altLang="en-US"/>
            </a:p>
          </p:txBody>
        </p:sp>
      </p:grpSp>
      <p:cxnSp>
        <p:nvCxnSpPr>
          <p:cNvPr id="5131" name="AutoShape 111"/>
          <p:cNvCxnSpPr>
            <a:cxnSpLocks noChangeShapeType="1"/>
            <a:stCxn id="5189" idx="4"/>
            <a:endCxn id="5178" idx="0"/>
          </p:cNvCxnSpPr>
          <p:nvPr/>
        </p:nvCxnSpPr>
        <p:spPr bwMode="auto">
          <a:xfrm>
            <a:off x="4800600" y="2438400"/>
            <a:ext cx="0" cy="4572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2" name="Text Box 113"/>
          <p:cNvSpPr txBox="1">
            <a:spLocks noChangeArrowheads="1"/>
          </p:cNvSpPr>
          <p:nvPr/>
        </p:nvSpPr>
        <p:spPr bwMode="auto">
          <a:xfrm>
            <a:off x="4724400" y="2438400"/>
            <a:ext cx="109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1400"/>
              <a:t>Select pivot</a:t>
            </a:r>
          </a:p>
        </p:txBody>
      </p:sp>
      <p:cxnSp>
        <p:nvCxnSpPr>
          <p:cNvPr id="5133" name="AutoShape 114"/>
          <p:cNvCxnSpPr>
            <a:cxnSpLocks noChangeShapeType="1"/>
            <a:stCxn id="5178" idx="3"/>
            <a:endCxn id="5171" idx="0"/>
          </p:cNvCxnSpPr>
          <p:nvPr/>
        </p:nvCxnSpPr>
        <p:spPr bwMode="auto">
          <a:xfrm flipH="1">
            <a:off x="2743200" y="3611563"/>
            <a:ext cx="709613" cy="312737"/>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4" name="AutoShape 115"/>
          <p:cNvCxnSpPr>
            <a:cxnSpLocks noChangeShapeType="1"/>
            <a:stCxn id="5178" idx="4"/>
            <a:endCxn id="5127" idx="0"/>
          </p:cNvCxnSpPr>
          <p:nvPr/>
        </p:nvCxnSpPr>
        <p:spPr bwMode="auto">
          <a:xfrm>
            <a:off x="4800600" y="3733800"/>
            <a:ext cx="0" cy="3810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5" name="AutoShape 116"/>
          <p:cNvCxnSpPr>
            <a:cxnSpLocks noChangeShapeType="1"/>
            <a:stCxn id="5178" idx="5"/>
            <a:endCxn id="5167" idx="0"/>
          </p:cNvCxnSpPr>
          <p:nvPr/>
        </p:nvCxnSpPr>
        <p:spPr bwMode="auto">
          <a:xfrm>
            <a:off x="6148388" y="3611563"/>
            <a:ext cx="176212" cy="388937"/>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6" name="Rectangle 117"/>
          <p:cNvSpPr>
            <a:spLocks noChangeArrowheads="1"/>
          </p:cNvSpPr>
          <p:nvPr/>
        </p:nvSpPr>
        <p:spPr bwMode="auto">
          <a:xfrm>
            <a:off x="4953000" y="3810000"/>
            <a:ext cx="8350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1400"/>
              <a:t>partition</a:t>
            </a:r>
          </a:p>
        </p:txBody>
      </p:sp>
      <p:cxnSp>
        <p:nvCxnSpPr>
          <p:cNvPr id="5137" name="AutoShape 118"/>
          <p:cNvCxnSpPr>
            <a:cxnSpLocks noChangeShapeType="1"/>
            <a:stCxn id="5171" idx="4"/>
            <a:endCxn id="5160" idx="0"/>
          </p:cNvCxnSpPr>
          <p:nvPr/>
        </p:nvCxnSpPr>
        <p:spPr bwMode="auto">
          <a:xfrm>
            <a:off x="2743200" y="4610100"/>
            <a:ext cx="0" cy="3810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38" name="AutoShape 119"/>
          <p:cNvCxnSpPr>
            <a:cxnSpLocks noChangeShapeType="1"/>
            <a:stCxn id="5167" idx="4"/>
            <a:endCxn id="5156" idx="0"/>
          </p:cNvCxnSpPr>
          <p:nvPr/>
        </p:nvCxnSpPr>
        <p:spPr bwMode="auto">
          <a:xfrm>
            <a:off x="6324600" y="4533900"/>
            <a:ext cx="76200" cy="5334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39" name="Rectangle 121"/>
          <p:cNvSpPr>
            <a:spLocks noChangeArrowheads="1"/>
          </p:cNvSpPr>
          <p:nvPr/>
        </p:nvSpPr>
        <p:spPr bwMode="auto">
          <a:xfrm>
            <a:off x="2971800" y="4648200"/>
            <a:ext cx="1247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1400"/>
              <a:t>Recursive call</a:t>
            </a:r>
          </a:p>
        </p:txBody>
      </p:sp>
      <p:sp>
        <p:nvSpPr>
          <p:cNvPr id="5140" name="Rectangle 122"/>
          <p:cNvSpPr>
            <a:spLocks noChangeArrowheads="1"/>
          </p:cNvSpPr>
          <p:nvPr/>
        </p:nvSpPr>
        <p:spPr bwMode="auto">
          <a:xfrm>
            <a:off x="6553200" y="4648200"/>
            <a:ext cx="12477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1400"/>
              <a:t>Recursive call</a:t>
            </a:r>
          </a:p>
        </p:txBody>
      </p:sp>
      <p:cxnSp>
        <p:nvCxnSpPr>
          <p:cNvPr id="5141" name="AutoShape 123"/>
          <p:cNvCxnSpPr>
            <a:cxnSpLocks noChangeShapeType="1"/>
            <a:stCxn id="5160" idx="4"/>
            <a:endCxn id="5145" idx="1"/>
          </p:cNvCxnSpPr>
          <p:nvPr/>
        </p:nvCxnSpPr>
        <p:spPr bwMode="auto">
          <a:xfrm>
            <a:off x="2743200" y="5600700"/>
            <a:ext cx="461963" cy="3556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2" name="AutoShape 124"/>
          <p:cNvCxnSpPr>
            <a:cxnSpLocks noChangeShapeType="1"/>
            <a:stCxn id="5127" idx="4"/>
            <a:endCxn id="5145" idx="0"/>
          </p:cNvCxnSpPr>
          <p:nvPr/>
        </p:nvCxnSpPr>
        <p:spPr bwMode="auto">
          <a:xfrm flipH="1">
            <a:off x="4686300" y="4419600"/>
            <a:ext cx="114300" cy="14478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43" name="AutoShape 125"/>
          <p:cNvCxnSpPr>
            <a:cxnSpLocks noChangeShapeType="1"/>
            <a:stCxn id="5156" idx="4"/>
            <a:endCxn id="5145" idx="7"/>
          </p:cNvCxnSpPr>
          <p:nvPr/>
        </p:nvCxnSpPr>
        <p:spPr bwMode="auto">
          <a:xfrm flipH="1">
            <a:off x="6167438" y="5524500"/>
            <a:ext cx="233362" cy="431800"/>
          </a:xfrm>
          <a:prstGeom prst="straightConnector1">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44" name="Rectangle 126"/>
          <p:cNvSpPr>
            <a:spLocks noChangeArrowheads="1"/>
          </p:cNvSpPr>
          <p:nvPr/>
        </p:nvSpPr>
        <p:spPr bwMode="auto">
          <a:xfrm>
            <a:off x="4800600" y="5562600"/>
            <a:ext cx="6699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1400"/>
              <a:t>Merge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Picking the Pivot</a:t>
            </a:r>
          </a:p>
        </p:txBody>
      </p:sp>
      <p:sp>
        <p:nvSpPr>
          <p:cNvPr id="963587" name="Rectangle 3"/>
          <p:cNvSpPr>
            <a:spLocks noGrp="1" noChangeArrowheads="1"/>
          </p:cNvSpPr>
          <p:nvPr>
            <p:ph idx="1"/>
          </p:nvPr>
        </p:nvSpPr>
        <p:spPr/>
        <p:txBody>
          <a:bodyPr/>
          <a:lstStyle/>
          <a:p>
            <a:pPr>
              <a:lnSpc>
                <a:spcPct val="90000"/>
              </a:lnSpc>
            </a:pPr>
            <a:r>
              <a:rPr lang="en-US" altLang="en-US" sz="2000" dirty="0"/>
              <a:t> How would you pick one?</a:t>
            </a:r>
          </a:p>
          <a:p>
            <a:pPr>
              <a:lnSpc>
                <a:spcPct val="90000"/>
              </a:lnSpc>
            </a:pPr>
            <a:endParaRPr lang="en-US" altLang="en-US" sz="2000" dirty="0"/>
          </a:p>
          <a:p>
            <a:pPr>
              <a:lnSpc>
                <a:spcPct val="90000"/>
              </a:lnSpc>
            </a:pPr>
            <a:r>
              <a:rPr lang="en-US" altLang="en-US" sz="2000" dirty="0"/>
              <a:t>Strategy 1: Pick the first element in </a:t>
            </a:r>
            <a:r>
              <a:rPr lang="en-US" altLang="en-US" sz="2000" dirty="0">
                <a:latin typeface="Courier New" pitchFamily="49" charset="0"/>
              </a:rPr>
              <a:t>S</a:t>
            </a:r>
            <a:endParaRPr lang="en-US" altLang="en-US" sz="2000" dirty="0"/>
          </a:p>
          <a:p>
            <a:pPr lvl="1">
              <a:lnSpc>
                <a:spcPct val="90000"/>
              </a:lnSpc>
            </a:pPr>
            <a:endParaRPr lang="en-US" altLang="en-US" sz="1800" dirty="0"/>
          </a:p>
          <a:p>
            <a:pPr lvl="1">
              <a:lnSpc>
                <a:spcPct val="90000"/>
              </a:lnSpc>
            </a:pPr>
            <a:r>
              <a:rPr lang="en-US" altLang="en-US" sz="1800" dirty="0"/>
              <a:t>Works only if input is random</a:t>
            </a:r>
          </a:p>
          <a:p>
            <a:pPr lvl="1">
              <a:lnSpc>
                <a:spcPct val="90000"/>
              </a:lnSpc>
            </a:pPr>
            <a:endParaRPr lang="en-US" altLang="en-US" sz="1800" dirty="0"/>
          </a:p>
          <a:p>
            <a:pPr lvl="1">
              <a:lnSpc>
                <a:spcPct val="90000"/>
              </a:lnSpc>
            </a:pPr>
            <a:r>
              <a:rPr lang="en-US" altLang="en-US" sz="1800" dirty="0"/>
              <a:t>What if input </a:t>
            </a:r>
            <a:r>
              <a:rPr lang="en-US" altLang="en-US" sz="1800" dirty="0">
                <a:latin typeface="Courier New" pitchFamily="49" charset="0"/>
              </a:rPr>
              <a:t>S</a:t>
            </a:r>
            <a:r>
              <a:rPr lang="en-US" altLang="en-US" sz="1800" dirty="0"/>
              <a:t> is sorted, or even mostly sorted?</a:t>
            </a:r>
          </a:p>
          <a:p>
            <a:pPr lvl="2">
              <a:lnSpc>
                <a:spcPct val="90000"/>
              </a:lnSpc>
            </a:pPr>
            <a:r>
              <a:rPr lang="en-US" altLang="en-US" sz="1700" dirty="0"/>
              <a:t>All the remaining elements would go into either </a:t>
            </a:r>
            <a:r>
              <a:rPr lang="en-US" altLang="en-US" sz="1700" dirty="0">
                <a:latin typeface="Courier New" pitchFamily="49" charset="0"/>
              </a:rPr>
              <a:t>S1</a:t>
            </a:r>
            <a:r>
              <a:rPr lang="en-US" altLang="en-US" sz="1700" dirty="0"/>
              <a:t> or </a:t>
            </a:r>
            <a:r>
              <a:rPr lang="en-US" altLang="en-US" sz="1700" dirty="0">
                <a:latin typeface="Courier New" pitchFamily="49" charset="0"/>
              </a:rPr>
              <a:t>S2</a:t>
            </a:r>
            <a:r>
              <a:rPr lang="en-US" altLang="en-US" sz="1700" dirty="0"/>
              <a:t>!</a:t>
            </a:r>
          </a:p>
          <a:p>
            <a:pPr lvl="2">
              <a:lnSpc>
                <a:spcPct val="90000"/>
              </a:lnSpc>
            </a:pPr>
            <a:r>
              <a:rPr lang="en-US" altLang="en-US" sz="1700" dirty="0"/>
              <a:t>Terrible performance!</a:t>
            </a:r>
          </a:p>
          <a:p>
            <a:pPr lvl="1">
              <a:lnSpc>
                <a:spcPct val="90000"/>
              </a:lnSpc>
            </a:pPr>
            <a:endParaRPr lang="en-US" altLang="en-US" sz="1800" dirty="0"/>
          </a:p>
          <a:p>
            <a:pPr lvl="1">
              <a:lnSpc>
                <a:spcPct val="90000"/>
              </a:lnSpc>
            </a:pPr>
            <a:r>
              <a:rPr lang="en-US" altLang="en-US" sz="1800" dirty="0"/>
              <a:t>Why worry about sorted input?</a:t>
            </a:r>
          </a:p>
          <a:p>
            <a:pPr lvl="2">
              <a:lnSpc>
                <a:spcPct val="90000"/>
              </a:lnSpc>
            </a:pPr>
            <a:r>
              <a:rPr lang="en-US" altLang="en-US" sz="1700" dirty="0"/>
              <a:t>Remember </a:t>
            </a:r>
            <a:r>
              <a:rPr lang="en-US" altLang="en-US" sz="1700" dirty="0">
                <a:sym typeface="Wingdings" pitchFamily="2" charset="2"/>
              </a:rPr>
              <a:t> Quicksort is recursive, so sub-problems could be sorted</a:t>
            </a:r>
            <a:endParaRPr lang="en-US" altLang="en-US" sz="1700" dirty="0"/>
          </a:p>
          <a:p>
            <a:pPr lvl="2">
              <a:lnSpc>
                <a:spcPct val="90000"/>
              </a:lnSpc>
            </a:pPr>
            <a:r>
              <a:rPr lang="en-US" altLang="en-US" sz="1700" dirty="0"/>
              <a:t>Plus mostly sorted input is quite frequent</a:t>
            </a:r>
          </a:p>
          <a:p>
            <a:pPr lvl="2">
              <a:lnSpc>
                <a:spcPct val="90000"/>
              </a:lnSpc>
            </a:pPr>
            <a:endParaRPr lang="en-US" altLang="en-US" sz="17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Picking the Pivot (continued)</a:t>
            </a:r>
          </a:p>
        </p:txBody>
      </p:sp>
      <p:sp>
        <p:nvSpPr>
          <p:cNvPr id="7171" name="Rectangle 3"/>
          <p:cNvSpPr>
            <a:spLocks noGrp="1" noChangeArrowheads="1"/>
          </p:cNvSpPr>
          <p:nvPr>
            <p:ph idx="1"/>
          </p:nvPr>
        </p:nvSpPr>
        <p:spPr/>
        <p:txBody>
          <a:bodyPr/>
          <a:lstStyle/>
          <a:p>
            <a:pPr>
              <a:lnSpc>
                <a:spcPct val="90000"/>
              </a:lnSpc>
            </a:pPr>
            <a:r>
              <a:rPr lang="en-US" altLang="en-US" dirty="0"/>
              <a:t>Strategy 2: Pick the pivot randomly</a:t>
            </a:r>
          </a:p>
          <a:p>
            <a:pPr lvl="1">
              <a:lnSpc>
                <a:spcPct val="90000"/>
              </a:lnSpc>
            </a:pPr>
            <a:endParaRPr lang="en-US" altLang="en-US" dirty="0"/>
          </a:p>
          <a:p>
            <a:pPr lvl="1">
              <a:lnSpc>
                <a:spcPct val="90000"/>
              </a:lnSpc>
            </a:pPr>
            <a:r>
              <a:rPr lang="en-US" altLang="en-US" dirty="0"/>
              <a:t>Would usually work well, even for mostly sorted input</a:t>
            </a:r>
          </a:p>
          <a:p>
            <a:pPr lvl="1">
              <a:lnSpc>
                <a:spcPct val="90000"/>
              </a:lnSpc>
            </a:pPr>
            <a:endParaRPr lang="en-US" altLang="en-US" dirty="0"/>
          </a:p>
          <a:p>
            <a:pPr lvl="1">
              <a:lnSpc>
                <a:spcPct val="90000"/>
              </a:lnSpc>
            </a:pPr>
            <a:r>
              <a:rPr lang="en-US" altLang="en-US" dirty="0"/>
              <a:t>Unless the random number generator is not quite random!</a:t>
            </a:r>
          </a:p>
          <a:p>
            <a:pPr lvl="1">
              <a:lnSpc>
                <a:spcPct val="90000"/>
              </a:lnSpc>
            </a:pPr>
            <a:endParaRPr lang="en-US" altLang="en-US" dirty="0"/>
          </a:p>
          <a:p>
            <a:pPr lvl="1">
              <a:lnSpc>
                <a:spcPct val="90000"/>
              </a:lnSpc>
            </a:pPr>
            <a:r>
              <a:rPr lang="en-US" altLang="en-US" dirty="0"/>
              <a:t>Plus random number generation is an expensive operation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Picking the Pivot (continued)</a:t>
            </a:r>
          </a:p>
        </p:txBody>
      </p:sp>
      <p:sp>
        <p:nvSpPr>
          <p:cNvPr id="8195" name="Rectangle 3"/>
          <p:cNvSpPr>
            <a:spLocks noGrp="1" noChangeArrowheads="1"/>
          </p:cNvSpPr>
          <p:nvPr>
            <p:ph idx="1"/>
          </p:nvPr>
        </p:nvSpPr>
        <p:spPr/>
        <p:txBody>
          <a:bodyPr/>
          <a:lstStyle/>
          <a:p>
            <a:pPr>
              <a:lnSpc>
                <a:spcPct val="90000"/>
              </a:lnSpc>
            </a:pPr>
            <a:r>
              <a:rPr lang="en-US" altLang="en-US" sz="2000" dirty="0"/>
              <a:t>Strategy 3: Median-of-three Partitioning</a:t>
            </a:r>
          </a:p>
          <a:p>
            <a:pPr lvl="1">
              <a:lnSpc>
                <a:spcPct val="90000"/>
              </a:lnSpc>
            </a:pPr>
            <a:endParaRPr lang="en-US" altLang="en-US" sz="1800" i="1" dirty="0"/>
          </a:p>
          <a:p>
            <a:pPr lvl="1">
              <a:lnSpc>
                <a:spcPct val="90000"/>
              </a:lnSpc>
            </a:pPr>
            <a:r>
              <a:rPr lang="en-US" altLang="en-US" sz="1800" i="1" dirty="0"/>
              <a:t>Ideally</a:t>
            </a:r>
            <a:r>
              <a:rPr lang="en-US" altLang="en-US" sz="1800" dirty="0"/>
              <a:t>, the pivot should be the median of input array </a:t>
            </a:r>
            <a:r>
              <a:rPr lang="en-US" altLang="en-US" sz="1800" b="1" dirty="0">
                <a:latin typeface="Courier New" pitchFamily="49" charset="0"/>
              </a:rPr>
              <a:t>S</a:t>
            </a:r>
            <a:endParaRPr lang="en-US" altLang="en-US" sz="1800" dirty="0"/>
          </a:p>
          <a:p>
            <a:pPr lvl="2">
              <a:lnSpc>
                <a:spcPct val="90000"/>
              </a:lnSpc>
            </a:pPr>
            <a:r>
              <a:rPr lang="en-US" altLang="en-US" sz="1700" dirty="0"/>
              <a:t>Median = element in the middle of the sorted sequence</a:t>
            </a:r>
          </a:p>
          <a:p>
            <a:pPr lvl="1">
              <a:lnSpc>
                <a:spcPct val="90000"/>
              </a:lnSpc>
            </a:pPr>
            <a:endParaRPr lang="en-US" altLang="en-US" sz="1800" dirty="0"/>
          </a:p>
          <a:p>
            <a:pPr lvl="1">
              <a:lnSpc>
                <a:spcPct val="90000"/>
              </a:lnSpc>
            </a:pPr>
            <a:r>
              <a:rPr lang="en-US" altLang="en-US" sz="1800" dirty="0"/>
              <a:t>Would divide the input into two almost equal partitions</a:t>
            </a:r>
          </a:p>
          <a:p>
            <a:pPr lvl="1">
              <a:lnSpc>
                <a:spcPct val="90000"/>
              </a:lnSpc>
            </a:pPr>
            <a:endParaRPr lang="en-US" altLang="en-US" sz="1800" dirty="0"/>
          </a:p>
          <a:p>
            <a:pPr lvl="1">
              <a:lnSpc>
                <a:spcPct val="90000"/>
              </a:lnSpc>
            </a:pPr>
            <a:r>
              <a:rPr lang="en-US" altLang="en-US" sz="1800" dirty="0"/>
              <a:t>Unfortunately, its hard to calculate median quickly, without sorting first!</a:t>
            </a:r>
          </a:p>
          <a:p>
            <a:pPr lvl="1">
              <a:lnSpc>
                <a:spcPct val="90000"/>
              </a:lnSpc>
            </a:pPr>
            <a:endParaRPr lang="en-US" altLang="en-US" sz="1800" dirty="0"/>
          </a:p>
          <a:p>
            <a:pPr lvl="1">
              <a:lnSpc>
                <a:spcPct val="90000"/>
              </a:lnSpc>
            </a:pPr>
            <a:r>
              <a:rPr lang="en-US" altLang="en-US" sz="1800" dirty="0"/>
              <a:t>So find the approximate median</a:t>
            </a:r>
          </a:p>
          <a:p>
            <a:pPr lvl="2">
              <a:lnSpc>
                <a:spcPct val="90000"/>
              </a:lnSpc>
            </a:pPr>
            <a:r>
              <a:rPr lang="en-US" altLang="en-US" sz="1700" dirty="0"/>
              <a:t>Pivot = median of the left-most, right-most and center element of the array </a:t>
            </a:r>
            <a:r>
              <a:rPr lang="en-US" altLang="en-US" sz="1700" b="1" dirty="0">
                <a:latin typeface="Courier New" pitchFamily="49" charset="0"/>
              </a:rPr>
              <a:t>S</a:t>
            </a:r>
            <a:endParaRPr lang="en-US" altLang="en-US" sz="1700" dirty="0"/>
          </a:p>
          <a:p>
            <a:pPr lvl="2">
              <a:lnSpc>
                <a:spcPct val="90000"/>
              </a:lnSpc>
            </a:pPr>
            <a:r>
              <a:rPr lang="en-US" altLang="en-US" sz="1700" dirty="0"/>
              <a:t>Solves the problem of sorted input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Picking the Pivot (contd.)</a:t>
            </a:r>
          </a:p>
        </p:txBody>
      </p:sp>
      <p:sp>
        <p:nvSpPr>
          <p:cNvPr id="9219" name="Rectangle 3"/>
          <p:cNvSpPr>
            <a:spLocks noGrp="1" noChangeArrowheads="1"/>
          </p:cNvSpPr>
          <p:nvPr>
            <p:ph idx="1"/>
          </p:nvPr>
        </p:nvSpPr>
        <p:spPr/>
        <p:txBody>
          <a:bodyPr/>
          <a:lstStyle/>
          <a:p>
            <a:pPr>
              <a:lnSpc>
                <a:spcPct val="90000"/>
              </a:lnSpc>
            </a:pPr>
            <a:r>
              <a:rPr lang="en-US" altLang="en-US" sz="2000" dirty="0"/>
              <a:t>Example: Median-of-three Partitioning</a:t>
            </a:r>
          </a:p>
          <a:p>
            <a:pPr lvl="1">
              <a:lnSpc>
                <a:spcPct val="90000"/>
              </a:lnSpc>
            </a:pPr>
            <a:endParaRPr lang="en-US" altLang="en-US" sz="1800" dirty="0"/>
          </a:p>
          <a:p>
            <a:pPr lvl="1">
              <a:lnSpc>
                <a:spcPct val="90000"/>
              </a:lnSpc>
            </a:pPr>
            <a:r>
              <a:rPr lang="en-US" altLang="en-US" sz="1800" dirty="0"/>
              <a:t>Let input </a:t>
            </a:r>
            <a:r>
              <a:rPr lang="en-US" altLang="en-US" sz="1800" dirty="0">
                <a:latin typeface="Courier New" pitchFamily="49" charset="0"/>
              </a:rPr>
              <a:t>S = {6, 1, 4, 9, 0, 3, 5, 2, 7, 8}</a:t>
            </a:r>
          </a:p>
          <a:p>
            <a:pPr lvl="1">
              <a:lnSpc>
                <a:spcPct val="90000"/>
              </a:lnSpc>
            </a:pPr>
            <a:endParaRPr lang="en-US" altLang="en-US" sz="1800" dirty="0"/>
          </a:p>
          <a:p>
            <a:pPr lvl="1">
              <a:lnSpc>
                <a:spcPct val="90000"/>
              </a:lnSpc>
            </a:pPr>
            <a:r>
              <a:rPr lang="en-US" altLang="en-US" sz="1800" dirty="0">
                <a:latin typeface="Courier New" pitchFamily="49" charset="0"/>
              </a:rPr>
              <a:t>left=0</a:t>
            </a:r>
            <a:r>
              <a:rPr lang="en-US" altLang="en-US" sz="1800" dirty="0"/>
              <a:t> and </a:t>
            </a:r>
            <a:r>
              <a:rPr lang="en-US" altLang="en-US" sz="1800" dirty="0">
                <a:latin typeface="Courier New" pitchFamily="49" charset="0"/>
              </a:rPr>
              <a:t>S[left] = 6</a:t>
            </a:r>
            <a:endParaRPr lang="en-US" altLang="en-US" sz="1800" dirty="0"/>
          </a:p>
          <a:p>
            <a:pPr lvl="1">
              <a:lnSpc>
                <a:spcPct val="90000"/>
              </a:lnSpc>
            </a:pPr>
            <a:endParaRPr lang="en-US" altLang="en-US" sz="1800" dirty="0"/>
          </a:p>
          <a:p>
            <a:pPr lvl="1">
              <a:lnSpc>
                <a:spcPct val="90000"/>
              </a:lnSpc>
            </a:pPr>
            <a:r>
              <a:rPr lang="en-US" altLang="en-US" sz="1800" dirty="0">
                <a:latin typeface="Courier New" pitchFamily="49" charset="0"/>
              </a:rPr>
              <a:t>right=9</a:t>
            </a:r>
            <a:r>
              <a:rPr lang="en-US" altLang="en-US" sz="1800" dirty="0"/>
              <a:t> and </a:t>
            </a:r>
            <a:r>
              <a:rPr lang="en-US" altLang="en-US" sz="1800" dirty="0">
                <a:latin typeface="Courier New" pitchFamily="49" charset="0"/>
              </a:rPr>
              <a:t>S[right] = 8</a:t>
            </a:r>
            <a:endParaRPr lang="en-US" altLang="en-US" sz="1800" dirty="0"/>
          </a:p>
          <a:p>
            <a:pPr lvl="1">
              <a:lnSpc>
                <a:spcPct val="90000"/>
              </a:lnSpc>
            </a:pPr>
            <a:endParaRPr lang="en-US" altLang="en-US" sz="1800" dirty="0"/>
          </a:p>
          <a:p>
            <a:pPr lvl="1">
              <a:lnSpc>
                <a:spcPct val="90000"/>
              </a:lnSpc>
            </a:pPr>
            <a:r>
              <a:rPr lang="en-US" altLang="en-US" sz="1800" dirty="0">
                <a:latin typeface="Courier New" pitchFamily="49" charset="0"/>
              </a:rPr>
              <a:t>center = (</a:t>
            </a:r>
            <a:r>
              <a:rPr lang="en-US" altLang="en-US" sz="1800" dirty="0" err="1">
                <a:latin typeface="Courier New" pitchFamily="49" charset="0"/>
              </a:rPr>
              <a:t>left+right</a:t>
            </a:r>
            <a:r>
              <a:rPr lang="en-US" altLang="en-US" sz="1800" dirty="0">
                <a:latin typeface="Courier New" pitchFamily="49" charset="0"/>
              </a:rPr>
              <a:t>)/2 = 4</a:t>
            </a:r>
            <a:r>
              <a:rPr lang="en-US" altLang="en-US" sz="1800" dirty="0"/>
              <a:t> and </a:t>
            </a:r>
            <a:r>
              <a:rPr lang="en-US" altLang="en-US" sz="1800" dirty="0">
                <a:latin typeface="Courier New" pitchFamily="49" charset="0"/>
              </a:rPr>
              <a:t>S[center] = 0</a:t>
            </a:r>
            <a:endParaRPr lang="en-US" altLang="en-US" sz="1800" dirty="0"/>
          </a:p>
          <a:p>
            <a:pPr lvl="1">
              <a:lnSpc>
                <a:spcPct val="90000"/>
              </a:lnSpc>
            </a:pPr>
            <a:endParaRPr lang="en-US" altLang="en-US" sz="1800" dirty="0"/>
          </a:p>
          <a:p>
            <a:pPr lvl="1">
              <a:lnSpc>
                <a:spcPct val="90000"/>
              </a:lnSpc>
            </a:pPr>
            <a:r>
              <a:rPr lang="en-US" altLang="en-US" sz="1800" dirty="0"/>
              <a:t>Pivot </a:t>
            </a:r>
          </a:p>
          <a:p>
            <a:pPr lvl="2">
              <a:lnSpc>
                <a:spcPct val="90000"/>
              </a:lnSpc>
            </a:pPr>
            <a:r>
              <a:rPr lang="en-US" altLang="en-US" sz="1700" dirty="0"/>
              <a:t>= Median of </a:t>
            </a:r>
            <a:r>
              <a:rPr lang="en-US" altLang="en-US" sz="1700" dirty="0">
                <a:latin typeface="Courier New" pitchFamily="49" charset="0"/>
              </a:rPr>
              <a:t>S[left], S[right],</a:t>
            </a:r>
            <a:r>
              <a:rPr lang="en-US" altLang="en-US" sz="1700" dirty="0"/>
              <a:t> and </a:t>
            </a:r>
            <a:r>
              <a:rPr lang="en-US" altLang="en-US" sz="1700" dirty="0">
                <a:latin typeface="Courier New" pitchFamily="49" charset="0"/>
              </a:rPr>
              <a:t>S[center]</a:t>
            </a:r>
          </a:p>
          <a:p>
            <a:pPr lvl="2">
              <a:lnSpc>
                <a:spcPct val="90000"/>
              </a:lnSpc>
            </a:pPr>
            <a:r>
              <a:rPr lang="en-US" altLang="en-US" sz="1700" dirty="0"/>
              <a:t>= median of 6, 8, and 0</a:t>
            </a:r>
          </a:p>
          <a:p>
            <a:pPr lvl="2">
              <a:lnSpc>
                <a:spcPct val="90000"/>
              </a:lnSpc>
            </a:pPr>
            <a:r>
              <a:rPr lang="en-US" altLang="en-US" sz="1700" dirty="0">
                <a:latin typeface="Courier New" pitchFamily="49" charset="0"/>
              </a:rPr>
              <a:t>= S[left] = 6</a:t>
            </a:r>
            <a:endParaRPr lang="en-US" altLang="en-US" sz="1700" dirty="0"/>
          </a:p>
          <a:p>
            <a:pPr lvl="1">
              <a:lnSpc>
                <a:spcPct val="90000"/>
              </a:lnSpc>
            </a:pPr>
            <a:endParaRPr lang="en-US" altLang="en-US" sz="1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Partitioning Algorithm</a:t>
            </a:r>
          </a:p>
        </p:txBody>
      </p:sp>
      <p:sp>
        <p:nvSpPr>
          <p:cNvPr id="10243" name="Rectangle 3"/>
          <p:cNvSpPr>
            <a:spLocks noGrp="1" noChangeArrowheads="1"/>
          </p:cNvSpPr>
          <p:nvPr>
            <p:ph idx="1"/>
          </p:nvPr>
        </p:nvSpPr>
        <p:spPr>
          <a:xfrm>
            <a:off x="457200" y="1600200"/>
            <a:ext cx="8229600" cy="3443288"/>
          </a:xfrm>
        </p:spPr>
        <p:txBody>
          <a:bodyPr/>
          <a:lstStyle/>
          <a:p>
            <a:pPr marL="609600" indent="-609600">
              <a:lnSpc>
                <a:spcPct val="90000"/>
              </a:lnSpc>
            </a:pPr>
            <a:r>
              <a:rPr lang="en-US" altLang="en-US" sz="2000" dirty="0"/>
              <a:t>Original input : </a:t>
            </a:r>
            <a:r>
              <a:rPr lang="en-US" altLang="en-US" sz="2000" b="1" dirty="0">
                <a:latin typeface="Courier New" pitchFamily="49" charset="0"/>
              </a:rPr>
              <a:t>S = {6, 1, 4, 9, 0, 3, 5, 2, 7, 8}</a:t>
            </a:r>
          </a:p>
          <a:p>
            <a:pPr marL="609600" indent="-609600">
              <a:lnSpc>
                <a:spcPct val="90000"/>
              </a:lnSpc>
            </a:pPr>
            <a:endParaRPr lang="en-US" altLang="en-US" sz="2000" dirty="0"/>
          </a:p>
          <a:p>
            <a:pPr marL="609600" indent="-609600">
              <a:lnSpc>
                <a:spcPct val="90000"/>
              </a:lnSpc>
            </a:pPr>
            <a:r>
              <a:rPr lang="en-US" altLang="en-US" sz="2000" dirty="0"/>
              <a:t>Get the pivot out of the way by swapping it with the last element</a:t>
            </a:r>
          </a:p>
          <a:p>
            <a:pPr marL="609600" indent="-609600">
              <a:lnSpc>
                <a:spcPct val="90000"/>
              </a:lnSpc>
            </a:pPr>
            <a:endParaRPr lang="en-US" altLang="en-US" sz="2000" dirty="0"/>
          </a:p>
          <a:p>
            <a:pPr marL="609600" indent="-609600">
              <a:lnSpc>
                <a:spcPct val="90000"/>
              </a:lnSpc>
            </a:pPr>
            <a:endParaRPr lang="en-US" altLang="en-US" sz="2000" dirty="0"/>
          </a:p>
          <a:p>
            <a:pPr marL="609600" indent="-609600">
              <a:lnSpc>
                <a:spcPct val="90000"/>
              </a:lnSpc>
            </a:pPr>
            <a:endParaRPr lang="en-US" altLang="en-US" sz="2000" dirty="0"/>
          </a:p>
          <a:p>
            <a:pPr marL="609600" indent="-609600">
              <a:lnSpc>
                <a:spcPct val="90000"/>
              </a:lnSpc>
            </a:pPr>
            <a:r>
              <a:rPr lang="en-US" altLang="en-US" sz="2000" dirty="0"/>
              <a:t>Have two ‘iterators’ – </a:t>
            </a:r>
            <a:r>
              <a:rPr lang="en-US" altLang="en-US" sz="2000" dirty="0">
                <a:latin typeface="Courier New" pitchFamily="49" charset="0"/>
              </a:rPr>
              <a:t>i</a:t>
            </a:r>
            <a:r>
              <a:rPr lang="en-US" altLang="en-US" sz="2000" dirty="0"/>
              <a:t> and </a:t>
            </a:r>
            <a:r>
              <a:rPr lang="en-US" altLang="en-US" sz="2000" dirty="0">
                <a:latin typeface="Courier New" pitchFamily="49" charset="0"/>
              </a:rPr>
              <a:t>j</a:t>
            </a:r>
            <a:endParaRPr lang="en-US" altLang="en-US" sz="2000" dirty="0"/>
          </a:p>
          <a:p>
            <a:pPr marL="990600" lvl="1" indent="-533400">
              <a:lnSpc>
                <a:spcPct val="90000"/>
              </a:lnSpc>
            </a:pPr>
            <a:r>
              <a:rPr lang="en-US" altLang="en-US" sz="1800" dirty="0">
                <a:latin typeface="Courier New" pitchFamily="49" charset="0"/>
              </a:rPr>
              <a:t>i</a:t>
            </a:r>
            <a:r>
              <a:rPr lang="en-US" altLang="en-US" sz="1800" dirty="0"/>
              <a:t> starts at first element and moves forward</a:t>
            </a:r>
          </a:p>
          <a:p>
            <a:pPr marL="990600" lvl="1" indent="-533400">
              <a:lnSpc>
                <a:spcPct val="90000"/>
              </a:lnSpc>
            </a:pPr>
            <a:r>
              <a:rPr lang="en-US" altLang="en-US" sz="1800" dirty="0">
                <a:latin typeface="Courier New" pitchFamily="49" charset="0"/>
              </a:rPr>
              <a:t>j</a:t>
            </a:r>
            <a:r>
              <a:rPr lang="en-US" altLang="en-US" sz="1800" dirty="0"/>
              <a:t> starts at last element and moves backwards</a:t>
            </a:r>
          </a:p>
          <a:p>
            <a:pPr marL="990600" lvl="1" indent="-533400">
              <a:lnSpc>
                <a:spcPct val="90000"/>
              </a:lnSpc>
            </a:pPr>
            <a:endParaRPr lang="en-US" altLang="en-US" sz="1800" dirty="0"/>
          </a:p>
        </p:txBody>
      </p:sp>
      <p:grpSp>
        <p:nvGrpSpPr>
          <p:cNvPr id="10244" name="Group 13"/>
          <p:cNvGrpSpPr>
            <a:grpSpLocks/>
          </p:cNvGrpSpPr>
          <p:nvPr/>
        </p:nvGrpSpPr>
        <p:grpSpPr bwMode="auto">
          <a:xfrm>
            <a:off x="1371600" y="2819400"/>
            <a:ext cx="4694238" cy="777875"/>
            <a:chOff x="1296" y="1920"/>
            <a:chExt cx="2957" cy="490"/>
          </a:xfrm>
        </p:grpSpPr>
        <p:sp>
          <p:nvSpPr>
            <p:cNvPr id="10252" name="Text Box 5"/>
            <p:cNvSpPr txBox="1">
              <a:spLocks noChangeArrowheads="1"/>
            </p:cNvSpPr>
            <p:nvPr/>
          </p:nvSpPr>
          <p:spPr bwMode="auto">
            <a:xfrm>
              <a:off x="1296" y="1920"/>
              <a:ext cx="2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8   1   4   9   0   3   5   2   7   6</a:t>
              </a:r>
            </a:p>
          </p:txBody>
        </p:sp>
        <p:sp>
          <p:nvSpPr>
            <p:cNvPr id="10253" name="Rectangle 6"/>
            <p:cNvSpPr>
              <a:spLocks noChangeArrowheads="1"/>
            </p:cNvSpPr>
            <p:nvPr/>
          </p:nvSpPr>
          <p:spPr bwMode="auto">
            <a:xfrm>
              <a:off x="3840" y="1920"/>
              <a:ext cx="288" cy="2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0254" name="Text Box 7"/>
            <p:cNvSpPr txBox="1">
              <a:spLocks noChangeArrowheads="1"/>
            </p:cNvSpPr>
            <p:nvPr/>
          </p:nvSpPr>
          <p:spPr bwMode="auto">
            <a:xfrm>
              <a:off x="3792" y="2160"/>
              <a:ext cx="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grpSp>
      <p:grpSp>
        <p:nvGrpSpPr>
          <p:cNvPr id="10245" name="Group 14"/>
          <p:cNvGrpSpPr>
            <a:grpSpLocks/>
          </p:cNvGrpSpPr>
          <p:nvPr/>
        </p:nvGrpSpPr>
        <p:grpSpPr bwMode="auto">
          <a:xfrm>
            <a:off x="1371600" y="4876800"/>
            <a:ext cx="4770438" cy="854075"/>
            <a:chOff x="1392" y="3360"/>
            <a:chExt cx="3005" cy="538"/>
          </a:xfrm>
        </p:grpSpPr>
        <p:sp>
          <p:nvSpPr>
            <p:cNvPr id="10246" name="Text Box 4"/>
            <p:cNvSpPr txBox="1">
              <a:spLocks noChangeArrowheads="1"/>
            </p:cNvSpPr>
            <p:nvPr/>
          </p:nvSpPr>
          <p:spPr bwMode="auto">
            <a:xfrm>
              <a:off x="1440" y="3360"/>
              <a:ext cx="27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8   1   4   9   0   3   5   2   7   6</a:t>
              </a:r>
            </a:p>
          </p:txBody>
        </p:sp>
        <p:sp>
          <p:nvSpPr>
            <p:cNvPr id="10247" name="Text Box 8"/>
            <p:cNvSpPr txBox="1">
              <a:spLocks noChangeArrowheads="1"/>
            </p:cNvSpPr>
            <p:nvPr/>
          </p:nvSpPr>
          <p:spPr bwMode="auto">
            <a:xfrm>
              <a:off x="1488" y="3648"/>
              <a:ext cx="1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i</a:t>
              </a:r>
            </a:p>
          </p:txBody>
        </p:sp>
        <p:sp>
          <p:nvSpPr>
            <p:cNvPr id="10248" name="Text Box 9"/>
            <p:cNvSpPr txBox="1">
              <a:spLocks noChangeArrowheads="1"/>
            </p:cNvSpPr>
            <p:nvPr/>
          </p:nvSpPr>
          <p:spPr bwMode="auto">
            <a:xfrm>
              <a:off x="3744" y="3648"/>
              <a:ext cx="1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j</a:t>
              </a:r>
            </a:p>
          </p:txBody>
        </p:sp>
        <p:sp>
          <p:nvSpPr>
            <p:cNvPr id="10249" name="Rectangle 10"/>
            <p:cNvSpPr>
              <a:spLocks noChangeArrowheads="1"/>
            </p:cNvSpPr>
            <p:nvPr/>
          </p:nvSpPr>
          <p:spPr bwMode="auto">
            <a:xfrm>
              <a:off x="3696" y="3360"/>
              <a:ext cx="288" cy="2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0250" name="Rectangle 11"/>
            <p:cNvSpPr>
              <a:spLocks noChangeArrowheads="1"/>
            </p:cNvSpPr>
            <p:nvPr/>
          </p:nvSpPr>
          <p:spPr bwMode="auto">
            <a:xfrm>
              <a:off x="1392" y="3360"/>
              <a:ext cx="288" cy="28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0251" name="Text Box 12"/>
            <p:cNvSpPr txBox="1">
              <a:spLocks noChangeArrowheads="1"/>
            </p:cNvSpPr>
            <p:nvPr/>
          </p:nvSpPr>
          <p:spPr bwMode="auto">
            <a:xfrm>
              <a:off x="3936" y="3648"/>
              <a:ext cx="4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Partitioning Algorithm (contd.)</a:t>
            </a:r>
          </a:p>
        </p:txBody>
      </p:sp>
      <p:sp>
        <p:nvSpPr>
          <p:cNvPr id="11267" name="Rectangle 3"/>
          <p:cNvSpPr>
            <a:spLocks noGrp="1" noChangeArrowheads="1"/>
          </p:cNvSpPr>
          <p:nvPr>
            <p:ph idx="1"/>
          </p:nvPr>
        </p:nvSpPr>
        <p:spPr>
          <a:xfrm>
            <a:off x="76200" y="1411288"/>
            <a:ext cx="8991600" cy="5065712"/>
          </a:xfrm>
        </p:spPr>
        <p:txBody>
          <a:bodyPr/>
          <a:lstStyle/>
          <a:p>
            <a:pPr>
              <a:lnSpc>
                <a:spcPct val="90000"/>
              </a:lnSpc>
            </a:pPr>
            <a:r>
              <a:rPr lang="en-US" altLang="en-US" sz="2400" dirty="0">
                <a:latin typeface="Courier New" pitchFamily="49" charset="0"/>
              </a:rPr>
              <a:t>While (i &lt; j)</a:t>
            </a:r>
          </a:p>
          <a:p>
            <a:pPr marL="990600" lvl="1" indent="-533400">
              <a:lnSpc>
                <a:spcPct val="90000"/>
              </a:lnSpc>
            </a:pPr>
            <a:endParaRPr lang="en-US" altLang="en-US" sz="2000" dirty="0"/>
          </a:p>
          <a:p>
            <a:pPr marL="990600" lvl="1" indent="-533400">
              <a:lnSpc>
                <a:spcPct val="90000"/>
              </a:lnSpc>
            </a:pPr>
            <a:r>
              <a:rPr lang="en-US" altLang="en-US" sz="2000" dirty="0"/>
              <a:t>Move </a:t>
            </a:r>
            <a:r>
              <a:rPr lang="en-US" altLang="en-US" sz="2000" dirty="0">
                <a:latin typeface="Courier New" pitchFamily="49" charset="0"/>
              </a:rPr>
              <a:t>i</a:t>
            </a:r>
            <a:r>
              <a:rPr lang="en-US" altLang="en-US" sz="2000" dirty="0"/>
              <a:t> to the right till we find a number greater than </a:t>
            </a:r>
            <a:r>
              <a:rPr lang="en-US" altLang="en-US" sz="2000" dirty="0">
                <a:latin typeface="Courier New" pitchFamily="49" charset="0"/>
              </a:rPr>
              <a:t>pivot</a:t>
            </a:r>
          </a:p>
          <a:p>
            <a:pPr marL="990600" lvl="1" indent="-533400">
              <a:lnSpc>
                <a:spcPct val="90000"/>
              </a:lnSpc>
            </a:pPr>
            <a:endParaRPr lang="en-US" altLang="en-US" sz="2000" dirty="0"/>
          </a:p>
          <a:p>
            <a:pPr marL="990600" lvl="1" indent="-533400">
              <a:lnSpc>
                <a:spcPct val="90000"/>
              </a:lnSpc>
            </a:pPr>
            <a:r>
              <a:rPr lang="en-US" altLang="en-US" sz="2000" dirty="0"/>
              <a:t>Move </a:t>
            </a:r>
            <a:r>
              <a:rPr lang="en-US" altLang="en-US" sz="2000" dirty="0">
                <a:latin typeface="Courier New" pitchFamily="49" charset="0"/>
              </a:rPr>
              <a:t>j</a:t>
            </a:r>
            <a:r>
              <a:rPr lang="en-US" altLang="en-US" sz="2000" dirty="0"/>
              <a:t> to the left till we find a number smaller than </a:t>
            </a:r>
            <a:r>
              <a:rPr lang="en-US" altLang="en-US" sz="2000" dirty="0">
                <a:latin typeface="Courier New" pitchFamily="49" charset="0"/>
              </a:rPr>
              <a:t>pivot</a:t>
            </a:r>
          </a:p>
          <a:p>
            <a:pPr marL="990600" lvl="1" indent="-533400">
              <a:lnSpc>
                <a:spcPct val="90000"/>
              </a:lnSpc>
            </a:pPr>
            <a:endParaRPr lang="en-US" altLang="en-US" sz="2000" dirty="0"/>
          </a:p>
          <a:p>
            <a:pPr marL="990600" lvl="1" indent="-533400">
              <a:lnSpc>
                <a:spcPct val="90000"/>
              </a:lnSpc>
            </a:pPr>
            <a:r>
              <a:rPr lang="en-US" altLang="en-US" sz="2000" dirty="0">
                <a:latin typeface="Courier New" pitchFamily="49" charset="0"/>
              </a:rPr>
              <a:t>If (i &lt; j)</a:t>
            </a:r>
            <a:r>
              <a:rPr lang="en-US" altLang="en-US" sz="2000" dirty="0"/>
              <a:t> </a:t>
            </a:r>
            <a:r>
              <a:rPr lang="en-US" altLang="en-US" sz="2000" dirty="0">
                <a:latin typeface="Courier New" pitchFamily="49" charset="0"/>
              </a:rPr>
              <a:t>swap(S[i], S[j])</a:t>
            </a:r>
          </a:p>
          <a:p>
            <a:pPr marL="990600" lvl="1" indent="-533400">
              <a:lnSpc>
                <a:spcPct val="90000"/>
              </a:lnSpc>
            </a:pPr>
            <a:endParaRPr lang="en-US" altLang="en-US" sz="2000" dirty="0"/>
          </a:p>
          <a:p>
            <a:pPr marL="990600" lvl="1" indent="-533400">
              <a:lnSpc>
                <a:spcPct val="90000"/>
              </a:lnSpc>
            </a:pPr>
            <a:r>
              <a:rPr lang="en-US" altLang="en-US" sz="2000" dirty="0"/>
              <a:t>(The effect is to push larger elements to the right and smaller elements to the left)</a:t>
            </a:r>
          </a:p>
          <a:p>
            <a:pPr marL="609600" indent="-609600">
              <a:lnSpc>
                <a:spcPct val="90000"/>
              </a:lnSpc>
            </a:pPr>
            <a:endParaRPr lang="en-US" altLang="en-US" sz="2400" dirty="0"/>
          </a:p>
          <a:p>
            <a:pPr>
              <a:lnSpc>
                <a:spcPct val="90000"/>
              </a:lnSpc>
            </a:pPr>
            <a:r>
              <a:rPr lang="en-US" altLang="en-US" sz="2400" dirty="0"/>
              <a:t>Swap the </a:t>
            </a:r>
            <a:r>
              <a:rPr lang="en-US" altLang="en-US" sz="2400" dirty="0">
                <a:latin typeface="Courier New" pitchFamily="49" charset="0"/>
              </a:rPr>
              <a:t>pivot</a:t>
            </a:r>
            <a:r>
              <a:rPr lang="en-US" altLang="en-US" sz="2400" dirty="0"/>
              <a:t> with </a:t>
            </a:r>
            <a:r>
              <a:rPr lang="en-US" altLang="en-US" sz="2400" dirty="0">
                <a:latin typeface="Courier New" pitchFamily="49" charset="0"/>
              </a:rPr>
              <a:t>S[i]</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274638"/>
            <a:ext cx="8229600" cy="762000"/>
          </a:xfrm>
        </p:spPr>
        <p:txBody>
          <a:bodyPr/>
          <a:lstStyle/>
          <a:p>
            <a:r>
              <a:rPr lang="en-US" altLang="en-US" sz="3400"/>
              <a:t>Partitioning Algorithm Illustrated</a:t>
            </a:r>
          </a:p>
        </p:txBody>
      </p:sp>
      <p:sp>
        <p:nvSpPr>
          <p:cNvPr id="12291" name="Text Box 3"/>
          <p:cNvSpPr txBox="1">
            <a:spLocks noChangeArrowheads="1"/>
          </p:cNvSpPr>
          <p:nvPr/>
        </p:nvSpPr>
        <p:spPr bwMode="auto">
          <a:xfrm>
            <a:off x="2438400" y="16002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8   1   4   9   0   3   5   2   7   6</a:t>
            </a:r>
          </a:p>
        </p:txBody>
      </p:sp>
      <p:sp>
        <p:nvSpPr>
          <p:cNvPr id="12292" name="Text Box 4"/>
          <p:cNvSpPr txBox="1">
            <a:spLocks noChangeArrowheads="1"/>
          </p:cNvSpPr>
          <p:nvPr/>
        </p:nvSpPr>
        <p:spPr bwMode="auto">
          <a:xfrm>
            <a:off x="2514600" y="1295400"/>
            <a:ext cx="24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i</a:t>
            </a:r>
          </a:p>
        </p:txBody>
      </p:sp>
      <p:sp>
        <p:nvSpPr>
          <p:cNvPr id="12293" name="Text Box 5"/>
          <p:cNvSpPr txBox="1">
            <a:spLocks noChangeArrowheads="1"/>
          </p:cNvSpPr>
          <p:nvPr/>
        </p:nvSpPr>
        <p:spPr bwMode="auto">
          <a:xfrm>
            <a:off x="6096000" y="1295400"/>
            <a:ext cx="25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j</a:t>
            </a:r>
          </a:p>
        </p:txBody>
      </p:sp>
      <p:sp>
        <p:nvSpPr>
          <p:cNvPr id="12294" name="Rectangle 6"/>
          <p:cNvSpPr>
            <a:spLocks noChangeArrowheads="1"/>
          </p:cNvSpPr>
          <p:nvPr/>
        </p:nvSpPr>
        <p:spPr bwMode="auto">
          <a:xfrm>
            <a:off x="6019800" y="16764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295" name="Rectangle 7"/>
          <p:cNvSpPr>
            <a:spLocks noChangeArrowheads="1"/>
          </p:cNvSpPr>
          <p:nvPr/>
        </p:nvSpPr>
        <p:spPr bwMode="auto">
          <a:xfrm>
            <a:off x="2438400" y="16764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296" name="Text Box 8"/>
          <p:cNvSpPr txBox="1">
            <a:spLocks noChangeArrowheads="1"/>
          </p:cNvSpPr>
          <p:nvPr/>
        </p:nvSpPr>
        <p:spPr bwMode="auto">
          <a:xfrm>
            <a:off x="6400800" y="1295400"/>
            <a:ext cx="73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sp>
        <p:nvSpPr>
          <p:cNvPr id="12297" name="Text Box 9"/>
          <p:cNvSpPr txBox="1">
            <a:spLocks noChangeArrowheads="1"/>
          </p:cNvSpPr>
          <p:nvPr/>
        </p:nvSpPr>
        <p:spPr bwMode="auto">
          <a:xfrm>
            <a:off x="2438400" y="23622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8   1   4   9   0   3   5   2   7   6</a:t>
            </a:r>
          </a:p>
        </p:txBody>
      </p:sp>
      <p:sp>
        <p:nvSpPr>
          <p:cNvPr id="12298" name="Text Box 10"/>
          <p:cNvSpPr txBox="1">
            <a:spLocks noChangeArrowheads="1"/>
          </p:cNvSpPr>
          <p:nvPr/>
        </p:nvSpPr>
        <p:spPr bwMode="auto">
          <a:xfrm>
            <a:off x="2514600" y="2057400"/>
            <a:ext cx="24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i</a:t>
            </a:r>
          </a:p>
        </p:txBody>
      </p:sp>
      <p:sp>
        <p:nvSpPr>
          <p:cNvPr id="12299" name="Rectangle 12"/>
          <p:cNvSpPr>
            <a:spLocks noChangeArrowheads="1"/>
          </p:cNvSpPr>
          <p:nvPr/>
        </p:nvSpPr>
        <p:spPr bwMode="auto">
          <a:xfrm>
            <a:off x="5562600" y="2362200"/>
            <a:ext cx="406400" cy="381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00" name="Text Box 11"/>
          <p:cNvSpPr txBox="1">
            <a:spLocks noChangeArrowheads="1"/>
          </p:cNvSpPr>
          <p:nvPr/>
        </p:nvSpPr>
        <p:spPr bwMode="auto">
          <a:xfrm>
            <a:off x="5638800" y="2057400"/>
            <a:ext cx="25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j</a:t>
            </a:r>
          </a:p>
        </p:txBody>
      </p:sp>
      <p:sp>
        <p:nvSpPr>
          <p:cNvPr id="12301" name="Rectangle 13"/>
          <p:cNvSpPr>
            <a:spLocks noChangeArrowheads="1"/>
          </p:cNvSpPr>
          <p:nvPr/>
        </p:nvSpPr>
        <p:spPr bwMode="auto">
          <a:xfrm>
            <a:off x="2438400" y="2362200"/>
            <a:ext cx="406400" cy="381000"/>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02" name="Text Box 14"/>
          <p:cNvSpPr txBox="1">
            <a:spLocks noChangeArrowheads="1"/>
          </p:cNvSpPr>
          <p:nvPr/>
        </p:nvSpPr>
        <p:spPr bwMode="auto">
          <a:xfrm>
            <a:off x="6400800" y="2133600"/>
            <a:ext cx="73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sp>
        <p:nvSpPr>
          <p:cNvPr id="12303" name="Text Box 15"/>
          <p:cNvSpPr txBox="1">
            <a:spLocks noChangeArrowheads="1"/>
          </p:cNvSpPr>
          <p:nvPr/>
        </p:nvSpPr>
        <p:spPr bwMode="auto">
          <a:xfrm>
            <a:off x="2438400" y="30480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2   1   4   9   0   3   5   8   7   6</a:t>
            </a:r>
          </a:p>
        </p:txBody>
      </p:sp>
      <p:sp>
        <p:nvSpPr>
          <p:cNvPr id="12304" name="Text Box 16"/>
          <p:cNvSpPr txBox="1">
            <a:spLocks noChangeArrowheads="1"/>
          </p:cNvSpPr>
          <p:nvPr/>
        </p:nvSpPr>
        <p:spPr bwMode="auto">
          <a:xfrm>
            <a:off x="2514600" y="2743200"/>
            <a:ext cx="24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i</a:t>
            </a:r>
          </a:p>
        </p:txBody>
      </p:sp>
      <p:sp>
        <p:nvSpPr>
          <p:cNvPr id="12305" name="Rectangle 18"/>
          <p:cNvSpPr>
            <a:spLocks noChangeArrowheads="1"/>
          </p:cNvSpPr>
          <p:nvPr/>
        </p:nvSpPr>
        <p:spPr bwMode="auto">
          <a:xfrm>
            <a:off x="5562600" y="30480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06" name="Text Box 17"/>
          <p:cNvSpPr txBox="1">
            <a:spLocks noChangeArrowheads="1"/>
          </p:cNvSpPr>
          <p:nvPr/>
        </p:nvSpPr>
        <p:spPr bwMode="auto">
          <a:xfrm>
            <a:off x="5638800" y="2743200"/>
            <a:ext cx="25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j</a:t>
            </a:r>
          </a:p>
        </p:txBody>
      </p:sp>
      <p:sp>
        <p:nvSpPr>
          <p:cNvPr id="12307" name="Rectangle 19"/>
          <p:cNvSpPr>
            <a:spLocks noChangeArrowheads="1"/>
          </p:cNvSpPr>
          <p:nvPr/>
        </p:nvSpPr>
        <p:spPr bwMode="auto">
          <a:xfrm>
            <a:off x="2438400" y="30480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08" name="Text Box 20"/>
          <p:cNvSpPr txBox="1">
            <a:spLocks noChangeArrowheads="1"/>
          </p:cNvSpPr>
          <p:nvPr/>
        </p:nvSpPr>
        <p:spPr bwMode="auto">
          <a:xfrm>
            <a:off x="6400800" y="2743200"/>
            <a:ext cx="73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sp>
        <p:nvSpPr>
          <p:cNvPr id="12309" name="Text Box 21"/>
          <p:cNvSpPr txBox="1">
            <a:spLocks noChangeArrowheads="1"/>
          </p:cNvSpPr>
          <p:nvPr/>
        </p:nvSpPr>
        <p:spPr bwMode="auto">
          <a:xfrm>
            <a:off x="1416050" y="2130425"/>
            <a:ext cx="896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Move</a:t>
            </a:r>
          </a:p>
        </p:txBody>
      </p:sp>
      <p:sp>
        <p:nvSpPr>
          <p:cNvPr id="12310" name="Text Box 22"/>
          <p:cNvSpPr txBox="1">
            <a:spLocks noChangeArrowheads="1"/>
          </p:cNvSpPr>
          <p:nvPr/>
        </p:nvSpPr>
        <p:spPr bwMode="auto">
          <a:xfrm>
            <a:off x="1430338" y="2857500"/>
            <a:ext cx="874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swap</a:t>
            </a:r>
          </a:p>
        </p:txBody>
      </p:sp>
      <p:sp>
        <p:nvSpPr>
          <p:cNvPr id="12311" name="Text Box 23"/>
          <p:cNvSpPr txBox="1">
            <a:spLocks noChangeArrowheads="1"/>
          </p:cNvSpPr>
          <p:nvPr/>
        </p:nvSpPr>
        <p:spPr bwMode="auto">
          <a:xfrm>
            <a:off x="2438400" y="37338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2   1   4   9   0   3   5   8   7   6</a:t>
            </a:r>
          </a:p>
        </p:txBody>
      </p:sp>
      <p:sp>
        <p:nvSpPr>
          <p:cNvPr id="12312" name="Text Box 24"/>
          <p:cNvSpPr txBox="1">
            <a:spLocks noChangeArrowheads="1"/>
          </p:cNvSpPr>
          <p:nvPr/>
        </p:nvSpPr>
        <p:spPr bwMode="auto">
          <a:xfrm>
            <a:off x="3886200" y="3429000"/>
            <a:ext cx="24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i</a:t>
            </a:r>
          </a:p>
        </p:txBody>
      </p:sp>
      <p:sp>
        <p:nvSpPr>
          <p:cNvPr id="12313" name="Rectangle 26"/>
          <p:cNvSpPr>
            <a:spLocks noChangeArrowheads="1"/>
          </p:cNvSpPr>
          <p:nvPr/>
        </p:nvSpPr>
        <p:spPr bwMode="auto">
          <a:xfrm>
            <a:off x="5105400" y="37338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14" name="Text Box 25"/>
          <p:cNvSpPr txBox="1">
            <a:spLocks noChangeArrowheads="1"/>
          </p:cNvSpPr>
          <p:nvPr/>
        </p:nvSpPr>
        <p:spPr bwMode="auto">
          <a:xfrm>
            <a:off x="5181600" y="3429000"/>
            <a:ext cx="25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j</a:t>
            </a:r>
          </a:p>
        </p:txBody>
      </p:sp>
      <p:sp>
        <p:nvSpPr>
          <p:cNvPr id="12315" name="Rectangle 27"/>
          <p:cNvSpPr>
            <a:spLocks noChangeArrowheads="1"/>
          </p:cNvSpPr>
          <p:nvPr/>
        </p:nvSpPr>
        <p:spPr bwMode="auto">
          <a:xfrm>
            <a:off x="3810000" y="37338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16" name="Text Box 28"/>
          <p:cNvSpPr txBox="1">
            <a:spLocks noChangeArrowheads="1"/>
          </p:cNvSpPr>
          <p:nvPr/>
        </p:nvSpPr>
        <p:spPr bwMode="auto">
          <a:xfrm>
            <a:off x="6400800" y="3429000"/>
            <a:ext cx="73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sp>
        <p:nvSpPr>
          <p:cNvPr id="12317" name="Text Box 29"/>
          <p:cNvSpPr txBox="1">
            <a:spLocks noChangeArrowheads="1"/>
          </p:cNvSpPr>
          <p:nvPr/>
        </p:nvSpPr>
        <p:spPr bwMode="auto">
          <a:xfrm>
            <a:off x="1430338" y="352425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move</a:t>
            </a:r>
          </a:p>
        </p:txBody>
      </p:sp>
      <p:sp>
        <p:nvSpPr>
          <p:cNvPr id="12318" name="Text Box 30"/>
          <p:cNvSpPr txBox="1">
            <a:spLocks noChangeArrowheads="1"/>
          </p:cNvSpPr>
          <p:nvPr/>
        </p:nvSpPr>
        <p:spPr bwMode="auto">
          <a:xfrm>
            <a:off x="2438400" y="44196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2   1   4   5   0   3   9   8   7   6</a:t>
            </a:r>
          </a:p>
        </p:txBody>
      </p:sp>
      <p:sp>
        <p:nvSpPr>
          <p:cNvPr id="12319" name="Text Box 31"/>
          <p:cNvSpPr txBox="1">
            <a:spLocks noChangeArrowheads="1"/>
          </p:cNvSpPr>
          <p:nvPr/>
        </p:nvSpPr>
        <p:spPr bwMode="auto">
          <a:xfrm>
            <a:off x="3886200" y="4114800"/>
            <a:ext cx="24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i</a:t>
            </a:r>
          </a:p>
        </p:txBody>
      </p:sp>
      <p:sp>
        <p:nvSpPr>
          <p:cNvPr id="12320" name="Rectangle 33"/>
          <p:cNvSpPr>
            <a:spLocks noChangeArrowheads="1"/>
          </p:cNvSpPr>
          <p:nvPr/>
        </p:nvSpPr>
        <p:spPr bwMode="auto">
          <a:xfrm>
            <a:off x="5105400" y="44196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21" name="Text Box 32"/>
          <p:cNvSpPr txBox="1">
            <a:spLocks noChangeArrowheads="1"/>
          </p:cNvSpPr>
          <p:nvPr/>
        </p:nvSpPr>
        <p:spPr bwMode="auto">
          <a:xfrm>
            <a:off x="5181600" y="4114800"/>
            <a:ext cx="25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j</a:t>
            </a:r>
          </a:p>
        </p:txBody>
      </p:sp>
      <p:sp>
        <p:nvSpPr>
          <p:cNvPr id="12322" name="Rectangle 34"/>
          <p:cNvSpPr>
            <a:spLocks noChangeArrowheads="1"/>
          </p:cNvSpPr>
          <p:nvPr/>
        </p:nvSpPr>
        <p:spPr bwMode="auto">
          <a:xfrm>
            <a:off x="3810000" y="44196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23" name="Text Box 35"/>
          <p:cNvSpPr txBox="1">
            <a:spLocks noChangeArrowheads="1"/>
          </p:cNvSpPr>
          <p:nvPr/>
        </p:nvSpPr>
        <p:spPr bwMode="auto">
          <a:xfrm>
            <a:off x="6400800" y="4114800"/>
            <a:ext cx="73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sp>
        <p:nvSpPr>
          <p:cNvPr id="12324" name="Text Box 36"/>
          <p:cNvSpPr txBox="1">
            <a:spLocks noChangeArrowheads="1"/>
          </p:cNvSpPr>
          <p:nvPr/>
        </p:nvSpPr>
        <p:spPr bwMode="auto">
          <a:xfrm>
            <a:off x="1430338" y="4213225"/>
            <a:ext cx="874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swap</a:t>
            </a:r>
          </a:p>
        </p:txBody>
      </p:sp>
      <p:sp>
        <p:nvSpPr>
          <p:cNvPr id="12325" name="Text Box 37"/>
          <p:cNvSpPr txBox="1">
            <a:spLocks noChangeArrowheads="1"/>
          </p:cNvSpPr>
          <p:nvPr/>
        </p:nvSpPr>
        <p:spPr bwMode="auto">
          <a:xfrm>
            <a:off x="2438400" y="51816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2   1   4   5   0   3   9   8   7   6</a:t>
            </a:r>
          </a:p>
        </p:txBody>
      </p:sp>
      <p:sp>
        <p:nvSpPr>
          <p:cNvPr id="12326" name="Text Box 38"/>
          <p:cNvSpPr txBox="1">
            <a:spLocks noChangeArrowheads="1"/>
          </p:cNvSpPr>
          <p:nvPr/>
        </p:nvSpPr>
        <p:spPr bwMode="auto">
          <a:xfrm>
            <a:off x="5181600" y="4876800"/>
            <a:ext cx="24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i</a:t>
            </a:r>
          </a:p>
        </p:txBody>
      </p:sp>
      <p:sp>
        <p:nvSpPr>
          <p:cNvPr id="12327" name="Rectangle 40"/>
          <p:cNvSpPr>
            <a:spLocks noChangeArrowheads="1"/>
          </p:cNvSpPr>
          <p:nvPr/>
        </p:nvSpPr>
        <p:spPr bwMode="auto">
          <a:xfrm>
            <a:off x="4648200" y="51816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28" name="Text Box 39"/>
          <p:cNvSpPr txBox="1">
            <a:spLocks noChangeArrowheads="1"/>
          </p:cNvSpPr>
          <p:nvPr/>
        </p:nvSpPr>
        <p:spPr bwMode="auto">
          <a:xfrm>
            <a:off x="4724400" y="4876800"/>
            <a:ext cx="25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j</a:t>
            </a:r>
          </a:p>
        </p:txBody>
      </p:sp>
      <p:sp>
        <p:nvSpPr>
          <p:cNvPr id="12329" name="Rectangle 41"/>
          <p:cNvSpPr>
            <a:spLocks noChangeArrowheads="1"/>
          </p:cNvSpPr>
          <p:nvPr/>
        </p:nvSpPr>
        <p:spPr bwMode="auto">
          <a:xfrm>
            <a:off x="5105400" y="51816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30" name="Text Box 42"/>
          <p:cNvSpPr txBox="1">
            <a:spLocks noChangeArrowheads="1"/>
          </p:cNvSpPr>
          <p:nvPr/>
        </p:nvSpPr>
        <p:spPr bwMode="auto">
          <a:xfrm>
            <a:off x="6400800" y="4876800"/>
            <a:ext cx="73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sp>
        <p:nvSpPr>
          <p:cNvPr id="12331" name="Text Box 43"/>
          <p:cNvSpPr txBox="1">
            <a:spLocks noChangeArrowheads="1"/>
          </p:cNvSpPr>
          <p:nvPr/>
        </p:nvSpPr>
        <p:spPr bwMode="auto">
          <a:xfrm>
            <a:off x="1430338" y="494030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move</a:t>
            </a:r>
          </a:p>
        </p:txBody>
      </p:sp>
      <p:sp>
        <p:nvSpPr>
          <p:cNvPr id="12332" name="Text Box 44"/>
          <p:cNvSpPr txBox="1">
            <a:spLocks noChangeArrowheads="1"/>
          </p:cNvSpPr>
          <p:nvPr/>
        </p:nvSpPr>
        <p:spPr bwMode="auto">
          <a:xfrm>
            <a:off x="2446338" y="5643563"/>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2   1   4   5   0   3   6   8   7   9</a:t>
            </a:r>
          </a:p>
        </p:txBody>
      </p:sp>
      <p:sp>
        <p:nvSpPr>
          <p:cNvPr id="12333" name="Text Box 45"/>
          <p:cNvSpPr txBox="1">
            <a:spLocks noChangeArrowheads="1"/>
          </p:cNvSpPr>
          <p:nvPr/>
        </p:nvSpPr>
        <p:spPr bwMode="auto">
          <a:xfrm>
            <a:off x="5181600" y="6019800"/>
            <a:ext cx="24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i</a:t>
            </a:r>
          </a:p>
        </p:txBody>
      </p:sp>
      <p:sp>
        <p:nvSpPr>
          <p:cNvPr id="12334" name="Text Box 46"/>
          <p:cNvSpPr txBox="1">
            <a:spLocks noChangeArrowheads="1"/>
          </p:cNvSpPr>
          <p:nvPr/>
        </p:nvSpPr>
        <p:spPr bwMode="auto">
          <a:xfrm>
            <a:off x="4724400" y="6019800"/>
            <a:ext cx="255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j</a:t>
            </a:r>
          </a:p>
        </p:txBody>
      </p:sp>
      <p:sp>
        <p:nvSpPr>
          <p:cNvPr id="12335" name="Rectangle 47"/>
          <p:cNvSpPr>
            <a:spLocks noChangeArrowheads="1"/>
          </p:cNvSpPr>
          <p:nvPr/>
        </p:nvSpPr>
        <p:spPr bwMode="auto">
          <a:xfrm>
            <a:off x="4648200" y="57150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36" name="Rectangle 48"/>
          <p:cNvSpPr>
            <a:spLocks noChangeArrowheads="1"/>
          </p:cNvSpPr>
          <p:nvPr/>
        </p:nvSpPr>
        <p:spPr bwMode="auto">
          <a:xfrm>
            <a:off x="5105400" y="5715000"/>
            <a:ext cx="406400" cy="363538"/>
          </a:xfrm>
          <a:prstGeom prst="rect">
            <a:avLst/>
          </a:prstGeom>
          <a:noFill/>
          <a:ln w="2857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endParaRPr lang="en-US" altLang="en-US"/>
          </a:p>
        </p:txBody>
      </p:sp>
      <p:sp>
        <p:nvSpPr>
          <p:cNvPr id="12337" name="Text Box 49"/>
          <p:cNvSpPr txBox="1">
            <a:spLocks noChangeArrowheads="1"/>
          </p:cNvSpPr>
          <p:nvPr/>
        </p:nvSpPr>
        <p:spPr bwMode="auto">
          <a:xfrm>
            <a:off x="5029200" y="6248400"/>
            <a:ext cx="7318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pivot</a:t>
            </a:r>
          </a:p>
        </p:txBody>
      </p:sp>
      <p:sp>
        <p:nvSpPr>
          <p:cNvPr id="12338" name="Text Box 50"/>
          <p:cNvSpPr txBox="1">
            <a:spLocks noChangeArrowheads="1"/>
          </p:cNvSpPr>
          <p:nvPr/>
        </p:nvSpPr>
        <p:spPr bwMode="auto">
          <a:xfrm>
            <a:off x="1143000" y="5562600"/>
            <a:ext cx="1341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2000"/>
              <a:t>Swap S[i] </a:t>
            </a:r>
          </a:p>
          <a:p>
            <a:pPr eaLnBrk="1" hangingPunct="1"/>
            <a:r>
              <a:rPr lang="en-US" altLang="en-US" sz="2000"/>
              <a:t>with pivot</a:t>
            </a:r>
          </a:p>
        </p:txBody>
      </p:sp>
      <p:sp>
        <p:nvSpPr>
          <p:cNvPr id="12339" name="Line 51"/>
          <p:cNvSpPr>
            <a:spLocks noChangeShapeType="1"/>
          </p:cNvSpPr>
          <p:nvPr/>
        </p:nvSpPr>
        <p:spPr bwMode="auto">
          <a:xfrm>
            <a:off x="1295400" y="2130425"/>
            <a:ext cx="622776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40" name="Line 52"/>
          <p:cNvSpPr>
            <a:spLocks noChangeShapeType="1"/>
          </p:cNvSpPr>
          <p:nvPr/>
        </p:nvSpPr>
        <p:spPr bwMode="auto">
          <a:xfrm>
            <a:off x="1295400" y="2797175"/>
            <a:ext cx="622776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41" name="Line 53"/>
          <p:cNvSpPr>
            <a:spLocks noChangeShapeType="1"/>
          </p:cNvSpPr>
          <p:nvPr/>
        </p:nvSpPr>
        <p:spPr bwMode="auto">
          <a:xfrm>
            <a:off x="1295400" y="3462338"/>
            <a:ext cx="622776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42" name="Line 54"/>
          <p:cNvSpPr>
            <a:spLocks noChangeShapeType="1"/>
          </p:cNvSpPr>
          <p:nvPr/>
        </p:nvSpPr>
        <p:spPr bwMode="auto">
          <a:xfrm>
            <a:off x="1295400" y="4129088"/>
            <a:ext cx="622776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43" name="Line 55"/>
          <p:cNvSpPr>
            <a:spLocks noChangeShapeType="1"/>
          </p:cNvSpPr>
          <p:nvPr/>
        </p:nvSpPr>
        <p:spPr bwMode="auto">
          <a:xfrm>
            <a:off x="1295400" y="4856163"/>
            <a:ext cx="622776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44" name="Line 56"/>
          <p:cNvSpPr>
            <a:spLocks noChangeShapeType="1"/>
          </p:cNvSpPr>
          <p:nvPr/>
        </p:nvSpPr>
        <p:spPr bwMode="auto">
          <a:xfrm>
            <a:off x="1295400" y="5583238"/>
            <a:ext cx="6227763" cy="0"/>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2345" name="Text Box 57"/>
          <p:cNvSpPr txBox="1">
            <a:spLocks noChangeArrowheads="1"/>
          </p:cNvSpPr>
          <p:nvPr/>
        </p:nvSpPr>
        <p:spPr bwMode="auto">
          <a:xfrm>
            <a:off x="7162800" y="4876800"/>
            <a:ext cx="15001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sz="1800"/>
              <a:t>i and j </a:t>
            </a:r>
          </a:p>
          <a:p>
            <a:pPr eaLnBrk="1" hangingPunct="1"/>
            <a:r>
              <a:rPr lang="en-US" altLang="en-US" sz="1800"/>
              <a:t>have crossed</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Dealing with small arrays</a:t>
            </a:r>
          </a:p>
        </p:txBody>
      </p:sp>
      <p:sp>
        <p:nvSpPr>
          <p:cNvPr id="13315" name="Rectangle 3"/>
          <p:cNvSpPr>
            <a:spLocks noGrp="1" noChangeArrowheads="1"/>
          </p:cNvSpPr>
          <p:nvPr>
            <p:ph idx="1"/>
          </p:nvPr>
        </p:nvSpPr>
        <p:spPr/>
        <p:txBody>
          <a:bodyPr/>
          <a:lstStyle/>
          <a:p>
            <a:r>
              <a:rPr lang="en-US" altLang="en-US" sz="2000"/>
              <a:t>For small arrays </a:t>
            </a:r>
            <a:r>
              <a:rPr lang="en-US" altLang="en-US" sz="2000" b="1">
                <a:latin typeface="Courier New" pitchFamily="49" charset="0"/>
              </a:rPr>
              <a:t>(N ≤ 20),</a:t>
            </a:r>
            <a:r>
              <a:rPr lang="en-US" altLang="en-US" sz="2000"/>
              <a:t> </a:t>
            </a:r>
          </a:p>
          <a:p>
            <a:pPr lvl="1"/>
            <a:r>
              <a:rPr lang="en-US" altLang="en-US" sz="1800"/>
              <a:t>Insertion sort is faster than quicksort</a:t>
            </a:r>
          </a:p>
          <a:p>
            <a:endParaRPr lang="en-US" altLang="en-US" sz="2000"/>
          </a:p>
          <a:p>
            <a:r>
              <a:rPr lang="en-US" altLang="en-US" sz="2000"/>
              <a:t>Quicksort is recursive</a:t>
            </a:r>
          </a:p>
          <a:p>
            <a:pPr lvl="1"/>
            <a:r>
              <a:rPr lang="en-US" altLang="en-US" sz="1800"/>
              <a:t>So it can spend a lot of time sorting small arrays</a:t>
            </a:r>
          </a:p>
          <a:p>
            <a:endParaRPr lang="en-US" altLang="en-US" sz="2000"/>
          </a:p>
          <a:p>
            <a:r>
              <a:rPr lang="en-US" altLang="en-US" sz="2000"/>
              <a:t>Hybrid algorithm:</a:t>
            </a:r>
          </a:p>
          <a:p>
            <a:pPr lvl="1"/>
            <a:r>
              <a:rPr lang="en-US" altLang="en-US" sz="1800"/>
              <a:t>Switch to using insertion sort when problem size is small </a:t>
            </a:r>
            <a:br>
              <a:rPr lang="en-US" altLang="en-US" sz="1800"/>
            </a:br>
            <a:r>
              <a:rPr lang="en-US" altLang="en-US" sz="1800"/>
              <a:t>(say for </a:t>
            </a:r>
            <a:r>
              <a:rPr lang="en-US" altLang="en-US" sz="1800" b="1">
                <a:latin typeface="Courier New" pitchFamily="49" charset="0"/>
              </a:rPr>
              <a:t>N &lt; 20</a:t>
            </a:r>
            <a:r>
              <a:rPr lang="en-US" altLang="en-US" sz="18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Insertion Sort</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a:t>Pretend to start with an empty list</a:t>
            </a:r>
          </a:p>
          <a:p>
            <a:r>
              <a:rPr lang="en-US" altLang="en-US" dirty="0"/>
              <a:t>As each element is accessed, place it in the correct position in the list by moving up and inserting in correct position</a:t>
            </a:r>
          </a:p>
          <a:p>
            <a:pPr marL="0" indent="0">
              <a:buNone/>
            </a:pPr>
            <a:endParaRPr lang="en-US" altLang="en-US" dirty="0"/>
          </a:p>
          <a:p>
            <a:pPr marL="0" indent="0">
              <a:buNone/>
            </a:pPr>
            <a:r>
              <a:rPr lang="en-US" altLang="en-US" sz="2400" dirty="0"/>
              <a:t>Original data  34, 8, 64, 51, 32, 21 (the 0 element is sorted)</a:t>
            </a:r>
          </a:p>
          <a:p>
            <a:pPr marL="0" indent="0">
              <a:buNone/>
            </a:pPr>
            <a:r>
              <a:rPr lang="en-US" altLang="en-US" sz="2400" dirty="0"/>
              <a:t>After p =1   8, 34, 64, 51, 32, 21 (the 0-1 elements are sorted)</a:t>
            </a:r>
          </a:p>
          <a:p>
            <a:pPr marL="0" indent="0">
              <a:buNone/>
            </a:pPr>
            <a:r>
              <a:rPr lang="en-US" altLang="en-US" sz="2400" dirty="0"/>
              <a:t>After p =2   8, 34, 64, 51, 32, 21 (the 0-2 elements are sorted)</a:t>
            </a:r>
          </a:p>
          <a:p>
            <a:pPr marL="0" indent="0">
              <a:buNone/>
            </a:pPr>
            <a:r>
              <a:rPr lang="en-US" altLang="en-US" sz="2400" dirty="0"/>
              <a:t>After p =3   8, 34, 51, 64, 32, 21 (the 0-3 elements are sorted)</a:t>
            </a:r>
          </a:p>
          <a:p>
            <a:pPr marL="0" indent="0">
              <a:buNone/>
            </a:pPr>
            <a:r>
              <a:rPr lang="en-US" altLang="en-US" sz="2400" dirty="0"/>
              <a:t>After p =4   8, 32, 34, 51, 64, 21 (the 0-4 elements are sorted)</a:t>
            </a:r>
          </a:p>
          <a:p>
            <a:pPr marL="0" indent="0">
              <a:buNone/>
            </a:pPr>
            <a:r>
              <a:rPr lang="en-US" altLang="en-US" sz="2400" dirty="0"/>
              <a:t>After p =5   8, 21, 32, 34, 51, 64 (the 0-5 elements are sorted)</a:t>
            </a:r>
          </a:p>
          <a:p>
            <a:pPr marL="0" indent="0">
              <a:buNone/>
            </a:pPr>
            <a:endParaRPr lang="en-US" altLang="en-US" sz="2400" dirty="0"/>
          </a:p>
          <a:p>
            <a:pPr marL="0" indent="0">
              <a:buNone/>
            </a:pPr>
            <a:endParaRPr lang="en-US" altLang="en-US" sz="2400" dirty="0"/>
          </a:p>
          <a:p>
            <a:pPr marL="0" indent="0">
              <a:buNone/>
            </a:pPr>
            <a:endParaRPr lang="en-US" altLang="en-US" sz="2400" dirty="0"/>
          </a:p>
          <a:p>
            <a:pPr marL="0" indent="0">
              <a:buNone/>
            </a:pPr>
            <a:endParaRPr lang="en-US" altLang="en-US" sz="2400" dirty="0"/>
          </a:p>
        </p:txBody>
      </p:sp>
      <p:sp>
        <p:nvSpPr>
          <p:cNvPr id="4" name="Slide Number Placeholder 3"/>
          <p:cNvSpPr>
            <a:spLocks noGrp="1"/>
          </p:cNvSpPr>
          <p:nvPr>
            <p:ph type="sldNum" sz="quarter" idx="12"/>
          </p:nvPr>
        </p:nvSpPr>
        <p:spPr/>
        <p:txBody>
          <a:bodyPr/>
          <a:lstStyle/>
          <a:p>
            <a:fld id="{2707644C-0BE1-407E-9ABC-4B35484F77BB}" type="slidenum">
              <a:rPr lang="en-US" smtClean="0"/>
              <a:t>5</a:t>
            </a:fld>
            <a:endParaRPr lang="en-US"/>
          </a:p>
        </p:txBody>
      </p:sp>
    </p:spTree>
    <p:extLst>
      <p:ext uri="{BB962C8B-B14F-4D97-AF65-F5344CB8AC3E}">
        <p14:creationId xmlns:p14="http://schemas.microsoft.com/office/powerpoint/2010/main" val="3742851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Quicksort Summary/Analysis</a:t>
            </a:r>
            <a:endParaRPr lang="en-US" dirty="0"/>
          </a:p>
        </p:txBody>
      </p:sp>
      <p:sp>
        <p:nvSpPr>
          <p:cNvPr id="3" name="Content Placeholder 2"/>
          <p:cNvSpPr>
            <a:spLocks noGrp="1"/>
          </p:cNvSpPr>
          <p:nvPr>
            <p:ph idx="1"/>
          </p:nvPr>
        </p:nvSpPr>
        <p:spPr/>
        <p:txBody>
          <a:bodyPr>
            <a:normAutofit fontScale="77500" lnSpcReduction="20000"/>
          </a:bodyPr>
          <a:lstStyle/>
          <a:p>
            <a:pPr>
              <a:spcBef>
                <a:spcPct val="0"/>
              </a:spcBef>
            </a:pPr>
            <a:r>
              <a:rPr lang="en-US" altLang="en-US" dirty="0"/>
              <a:t>The place where the pivot goes is critical to the speed of quicksort</a:t>
            </a:r>
          </a:p>
          <a:p>
            <a:pPr>
              <a:spcBef>
                <a:spcPct val="0"/>
              </a:spcBef>
            </a:pPr>
            <a:r>
              <a:rPr lang="en-US" altLang="en-US" dirty="0"/>
              <a:t> If the pivot lands in the middle then</a:t>
            </a:r>
          </a:p>
          <a:p>
            <a:pPr marL="0" indent="0">
              <a:spcBef>
                <a:spcPct val="0"/>
              </a:spcBef>
              <a:buNone/>
            </a:pPr>
            <a:r>
              <a:rPr lang="en-US" altLang="en-US" dirty="0"/>
              <a:t>          T(n) = 2T(n/2) +n</a:t>
            </a:r>
          </a:p>
          <a:p>
            <a:pPr>
              <a:spcBef>
                <a:spcPct val="0"/>
              </a:spcBef>
            </a:pPr>
            <a:r>
              <a:rPr lang="en-US" altLang="en-US" dirty="0"/>
              <a:t>Hence here a =2, b=2, k =1 and T(n) = O(</a:t>
            </a:r>
            <a:r>
              <a:rPr lang="en-US" altLang="en-US" dirty="0" err="1"/>
              <a:t>nlg</a:t>
            </a:r>
            <a:r>
              <a:rPr lang="en-US" altLang="en-US" dirty="0"/>
              <a:t>(n))</a:t>
            </a:r>
          </a:p>
          <a:p>
            <a:pPr>
              <a:spcBef>
                <a:spcPct val="0"/>
              </a:spcBef>
            </a:pPr>
            <a:r>
              <a:rPr lang="en-US" altLang="en-US" dirty="0"/>
              <a:t>If the pivot lands at either end then </a:t>
            </a:r>
          </a:p>
          <a:p>
            <a:pPr marL="0" indent="0">
              <a:spcBef>
                <a:spcPct val="0"/>
              </a:spcBef>
              <a:buNone/>
            </a:pPr>
            <a:r>
              <a:rPr lang="en-US" altLang="en-US" dirty="0"/>
              <a:t>          T(n) = T(n-1)+ n </a:t>
            </a:r>
            <a:r>
              <a:rPr lang="en-US" altLang="en-US" dirty="0">
                <a:sym typeface="Wingdings" pitchFamily="2" charset="2"/>
              </a:rPr>
              <a:t> T(n) = O(n</a:t>
            </a:r>
            <a:r>
              <a:rPr lang="en-US" altLang="en-US" baseline="30000" dirty="0">
                <a:sym typeface="Wingdings" pitchFamily="2" charset="2"/>
              </a:rPr>
              <a:t>2</a:t>
            </a:r>
            <a:r>
              <a:rPr lang="en-US" altLang="en-US" dirty="0">
                <a:sym typeface="Wingdings" pitchFamily="2" charset="2"/>
              </a:rPr>
              <a:t>)</a:t>
            </a:r>
          </a:p>
          <a:p>
            <a:pPr>
              <a:spcBef>
                <a:spcPct val="0"/>
              </a:spcBef>
            </a:pPr>
            <a:r>
              <a:rPr lang="en-US" altLang="en-US" dirty="0">
                <a:sym typeface="Wingdings" pitchFamily="2" charset="2"/>
              </a:rPr>
              <a:t>There is a way to ENSURE a good pivot called using the Median of Three</a:t>
            </a:r>
          </a:p>
          <a:p>
            <a:pPr>
              <a:spcBef>
                <a:spcPct val="0"/>
              </a:spcBef>
            </a:pPr>
            <a:r>
              <a:rPr lang="en-US" altLang="en-US" dirty="0">
                <a:sym typeface="Wingdings" pitchFamily="2" charset="2"/>
              </a:rPr>
              <a:t>Instead of choosing the first element in the array for the pivot we choose the median  of the left, right and center values. (recall the median element is the element that appears in the middle if the list is sorted. It is NOT the average)</a:t>
            </a:r>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50</a:t>
            </a:fld>
            <a:endParaRPr lang="en-US"/>
          </a:p>
        </p:txBody>
      </p:sp>
    </p:spTree>
    <p:extLst>
      <p:ext uri="{BB962C8B-B14F-4D97-AF65-F5344CB8AC3E}">
        <p14:creationId xmlns:p14="http://schemas.microsoft.com/office/powerpoint/2010/main" val="25335885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Heapsort</a:t>
            </a:r>
            <a:endParaRPr lang="en-US" dirty="0"/>
          </a:p>
        </p:txBody>
      </p:sp>
      <p:sp>
        <p:nvSpPr>
          <p:cNvPr id="3" name="Content Placeholder 2"/>
          <p:cNvSpPr>
            <a:spLocks noGrp="1"/>
          </p:cNvSpPr>
          <p:nvPr>
            <p:ph idx="1"/>
          </p:nvPr>
        </p:nvSpPr>
        <p:spPr/>
        <p:txBody>
          <a:bodyPr/>
          <a:lstStyle/>
          <a:p>
            <a:r>
              <a:rPr lang="en-US" altLang="en-US" dirty="0"/>
              <a:t>Can use a </a:t>
            </a:r>
            <a:r>
              <a:rPr lang="en-US" altLang="en-US" dirty="0" err="1"/>
              <a:t>priorityqueue</a:t>
            </a:r>
            <a:r>
              <a:rPr lang="en-US" altLang="en-US" dirty="0"/>
              <a:t> to sort.</a:t>
            </a:r>
          </a:p>
          <a:p>
            <a:pPr lvl="1"/>
            <a:r>
              <a:rPr lang="en-US" altLang="en-US" dirty="0"/>
              <a:t>Initialize a max heap (O(n))</a:t>
            </a:r>
          </a:p>
          <a:p>
            <a:pPr lvl="1"/>
            <a:r>
              <a:rPr lang="en-US" altLang="en-US" dirty="0"/>
              <a:t>Then do a </a:t>
            </a:r>
            <a:r>
              <a:rPr lang="en-US" altLang="en-US" dirty="0" err="1"/>
              <a:t>deleteMax</a:t>
            </a:r>
            <a:r>
              <a:rPr lang="en-US" altLang="en-US" dirty="0"/>
              <a:t> (O(</a:t>
            </a:r>
            <a:r>
              <a:rPr lang="en-US" altLang="en-US" dirty="0" err="1"/>
              <a:t>lg</a:t>
            </a:r>
            <a:r>
              <a:rPr lang="en-US" altLang="en-US" dirty="0"/>
              <a:t>(n)) n times</a:t>
            </a:r>
          </a:p>
          <a:p>
            <a:pPr lvl="1"/>
            <a:r>
              <a:rPr lang="en-US" altLang="en-US" dirty="0"/>
              <a:t>Total is O(n + </a:t>
            </a:r>
            <a:r>
              <a:rPr lang="en-US" altLang="en-US" dirty="0" err="1"/>
              <a:t>nlg</a:t>
            </a:r>
            <a:r>
              <a:rPr lang="en-US" altLang="en-US" dirty="0"/>
              <a:t>(n))</a:t>
            </a:r>
          </a:p>
          <a:p>
            <a:r>
              <a:rPr lang="en-US" altLang="en-US" dirty="0"/>
              <a:t>Does not use any extra storage (this is a good method when the data to swap is large).</a:t>
            </a:r>
          </a:p>
          <a:p>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51</a:t>
            </a:fld>
            <a:endParaRPr lang="en-US"/>
          </a:p>
        </p:txBody>
      </p:sp>
    </p:spTree>
    <p:extLst>
      <p:ext uri="{BB962C8B-B14F-4D97-AF65-F5344CB8AC3E}">
        <p14:creationId xmlns:p14="http://schemas.microsoft.com/office/powerpoint/2010/main" val="2788159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Example</a:t>
            </a:r>
          </a:p>
        </p:txBody>
      </p:sp>
      <p:pic>
        <p:nvPicPr>
          <p:cNvPr id="19459" name="Picture 7" descr="fig07_08"/>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81000" y="2398931"/>
            <a:ext cx="4038600" cy="3046413"/>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9460" name="Picture 9" descr="fig07_09"/>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641850" y="2279650"/>
            <a:ext cx="4044950" cy="3171825"/>
          </a:xfrm>
        </p:spPr>
      </p:pic>
      <p:sp>
        <p:nvSpPr>
          <p:cNvPr id="19461" name="Text Box 10"/>
          <p:cNvSpPr txBox="1">
            <a:spLocks noChangeArrowheads="1"/>
          </p:cNvSpPr>
          <p:nvPr/>
        </p:nvSpPr>
        <p:spPr bwMode="auto">
          <a:xfrm>
            <a:off x="1050925" y="5519738"/>
            <a:ext cx="228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After BuildHeap</a:t>
            </a:r>
          </a:p>
        </p:txBody>
      </p:sp>
      <p:sp>
        <p:nvSpPr>
          <p:cNvPr id="19462" name="Text Box 11"/>
          <p:cNvSpPr txBox="1">
            <a:spLocks noChangeArrowheads="1"/>
          </p:cNvSpPr>
          <p:nvPr/>
        </p:nvSpPr>
        <p:spPr bwMode="auto">
          <a:xfrm>
            <a:off x="5562600" y="5638800"/>
            <a:ext cx="2908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cs typeface="Times New Roman" pitchFamily="18" charset="0"/>
              </a:defRPr>
            </a:lvl1pPr>
            <a:lvl2pPr marL="742950" indent="-285750" eaLnBrk="0" hangingPunct="0">
              <a:defRPr sz="2400">
                <a:solidFill>
                  <a:schemeClr val="tx1"/>
                </a:solidFill>
                <a:latin typeface="Tahoma" pitchFamily="34" charset="0"/>
                <a:cs typeface="Times New Roman" pitchFamily="18" charset="0"/>
              </a:defRPr>
            </a:lvl2pPr>
            <a:lvl3pPr marL="1143000" indent="-228600" eaLnBrk="0" hangingPunct="0">
              <a:defRPr sz="2400">
                <a:solidFill>
                  <a:schemeClr val="tx1"/>
                </a:solidFill>
                <a:latin typeface="Tahoma" pitchFamily="34" charset="0"/>
                <a:cs typeface="Times New Roman" pitchFamily="18" charset="0"/>
              </a:defRPr>
            </a:lvl3pPr>
            <a:lvl4pPr marL="1600200" indent="-228600" eaLnBrk="0" hangingPunct="0">
              <a:defRPr sz="2400">
                <a:solidFill>
                  <a:schemeClr val="tx1"/>
                </a:solidFill>
                <a:latin typeface="Tahoma" pitchFamily="34" charset="0"/>
                <a:cs typeface="Times New Roman" pitchFamily="18" charset="0"/>
              </a:defRPr>
            </a:lvl4pPr>
            <a:lvl5pPr marL="2057400" indent="-228600" eaLnBrk="0" hangingPunct="0">
              <a:defRPr sz="2400">
                <a:solidFill>
                  <a:schemeClr val="tx1"/>
                </a:solidFill>
                <a:latin typeface="Tahoma" pitchFamily="34" charset="0"/>
                <a:cs typeface="Times New Roman" pitchFamily="18" charset="0"/>
              </a:defRPr>
            </a:lvl5pPr>
            <a:lvl6pPr marL="2514600" indent="-228600" eaLnBrk="0" fontAlgn="base" hangingPunct="0">
              <a:spcBef>
                <a:spcPct val="0"/>
              </a:spcBef>
              <a:spcAft>
                <a:spcPct val="0"/>
              </a:spcAft>
              <a:defRPr sz="2400">
                <a:solidFill>
                  <a:schemeClr val="tx1"/>
                </a:solidFill>
                <a:latin typeface="Tahoma" pitchFamily="34" charset="0"/>
                <a:cs typeface="Times New Roman" pitchFamily="18" charset="0"/>
              </a:defRPr>
            </a:lvl6pPr>
            <a:lvl7pPr marL="2971800" indent="-228600" eaLnBrk="0" fontAlgn="base" hangingPunct="0">
              <a:spcBef>
                <a:spcPct val="0"/>
              </a:spcBef>
              <a:spcAft>
                <a:spcPct val="0"/>
              </a:spcAft>
              <a:defRPr sz="2400">
                <a:solidFill>
                  <a:schemeClr val="tx1"/>
                </a:solidFill>
                <a:latin typeface="Tahoma" pitchFamily="34" charset="0"/>
                <a:cs typeface="Times New Roman" pitchFamily="18" charset="0"/>
              </a:defRPr>
            </a:lvl7pPr>
            <a:lvl8pPr marL="3429000" indent="-228600" eaLnBrk="0" fontAlgn="base" hangingPunct="0">
              <a:spcBef>
                <a:spcPct val="0"/>
              </a:spcBef>
              <a:spcAft>
                <a:spcPct val="0"/>
              </a:spcAft>
              <a:defRPr sz="2400">
                <a:solidFill>
                  <a:schemeClr val="tx1"/>
                </a:solidFill>
                <a:latin typeface="Tahoma" pitchFamily="34" charset="0"/>
                <a:cs typeface="Times New Roman" pitchFamily="18" charset="0"/>
              </a:defRPr>
            </a:lvl8pPr>
            <a:lvl9pPr marL="3886200" indent="-228600" eaLnBrk="0" fontAlgn="base" hangingPunct="0">
              <a:spcBef>
                <a:spcPct val="0"/>
              </a:spcBef>
              <a:spcAft>
                <a:spcPct val="0"/>
              </a:spcAft>
              <a:defRPr sz="2400">
                <a:solidFill>
                  <a:schemeClr val="tx1"/>
                </a:solidFill>
                <a:latin typeface="Tahoma" pitchFamily="34" charset="0"/>
                <a:cs typeface="Times New Roman" pitchFamily="18" charset="0"/>
              </a:defRPr>
            </a:lvl9pPr>
          </a:lstStyle>
          <a:p>
            <a:pPr eaLnBrk="1" hangingPunct="1"/>
            <a:r>
              <a:rPr lang="en-US" altLang="en-US"/>
              <a:t>After first deleteMax</a:t>
            </a:r>
          </a:p>
        </p:txBody>
      </p:sp>
      <p:sp>
        <p:nvSpPr>
          <p:cNvPr id="2" name="TextBox 1">
            <a:extLst>
              <a:ext uri="{FF2B5EF4-FFF2-40B4-BE49-F238E27FC236}">
                <a16:creationId xmlns:a16="http://schemas.microsoft.com/office/drawing/2014/main" id="{D28831F4-E40C-477F-9281-3454C1C76889}"/>
              </a:ext>
            </a:extLst>
          </p:cNvPr>
          <p:cNvSpPr txBox="1"/>
          <p:nvPr/>
        </p:nvSpPr>
        <p:spPr>
          <a:xfrm>
            <a:off x="381000" y="1411456"/>
            <a:ext cx="8649740" cy="830997"/>
          </a:xfrm>
          <a:prstGeom prst="rect">
            <a:avLst/>
          </a:prstGeom>
          <a:noFill/>
        </p:spPr>
        <p:txBody>
          <a:bodyPr wrap="none" rtlCol="0">
            <a:spAutoFit/>
          </a:bodyPr>
          <a:lstStyle/>
          <a:p>
            <a:r>
              <a:rPr lang="en-US" sz="2400"/>
              <a:t>Max-Heap – repeat removing root and placing it in location vacated </a:t>
            </a:r>
          </a:p>
          <a:p>
            <a:r>
              <a:rPr lang="en-US" sz="2400"/>
              <a:t>by root replacement</a:t>
            </a:r>
          </a:p>
        </p:txBody>
      </p:sp>
      <p:sp>
        <p:nvSpPr>
          <p:cNvPr id="3" name="TextBox 2">
            <a:extLst>
              <a:ext uri="{FF2B5EF4-FFF2-40B4-BE49-F238E27FC236}">
                <a16:creationId xmlns:a16="http://schemas.microsoft.com/office/drawing/2014/main" id="{1B863433-F97A-4C3C-8A37-86B3B2ECB8E4}"/>
              </a:ext>
            </a:extLst>
          </p:cNvPr>
          <p:cNvSpPr txBox="1"/>
          <p:nvPr/>
        </p:nvSpPr>
        <p:spPr>
          <a:xfrm>
            <a:off x="266622" y="6164263"/>
            <a:ext cx="7980711" cy="646331"/>
          </a:xfrm>
          <a:prstGeom prst="rect">
            <a:avLst/>
          </a:prstGeom>
          <a:noFill/>
        </p:spPr>
        <p:txBody>
          <a:bodyPr wrap="none" rtlCol="0">
            <a:spAutoFit/>
          </a:bodyPr>
          <a:lstStyle/>
          <a:p>
            <a:r>
              <a:rPr lang="en-US"/>
              <a:t>97 removed, 31 (position 7) moves to root, heap-down, </a:t>
            </a:r>
          </a:p>
          <a:p>
            <a:r>
              <a:rPr lang="en-US"/>
              <a:t>97 moves to position 7 (note that position 7 no longer considered part of the heap!)</a:t>
            </a:r>
          </a:p>
        </p:txBody>
      </p:sp>
    </p:spTree>
    <p:extLst>
      <p:ext uri="{BB962C8B-B14F-4D97-AF65-F5344CB8AC3E}">
        <p14:creationId xmlns:p14="http://schemas.microsoft.com/office/powerpoint/2010/main" val="764647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Linear Sorting - Radix Sorting</a:t>
            </a:r>
            <a:endParaRPr lang="en-US" dirty="0"/>
          </a:p>
        </p:txBody>
      </p:sp>
      <p:sp>
        <p:nvSpPr>
          <p:cNvPr id="3" name="Content Placeholder 2"/>
          <p:cNvSpPr>
            <a:spLocks noGrp="1"/>
          </p:cNvSpPr>
          <p:nvPr>
            <p:ph idx="1"/>
          </p:nvPr>
        </p:nvSpPr>
        <p:spPr/>
        <p:txBody>
          <a:bodyPr>
            <a:normAutofit fontScale="85000" lnSpcReduction="20000"/>
          </a:bodyPr>
          <a:lstStyle/>
          <a:p>
            <a:pPr>
              <a:spcBef>
                <a:spcPct val="0"/>
              </a:spcBef>
            </a:pPr>
            <a:r>
              <a:rPr lang="en-US" altLang="en-US" dirty="0"/>
              <a:t>Proved that the best sort must take at least O(</a:t>
            </a:r>
            <a:r>
              <a:rPr lang="en-US" altLang="en-US" dirty="0" err="1"/>
              <a:t>nlg</a:t>
            </a:r>
            <a:r>
              <a:rPr lang="en-US" altLang="en-US" dirty="0"/>
              <a:t>(n)) time. </a:t>
            </a:r>
          </a:p>
          <a:p>
            <a:pPr>
              <a:spcBef>
                <a:spcPct val="0"/>
              </a:spcBef>
            </a:pPr>
            <a:r>
              <a:rPr lang="en-US" altLang="en-US" dirty="0"/>
              <a:t>Now it is time to sort in O(n) time.  We can do this without going crazy by making an additional assumption. The assumption is that the range of the values to be sorted is fixed.</a:t>
            </a:r>
          </a:p>
          <a:p>
            <a:pPr lvl="1">
              <a:spcBef>
                <a:spcPct val="0"/>
              </a:spcBef>
            </a:pPr>
            <a:r>
              <a:rPr lang="en-US" altLang="en-US" dirty="0"/>
              <a:t>This is not such an outrageous assumption. Consider any digital image. If we want to sort the values they range from a max to a min. </a:t>
            </a:r>
          </a:p>
          <a:p>
            <a:pPr>
              <a:spcBef>
                <a:spcPct val="0"/>
              </a:spcBef>
            </a:pPr>
            <a:r>
              <a:rPr lang="en-US" altLang="en-US" dirty="0"/>
              <a:t>Idea - sort by digit (or equivalent). Start with the least significant digit and then move up to the most significant digit, using a sort that preserves order.</a:t>
            </a:r>
          </a:p>
          <a:p>
            <a:pPr>
              <a:spcBef>
                <a:spcPct val="0"/>
              </a:spcBef>
            </a:pPr>
            <a:r>
              <a:rPr lang="en-US" altLang="en-US" dirty="0"/>
              <a:t>This is called radix or bucket sort.</a:t>
            </a:r>
          </a:p>
        </p:txBody>
      </p:sp>
      <p:sp>
        <p:nvSpPr>
          <p:cNvPr id="4" name="Slide Number Placeholder 3"/>
          <p:cNvSpPr>
            <a:spLocks noGrp="1"/>
          </p:cNvSpPr>
          <p:nvPr>
            <p:ph type="sldNum" sz="quarter" idx="12"/>
          </p:nvPr>
        </p:nvSpPr>
        <p:spPr/>
        <p:txBody>
          <a:bodyPr/>
          <a:lstStyle/>
          <a:p>
            <a:fld id="{2707644C-0BE1-407E-9ABC-4B35484F77BB}" type="slidenum">
              <a:rPr lang="en-US" smtClean="0"/>
              <a:t>53</a:t>
            </a:fld>
            <a:endParaRPr lang="en-US"/>
          </a:p>
        </p:txBody>
      </p:sp>
    </p:spTree>
    <p:extLst>
      <p:ext uri="{BB962C8B-B14F-4D97-AF65-F5344CB8AC3E}">
        <p14:creationId xmlns:p14="http://schemas.microsoft.com/office/powerpoint/2010/main" val="1045929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altLang="en-US" dirty="0"/>
              <a:t>Radix/Bucket Sorting Example</a:t>
            </a:r>
            <a:endParaRPr lang="en-US" dirty="0"/>
          </a:p>
        </p:txBody>
      </p:sp>
      <p:sp>
        <p:nvSpPr>
          <p:cNvPr id="3" name="Content Placeholder 2"/>
          <p:cNvSpPr>
            <a:spLocks noGrp="1"/>
          </p:cNvSpPr>
          <p:nvPr>
            <p:ph idx="1"/>
          </p:nvPr>
        </p:nvSpPr>
        <p:spPr>
          <a:xfrm>
            <a:off x="457200" y="762000"/>
            <a:ext cx="8686800" cy="5364163"/>
          </a:xfrm>
        </p:spPr>
        <p:txBody>
          <a:bodyPr>
            <a:normAutofit/>
          </a:bodyPr>
          <a:lstStyle/>
          <a:p>
            <a:pPr>
              <a:spcBef>
                <a:spcPct val="0"/>
              </a:spcBef>
            </a:pPr>
            <a:r>
              <a:rPr lang="en-US" altLang="en-US" sz="2000" dirty="0">
                <a:latin typeface="Times New Roman" pitchFamily="18" charset="0"/>
              </a:rPr>
              <a:t>Consider sorting the a list of values which are in the range 0 – 10,000</a:t>
            </a:r>
          </a:p>
          <a:p>
            <a:pPr>
              <a:spcBef>
                <a:spcPct val="0"/>
              </a:spcBef>
            </a:pPr>
            <a:r>
              <a:rPr lang="en-US" altLang="en-US" sz="2000" dirty="0">
                <a:latin typeface="Times New Roman" pitchFamily="18" charset="0"/>
              </a:rPr>
              <a:t>data = [10, 1234,9,7234,67, 9181, 733, 197,7,3 ]</a:t>
            </a:r>
          </a:p>
        </p:txBody>
      </p:sp>
      <p:sp>
        <p:nvSpPr>
          <p:cNvPr id="4" name="Slide Number Placeholder 3"/>
          <p:cNvSpPr>
            <a:spLocks noGrp="1"/>
          </p:cNvSpPr>
          <p:nvPr>
            <p:ph type="sldNum" sz="quarter" idx="12"/>
          </p:nvPr>
        </p:nvSpPr>
        <p:spPr/>
        <p:txBody>
          <a:bodyPr/>
          <a:lstStyle/>
          <a:p>
            <a:fld id="{2707644C-0BE1-407E-9ABC-4B35484F77BB}" type="slidenum">
              <a:rPr lang="en-US" smtClean="0"/>
              <a:t>54</a:t>
            </a:fld>
            <a:endParaRPr lang="en-US"/>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6531739"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96598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Radix/Bucket Sorting Example</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2707644C-0BE1-407E-9ABC-4B35484F77BB}" type="slidenum">
              <a:rPr lang="en-US" smtClean="0"/>
              <a:t>55</a:t>
            </a:fld>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590675"/>
            <a:ext cx="7658100" cy="3676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46186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Radix Code (base 10)</a:t>
            </a:r>
            <a:endParaRPr lang="en-US" dirty="0"/>
          </a:p>
        </p:txBody>
      </p:sp>
      <p:sp>
        <p:nvSpPr>
          <p:cNvPr id="3" name="Content Placeholder 2"/>
          <p:cNvSpPr>
            <a:spLocks noGrp="1"/>
          </p:cNvSpPr>
          <p:nvPr>
            <p:ph idx="1"/>
          </p:nvPr>
        </p:nvSpPr>
        <p:spPr/>
        <p:txBody>
          <a:bodyPr>
            <a:normAutofit fontScale="70000" lnSpcReduction="20000"/>
          </a:bodyPr>
          <a:lstStyle/>
          <a:p>
            <a:pPr>
              <a:spcBef>
                <a:spcPct val="0"/>
              </a:spcBef>
              <a:buNone/>
            </a:pPr>
            <a:r>
              <a:rPr lang="en-US" altLang="en-US" dirty="0"/>
              <a:t>void </a:t>
            </a:r>
            <a:r>
              <a:rPr lang="en-US" altLang="en-US" dirty="0" err="1"/>
              <a:t>radixsort</a:t>
            </a:r>
            <a:r>
              <a:rPr lang="en-US" altLang="en-US" dirty="0"/>
              <a:t>(long data[], </a:t>
            </a:r>
            <a:r>
              <a:rPr lang="en-US" altLang="en-US" dirty="0" err="1"/>
              <a:t>int</a:t>
            </a:r>
            <a:r>
              <a:rPr lang="en-US" altLang="en-US" dirty="0"/>
              <a:t> n)</a:t>
            </a:r>
          </a:p>
          <a:p>
            <a:pPr>
              <a:spcBef>
                <a:spcPct val="0"/>
              </a:spcBef>
              <a:buNone/>
            </a:pPr>
            <a:r>
              <a:rPr lang="en-US" altLang="en-US" dirty="0"/>
              <a:t>{</a:t>
            </a:r>
          </a:p>
          <a:p>
            <a:pPr>
              <a:spcBef>
                <a:spcPct val="0"/>
              </a:spcBef>
              <a:buNone/>
            </a:pPr>
            <a:r>
              <a:rPr lang="en-US" altLang="en-US" dirty="0"/>
              <a:t> register </a:t>
            </a:r>
            <a:r>
              <a:rPr lang="en-US" altLang="en-US" dirty="0" err="1"/>
              <a:t>int</a:t>
            </a:r>
            <a:r>
              <a:rPr lang="en-US" altLang="en-US" dirty="0"/>
              <a:t> i, j, k , factor;</a:t>
            </a:r>
          </a:p>
          <a:p>
            <a:pPr>
              <a:spcBef>
                <a:spcPct val="0"/>
              </a:spcBef>
              <a:buNone/>
            </a:pPr>
            <a:r>
              <a:rPr lang="en-US" altLang="en-US" dirty="0"/>
              <a:t> </a:t>
            </a:r>
            <a:r>
              <a:rPr lang="en-US" altLang="en-US" dirty="0" err="1"/>
              <a:t>const</a:t>
            </a:r>
            <a:r>
              <a:rPr lang="en-US" altLang="en-US" dirty="0"/>
              <a:t> </a:t>
            </a:r>
            <a:r>
              <a:rPr lang="en-US" altLang="en-US" dirty="0" err="1"/>
              <a:t>int</a:t>
            </a:r>
            <a:r>
              <a:rPr lang="en-US" altLang="en-US" dirty="0"/>
              <a:t> radix = 10;</a:t>
            </a:r>
          </a:p>
          <a:p>
            <a:pPr>
              <a:spcBef>
                <a:spcPct val="0"/>
              </a:spcBef>
              <a:buNone/>
            </a:pPr>
            <a:r>
              <a:rPr lang="en-US" altLang="en-US" dirty="0"/>
              <a:t>  </a:t>
            </a:r>
            <a:r>
              <a:rPr lang="en-US" altLang="en-US" dirty="0" err="1"/>
              <a:t>const</a:t>
            </a:r>
            <a:r>
              <a:rPr lang="en-US" altLang="en-US" dirty="0"/>
              <a:t> </a:t>
            </a:r>
            <a:r>
              <a:rPr lang="en-US" altLang="en-US" dirty="0" err="1"/>
              <a:t>int</a:t>
            </a:r>
            <a:r>
              <a:rPr lang="en-US" altLang="en-US" dirty="0"/>
              <a:t> digits = 10’ // the max number of digits for a long</a:t>
            </a:r>
          </a:p>
          <a:p>
            <a:pPr>
              <a:spcBef>
                <a:spcPct val="0"/>
              </a:spcBef>
              <a:buNone/>
            </a:pPr>
            <a:r>
              <a:rPr lang="en-US" altLang="en-US" dirty="0"/>
              <a:t>  Queue&lt;long&gt; queues[radix];  // integer</a:t>
            </a:r>
          </a:p>
          <a:p>
            <a:pPr>
              <a:spcBef>
                <a:spcPct val="0"/>
              </a:spcBef>
              <a:buNone/>
            </a:pPr>
            <a:r>
              <a:rPr lang="en-US" altLang="en-US" dirty="0"/>
              <a:t> for (i = 0, factor = 1; i &lt; digits; factor *= radix, i++)</a:t>
            </a:r>
          </a:p>
          <a:p>
            <a:pPr>
              <a:spcBef>
                <a:spcPct val="0"/>
              </a:spcBef>
              <a:buNone/>
            </a:pPr>
            <a:r>
              <a:rPr lang="en-US" altLang="en-US" dirty="0"/>
              <a:t>    { </a:t>
            </a:r>
          </a:p>
          <a:p>
            <a:pPr>
              <a:spcBef>
                <a:spcPct val="0"/>
              </a:spcBef>
              <a:buNone/>
            </a:pPr>
            <a:r>
              <a:rPr lang="en-US" altLang="en-US" dirty="0"/>
              <a:t>       for (j = 0; j &lt; n; j++)</a:t>
            </a:r>
          </a:p>
          <a:p>
            <a:pPr>
              <a:spcBef>
                <a:spcPct val="0"/>
              </a:spcBef>
              <a:buNone/>
            </a:pPr>
            <a:r>
              <a:rPr lang="en-US" altLang="en-US" dirty="0"/>
              <a:t>           queues[(data[j]/factor)%radix].</a:t>
            </a:r>
            <a:r>
              <a:rPr lang="en-US" altLang="en-US" dirty="0" err="1"/>
              <a:t>enque</a:t>
            </a:r>
            <a:r>
              <a:rPr lang="en-US" altLang="en-US" dirty="0"/>
              <a:t>(data[j]);</a:t>
            </a:r>
          </a:p>
          <a:p>
            <a:pPr>
              <a:spcBef>
                <a:spcPct val="0"/>
              </a:spcBef>
              <a:buNone/>
            </a:pPr>
            <a:r>
              <a:rPr lang="en-US" altLang="en-US" dirty="0"/>
              <a:t>       for (j=k=0; j &lt; radix; j++)</a:t>
            </a:r>
          </a:p>
          <a:p>
            <a:pPr>
              <a:spcBef>
                <a:spcPct val="0"/>
              </a:spcBef>
              <a:buNone/>
            </a:pPr>
            <a:r>
              <a:rPr lang="en-US" altLang="en-US" dirty="0"/>
              <a:t>          while (!queues[j].empty())</a:t>
            </a:r>
          </a:p>
          <a:p>
            <a:pPr>
              <a:spcBef>
                <a:spcPct val="0"/>
              </a:spcBef>
              <a:buNone/>
            </a:pPr>
            <a:r>
              <a:rPr lang="en-US" altLang="en-US" dirty="0"/>
              <a:t>             data[k++] = queues[j].</a:t>
            </a:r>
            <a:r>
              <a:rPr lang="en-US" altLang="en-US" dirty="0" err="1"/>
              <a:t>dequeue</a:t>
            </a:r>
            <a:r>
              <a:rPr lang="en-US" altLang="en-US" dirty="0"/>
              <a:t>());</a:t>
            </a:r>
          </a:p>
          <a:p>
            <a:pPr>
              <a:spcBef>
                <a:spcPct val="0"/>
              </a:spcBef>
              <a:buNone/>
            </a:pPr>
            <a:r>
              <a:rPr lang="en-US" altLang="en-US" dirty="0"/>
              <a:t>    }</a:t>
            </a:r>
          </a:p>
          <a:p>
            <a:pPr>
              <a:spcBef>
                <a:spcPct val="0"/>
              </a:spcBef>
              <a:buNone/>
            </a:pPr>
            <a:r>
              <a:rPr lang="en-US" altLang="en-US" dirty="0"/>
              <a:t>}</a:t>
            </a:r>
            <a:endParaRPr lang="en-US" altLang="en-US" b="1" dirty="0"/>
          </a:p>
          <a:p>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56</a:t>
            </a:fld>
            <a:endParaRPr lang="en-US"/>
          </a:p>
        </p:txBody>
      </p:sp>
    </p:spTree>
    <p:extLst>
      <p:ext uri="{BB962C8B-B14F-4D97-AF65-F5344CB8AC3E}">
        <p14:creationId xmlns:p14="http://schemas.microsoft.com/office/powerpoint/2010/main" val="3059128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Analysis</a:t>
            </a:r>
            <a:endParaRPr lang="en-US" dirty="0"/>
          </a:p>
        </p:txBody>
      </p:sp>
      <p:sp>
        <p:nvSpPr>
          <p:cNvPr id="3" name="Content Placeholder 2"/>
          <p:cNvSpPr>
            <a:spLocks noGrp="1"/>
          </p:cNvSpPr>
          <p:nvPr>
            <p:ph idx="1"/>
          </p:nvPr>
        </p:nvSpPr>
        <p:spPr/>
        <p:txBody>
          <a:bodyPr/>
          <a:lstStyle/>
          <a:p>
            <a:pPr>
              <a:buFont typeface="Wingdings" pitchFamily="2" charset="2"/>
              <a:buNone/>
            </a:pPr>
            <a:r>
              <a:rPr lang="en-US" altLang="en-US" dirty="0"/>
              <a:t>So the if the numbers are k digits </a:t>
            </a:r>
          </a:p>
          <a:p>
            <a:pPr>
              <a:buFont typeface="Wingdings" pitchFamily="2" charset="2"/>
              <a:buNone/>
            </a:pPr>
            <a:r>
              <a:rPr lang="en-US" altLang="en-US" dirty="0"/>
              <a:t>   then this method takes O(</a:t>
            </a:r>
            <a:r>
              <a:rPr lang="en-US" altLang="en-US" dirty="0" err="1"/>
              <a:t>kn</a:t>
            </a:r>
            <a:r>
              <a:rPr lang="en-US" altLang="en-US" dirty="0"/>
              <a:t>)</a:t>
            </a:r>
          </a:p>
          <a:p>
            <a:pPr>
              <a:buFont typeface="Wingdings" pitchFamily="2" charset="2"/>
              <a:buNone/>
            </a:pPr>
            <a:r>
              <a:rPr lang="en-US" altLang="en-US" dirty="0"/>
              <a:t> </a:t>
            </a:r>
          </a:p>
          <a:p>
            <a:pPr>
              <a:buFont typeface="Wingdings" pitchFamily="2" charset="2"/>
              <a:buNone/>
            </a:pPr>
            <a:r>
              <a:rPr lang="en-US" altLang="en-US" dirty="0"/>
              <a:t>The number of digits log(v)</a:t>
            </a:r>
          </a:p>
          <a:p>
            <a:pPr>
              <a:buFont typeface="Wingdings" pitchFamily="2" charset="2"/>
              <a:buNone/>
            </a:pPr>
            <a:r>
              <a:rPr lang="en-US" altLang="en-US" dirty="0"/>
              <a:t>           O(log(v)*n) vs other methods O(n </a:t>
            </a:r>
            <a:r>
              <a:rPr lang="en-US" altLang="en-US" dirty="0" err="1"/>
              <a:t>lg</a:t>
            </a:r>
            <a:r>
              <a:rPr lang="en-US" altLang="en-US" dirty="0"/>
              <a:t>(n))</a:t>
            </a:r>
          </a:p>
          <a:p>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57</a:t>
            </a:fld>
            <a:endParaRPr lang="en-US"/>
          </a:p>
        </p:txBody>
      </p:sp>
    </p:spTree>
    <p:extLst>
      <p:ext uri="{BB962C8B-B14F-4D97-AF65-F5344CB8AC3E}">
        <p14:creationId xmlns:p14="http://schemas.microsoft.com/office/powerpoint/2010/main" val="499910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Radix Code (base 2)</a:t>
            </a:r>
            <a:endParaRPr lang="en-US" dirty="0"/>
          </a:p>
        </p:txBody>
      </p:sp>
      <p:sp>
        <p:nvSpPr>
          <p:cNvPr id="3" name="Content Placeholder 2"/>
          <p:cNvSpPr>
            <a:spLocks noGrp="1"/>
          </p:cNvSpPr>
          <p:nvPr>
            <p:ph idx="1"/>
          </p:nvPr>
        </p:nvSpPr>
        <p:spPr/>
        <p:txBody>
          <a:bodyPr>
            <a:normAutofit fontScale="62500" lnSpcReduction="20000"/>
          </a:bodyPr>
          <a:lstStyle/>
          <a:p>
            <a:pPr>
              <a:spcBef>
                <a:spcPct val="0"/>
              </a:spcBef>
              <a:buNone/>
            </a:pPr>
            <a:r>
              <a:rPr lang="en-US" altLang="en-US" dirty="0"/>
              <a:t> void </a:t>
            </a:r>
            <a:r>
              <a:rPr lang="en-US" altLang="en-US" dirty="0" err="1"/>
              <a:t>bitRadixsort</a:t>
            </a:r>
            <a:r>
              <a:rPr lang="en-US" altLang="en-US" dirty="0"/>
              <a:t>(long data[], </a:t>
            </a:r>
            <a:r>
              <a:rPr lang="en-US" altLang="en-US" dirty="0" err="1"/>
              <a:t>int</a:t>
            </a:r>
            <a:r>
              <a:rPr lang="en-US" altLang="en-US" dirty="0"/>
              <a:t> n)</a:t>
            </a:r>
          </a:p>
          <a:p>
            <a:pPr>
              <a:spcBef>
                <a:spcPct val="0"/>
              </a:spcBef>
              <a:buNone/>
            </a:pPr>
            <a:r>
              <a:rPr lang="en-US" altLang="en-US" dirty="0"/>
              <a:t>{</a:t>
            </a:r>
          </a:p>
          <a:p>
            <a:pPr>
              <a:spcBef>
                <a:spcPct val="0"/>
              </a:spcBef>
              <a:buNone/>
            </a:pPr>
            <a:r>
              <a:rPr lang="en-US" altLang="en-US" dirty="0"/>
              <a:t> register </a:t>
            </a:r>
            <a:r>
              <a:rPr lang="en-US" altLang="en-US" dirty="0" err="1"/>
              <a:t>int</a:t>
            </a:r>
            <a:r>
              <a:rPr lang="en-US" altLang="en-US" dirty="0"/>
              <a:t> i, j, k , mask=1;</a:t>
            </a:r>
          </a:p>
          <a:p>
            <a:pPr>
              <a:spcBef>
                <a:spcPct val="0"/>
              </a:spcBef>
              <a:buNone/>
            </a:pPr>
            <a:r>
              <a:rPr lang="en-US" altLang="en-US" dirty="0"/>
              <a:t> </a:t>
            </a:r>
            <a:r>
              <a:rPr lang="en-US" altLang="en-US" dirty="0" err="1"/>
              <a:t>const</a:t>
            </a:r>
            <a:r>
              <a:rPr lang="en-US" altLang="en-US" dirty="0"/>
              <a:t> </a:t>
            </a:r>
            <a:r>
              <a:rPr lang="en-US" altLang="en-US" dirty="0" err="1"/>
              <a:t>int</a:t>
            </a:r>
            <a:r>
              <a:rPr lang="en-US" altLang="en-US" dirty="0"/>
              <a:t> bits = 31;</a:t>
            </a:r>
          </a:p>
          <a:p>
            <a:pPr>
              <a:spcBef>
                <a:spcPct val="0"/>
              </a:spcBef>
              <a:buNone/>
            </a:pPr>
            <a:r>
              <a:rPr lang="en-US" altLang="en-US" dirty="0"/>
              <a:t>  Queue&lt;long&gt; queues[2];  // integer</a:t>
            </a:r>
          </a:p>
          <a:p>
            <a:pPr>
              <a:spcBef>
                <a:spcPct val="0"/>
              </a:spcBef>
              <a:buNone/>
            </a:pPr>
            <a:r>
              <a:rPr lang="en-US" altLang="en-US" dirty="0"/>
              <a:t> for (i = 0; i &lt; bits; i++)</a:t>
            </a:r>
          </a:p>
          <a:p>
            <a:pPr>
              <a:spcBef>
                <a:spcPct val="0"/>
              </a:spcBef>
              <a:buNone/>
            </a:pPr>
            <a:r>
              <a:rPr lang="en-US" altLang="en-US" dirty="0"/>
              <a:t>    { </a:t>
            </a:r>
          </a:p>
          <a:p>
            <a:pPr>
              <a:spcBef>
                <a:spcPct val="0"/>
              </a:spcBef>
              <a:buNone/>
            </a:pPr>
            <a:r>
              <a:rPr lang="en-US" altLang="en-US" dirty="0"/>
              <a:t>       for (j = 0; j &lt; n; j++)</a:t>
            </a:r>
          </a:p>
          <a:p>
            <a:pPr>
              <a:spcBef>
                <a:spcPct val="0"/>
              </a:spcBef>
              <a:buNone/>
            </a:pPr>
            <a:r>
              <a:rPr lang="en-US" altLang="en-US" dirty="0"/>
              <a:t>           queues[(data[j]&amp; mask ? 1:0].</a:t>
            </a:r>
            <a:r>
              <a:rPr lang="en-US" altLang="en-US" dirty="0" err="1"/>
              <a:t>enqueue</a:t>
            </a:r>
            <a:r>
              <a:rPr lang="en-US" altLang="en-US" dirty="0"/>
              <a:t>(data[j]);</a:t>
            </a:r>
          </a:p>
          <a:p>
            <a:pPr>
              <a:spcBef>
                <a:spcPct val="0"/>
              </a:spcBef>
              <a:buNone/>
            </a:pPr>
            <a:r>
              <a:rPr lang="en-US" altLang="en-US" dirty="0"/>
              <a:t>        mask&lt;&lt;=1;</a:t>
            </a:r>
          </a:p>
          <a:p>
            <a:pPr>
              <a:spcBef>
                <a:spcPct val="0"/>
              </a:spcBef>
              <a:buNone/>
            </a:pPr>
            <a:r>
              <a:rPr lang="en-US" altLang="en-US" dirty="0"/>
              <a:t>        k = 0;</a:t>
            </a:r>
          </a:p>
          <a:p>
            <a:pPr>
              <a:spcBef>
                <a:spcPct val="0"/>
              </a:spcBef>
              <a:buNone/>
            </a:pPr>
            <a:r>
              <a:rPr lang="en-US" altLang="en-US" dirty="0"/>
              <a:t>       while (!queues[0].empty())</a:t>
            </a:r>
          </a:p>
          <a:p>
            <a:pPr>
              <a:spcBef>
                <a:spcPct val="0"/>
              </a:spcBef>
              <a:buNone/>
            </a:pPr>
            <a:r>
              <a:rPr lang="en-US" altLang="en-US" dirty="0"/>
              <a:t>              data[k++] = queues[0].</a:t>
            </a:r>
            <a:r>
              <a:rPr lang="en-US" altLang="en-US" dirty="0" err="1"/>
              <a:t>dequeue</a:t>
            </a:r>
            <a:r>
              <a:rPr lang="en-US" altLang="en-US" dirty="0"/>
              <a:t>();</a:t>
            </a:r>
          </a:p>
          <a:p>
            <a:pPr>
              <a:spcBef>
                <a:spcPct val="0"/>
              </a:spcBef>
              <a:buNone/>
            </a:pPr>
            <a:r>
              <a:rPr lang="en-US" altLang="en-US" dirty="0"/>
              <a:t>          while (!queues[1].empty())</a:t>
            </a:r>
          </a:p>
          <a:p>
            <a:pPr>
              <a:spcBef>
                <a:spcPct val="0"/>
              </a:spcBef>
              <a:buNone/>
            </a:pPr>
            <a:r>
              <a:rPr lang="en-US" altLang="en-US" dirty="0"/>
              <a:t>             data[k++] = queues[1].</a:t>
            </a:r>
            <a:r>
              <a:rPr lang="en-US" altLang="en-US" dirty="0" err="1"/>
              <a:t>dequeue</a:t>
            </a:r>
            <a:r>
              <a:rPr lang="en-US" altLang="en-US" dirty="0"/>
              <a:t>());</a:t>
            </a:r>
          </a:p>
          <a:p>
            <a:pPr>
              <a:spcBef>
                <a:spcPct val="0"/>
              </a:spcBef>
              <a:buNone/>
            </a:pPr>
            <a:r>
              <a:rPr lang="en-US" altLang="en-US" dirty="0"/>
              <a:t>    }</a:t>
            </a:r>
          </a:p>
          <a:p>
            <a:pPr>
              <a:spcBef>
                <a:spcPct val="0"/>
              </a:spcBef>
              <a:buNone/>
            </a:pPr>
            <a:r>
              <a:rPr lang="en-US" altLang="en-US" dirty="0"/>
              <a:t>}</a:t>
            </a:r>
            <a:endParaRPr lang="en-US" altLang="en-US" b="1" dirty="0"/>
          </a:p>
        </p:txBody>
      </p:sp>
      <p:sp>
        <p:nvSpPr>
          <p:cNvPr id="4" name="Slide Number Placeholder 3"/>
          <p:cNvSpPr>
            <a:spLocks noGrp="1"/>
          </p:cNvSpPr>
          <p:nvPr>
            <p:ph type="sldNum" sz="quarter" idx="12"/>
          </p:nvPr>
        </p:nvSpPr>
        <p:spPr/>
        <p:txBody>
          <a:bodyPr/>
          <a:lstStyle/>
          <a:p>
            <a:fld id="{2707644C-0BE1-407E-9ABC-4B35484F77BB}" type="slidenum">
              <a:rPr lang="en-US" smtClean="0"/>
              <a:t>58</a:t>
            </a:fld>
            <a:endParaRPr lang="en-US"/>
          </a:p>
        </p:txBody>
      </p:sp>
    </p:spTree>
    <p:extLst>
      <p:ext uri="{BB962C8B-B14F-4D97-AF65-F5344CB8AC3E}">
        <p14:creationId xmlns:p14="http://schemas.microsoft.com/office/powerpoint/2010/main" val="2251462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Comparison of Sorts</a:t>
            </a:r>
            <a:endParaRPr lang="en-US" dirty="0"/>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2707644C-0BE1-407E-9ABC-4B35484F77BB}" type="slidenum">
              <a:rPr lang="en-US" smtClean="0"/>
              <a:t>59</a:t>
            </a:fld>
            <a:endParaRPr lang="en-US"/>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1600"/>
            <a:ext cx="7910513" cy="49980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3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Insertion Sort Code</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buNone/>
            </a:pPr>
            <a:r>
              <a:rPr lang="en-US" altLang="en-US" b="1" dirty="0">
                <a:latin typeface="Courier New" pitchFamily="49" charset="0"/>
              </a:rPr>
              <a:t>template &lt;class Compare&gt;</a:t>
            </a:r>
          </a:p>
          <a:p>
            <a:pPr>
              <a:lnSpc>
                <a:spcPct val="90000"/>
              </a:lnSpc>
              <a:buNone/>
            </a:pPr>
            <a:r>
              <a:rPr lang="en-US" altLang="en-US" b="1" dirty="0">
                <a:latin typeface="Courier New" pitchFamily="49" charset="0"/>
              </a:rPr>
              <a:t>void </a:t>
            </a:r>
            <a:r>
              <a:rPr lang="en-US" altLang="en-US" b="1" dirty="0" err="1">
                <a:latin typeface="Courier New" pitchFamily="49" charset="0"/>
              </a:rPr>
              <a:t>insertSort</a:t>
            </a:r>
            <a:r>
              <a:rPr lang="en-US" altLang="en-US" b="1" dirty="0">
                <a:latin typeface="Courier New" pitchFamily="49" charset="0"/>
              </a:rPr>
              <a:t>(&lt;Compare&gt; &amp; a)</a:t>
            </a:r>
          </a:p>
          <a:p>
            <a:pPr>
              <a:lnSpc>
                <a:spcPct val="90000"/>
              </a:lnSpc>
              <a:buNone/>
            </a:pPr>
            <a:r>
              <a:rPr lang="en-US" altLang="en-US" b="1" dirty="0">
                <a:latin typeface="Courier New" pitchFamily="49" charset="0"/>
              </a:rPr>
              <a:t>{</a:t>
            </a:r>
          </a:p>
          <a:p>
            <a:pPr>
              <a:lnSpc>
                <a:spcPct val="90000"/>
              </a:lnSpc>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j;</a:t>
            </a:r>
          </a:p>
          <a:p>
            <a:pPr>
              <a:lnSpc>
                <a:spcPct val="90000"/>
              </a:lnSpc>
              <a:buNone/>
            </a:pPr>
            <a:r>
              <a:rPr lang="en-US" altLang="en-US" b="1" dirty="0">
                <a:latin typeface="Courier New" pitchFamily="49" charset="0"/>
              </a:rPr>
              <a:t> for (</a:t>
            </a:r>
            <a:r>
              <a:rPr lang="en-US" altLang="en-US" b="1" dirty="0" err="1">
                <a:latin typeface="Courier New" pitchFamily="49" charset="0"/>
              </a:rPr>
              <a:t>int</a:t>
            </a:r>
            <a:r>
              <a:rPr lang="en-US" altLang="en-US" b="1" dirty="0">
                <a:latin typeface="Courier New" pitchFamily="49" charset="0"/>
              </a:rPr>
              <a:t> p =1; p&lt;</a:t>
            </a:r>
            <a:r>
              <a:rPr lang="en-US" altLang="en-US" b="1" dirty="0" err="1">
                <a:latin typeface="Courier New" pitchFamily="49" charset="0"/>
              </a:rPr>
              <a:t>a.size</a:t>
            </a:r>
            <a:r>
              <a:rPr lang="en-US" altLang="en-US" b="1" dirty="0">
                <a:latin typeface="Courier New" pitchFamily="49" charset="0"/>
              </a:rPr>
              <a:t>();p++)</a:t>
            </a:r>
          </a:p>
          <a:p>
            <a:pPr>
              <a:lnSpc>
                <a:spcPct val="90000"/>
              </a:lnSpc>
              <a:buNone/>
            </a:pPr>
            <a:r>
              <a:rPr lang="en-US" altLang="en-US" b="1" dirty="0">
                <a:latin typeface="Courier New" pitchFamily="49" charset="0"/>
              </a:rPr>
              <a:t>  {</a:t>
            </a:r>
          </a:p>
          <a:p>
            <a:pPr>
              <a:lnSpc>
                <a:spcPct val="90000"/>
              </a:lnSpc>
              <a:buNone/>
            </a:pPr>
            <a:r>
              <a:rPr lang="en-US" altLang="en-US" b="1" dirty="0">
                <a:latin typeface="Courier New" pitchFamily="49" charset="0"/>
              </a:rPr>
              <a:t>  Compare temp = a[p];</a:t>
            </a:r>
          </a:p>
          <a:p>
            <a:pPr>
              <a:lnSpc>
                <a:spcPct val="90000"/>
              </a:lnSpc>
              <a:buNone/>
            </a:pPr>
            <a:r>
              <a:rPr lang="en-US" altLang="en-US" b="1" dirty="0">
                <a:latin typeface="Courier New" pitchFamily="49" charset="0"/>
              </a:rPr>
              <a:t>  for (j = p; j&gt;0 &amp;&amp; temp &lt; a[j-1]; j--)</a:t>
            </a:r>
          </a:p>
          <a:p>
            <a:pPr>
              <a:lnSpc>
                <a:spcPct val="90000"/>
              </a:lnSpc>
              <a:buNone/>
            </a:pPr>
            <a:r>
              <a:rPr lang="en-US" altLang="en-US" b="1" dirty="0">
                <a:latin typeface="Courier New" pitchFamily="49" charset="0"/>
              </a:rPr>
              <a:t>    a[j] = a[j-1];</a:t>
            </a:r>
          </a:p>
          <a:p>
            <a:pPr>
              <a:lnSpc>
                <a:spcPct val="90000"/>
              </a:lnSpc>
              <a:buNone/>
            </a:pPr>
            <a:r>
              <a:rPr lang="en-US" altLang="en-US" b="1" dirty="0">
                <a:latin typeface="Courier New" pitchFamily="49" charset="0"/>
              </a:rPr>
              <a:t>  a[j] = temp;</a:t>
            </a:r>
          </a:p>
          <a:p>
            <a:pPr>
              <a:lnSpc>
                <a:spcPct val="90000"/>
              </a:lnSpc>
              <a:buNone/>
            </a:pPr>
            <a:r>
              <a:rPr lang="en-US" altLang="en-US" b="1" dirty="0">
                <a:latin typeface="Courier New" pitchFamily="49" charset="0"/>
              </a:rPr>
              <a:t>  }</a:t>
            </a:r>
          </a:p>
          <a:p>
            <a:pPr>
              <a:lnSpc>
                <a:spcPct val="90000"/>
              </a:lnSpc>
              <a:buNone/>
            </a:pPr>
            <a:r>
              <a:rPr lang="en-US" altLang="en-US" b="1" dirty="0">
                <a:latin typeface="Courier New" pitchFamily="49" charset="0"/>
              </a:rPr>
              <a:t>}</a:t>
            </a:r>
          </a:p>
        </p:txBody>
      </p:sp>
      <p:sp>
        <p:nvSpPr>
          <p:cNvPr id="4" name="Slide Number Placeholder 3"/>
          <p:cNvSpPr>
            <a:spLocks noGrp="1"/>
          </p:cNvSpPr>
          <p:nvPr>
            <p:ph type="sldNum" sz="quarter" idx="12"/>
          </p:nvPr>
        </p:nvSpPr>
        <p:spPr/>
        <p:txBody>
          <a:bodyPr/>
          <a:lstStyle/>
          <a:p>
            <a:fld id="{2707644C-0BE1-407E-9ABC-4B35484F77BB}" type="slidenum">
              <a:rPr lang="en-US" smtClean="0"/>
              <a:t>6</a:t>
            </a:fld>
            <a:endParaRPr lang="en-US"/>
          </a:p>
        </p:txBody>
      </p:sp>
    </p:spTree>
    <p:extLst>
      <p:ext uri="{BB962C8B-B14F-4D97-AF65-F5344CB8AC3E}">
        <p14:creationId xmlns:p14="http://schemas.microsoft.com/office/powerpoint/2010/main" val="1948911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053DC-B1A2-45D9-BDFA-40A019270218}"/>
              </a:ext>
            </a:extLst>
          </p:cNvPr>
          <p:cNvSpPr>
            <a:spLocks noGrp="1"/>
          </p:cNvSpPr>
          <p:nvPr>
            <p:ph type="title"/>
          </p:nvPr>
        </p:nvSpPr>
        <p:spPr/>
        <p:txBody>
          <a:bodyPr/>
          <a:lstStyle/>
          <a:p>
            <a:r>
              <a:rPr lang="en-US"/>
              <a:t>Frequency Sort</a:t>
            </a:r>
          </a:p>
        </p:txBody>
      </p:sp>
      <p:sp>
        <p:nvSpPr>
          <p:cNvPr id="3" name="Content Placeholder 2">
            <a:extLst>
              <a:ext uri="{FF2B5EF4-FFF2-40B4-BE49-F238E27FC236}">
                <a16:creationId xmlns:a16="http://schemas.microsoft.com/office/drawing/2014/main" id="{3F36C594-818E-4CF6-B29A-8915A4EC942D}"/>
              </a:ext>
            </a:extLst>
          </p:cNvPr>
          <p:cNvSpPr>
            <a:spLocks noGrp="1"/>
          </p:cNvSpPr>
          <p:nvPr>
            <p:ph idx="1"/>
          </p:nvPr>
        </p:nvSpPr>
        <p:spPr/>
        <p:txBody>
          <a:bodyPr>
            <a:normAutofit/>
          </a:bodyPr>
          <a:lstStyle/>
          <a:p>
            <a:r>
              <a:rPr lang="en-US" sz="3600"/>
              <a:t>sort on frequency of access not on key</a:t>
            </a:r>
          </a:p>
          <a:p>
            <a:pPr lvl="1"/>
            <a:r>
              <a:rPr lang="en-US" sz="3600"/>
              <a:t>change order in array (swap with prior element) every access</a:t>
            </a:r>
          </a:p>
          <a:p>
            <a:pPr lvl="1"/>
            <a:r>
              <a:rPr lang="en-US" sz="3600"/>
              <a:t>splay tree</a:t>
            </a:r>
          </a:p>
          <a:p>
            <a:r>
              <a:rPr lang="en-US" sz="3600"/>
              <a:t>less “effort” to find element </a:t>
            </a:r>
          </a:p>
        </p:txBody>
      </p:sp>
      <p:sp>
        <p:nvSpPr>
          <p:cNvPr id="4" name="Slide Number Placeholder 3">
            <a:extLst>
              <a:ext uri="{FF2B5EF4-FFF2-40B4-BE49-F238E27FC236}">
                <a16:creationId xmlns:a16="http://schemas.microsoft.com/office/drawing/2014/main" id="{9B9E1185-10D6-4B61-9D7F-D33094AEFB36}"/>
              </a:ext>
            </a:extLst>
          </p:cNvPr>
          <p:cNvSpPr>
            <a:spLocks noGrp="1"/>
          </p:cNvSpPr>
          <p:nvPr>
            <p:ph type="sldNum" sz="quarter" idx="12"/>
          </p:nvPr>
        </p:nvSpPr>
        <p:spPr/>
        <p:txBody>
          <a:bodyPr/>
          <a:lstStyle/>
          <a:p>
            <a:fld id="{2707644C-0BE1-407E-9ABC-4B35484F77BB}" type="slidenum">
              <a:rPr lang="en-US" smtClean="0"/>
              <a:t>60</a:t>
            </a:fld>
            <a:endParaRPr lang="en-US"/>
          </a:p>
        </p:txBody>
      </p:sp>
    </p:spTree>
    <p:extLst>
      <p:ext uri="{BB962C8B-B14F-4D97-AF65-F5344CB8AC3E}">
        <p14:creationId xmlns:p14="http://schemas.microsoft.com/office/powerpoint/2010/main" val="1718988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External Sorting</a:t>
            </a:r>
            <a:endParaRPr lang="en-US" dirty="0"/>
          </a:p>
        </p:txBody>
      </p:sp>
      <p:sp>
        <p:nvSpPr>
          <p:cNvPr id="3" name="Content Placeholder 2"/>
          <p:cNvSpPr>
            <a:spLocks noGrp="1"/>
          </p:cNvSpPr>
          <p:nvPr>
            <p:ph idx="1"/>
          </p:nvPr>
        </p:nvSpPr>
        <p:spPr/>
        <p:txBody>
          <a:bodyPr>
            <a:normAutofit lnSpcReduction="10000"/>
          </a:bodyPr>
          <a:lstStyle/>
          <a:p>
            <a:r>
              <a:rPr lang="en-US" altLang="en-US" dirty="0"/>
              <a:t>So far all the algorithms require that the input fit into main memory.</a:t>
            </a:r>
          </a:p>
          <a:p>
            <a:r>
              <a:rPr lang="en-US" altLang="en-US" dirty="0"/>
              <a:t>If this is not true then we need an external sort</a:t>
            </a:r>
          </a:p>
          <a:p>
            <a:r>
              <a:rPr lang="en-US" altLang="en-US" dirty="0"/>
              <a:t>Main Idea: </a:t>
            </a:r>
          </a:p>
          <a:p>
            <a:pPr lvl="1"/>
            <a:r>
              <a:rPr lang="en-US" altLang="en-US" dirty="0"/>
              <a:t>Divide the data up into pieces (each of which fit into main memory)</a:t>
            </a:r>
          </a:p>
          <a:p>
            <a:pPr lvl="1"/>
            <a:r>
              <a:rPr lang="en-US" altLang="en-US" dirty="0"/>
              <a:t>Then sort each of the pieces</a:t>
            </a:r>
          </a:p>
          <a:p>
            <a:pPr lvl="1"/>
            <a:r>
              <a:rPr lang="en-US" altLang="en-US" dirty="0"/>
              <a:t>Then merge them all together.</a:t>
            </a:r>
          </a:p>
        </p:txBody>
      </p:sp>
      <p:sp>
        <p:nvSpPr>
          <p:cNvPr id="4" name="Slide Number Placeholder 3"/>
          <p:cNvSpPr>
            <a:spLocks noGrp="1"/>
          </p:cNvSpPr>
          <p:nvPr>
            <p:ph type="sldNum" sz="quarter" idx="12"/>
          </p:nvPr>
        </p:nvSpPr>
        <p:spPr/>
        <p:txBody>
          <a:bodyPr/>
          <a:lstStyle/>
          <a:p>
            <a:fld id="{2707644C-0BE1-407E-9ABC-4B35484F77BB}" type="slidenum">
              <a:rPr lang="en-US" smtClean="0"/>
              <a:t>61</a:t>
            </a:fld>
            <a:endParaRPr lang="en-US"/>
          </a:p>
        </p:txBody>
      </p:sp>
    </p:spTree>
    <p:extLst>
      <p:ext uri="{BB962C8B-B14F-4D97-AF65-F5344CB8AC3E}">
        <p14:creationId xmlns:p14="http://schemas.microsoft.com/office/powerpoint/2010/main" val="3489988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2CDBD-D102-4C3B-875E-73841451593F}"/>
              </a:ext>
            </a:extLst>
          </p:cNvPr>
          <p:cNvSpPr>
            <a:spLocks noGrp="1"/>
          </p:cNvSpPr>
          <p:nvPr>
            <p:ph type="title"/>
          </p:nvPr>
        </p:nvSpPr>
        <p:spPr>
          <a:xfrm>
            <a:off x="457200" y="0"/>
            <a:ext cx="8229600" cy="731837"/>
          </a:xfrm>
        </p:spPr>
        <p:txBody>
          <a:bodyPr>
            <a:normAutofit fontScale="90000"/>
          </a:bodyPr>
          <a:lstStyle/>
          <a:p>
            <a:r>
              <a:rPr lang="en-US"/>
              <a:t>Searching</a:t>
            </a:r>
          </a:p>
        </p:txBody>
      </p:sp>
      <p:sp>
        <p:nvSpPr>
          <p:cNvPr id="3" name="Content Placeholder 2">
            <a:extLst>
              <a:ext uri="{FF2B5EF4-FFF2-40B4-BE49-F238E27FC236}">
                <a16:creationId xmlns:a16="http://schemas.microsoft.com/office/drawing/2014/main" id="{20FD2444-365E-476E-A5C1-C9B0D216E10E}"/>
              </a:ext>
            </a:extLst>
          </p:cNvPr>
          <p:cNvSpPr>
            <a:spLocks noGrp="1"/>
          </p:cNvSpPr>
          <p:nvPr>
            <p:ph idx="1"/>
          </p:nvPr>
        </p:nvSpPr>
        <p:spPr>
          <a:xfrm>
            <a:off x="457200" y="1066800"/>
            <a:ext cx="8229600" cy="4525963"/>
          </a:xfrm>
        </p:spPr>
        <p:txBody>
          <a:bodyPr>
            <a:noAutofit/>
          </a:bodyPr>
          <a:lstStyle/>
          <a:p>
            <a:pPr marL="0" indent="0">
              <a:buNone/>
            </a:pPr>
            <a:r>
              <a:rPr lang="en-US" sz="2800"/>
              <a:t>Basic searches</a:t>
            </a:r>
          </a:p>
          <a:p>
            <a:r>
              <a:rPr lang="en-US" sz="2800"/>
              <a:t>Linear search</a:t>
            </a:r>
          </a:p>
          <a:p>
            <a:pPr lvl="1"/>
            <a:r>
              <a:rPr lang="en-US"/>
              <a:t>array, vector, linked list (single, double, circular, sublists)</a:t>
            </a:r>
          </a:p>
          <a:p>
            <a:r>
              <a:rPr lang="en-US" sz="2800"/>
              <a:t>Binary search</a:t>
            </a:r>
          </a:p>
          <a:p>
            <a:pPr lvl="1"/>
            <a:r>
              <a:rPr lang="en-US"/>
              <a:t>array</a:t>
            </a:r>
          </a:p>
          <a:p>
            <a:pPr lvl="2"/>
            <a:r>
              <a:rPr lang="en-US" sz="2800"/>
              <a:t>good but have time taken to sort array</a:t>
            </a:r>
          </a:p>
        </p:txBody>
      </p:sp>
      <p:sp>
        <p:nvSpPr>
          <p:cNvPr id="4" name="Slide Number Placeholder 3">
            <a:extLst>
              <a:ext uri="{FF2B5EF4-FFF2-40B4-BE49-F238E27FC236}">
                <a16:creationId xmlns:a16="http://schemas.microsoft.com/office/drawing/2014/main" id="{ABA1308A-3A74-47B8-A2F7-DE9567A4287F}"/>
              </a:ext>
            </a:extLst>
          </p:cNvPr>
          <p:cNvSpPr>
            <a:spLocks noGrp="1"/>
          </p:cNvSpPr>
          <p:nvPr>
            <p:ph type="sldNum" sz="quarter" idx="12"/>
          </p:nvPr>
        </p:nvSpPr>
        <p:spPr/>
        <p:txBody>
          <a:bodyPr/>
          <a:lstStyle/>
          <a:p>
            <a:fld id="{2707644C-0BE1-407E-9ABC-4B35484F77BB}" type="slidenum">
              <a:rPr lang="en-US" smtClean="0"/>
              <a:t>62</a:t>
            </a:fld>
            <a:endParaRPr lang="en-US"/>
          </a:p>
        </p:txBody>
      </p:sp>
    </p:spTree>
    <p:extLst>
      <p:ext uri="{BB962C8B-B14F-4D97-AF65-F5344CB8AC3E}">
        <p14:creationId xmlns:p14="http://schemas.microsoft.com/office/powerpoint/2010/main" val="3748812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Review of Searching</a:t>
            </a:r>
            <a:endParaRPr lang="en-US" dirty="0"/>
          </a:p>
        </p:txBody>
      </p:sp>
      <p:sp>
        <p:nvSpPr>
          <p:cNvPr id="3" name="Content Placeholder 2"/>
          <p:cNvSpPr>
            <a:spLocks noGrp="1"/>
          </p:cNvSpPr>
          <p:nvPr>
            <p:ph idx="1"/>
          </p:nvPr>
        </p:nvSpPr>
        <p:spPr/>
        <p:txBody>
          <a:bodyPr>
            <a:normAutofit fontScale="77500" lnSpcReduction="20000"/>
          </a:bodyPr>
          <a:lstStyle/>
          <a:p>
            <a:pPr>
              <a:spcBef>
                <a:spcPct val="0"/>
              </a:spcBef>
            </a:pPr>
            <a:r>
              <a:rPr lang="en-US" altLang="en-US" dirty="0"/>
              <a:t>If we want to search for an element from an </a:t>
            </a:r>
            <a:r>
              <a:rPr lang="en-US" altLang="en-US" i="1" dirty="0"/>
              <a:t>unsorted </a:t>
            </a:r>
            <a:r>
              <a:rPr lang="en-US" altLang="en-US" dirty="0"/>
              <a:t>list must use sequential search. O(n) worst case performance.</a:t>
            </a:r>
          </a:p>
          <a:p>
            <a:pPr>
              <a:spcBef>
                <a:spcPct val="0"/>
              </a:spcBef>
            </a:pPr>
            <a:r>
              <a:rPr lang="en-US" altLang="en-US" dirty="0"/>
              <a:t>If we want to search for an element in a </a:t>
            </a:r>
            <a:r>
              <a:rPr lang="en-US" altLang="en-US" i="1" dirty="0"/>
              <a:t>sorted</a:t>
            </a:r>
            <a:r>
              <a:rPr lang="en-US" altLang="en-US" dirty="0"/>
              <a:t> list we can use a binary search</a:t>
            </a:r>
          </a:p>
          <a:p>
            <a:pPr lvl="1">
              <a:spcBef>
                <a:spcPct val="0"/>
              </a:spcBef>
            </a:pPr>
            <a:r>
              <a:rPr lang="en-US" altLang="en-US" dirty="0"/>
              <a:t>Based on divide and conquer</a:t>
            </a:r>
          </a:p>
          <a:p>
            <a:pPr lvl="1">
              <a:spcBef>
                <a:spcPct val="0"/>
              </a:spcBef>
            </a:pPr>
            <a:r>
              <a:rPr lang="en-US" altLang="en-US" dirty="0"/>
              <a:t> In divide and conquer we reduce a problem of size n into smaller problems of the same time and combine the small solutions to form the solution to a larger problem.</a:t>
            </a:r>
          </a:p>
          <a:p>
            <a:pPr lvl="1">
              <a:spcBef>
                <a:spcPct val="0"/>
              </a:spcBef>
            </a:pPr>
            <a:r>
              <a:rPr lang="en-US" altLang="en-US" dirty="0"/>
              <a:t> Probe the middle</a:t>
            </a:r>
          </a:p>
          <a:p>
            <a:pPr lvl="1">
              <a:spcBef>
                <a:spcPct val="0"/>
              </a:spcBef>
            </a:pPr>
            <a:r>
              <a:rPr lang="en-US" altLang="en-US" dirty="0"/>
              <a:t> if probe is less than target we throw away the smaller half of the list and call ourselves on the greater half</a:t>
            </a:r>
          </a:p>
          <a:p>
            <a:pPr lvl="1">
              <a:spcBef>
                <a:spcPct val="0"/>
              </a:spcBef>
            </a:pPr>
            <a:r>
              <a:rPr lang="en-US" altLang="en-US" dirty="0"/>
              <a:t>if probe is more than target we throw away the larger half of the list and call ourselves on the smaller half</a:t>
            </a:r>
          </a:p>
          <a:p>
            <a:pPr lvl="1">
              <a:spcBef>
                <a:spcPct val="0"/>
              </a:spcBef>
            </a:pPr>
            <a:r>
              <a:rPr lang="en-US" altLang="en-US" dirty="0"/>
              <a:t>Either way we if T(n) is the time needed to search a list of n elements, then T(n) = T(n/2) + 1 T(1) = 1 T(n) = O(</a:t>
            </a:r>
            <a:r>
              <a:rPr lang="en-US" altLang="en-US" dirty="0" err="1"/>
              <a:t>lg</a:t>
            </a:r>
            <a:r>
              <a:rPr lang="en-US" altLang="en-US" dirty="0"/>
              <a:t>(n))</a:t>
            </a:r>
          </a:p>
        </p:txBody>
      </p:sp>
      <p:sp>
        <p:nvSpPr>
          <p:cNvPr id="4" name="Slide Number Placeholder 3"/>
          <p:cNvSpPr>
            <a:spLocks noGrp="1"/>
          </p:cNvSpPr>
          <p:nvPr>
            <p:ph type="sldNum" sz="quarter" idx="12"/>
          </p:nvPr>
        </p:nvSpPr>
        <p:spPr/>
        <p:txBody>
          <a:bodyPr/>
          <a:lstStyle/>
          <a:p>
            <a:fld id="{2707644C-0BE1-407E-9ABC-4B35484F77BB}" type="slidenum">
              <a:rPr lang="en-US" smtClean="0"/>
              <a:t>63</a:t>
            </a:fld>
            <a:endParaRPr lang="en-US"/>
          </a:p>
        </p:txBody>
      </p:sp>
    </p:spTree>
    <p:extLst>
      <p:ext uri="{BB962C8B-B14F-4D97-AF65-F5344CB8AC3E}">
        <p14:creationId xmlns:p14="http://schemas.microsoft.com/office/powerpoint/2010/main" val="2861872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7CCC-9F2B-4CF8-898F-BD928F6564D8}"/>
              </a:ext>
            </a:extLst>
          </p:cNvPr>
          <p:cNvSpPr>
            <a:spLocks noGrp="1"/>
          </p:cNvSpPr>
          <p:nvPr>
            <p:ph type="title"/>
          </p:nvPr>
        </p:nvSpPr>
        <p:spPr>
          <a:xfrm>
            <a:off x="457200" y="274638"/>
            <a:ext cx="8229600" cy="457199"/>
          </a:xfrm>
        </p:spPr>
        <p:txBody>
          <a:bodyPr>
            <a:normAutofit fontScale="90000"/>
          </a:bodyPr>
          <a:lstStyle/>
          <a:p>
            <a:r>
              <a:rPr lang="en-US"/>
              <a:t>Other Searches</a:t>
            </a:r>
          </a:p>
        </p:txBody>
      </p:sp>
      <p:sp>
        <p:nvSpPr>
          <p:cNvPr id="3" name="Content Placeholder 2">
            <a:extLst>
              <a:ext uri="{FF2B5EF4-FFF2-40B4-BE49-F238E27FC236}">
                <a16:creationId xmlns:a16="http://schemas.microsoft.com/office/drawing/2014/main" id="{527F96E1-F361-4598-95DA-DBB0626866B3}"/>
              </a:ext>
            </a:extLst>
          </p:cNvPr>
          <p:cNvSpPr>
            <a:spLocks noGrp="1"/>
          </p:cNvSpPr>
          <p:nvPr>
            <p:ph idx="1"/>
          </p:nvPr>
        </p:nvSpPr>
        <p:spPr/>
        <p:txBody>
          <a:bodyPr>
            <a:normAutofit/>
          </a:bodyPr>
          <a:lstStyle/>
          <a:p>
            <a:r>
              <a:rPr lang="en-US"/>
              <a:t>Hashing</a:t>
            </a:r>
          </a:p>
          <a:p>
            <a:r>
              <a:rPr lang="en-US"/>
              <a:t>Trees</a:t>
            </a:r>
          </a:p>
          <a:p>
            <a:pPr lvl="1"/>
            <a:r>
              <a:rPr lang="en-US" sz="3200"/>
              <a:t>BST</a:t>
            </a:r>
          </a:p>
          <a:p>
            <a:pPr lvl="1"/>
            <a:r>
              <a:rPr lang="en-US" sz="3200"/>
              <a:t>B and B+</a:t>
            </a:r>
          </a:p>
          <a:p>
            <a:pPr lvl="1"/>
            <a:r>
              <a:rPr lang="en-US" sz="3200"/>
              <a:t>Splay</a:t>
            </a:r>
          </a:p>
          <a:p>
            <a:pPr lvl="1"/>
            <a:r>
              <a:rPr lang="en-US" sz="3200"/>
              <a:t>AVL</a:t>
            </a:r>
          </a:p>
          <a:p>
            <a:pPr lvl="1"/>
            <a:r>
              <a:rPr lang="en-US" sz="3200"/>
              <a:t>etc.</a:t>
            </a:r>
          </a:p>
        </p:txBody>
      </p:sp>
      <p:sp>
        <p:nvSpPr>
          <p:cNvPr id="4" name="Slide Number Placeholder 3">
            <a:extLst>
              <a:ext uri="{FF2B5EF4-FFF2-40B4-BE49-F238E27FC236}">
                <a16:creationId xmlns:a16="http://schemas.microsoft.com/office/drawing/2014/main" id="{538CC8EA-1758-4C14-B9CF-E2091B5D36BC}"/>
              </a:ext>
            </a:extLst>
          </p:cNvPr>
          <p:cNvSpPr>
            <a:spLocks noGrp="1"/>
          </p:cNvSpPr>
          <p:nvPr>
            <p:ph type="sldNum" sz="quarter" idx="12"/>
          </p:nvPr>
        </p:nvSpPr>
        <p:spPr/>
        <p:txBody>
          <a:bodyPr/>
          <a:lstStyle/>
          <a:p>
            <a:fld id="{2707644C-0BE1-407E-9ABC-4B35484F77BB}" type="slidenum">
              <a:rPr lang="en-US" smtClean="0"/>
              <a:t>64</a:t>
            </a:fld>
            <a:endParaRPr lang="en-US"/>
          </a:p>
        </p:txBody>
      </p:sp>
    </p:spTree>
    <p:extLst>
      <p:ext uri="{BB962C8B-B14F-4D97-AF65-F5344CB8AC3E}">
        <p14:creationId xmlns:p14="http://schemas.microsoft.com/office/powerpoint/2010/main" val="36480361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Bound for Sorting</a:t>
            </a:r>
          </a:p>
        </p:txBody>
      </p:sp>
      <p:sp>
        <p:nvSpPr>
          <p:cNvPr id="3" name="Content Placeholder 2"/>
          <p:cNvSpPr>
            <a:spLocks noGrp="1"/>
          </p:cNvSpPr>
          <p:nvPr>
            <p:ph idx="1"/>
          </p:nvPr>
        </p:nvSpPr>
        <p:spPr/>
        <p:txBody>
          <a:bodyPr>
            <a:normAutofit fontScale="92500" lnSpcReduction="10000"/>
          </a:bodyPr>
          <a:lstStyle/>
          <a:p>
            <a:pPr>
              <a:lnSpc>
                <a:spcPct val="90000"/>
              </a:lnSpc>
            </a:pPr>
            <a:r>
              <a:rPr lang="en-US" altLang="en-US" sz="3000" dirty="0">
                <a:sym typeface="StarMath" pitchFamily="2" charset="2"/>
              </a:rPr>
              <a:t>Three types of sorting algorithms</a:t>
            </a:r>
          </a:p>
          <a:p>
            <a:pPr lvl="1">
              <a:lnSpc>
                <a:spcPct val="90000"/>
              </a:lnSpc>
            </a:pPr>
            <a:r>
              <a:rPr lang="en-US" altLang="en-US" sz="2400" dirty="0">
                <a:sym typeface="StarMath" pitchFamily="2" charset="2"/>
              </a:rPr>
              <a:t>Based on comparisons</a:t>
            </a:r>
          </a:p>
          <a:p>
            <a:pPr lvl="2">
              <a:lnSpc>
                <a:spcPct val="90000"/>
              </a:lnSpc>
            </a:pPr>
            <a:r>
              <a:rPr lang="en-US" altLang="en-US" sz="2000" dirty="0">
                <a:sym typeface="StarMath" pitchFamily="2" charset="2"/>
              </a:rPr>
              <a:t>Comparison of ADJACENT vector elements</a:t>
            </a:r>
          </a:p>
          <a:p>
            <a:pPr lvl="3">
              <a:lnSpc>
                <a:spcPct val="90000"/>
              </a:lnSpc>
            </a:pPr>
            <a:r>
              <a:rPr lang="en-US" altLang="en-US" sz="1800" dirty="0">
                <a:sym typeface="StarMath" pitchFamily="2" charset="2"/>
              </a:rPr>
              <a:t>Insertion, Selection, Shell, Bubble =&gt; O(n</a:t>
            </a:r>
            <a:r>
              <a:rPr lang="en-US" altLang="en-US" sz="1800" baseline="30000" dirty="0">
                <a:sym typeface="StarMath" pitchFamily="2" charset="2"/>
              </a:rPr>
              <a:t>2</a:t>
            </a:r>
            <a:r>
              <a:rPr lang="en-US" altLang="en-US" sz="1800" dirty="0">
                <a:sym typeface="StarMath" pitchFamily="2" charset="2"/>
              </a:rPr>
              <a:t>)</a:t>
            </a:r>
          </a:p>
          <a:p>
            <a:pPr lvl="2">
              <a:lnSpc>
                <a:spcPct val="90000"/>
              </a:lnSpc>
            </a:pPr>
            <a:r>
              <a:rPr lang="en-US" altLang="en-US" sz="2000" dirty="0">
                <a:sym typeface="StarMath" pitchFamily="2" charset="2"/>
              </a:rPr>
              <a:t>Comparison of NON-ADJACENT elements</a:t>
            </a:r>
          </a:p>
          <a:p>
            <a:pPr lvl="3">
              <a:lnSpc>
                <a:spcPct val="90000"/>
              </a:lnSpc>
            </a:pPr>
            <a:r>
              <a:rPr lang="en-US" altLang="en-US" sz="1800" dirty="0" err="1">
                <a:sym typeface="StarMath" pitchFamily="2" charset="2"/>
              </a:rPr>
              <a:t>Heapsort</a:t>
            </a:r>
            <a:r>
              <a:rPr lang="en-US" altLang="en-US" sz="1800" dirty="0">
                <a:sym typeface="StarMath" pitchFamily="2" charset="2"/>
              </a:rPr>
              <a:t>, Quicksort, </a:t>
            </a:r>
            <a:r>
              <a:rPr lang="en-US" altLang="en-US" sz="1800" dirty="0" err="1">
                <a:sym typeface="StarMath" pitchFamily="2" charset="2"/>
              </a:rPr>
              <a:t>Mergesort</a:t>
            </a:r>
            <a:r>
              <a:rPr lang="en-US" altLang="en-US" sz="1800" dirty="0">
                <a:sym typeface="StarMath" pitchFamily="2" charset="2"/>
              </a:rPr>
              <a:t> =&gt; O(</a:t>
            </a:r>
            <a:r>
              <a:rPr lang="en-US" altLang="en-US" sz="1800" dirty="0" err="1">
                <a:sym typeface="StarMath" pitchFamily="2" charset="2"/>
              </a:rPr>
              <a:t>nlogn</a:t>
            </a:r>
            <a:r>
              <a:rPr lang="en-US" altLang="en-US" sz="1800" dirty="0">
                <a:sym typeface="StarMath" pitchFamily="2" charset="2"/>
              </a:rPr>
              <a:t>)</a:t>
            </a:r>
          </a:p>
          <a:p>
            <a:pPr lvl="3">
              <a:lnSpc>
                <a:spcPct val="90000"/>
              </a:lnSpc>
            </a:pPr>
            <a:r>
              <a:rPr lang="en-US" altLang="en-US" sz="1800" dirty="0">
                <a:sym typeface="StarMath" pitchFamily="2" charset="2"/>
              </a:rPr>
              <a:t>Quicksort is the algorithm of choice (the worst case O(n</a:t>
            </a:r>
            <a:r>
              <a:rPr lang="en-US" altLang="en-US" sz="1800" baseline="30000" dirty="0">
                <a:sym typeface="StarMath" pitchFamily="2" charset="2"/>
              </a:rPr>
              <a:t>2</a:t>
            </a:r>
            <a:r>
              <a:rPr lang="en-US" altLang="en-US" sz="1800" dirty="0">
                <a:sym typeface="StarMath" pitchFamily="2" charset="2"/>
              </a:rPr>
              <a:t>) has very little likelihood of happening</a:t>
            </a:r>
          </a:p>
          <a:p>
            <a:pPr lvl="3">
              <a:lnSpc>
                <a:spcPct val="90000"/>
              </a:lnSpc>
            </a:pPr>
            <a:r>
              <a:rPr lang="en-US" altLang="en-US" sz="1800" dirty="0" err="1">
                <a:sym typeface="StarMath" pitchFamily="2" charset="2"/>
              </a:rPr>
              <a:t>Mergesort</a:t>
            </a:r>
            <a:r>
              <a:rPr lang="en-US" altLang="en-US" sz="1800" dirty="0">
                <a:sym typeface="StarMath" pitchFamily="2" charset="2"/>
              </a:rPr>
              <a:t> has the drawback of extra space used by the temporary array</a:t>
            </a:r>
          </a:p>
          <a:p>
            <a:pPr lvl="1">
              <a:lnSpc>
                <a:spcPct val="90000"/>
              </a:lnSpc>
            </a:pPr>
            <a:r>
              <a:rPr lang="en-US" altLang="en-US" sz="2400" dirty="0">
                <a:sym typeface="StarMath" pitchFamily="2" charset="2"/>
              </a:rPr>
              <a:t>Not based on comparisons</a:t>
            </a:r>
          </a:p>
          <a:p>
            <a:pPr lvl="2">
              <a:lnSpc>
                <a:spcPct val="90000"/>
              </a:lnSpc>
            </a:pPr>
            <a:r>
              <a:rPr lang="en-US" altLang="en-US" sz="2000" dirty="0">
                <a:sym typeface="StarMath" pitchFamily="2" charset="2"/>
              </a:rPr>
              <a:t>Bucket sort and Radix sort =&gt; O(n)</a:t>
            </a:r>
          </a:p>
          <a:p>
            <a:pPr>
              <a:lnSpc>
                <a:spcPct val="90000"/>
              </a:lnSpc>
            </a:pPr>
            <a:r>
              <a:rPr lang="en-US" altLang="en-US" sz="2800" dirty="0">
                <a:sym typeface="StarMath" pitchFamily="2" charset="2"/>
              </a:rPr>
              <a:t>=&gt;Any algorithm which performs sorting using comparisons cannot have a worst-case performance better than O(n </a:t>
            </a:r>
            <a:r>
              <a:rPr lang="en-US" altLang="en-US" sz="2800" dirty="0" err="1">
                <a:sym typeface="StarMath" pitchFamily="2" charset="2"/>
              </a:rPr>
              <a:t>logn</a:t>
            </a:r>
            <a:r>
              <a:rPr lang="en-US" altLang="en-US" sz="2800" dirty="0">
                <a:sym typeface="StarMath" pitchFamily="2" charset="2"/>
              </a:rPr>
              <a:t>).</a:t>
            </a:r>
          </a:p>
        </p:txBody>
      </p:sp>
      <p:sp>
        <p:nvSpPr>
          <p:cNvPr id="4" name="Slide Number Placeholder 3"/>
          <p:cNvSpPr>
            <a:spLocks noGrp="1"/>
          </p:cNvSpPr>
          <p:nvPr>
            <p:ph type="sldNum" sz="quarter" idx="12"/>
          </p:nvPr>
        </p:nvSpPr>
        <p:spPr/>
        <p:txBody>
          <a:bodyPr/>
          <a:lstStyle/>
          <a:p>
            <a:fld id="{2707644C-0BE1-407E-9ABC-4B35484F77BB}" type="slidenum">
              <a:rPr lang="en-US" smtClean="0"/>
              <a:t>65</a:t>
            </a:fld>
            <a:endParaRPr lang="en-US"/>
          </a:p>
        </p:txBody>
      </p:sp>
    </p:spTree>
    <p:extLst>
      <p:ext uri="{BB962C8B-B14F-4D97-AF65-F5344CB8AC3E}">
        <p14:creationId xmlns:p14="http://schemas.microsoft.com/office/powerpoint/2010/main" val="26051812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Lower Bound on Sorts</a:t>
            </a:r>
            <a:endParaRPr lang="en-US" dirty="0"/>
          </a:p>
        </p:txBody>
      </p:sp>
      <p:sp>
        <p:nvSpPr>
          <p:cNvPr id="3" name="Content Placeholder 2"/>
          <p:cNvSpPr>
            <a:spLocks noGrp="1"/>
          </p:cNvSpPr>
          <p:nvPr>
            <p:ph idx="1"/>
          </p:nvPr>
        </p:nvSpPr>
        <p:spPr/>
        <p:txBody>
          <a:bodyPr>
            <a:normAutofit fontScale="77500" lnSpcReduction="20000"/>
          </a:bodyPr>
          <a:lstStyle/>
          <a:p>
            <a:pPr>
              <a:spcBef>
                <a:spcPct val="0"/>
              </a:spcBef>
            </a:pPr>
            <a:r>
              <a:rPr lang="en-US" altLang="en-US" dirty="0"/>
              <a:t>One question is: Is there a limit to how fast a sort (or for that matter any problem can be solved on single </a:t>
            </a:r>
            <a:r>
              <a:rPr lang="en-US" altLang="en-US" dirty="0" err="1"/>
              <a:t>cpu</a:t>
            </a:r>
            <a:r>
              <a:rPr lang="en-US" altLang="en-US" dirty="0"/>
              <a:t>)</a:t>
            </a:r>
          </a:p>
          <a:p>
            <a:pPr lvl="1">
              <a:spcBef>
                <a:spcPct val="0"/>
              </a:spcBef>
            </a:pPr>
            <a:r>
              <a:rPr lang="en-US" altLang="en-US" dirty="0"/>
              <a:t>There are related questions when one has access to a network or a multiple CPU machine.</a:t>
            </a:r>
          </a:p>
          <a:p>
            <a:pPr>
              <a:spcBef>
                <a:spcPct val="0"/>
              </a:spcBef>
            </a:pPr>
            <a:r>
              <a:rPr lang="en-US" altLang="en-US" dirty="0"/>
              <a:t>Sometimes we can find such a lower bound. This is great when it exits since it tells us when we have an algorithm that runs in optimal speed.</a:t>
            </a:r>
          </a:p>
          <a:p>
            <a:pPr>
              <a:spcBef>
                <a:spcPct val="0"/>
              </a:spcBef>
            </a:pPr>
            <a:r>
              <a:rPr lang="en-US" altLang="en-US" dirty="0"/>
              <a:t>What follows is such a lower bound on sorting.</a:t>
            </a:r>
          </a:p>
          <a:p>
            <a:pPr>
              <a:spcBef>
                <a:spcPct val="0"/>
              </a:spcBef>
            </a:pPr>
            <a:r>
              <a:rPr lang="en-US" altLang="en-US" dirty="0"/>
              <a:t>Assumptions:</a:t>
            </a:r>
          </a:p>
          <a:p>
            <a:pPr lvl="1">
              <a:spcBef>
                <a:spcPct val="0"/>
              </a:spcBef>
            </a:pPr>
            <a:r>
              <a:rPr lang="en-US" altLang="en-US" dirty="0"/>
              <a:t>The sorting algorithm must be able to sort a list that is entered in ANY order.</a:t>
            </a:r>
          </a:p>
          <a:p>
            <a:pPr lvl="1">
              <a:spcBef>
                <a:spcPct val="0"/>
              </a:spcBef>
            </a:pPr>
            <a:r>
              <a:rPr lang="en-US" altLang="en-US" dirty="0"/>
              <a:t>At each step of the sort we will make a comparison and swap</a:t>
            </a:r>
          </a:p>
          <a:p>
            <a:pPr lvl="1">
              <a:spcBef>
                <a:spcPct val="0"/>
              </a:spcBef>
              <a:buNone/>
            </a:pPr>
            <a:r>
              <a:rPr lang="en-US" altLang="en-US" dirty="0"/>
              <a:t>based on the result swap some elements.</a:t>
            </a:r>
          </a:p>
        </p:txBody>
      </p:sp>
      <p:sp>
        <p:nvSpPr>
          <p:cNvPr id="4" name="Slide Number Placeholder 3"/>
          <p:cNvSpPr>
            <a:spLocks noGrp="1"/>
          </p:cNvSpPr>
          <p:nvPr>
            <p:ph type="sldNum" sz="quarter" idx="12"/>
          </p:nvPr>
        </p:nvSpPr>
        <p:spPr/>
        <p:txBody>
          <a:bodyPr/>
          <a:lstStyle/>
          <a:p>
            <a:fld id="{2707644C-0BE1-407E-9ABC-4B35484F77BB}" type="slidenum">
              <a:rPr lang="en-US" smtClean="0"/>
              <a:t>66</a:t>
            </a:fld>
            <a:endParaRPr lang="en-US"/>
          </a:p>
        </p:txBody>
      </p:sp>
    </p:spTree>
    <p:extLst>
      <p:ext uri="{BB962C8B-B14F-4D97-AF65-F5344CB8AC3E}">
        <p14:creationId xmlns:p14="http://schemas.microsoft.com/office/powerpoint/2010/main" val="35447712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Lower Bound on Sorting</a:t>
            </a:r>
            <a:endParaRPr lang="en-US" dirty="0">
              <a:latin typeface="+mn-lt"/>
            </a:endParaRPr>
          </a:p>
        </p:txBody>
      </p:sp>
      <p:sp>
        <p:nvSpPr>
          <p:cNvPr id="3" name="Content Placeholder 2"/>
          <p:cNvSpPr>
            <a:spLocks noGrp="1"/>
          </p:cNvSpPr>
          <p:nvPr>
            <p:ph idx="1"/>
          </p:nvPr>
        </p:nvSpPr>
        <p:spPr/>
        <p:txBody>
          <a:bodyPr/>
          <a:lstStyle/>
          <a:p>
            <a:pPr>
              <a:lnSpc>
                <a:spcPct val="100000"/>
              </a:lnSpc>
              <a:spcBef>
                <a:spcPct val="0"/>
              </a:spcBef>
              <a:buFontTx/>
              <a:buNone/>
            </a:pPr>
            <a:r>
              <a:rPr lang="en-US" altLang="en-US" sz="2400" dirty="0"/>
              <a:t>If at each step of the sort we will make a comparison</a:t>
            </a:r>
          </a:p>
          <a:p>
            <a:pPr>
              <a:lnSpc>
                <a:spcPct val="100000"/>
              </a:lnSpc>
              <a:spcBef>
                <a:spcPct val="0"/>
              </a:spcBef>
              <a:buFontTx/>
              <a:buNone/>
            </a:pPr>
            <a:r>
              <a:rPr lang="en-US" altLang="en-US" sz="2400" dirty="0"/>
              <a:t>We can represent this as a tree</a:t>
            </a:r>
          </a:p>
          <a:p>
            <a:pPr>
              <a:lnSpc>
                <a:spcPct val="100000"/>
              </a:lnSpc>
              <a:spcBef>
                <a:spcPct val="0"/>
              </a:spcBef>
              <a:buFontTx/>
              <a:buNone/>
            </a:pPr>
            <a:r>
              <a:rPr lang="en-US" altLang="en-US" sz="2400" dirty="0"/>
              <a:t>Since we have to allow for all permutations the number of elements on the bottom of the tree is n! (the total number of permutations of list)</a:t>
            </a:r>
          </a:p>
          <a:p>
            <a:pPr>
              <a:lnSpc>
                <a:spcPct val="100000"/>
              </a:lnSpc>
              <a:spcBef>
                <a:spcPct val="0"/>
              </a:spcBef>
              <a:buFontTx/>
              <a:buNone/>
            </a:pPr>
            <a:r>
              <a:rPr lang="en-US" altLang="en-US" sz="2400" dirty="0"/>
              <a:t>The height of such a tree is hence</a:t>
            </a:r>
          </a:p>
          <a:p>
            <a:pPr>
              <a:lnSpc>
                <a:spcPct val="100000"/>
              </a:lnSpc>
              <a:spcBef>
                <a:spcPct val="0"/>
              </a:spcBef>
              <a:buFontTx/>
              <a:buNone/>
            </a:pPr>
            <a:r>
              <a:rPr lang="en-US" altLang="en-US" sz="2400" dirty="0" err="1"/>
              <a:t>lg</a:t>
            </a:r>
            <a:r>
              <a:rPr lang="en-US" altLang="en-US" sz="2400" dirty="0"/>
              <a:t>(</a:t>
            </a:r>
            <a:r>
              <a:rPr lang="en-US" altLang="en-US" sz="2400" dirty="0" err="1"/>
              <a:t>n</a:t>
            </a:r>
            <a:r>
              <a:rPr lang="en-US" altLang="en-US" sz="2400" baseline="30000" dirty="0" err="1"/>
              <a:t>n</a:t>
            </a:r>
            <a:r>
              <a:rPr lang="en-US" altLang="en-US" sz="2400" dirty="0"/>
              <a:t>) which is </a:t>
            </a:r>
            <a:r>
              <a:rPr lang="en-US" altLang="en-US" sz="2400" dirty="0">
                <a:latin typeface="Symbol" pitchFamily="18" charset="2"/>
              </a:rPr>
              <a:t>W</a:t>
            </a:r>
            <a:r>
              <a:rPr lang="en-US" altLang="en-US" sz="2400" b="1" dirty="0">
                <a:solidFill>
                  <a:srgbClr val="000000"/>
                </a:solidFill>
              </a:rPr>
              <a:t> </a:t>
            </a:r>
            <a:r>
              <a:rPr lang="en-US" altLang="en-US" sz="2400" b="1" dirty="0"/>
              <a:t>(</a:t>
            </a:r>
            <a:r>
              <a:rPr lang="en-US" altLang="en-US" sz="2400" b="1" dirty="0" err="1"/>
              <a:t>nlg</a:t>
            </a:r>
            <a:r>
              <a:rPr lang="en-US" altLang="en-US" sz="2400" b="1" dirty="0"/>
              <a:t>(n))</a:t>
            </a:r>
          </a:p>
          <a:p>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67</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200400"/>
            <a:ext cx="3276600" cy="3113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6354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dirty="0"/>
              <a:t>Find a lower bound on searching? </a:t>
            </a:r>
            <a:endParaRPr lang="en-US" dirty="0"/>
          </a:p>
        </p:txBody>
      </p:sp>
      <p:sp>
        <p:nvSpPr>
          <p:cNvPr id="3" name="Content Placeholder 2"/>
          <p:cNvSpPr>
            <a:spLocks noGrp="1"/>
          </p:cNvSpPr>
          <p:nvPr>
            <p:ph idx="1"/>
          </p:nvPr>
        </p:nvSpPr>
        <p:spPr/>
        <p:txBody>
          <a:bodyPr/>
          <a:lstStyle/>
          <a:p>
            <a:r>
              <a:rPr lang="en-US" altLang="en-US" dirty="0"/>
              <a:t>Given a list of n elements the places where element can be is n+1</a:t>
            </a:r>
          </a:p>
          <a:p>
            <a:r>
              <a:rPr lang="en-US" altLang="en-US" dirty="0"/>
              <a:t> There n+1 elements at the base</a:t>
            </a:r>
          </a:p>
          <a:p>
            <a:pPr>
              <a:lnSpc>
                <a:spcPct val="100000"/>
              </a:lnSpc>
              <a:spcBef>
                <a:spcPct val="0"/>
              </a:spcBef>
              <a:buFontTx/>
              <a:buNone/>
            </a:pPr>
            <a:r>
              <a:rPr lang="en-US" altLang="en-US" dirty="0">
                <a:latin typeface="Symbol" pitchFamily="18" charset="2"/>
              </a:rPr>
              <a:t>W</a:t>
            </a:r>
            <a:r>
              <a:rPr lang="en-US" altLang="en-US" b="1" dirty="0"/>
              <a:t>(n+1)</a:t>
            </a:r>
          </a:p>
          <a:p>
            <a:pPr>
              <a:lnSpc>
                <a:spcPct val="100000"/>
              </a:lnSpc>
              <a:spcBef>
                <a:spcPct val="0"/>
              </a:spcBef>
              <a:buFontTx/>
              <a:buNone/>
            </a:pPr>
            <a:endParaRPr lang="en-US" altLang="en-US" b="1" dirty="0"/>
          </a:p>
          <a:p>
            <a:pPr>
              <a:lnSpc>
                <a:spcPct val="100000"/>
              </a:lnSpc>
              <a:spcBef>
                <a:spcPct val="0"/>
              </a:spcBef>
              <a:buFontTx/>
              <a:buNone/>
            </a:pPr>
            <a:r>
              <a:rPr lang="en-US" altLang="en-US" b="1" dirty="0"/>
              <a:t>Lower bound is </a:t>
            </a:r>
            <a:r>
              <a:rPr lang="en-US" altLang="en-US" b="1" dirty="0" err="1"/>
              <a:t>lg</a:t>
            </a:r>
            <a:r>
              <a:rPr lang="en-US" altLang="en-US" b="1" dirty="0"/>
              <a:t>(n)</a:t>
            </a:r>
          </a:p>
        </p:txBody>
      </p:sp>
      <p:sp>
        <p:nvSpPr>
          <p:cNvPr id="4" name="Slide Number Placeholder 3"/>
          <p:cNvSpPr>
            <a:spLocks noGrp="1"/>
          </p:cNvSpPr>
          <p:nvPr>
            <p:ph type="sldNum" sz="quarter" idx="12"/>
          </p:nvPr>
        </p:nvSpPr>
        <p:spPr/>
        <p:txBody>
          <a:bodyPr/>
          <a:lstStyle/>
          <a:p>
            <a:fld id="{2707644C-0BE1-407E-9ABC-4B35484F77BB}" type="slidenum">
              <a:rPr lang="en-US" smtClean="0"/>
              <a:t>68</a:t>
            </a:fld>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3276600"/>
            <a:ext cx="3505200" cy="3277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97629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Lower bound</a:t>
            </a:r>
            <a:endParaRPr lang="en-US" dirty="0"/>
          </a:p>
        </p:txBody>
      </p:sp>
      <p:sp>
        <p:nvSpPr>
          <p:cNvPr id="3" name="Content Placeholder 2"/>
          <p:cNvSpPr>
            <a:spLocks noGrp="1"/>
          </p:cNvSpPr>
          <p:nvPr>
            <p:ph idx="1"/>
          </p:nvPr>
        </p:nvSpPr>
        <p:spPr/>
        <p:txBody>
          <a:bodyPr/>
          <a:lstStyle/>
          <a:p>
            <a:r>
              <a:rPr lang="en-US" altLang="en-US" dirty="0"/>
              <a:t>List of numbers and we want a subset whose sum = a target</a:t>
            </a:r>
          </a:p>
          <a:p>
            <a:r>
              <a:rPr lang="en-US" altLang="en-US" dirty="0"/>
              <a:t>{ 1, 3, 10, 29,32}    Find a subset whose sum 30</a:t>
            </a:r>
          </a:p>
          <a:p>
            <a:r>
              <a:rPr lang="en-US" altLang="en-US" dirty="0"/>
              <a:t>There are 2</a:t>
            </a:r>
            <a:r>
              <a:rPr lang="en-US" altLang="en-US" baseline="30000" dirty="0"/>
              <a:t>n</a:t>
            </a:r>
            <a:r>
              <a:rPr lang="en-US" altLang="en-US" dirty="0"/>
              <a:t> subset of n items</a:t>
            </a:r>
          </a:p>
          <a:p>
            <a:r>
              <a:rPr lang="en-US" altLang="en-US" dirty="0"/>
              <a:t>The lower bound is </a:t>
            </a:r>
            <a:r>
              <a:rPr lang="en-US" altLang="en-US" dirty="0" err="1"/>
              <a:t>lg</a:t>
            </a:r>
            <a:r>
              <a:rPr lang="en-US" altLang="en-US" dirty="0"/>
              <a:t>(2</a:t>
            </a:r>
            <a:r>
              <a:rPr lang="en-US" altLang="en-US" baseline="30000" dirty="0"/>
              <a:t>n</a:t>
            </a:r>
            <a:r>
              <a:rPr lang="en-US" altLang="en-US" dirty="0"/>
              <a:t>) = </a:t>
            </a:r>
            <a:r>
              <a:rPr lang="en-US" altLang="en-US" dirty="0" err="1"/>
              <a:t>lg</a:t>
            </a:r>
            <a:r>
              <a:rPr lang="en-US" altLang="en-US" dirty="0"/>
              <a:t>(n)</a:t>
            </a:r>
          </a:p>
        </p:txBody>
      </p:sp>
      <p:sp>
        <p:nvSpPr>
          <p:cNvPr id="4" name="Slide Number Placeholder 3"/>
          <p:cNvSpPr>
            <a:spLocks noGrp="1"/>
          </p:cNvSpPr>
          <p:nvPr>
            <p:ph type="sldNum" sz="quarter" idx="12"/>
          </p:nvPr>
        </p:nvSpPr>
        <p:spPr/>
        <p:txBody>
          <a:bodyPr/>
          <a:lstStyle/>
          <a:p>
            <a:fld id="{2707644C-0BE1-407E-9ABC-4B35484F77BB}" type="slidenum">
              <a:rPr lang="en-US" smtClean="0"/>
              <a:t>69</a:t>
            </a:fld>
            <a:endParaRPr lang="en-US"/>
          </a:p>
        </p:txBody>
      </p:sp>
    </p:spTree>
    <p:extLst>
      <p:ext uri="{BB962C8B-B14F-4D97-AF65-F5344CB8AC3E}">
        <p14:creationId xmlns:p14="http://schemas.microsoft.com/office/powerpoint/2010/main" val="406381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590" y="0"/>
            <a:ext cx="8229600" cy="685800"/>
          </a:xfrm>
        </p:spPr>
        <p:txBody>
          <a:bodyPr>
            <a:normAutofit fontScale="90000"/>
          </a:bodyPr>
          <a:lstStyle/>
          <a:p>
            <a:r>
              <a:rPr lang="en-US" altLang="en-US" dirty="0"/>
              <a:t>Insertion Sort</a:t>
            </a:r>
            <a:endParaRPr lang="en-US" dirty="0"/>
          </a:p>
        </p:txBody>
      </p:sp>
      <p:sp>
        <p:nvSpPr>
          <p:cNvPr id="3" name="Content Placeholder 2"/>
          <p:cNvSpPr>
            <a:spLocks noGrp="1"/>
          </p:cNvSpPr>
          <p:nvPr>
            <p:ph idx="1"/>
          </p:nvPr>
        </p:nvSpPr>
        <p:spPr>
          <a:xfrm>
            <a:off x="457200" y="609600"/>
            <a:ext cx="8229600" cy="5516563"/>
          </a:xfrm>
        </p:spPr>
        <p:txBody>
          <a:bodyPr/>
          <a:lstStyle/>
          <a:p>
            <a:pPr>
              <a:spcBef>
                <a:spcPct val="0"/>
              </a:spcBef>
              <a:buNone/>
            </a:pPr>
            <a:r>
              <a:rPr lang="en-US" altLang="en-US" dirty="0">
                <a:latin typeface="TimesNewRoman"/>
              </a:rPr>
              <a:t>Example A= {5,2,4,6,1,3}</a:t>
            </a:r>
          </a:p>
          <a:p>
            <a:pPr>
              <a:spcBef>
                <a:spcPct val="0"/>
              </a:spcBef>
              <a:buNone/>
            </a:pPr>
            <a:endParaRPr lang="en-US" altLang="en-US" dirty="0">
              <a:latin typeface="TimesNewRoman"/>
            </a:endParaRP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590" y="1295400"/>
            <a:ext cx="3672053" cy="1604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72" y="2971800"/>
            <a:ext cx="3719828" cy="17070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664" y="4817165"/>
            <a:ext cx="3885243" cy="1540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373464"/>
            <a:ext cx="3669799" cy="1595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5622" y="3013443"/>
            <a:ext cx="3746178" cy="16321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4"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622" y="4831245"/>
            <a:ext cx="3707665" cy="1315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2707644C-0BE1-407E-9ABC-4B35484F77BB}" type="slidenum">
              <a:rPr lang="en-US" smtClean="0"/>
              <a:t>7</a:t>
            </a:fld>
            <a:endParaRPr lang="en-US"/>
          </a:p>
        </p:txBody>
      </p:sp>
    </p:spTree>
    <p:extLst>
      <p:ext uri="{BB962C8B-B14F-4D97-AF65-F5344CB8AC3E}">
        <p14:creationId xmlns:p14="http://schemas.microsoft.com/office/powerpoint/2010/main" val="36075645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Solving Recurrences using the Masters Theorem</a:t>
            </a:r>
            <a:endParaRPr lang="en-US" sz="3200" dirty="0"/>
          </a:p>
        </p:txBody>
      </p:sp>
      <p:sp>
        <p:nvSpPr>
          <p:cNvPr id="3" name="Content Placeholder 2"/>
          <p:cNvSpPr>
            <a:spLocks noGrp="1"/>
          </p:cNvSpPr>
          <p:nvPr>
            <p:ph idx="1"/>
          </p:nvPr>
        </p:nvSpPr>
        <p:spPr/>
        <p:txBody>
          <a:bodyPr>
            <a:normAutofit/>
          </a:bodyPr>
          <a:lstStyle/>
          <a:p>
            <a:pPr>
              <a:spcBef>
                <a:spcPct val="0"/>
              </a:spcBef>
            </a:pPr>
            <a:r>
              <a:rPr lang="en-US" altLang="en-US" sz="2000" dirty="0">
                <a:latin typeface="Times New Roman" pitchFamily="18" charset="0"/>
              </a:rPr>
              <a:t>if T(n) = </a:t>
            </a:r>
            <a:r>
              <a:rPr lang="en-US" altLang="en-US" sz="2000" dirty="0" err="1">
                <a:latin typeface="Times New Roman" pitchFamily="18" charset="0"/>
              </a:rPr>
              <a:t>aT</a:t>
            </a:r>
            <a:r>
              <a:rPr lang="en-US" altLang="en-US" sz="2000" dirty="0">
                <a:latin typeface="Times New Roman" pitchFamily="18" charset="0"/>
              </a:rPr>
              <a:t>(n/b) + </a:t>
            </a:r>
            <a:r>
              <a:rPr lang="en-US" altLang="en-US" sz="2000" dirty="0">
                <a:latin typeface="Symbol" pitchFamily="18" charset="2"/>
              </a:rPr>
              <a:t>Q</a:t>
            </a:r>
            <a:r>
              <a:rPr lang="en-US" altLang="en-US" sz="2000" dirty="0">
                <a:latin typeface="Times New Roman" pitchFamily="18" charset="0"/>
              </a:rPr>
              <a:t>(</a:t>
            </a:r>
            <a:r>
              <a:rPr lang="en-US" altLang="en-US" sz="2000" dirty="0" err="1">
                <a:latin typeface="Times New Roman" pitchFamily="18" charset="0"/>
              </a:rPr>
              <a:t>n</a:t>
            </a:r>
            <a:r>
              <a:rPr lang="en-US" altLang="en-US" sz="2000" baseline="30000" dirty="0" err="1">
                <a:latin typeface="Times New Roman" pitchFamily="18" charset="0"/>
              </a:rPr>
              <a:t>k</a:t>
            </a:r>
            <a:r>
              <a:rPr lang="en-US" altLang="en-US" sz="2000" dirty="0" err="1">
                <a:latin typeface="Times New Roman" pitchFamily="18" charset="0"/>
              </a:rPr>
              <a:t>log</a:t>
            </a:r>
            <a:r>
              <a:rPr lang="en-US" altLang="en-US" sz="2000" baseline="30000" dirty="0" err="1">
                <a:latin typeface="Times New Roman" pitchFamily="18" charset="0"/>
              </a:rPr>
              <a:t>p</a:t>
            </a:r>
            <a:r>
              <a:rPr lang="en-US" altLang="en-US" sz="2000" dirty="0" err="1">
                <a:latin typeface="Times New Roman" pitchFamily="18" charset="0"/>
              </a:rPr>
              <a:t>n</a:t>
            </a:r>
            <a:r>
              <a:rPr lang="en-US" altLang="en-US" sz="2000" dirty="0">
                <a:latin typeface="Times New Roman" pitchFamily="18" charset="0"/>
              </a:rPr>
              <a:t>)</a:t>
            </a:r>
          </a:p>
          <a:p>
            <a:pPr>
              <a:spcBef>
                <a:spcPct val="0"/>
              </a:spcBef>
            </a:pPr>
            <a:endParaRPr lang="en-US" altLang="en-US" sz="2000" dirty="0">
              <a:latin typeface="Times New Roman" pitchFamily="18" charset="0"/>
            </a:endParaRPr>
          </a:p>
          <a:p>
            <a:pPr>
              <a:spcBef>
                <a:spcPct val="0"/>
              </a:spcBef>
            </a:pPr>
            <a:r>
              <a:rPr lang="en-US" altLang="en-US" sz="2000" dirty="0">
                <a:latin typeface="Times New Roman" pitchFamily="18" charset="0"/>
              </a:rPr>
              <a:t>Then</a:t>
            </a:r>
          </a:p>
          <a:p>
            <a:pPr marL="0" indent="0">
              <a:spcBef>
                <a:spcPct val="0"/>
              </a:spcBef>
              <a:buNone/>
            </a:pPr>
            <a:r>
              <a:rPr lang="en-US" altLang="en-US" sz="2000" dirty="0">
                <a:latin typeface="Times New Roman" pitchFamily="18" charset="0"/>
              </a:rPr>
              <a:t>                { O(</a:t>
            </a:r>
            <a:r>
              <a:rPr lang="en-US" altLang="en-US" sz="2000" dirty="0" err="1">
                <a:latin typeface="Times New Roman" pitchFamily="18" charset="0"/>
              </a:rPr>
              <a:t>n</a:t>
            </a:r>
            <a:r>
              <a:rPr lang="en-US" altLang="en-US" sz="2000" baseline="30000" dirty="0" err="1">
                <a:latin typeface="Times New Roman" pitchFamily="18" charset="0"/>
              </a:rPr>
              <a:t>log</a:t>
            </a:r>
            <a:r>
              <a:rPr lang="en-US" altLang="en-US" sz="2000" baseline="-25000" dirty="0" err="1">
                <a:latin typeface="Times New Roman" pitchFamily="18" charset="0"/>
              </a:rPr>
              <a:t>b</a:t>
            </a:r>
            <a:r>
              <a:rPr lang="en-US" altLang="en-US" sz="2000" baseline="30000" dirty="0">
                <a:latin typeface="Times New Roman" pitchFamily="18" charset="0"/>
              </a:rPr>
              <a:t>(a)</a:t>
            </a:r>
            <a:r>
              <a:rPr lang="en-US" altLang="en-US" sz="2000" dirty="0">
                <a:latin typeface="Times New Roman" pitchFamily="18" charset="0"/>
              </a:rPr>
              <a:t>)  if a &gt; </a:t>
            </a:r>
            <a:r>
              <a:rPr lang="en-US" altLang="en-US" sz="2000" dirty="0" err="1">
                <a:latin typeface="Times New Roman" pitchFamily="18" charset="0"/>
              </a:rPr>
              <a:t>b</a:t>
            </a:r>
            <a:r>
              <a:rPr lang="en-US" altLang="en-US" sz="2000" baseline="30000" dirty="0" err="1">
                <a:latin typeface="Times New Roman" pitchFamily="18" charset="0"/>
              </a:rPr>
              <a:t>k</a:t>
            </a:r>
            <a:endParaRPr lang="en-US" altLang="en-US" sz="2000" dirty="0">
              <a:latin typeface="Times New Roman" pitchFamily="18" charset="0"/>
            </a:endParaRPr>
          </a:p>
          <a:p>
            <a:pPr marL="0" indent="0">
              <a:spcBef>
                <a:spcPct val="0"/>
              </a:spcBef>
              <a:buNone/>
            </a:pPr>
            <a:r>
              <a:rPr lang="en-US" altLang="en-US" sz="2000" dirty="0">
                <a:latin typeface="Times New Roman" pitchFamily="18" charset="0"/>
              </a:rPr>
              <a:t>     T(n) = {O(n</a:t>
            </a:r>
            <a:r>
              <a:rPr lang="en-US" altLang="en-US" sz="2000" baseline="30000" dirty="0">
                <a:latin typeface="Times New Roman" pitchFamily="18" charset="0"/>
              </a:rPr>
              <a:t>k</a:t>
            </a:r>
            <a:r>
              <a:rPr lang="en-US" altLang="en-US" sz="2000" dirty="0">
                <a:latin typeface="Times New Roman" pitchFamily="18" charset="0"/>
              </a:rPr>
              <a:t>lg</a:t>
            </a:r>
            <a:r>
              <a:rPr lang="en-US" altLang="en-US" sz="2000" baseline="30000" dirty="0">
                <a:latin typeface="Times New Roman" pitchFamily="18" charset="0"/>
              </a:rPr>
              <a:t>p+1</a:t>
            </a:r>
            <a:r>
              <a:rPr lang="en-US" altLang="en-US" sz="2000" dirty="0">
                <a:latin typeface="Times New Roman" pitchFamily="18" charset="0"/>
              </a:rPr>
              <a:t>(n))  if a = </a:t>
            </a:r>
            <a:r>
              <a:rPr lang="en-US" altLang="en-US" sz="2000" dirty="0" err="1">
                <a:latin typeface="Times New Roman" pitchFamily="18" charset="0"/>
              </a:rPr>
              <a:t>b</a:t>
            </a:r>
            <a:r>
              <a:rPr lang="en-US" altLang="en-US" sz="2000" baseline="30000" dirty="0" err="1">
                <a:latin typeface="Times New Roman" pitchFamily="18" charset="0"/>
              </a:rPr>
              <a:t>k</a:t>
            </a:r>
            <a:r>
              <a:rPr lang="en-US" altLang="en-US" sz="2000" dirty="0">
                <a:latin typeface="Times New Roman" pitchFamily="18" charset="0"/>
              </a:rPr>
              <a:t> </a:t>
            </a:r>
          </a:p>
          <a:p>
            <a:pPr marL="0" indent="0">
              <a:spcBef>
                <a:spcPct val="0"/>
              </a:spcBef>
              <a:buNone/>
            </a:pPr>
            <a:r>
              <a:rPr lang="en-US" altLang="en-US" sz="2000" dirty="0">
                <a:latin typeface="Times New Roman" pitchFamily="18" charset="0"/>
              </a:rPr>
              <a:t>	  {O(</a:t>
            </a:r>
            <a:r>
              <a:rPr lang="en-US" altLang="en-US" sz="2000" dirty="0" err="1">
                <a:latin typeface="Times New Roman" pitchFamily="18" charset="0"/>
              </a:rPr>
              <a:t>n</a:t>
            </a:r>
            <a:r>
              <a:rPr lang="en-US" altLang="en-US" sz="2000" baseline="30000" dirty="0" err="1">
                <a:latin typeface="Times New Roman" pitchFamily="18" charset="0"/>
              </a:rPr>
              <a:t>k</a:t>
            </a:r>
            <a:r>
              <a:rPr lang="en-US" altLang="en-US" sz="2000" dirty="0" err="1">
                <a:latin typeface="Times New Roman" pitchFamily="18" charset="0"/>
              </a:rPr>
              <a:t>lg</a:t>
            </a:r>
            <a:r>
              <a:rPr lang="en-US" altLang="en-US" sz="2000" baseline="30000" dirty="0" err="1">
                <a:latin typeface="Times New Roman" pitchFamily="18" charset="0"/>
              </a:rPr>
              <a:t>p</a:t>
            </a:r>
            <a:r>
              <a:rPr lang="en-US" altLang="en-US" sz="2000" dirty="0">
                <a:latin typeface="Times New Roman" pitchFamily="18" charset="0"/>
              </a:rPr>
              <a:t>(n))  if a &lt; </a:t>
            </a:r>
            <a:r>
              <a:rPr lang="en-US" altLang="en-US" sz="2000" dirty="0" err="1">
                <a:latin typeface="Times New Roman" pitchFamily="18" charset="0"/>
              </a:rPr>
              <a:t>b</a:t>
            </a:r>
            <a:r>
              <a:rPr lang="en-US" altLang="en-US" sz="2000" baseline="30000" dirty="0" err="1">
                <a:latin typeface="Times New Roman" pitchFamily="18" charset="0"/>
              </a:rPr>
              <a:t>k</a:t>
            </a:r>
            <a:r>
              <a:rPr lang="en-US" altLang="en-US" sz="2000" dirty="0">
                <a:latin typeface="Times New Roman" pitchFamily="18" charset="0"/>
              </a:rPr>
              <a:t> </a:t>
            </a:r>
          </a:p>
          <a:p>
            <a:pPr>
              <a:spcBef>
                <a:spcPct val="0"/>
              </a:spcBef>
            </a:pPr>
            <a:endParaRPr lang="en-US" altLang="en-US" sz="2000" dirty="0">
              <a:latin typeface="Times New Roman" pitchFamily="18" charset="0"/>
            </a:endParaRPr>
          </a:p>
          <a:p>
            <a:pPr>
              <a:spcBef>
                <a:spcPct val="0"/>
              </a:spcBef>
            </a:pPr>
            <a:r>
              <a:rPr lang="en-US" altLang="en-US" sz="2000" dirty="0">
                <a:latin typeface="Times New Roman" pitchFamily="18" charset="0"/>
              </a:rPr>
              <a:t>In the case of the binary search T(n) = T(n/2) + 1 </a:t>
            </a:r>
          </a:p>
          <a:p>
            <a:pPr marL="0" indent="0">
              <a:spcBef>
                <a:spcPct val="0"/>
              </a:spcBef>
              <a:buNone/>
            </a:pPr>
            <a:r>
              <a:rPr lang="en-US" altLang="en-US" sz="2000" dirty="0">
                <a:latin typeface="Times New Roman" pitchFamily="18" charset="0"/>
              </a:rPr>
              <a:t>      so  here a =1, b= 2, k = 0, p = 0 and hence a = 1, </a:t>
            </a:r>
            <a:r>
              <a:rPr lang="en-US" altLang="en-US" sz="2000" dirty="0" err="1">
                <a:latin typeface="Times New Roman" pitchFamily="18" charset="0"/>
              </a:rPr>
              <a:t>b</a:t>
            </a:r>
            <a:r>
              <a:rPr lang="en-US" altLang="en-US" sz="2000" baseline="30000" dirty="0" err="1">
                <a:latin typeface="Times New Roman" pitchFamily="18" charset="0"/>
              </a:rPr>
              <a:t>k</a:t>
            </a:r>
            <a:r>
              <a:rPr lang="en-US" altLang="en-US" sz="2000" dirty="0">
                <a:latin typeface="Times New Roman" pitchFamily="18" charset="0"/>
              </a:rPr>
              <a:t>= 2</a:t>
            </a:r>
            <a:r>
              <a:rPr lang="en-US" altLang="en-US" sz="2000" baseline="30000" dirty="0">
                <a:latin typeface="Times New Roman" pitchFamily="18" charset="0"/>
              </a:rPr>
              <a:t>0 </a:t>
            </a:r>
            <a:r>
              <a:rPr lang="en-US" altLang="en-US" sz="2000" dirty="0">
                <a:latin typeface="Times New Roman" pitchFamily="18" charset="0"/>
              </a:rPr>
              <a:t> = 1</a:t>
            </a:r>
          </a:p>
          <a:p>
            <a:pPr lvl="1">
              <a:spcBef>
                <a:spcPct val="0"/>
              </a:spcBef>
            </a:pPr>
            <a:r>
              <a:rPr lang="en-US" altLang="en-US" sz="2000" dirty="0">
                <a:latin typeface="Times New Roman" pitchFamily="18" charset="0"/>
              </a:rPr>
              <a:t>Here a=</a:t>
            </a:r>
            <a:r>
              <a:rPr lang="en-US" altLang="en-US" sz="2000" dirty="0" err="1">
                <a:latin typeface="Times New Roman" pitchFamily="18" charset="0"/>
              </a:rPr>
              <a:t>b</a:t>
            </a:r>
            <a:r>
              <a:rPr lang="en-US" altLang="en-US" sz="2000" baseline="30000" dirty="0" err="1">
                <a:latin typeface="Times New Roman" pitchFamily="18" charset="0"/>
              </a:rPr>
              <a:t>k</a:t>
            </a:r>
            <a:r>
              <a:rPr lang="en-US" altLang="en-US" sz="2000" dirty="0">
                <a:latin typeface="Times New Roman" pitchFamily="18" charset="0"/>
              </a:rPr>
              <a:t> hence T(n) = O(</a:t>
            </a:r>
            <a:r>
              <a:rPr lang="en-US" altLang="en-US" sz="2000" dirty="0" err="1">
                <a:latin typeface="Times New Roman" pitchFamily="18" charset="0"/>
              </a:rPr>
              <a:t>lg</a:t>
            </a:r>
            <a:r>
              <a:rPr lang="en-US" altLang="en-US" sz="2000" dirty="0">
                <a:latin typeface="Times New Roman" pitchFamily="18" charset="0"/>
              </a:rPr>
              <a:t>(n))</a:t>
            </a:r>
          </a:p>
          <a:p>
            <a:pPr>
              <a:spcBef>
                <a:spcPct val="0"/>
              </a:spcBef>
            </a:pPr>
            <a:endParaRPr lang="en-US" altLang="en-US" sz="2000" dirty="0">
              <a:latin typeface="Times New Roman" pitchFamily="18" charset="0"/>
            </a:endParaRPr>
          </a:p>
          <a:p>
            <a:pPr marL="0" indent="0">
              <a:spcBef>
                <a:spcPct val="0"/>
              </a:spcBef>
              <a:buNone/>
            </a:pPr>
            <a:r>
              <a:rPr lang="en-US" altLang="en-US" sz="2000" dirty="0">
                <a:latin typeface="Times New Roman" pitchFamily="18" charset="0"/>
              </a:rPr>
              <a:t> </a:t>
            </a:r>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70</a:t>
            </a:fld>
            <a:endParaRPr lang="en-US"/>
          </a:p>
        </p:txBody>
      </p:sp>
    </p:spTree>
    <p:extLst>
      <p:ext uri="{BB962C8B-B14F-4D97-AF65-F5344CB8AC3E}">
        <p14:creationId xmlns:p14="http://schemas.microsoft.com/office/powerpoint/2010/main" val="436885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err="1"/>
              <a:t>Mergesort</a:t>
            </a:r>
            <a:r>
              <a:rPr lang="en-US" altLang="en-US" dirty="0"/>
              <a:t> and Quicksort</a:t>
            </a:r>
            <a:endParaRPr lang="en-US" b="1" dirty="0"/>
          </a:p>
        </p:txBody>
      </p:sp>
      <p:sp>
        <p:nvSpPr>
          <p:cNvPr id="3" name="Content Placeholder 2"/>
          <p:cNvSpPr>
            <a:spLocks noGrp="1"/>
          </p:cNvSpPr>
          <p:nvPr>
            <p:ph idx="1"/>
          </p:nvPr>
        </p:nvSpPr>
        <p:spPr>
          <a:xfrm>
            <a:off x="457200" y="1600200"/>
            <a:ext cx="8229600" cy="5257800"/>
          </a:xfrm>
        </p:spPr>
        <p:txBody>
          <a:bodyPr>
            <a:normAutofit fontScale="47500" lnSpcReduction="20000"/>
          </a:bodyPr>
          <a:lstStyle/>
          <a:p>
            <a:pPr>
              <a:spcBef>
                <a:spcPct val="0"/>
              </a:spcBef>
            </a:pPr>
            <a:r>
              <a:rPr lang="en-US" altLang="en-US" sz="4000" dirty="0" err="1"/>
              <a:t>MergeSort</a:t>
            </a:r>
            <a:endParaRPr lang="en-US" altLang="en-US" sz="4000" dirty="0"/>
          </a:p>
          <a:p>
            <a:pPr>
              <a:spcBef>
                <a:spcPct val="0"/>
              </a:spcBef>
            </a:pPr>
            <a:r>
              <a:rPr lang="en-US" altLang="en-US" sz="4000" dirty="0"/>
              <a:t>Recall </a:t>
            </a:r>
            <a:r>
              <a:rPr lang="en-US" altLang="en-US" sz="4000" dirty="0" err="1"/>
              <a:t>mergesort</a:t>
            </a:r>
            <a:r>
              <a:rPr lang="en-US" altLang="en-US" sz="4000" dirty="0"/>
              <a:t> works by dividing the list into 2 parts, sorting each one and then merging.  The time to merge the 2 sorted n/2 length lists is n </a:t>
            </a:r>
          </a:p>
          <a:p>
            <a:pPr lvl="1">
              <a:spcBef>
                <a:spcPct val="0"/>
              </a:spcBef>
            </a:pPr>
            <a:r>
              <a:rPr lang="en-US" altLang="en-US" sz="4000" dirty="0"/>
              <a:t>Merge (1,3,10,13) and (2,4,5,6,7) compare</a:t>
            </a:r>
          </a:p>
          <a:p>
            <a:pPr lvl="2">
              <a:spcBef>
                <a:spcPct val="0"/>
              </a:spcBef>
            </a:pPr>
            <a:r>
              <a:rPr lang="en-US" altLang="en-US" sz="4000" dirty="0"/>
              <a:t>Compare 1 and 2  choose 1 (</a:t>
            </a:r>
            <a:r>
              <a:rPr lang="en-US" altLang="en-US" sz="4000" dirty="0">
                <a:solidFill>
                  <a:srgbClr val="000000"/>
                </a:solidFill>
              </a:rPr>
              <a:t>1</a:t>
            </a:r>
            <a:r>
              <a:rPr lang="en-US" altLang="en-US" sz="4000" dirty="0"/>
              <a:t>,3,10,13) and (2,4,5,6,7) </a:t>
            </a:r>
          </a:p>
          <a:p>
            <a:pPr lvl="2">
              <a:spcBef>
                <a:spcPct val="0"/>
              </a:spcBef>
            </a:pPr>
            <a:r>
              <a:rPr lang="en-US" altLang="en-US" sz="4000" dirty="0"/>
              <a:t>Compare 3 and 2 choose 2 (</a:t>
            </a:r>
            <a:r>
              <a:rPr lang="en-US" altLang="en-US" sz="4000" dirty="0">
                <a:solidFill>
                  <a:srgbClr val="000000"/>
                </a:solidFill>
              </a:rPr>
              <a:t>1</a:t>
            </a:r>
            <a:r>
              <a:rPr lang="en-US" altLang="en-US" sz="4000" dirty="0"/>
              <a:t>,3,10,13) and (</a:t>
            </a:r>
            <a:r>
              <a:rPr lang="en-US" altLang="en-US" sz="4000" dirty="0">
                <a:solidFill>
                  <a:srgbClr val="000000"/>
                </a:solidFill>
              </a:rPr>
              <a:t>2</a:t>
            </a:r>
            <a:r>
              <a:rPr lang="en-US" altLang="en-US" sz="4000" dirty="0"/>
              <a:t>,4,5,6,7) </a:t>
            </a:r>
          </a:p>
          <a:p>
            <a:pPr lvl="2">
              <a:spcBef>
                <a:spcPct val="0"/>
              </a:spcBef>
            </a:pPr>
            <a:r>
              <a:rPr lang="en-US" altLang="en-US" sz="4000" dirty="0"/>
              <a:t>Compare 3 and 4 choose 3 (</a:t>
            </a:r>
            <a:r>
              <a:rPr lang="en-US" altLang="en-US" sz="4000" dirty="0">
                <a:solidFill>
                  <a:srgbClr val="000000"/>
                </a:solidFill>
              </a:rPr>
              <a:t>1</a:t>
            </a:r>
            <a:r>
              <a:rPr lang="en-US" altLang="en-US" sz="4000" dirty="0"/>
              <a:t>,</a:t>
            </a:r>
            <a:r>
              <a:rPr lang="en-US" altLang="en-US" sz="4000" dirty="0">
                <a:solidFill>
                  <a:srgbClr val="000000"/>
                </a:solidFill>
              </a:rPr>
              <a:t>3</a:t>
            </a:r>
            <a:r>
              <a:rPr lang="en-US" altLang="en-US" sz="4000" dirty="0"/>
              <a:t>,10,13) and (</a:t>
            </a:r>
            <a:r>
              <a:rPr lang="en-US" altLang="en-US" sz="4000" dirty="0">
                <a:solidFill>
                  <a:srgbClr val="000000"/>
                </a:solidFill>
              </a:rPr>
              <a:t>2</a:t>
            </a:r>
            <a:r>
              <a:rPr lang="en-US" altLang="en-US" sz="4000" dirty="0"/>
              <a:t>,4,5,6,7) </a:t>
            </a:r>
          </a:p>
          <a:p>
            <a:pPr lvl="2">
              <a:spcBef>
                <a:spcPct val="0"/>
              </a:spcBef>
            </a:pPr>
            <a:r>
              <a:rPr lang="en-US" altLang="en-US" sz="4000" dirty="0"/>
              <a:t>Compare 10 and 4 choose 4 (</a:t>
            </a:r>
            <a:r>
              <a:rPr lang="en-US" altLang="en-US" sz="4000" dirty="0">
                <a:solidFill>
                  <a:srgbClr val="000000"/>
                </a:solidFill>
              </a:rPr>
              <a:t>1</a:t>
            </a:r>
            <a:r>
              <a:rPr lang="en-US" altLang="en-US" sz="4000" dirty="0"/>
              <a:t>,</a:t>
            </a:r>
            <a:r>
              <a:rPr lang="en-US" altLang="en-US" sz="4000" dirty="0">
                <a:solidFill>
                  <a:srgbClr val="000000"/>
                </a:solidFill>
              </a:rPr>
              <a:t>3</a:t>
            </a:r>
            <a:r>
              <a:rPr lang="en-US" altLang="en-US" sz="4000" dirty="0"/>
              <a:t>,10,13) and (</a:t>
            </a:r>
            <a:r>
              <a:rPr lang="en-US" altLang="en-US" sz="4000" dirty="0">
                <a:solidFill>
                  <a:srgbClr val="000000"/>
                </a:solidFill>
              </a:rPr>
              <a:t>2</a:t>
            </a:r>
            <a:r>
              <a:rPr lang="en-US" altLang="en-US" sz="4000" dirty="0"/>
              <a:t>,4,5,6,7)</a:t>
            </a:r>
          </a:p>
          <a:p>
            <a:pPr>
              <a:spcBef>
                <a:spcPct val="0"/>
              </a:spcBef>
            </a:pPr>
            <a:r>
              <a:rPr lang="en-US" altLang="en-US" sz="4000" dirty="0" err="1"/>
              <a:t>Mergesort</a:t>
            </a:r>
            <a:r>
              <a:rPr lang="en-US" altLang="en-US" sz="4000" dirty="0"/>
              <a:t> is a an easy split, hard to recombine</a:t>
            </a:r>
          </a:p>
          <a:p>
            <a:pPr>
              <a:spcBef>
                <a:spcPct val="0"/>
              </a:spcBef>
            </a:pPr>
            <a:r>
              <a:rPr lang="en-US" altLang="en-US" sz="4000" dirty="0"/>
              <a:t>Hence T(n) = 2T(n/2) + n  </a:t>
            </a:r>
          </a:p>
          <a:p>
            <a:pPr lvl="1">
              <a:spcBef>
                <a:spcPct val="0"/>
              </a:spcBef>
            </a:pPr>
            <a:r>
              <a:rPr lang="en-US" altLang="en-US" sz="4000" dirty="0"/>
              <a:t>Here a =2, b=2, k = 1 p = 0  so </a:t>
            </a:r>
            <a:r>
              <a:rPr lang="en-US" altLang="en-US" sz="4000" dirty="0" err="1"/>
              <a:t>b</a:t>
            </a:r>
            <a:r>
              <a:rPr lang="en-US" altLang="en-US" sz="4000" baseline="30000" dirty="0" err="1"/>
              <a:t>k</a:t>
            </a:r>
            <a:r>
              <a:rPr lang="en-US" altLang="en-US" sz="4000" dirty="0"/>
              <a:t> = 2</a:t>
            </a:r>
          </a:p>
          <a:p>
            <a:pPr lvl="1">
              <a:spcBef>
                <a:spcPct val="0"/>
              </a:spcBef>
            </a:pPr>
            <a:r>
              <a:rPr lang="en-US" altLang="en-US" sz="4000" dirty="0"/>
              <a:t>Hence T(n) = O(n</a:t>
            </a:r>
            <a:r>
              <a:rPr lang="en-US" altLang="en-US" sz="4000" baseline="30000" dirty="0"/>
              <a:t>1</a:t>
            </a:r>
            <a:r>
              <a:rPr lang="en-US" altLang="en-US" sz="4000" dirty="0"/>
              <a:t>lg</a:t>
            </a:r>
            <a:r>
              <a:rPr lang="en-US" altLang="en-US" sz="4000" baseline="30000" dirty="0"/>
              <a:t>1</a:t>
            </a:r>
            <a:r>
              <a:rPr lang="en-US" altLang="en-US" sz="4000" dirty="0"/>
              <a:t>(n)) </a:t>
            </a:r>
          </a:p>
          <a:p>
            <a:pPr marL="0" indent="0">
              <a:spcBef>
                <a:spcPct val="0"/>
              </a:spcBef>
              <a:buNone/>
            </a:pPr>
            <a:endParaRPr lang="en-US" altLang="en-US" sz="4000" dirty="0"/>
          </a:p>
          <a:p>
            <a:pPr marL="0" indent="0">
              <a:spcBef>
                <a:spcPct val="0"/>
              </a:spcBef>
              <a:buNone/>
            </a:pPr>
            <a:endParaRPr lang="en-US" altLang="en-US" sz="4000" dirty="0"/>
          </a:p>
          <a:p>
            <a:pPr>
              <a:spcBef>
                <a:spcPct val="0"/>
              </a:spcBef>
            </a:pPr>
            <a:r>
              <a:rPr lang="en-US" altLang="en-US" sz="4000" dirty="0"/>
              <a:t>Quicksort</a:t>
            </a:r>
          </a:p>
          <a:p>
            <a:pPr>
              <a:spcBef>
                <a:spcPct val="0"/>
              </a:spcBef>
            </a:pPr>
            <a:r>
              <a:rPr lang="en-US" altLang="en-US" sz="4000" dirty="0"/>
              <a:t>Is hard to split and easy recombine.</a:t>
            </a:r>
          </a:p>
          <a:p>
            <a:pPr>
              <a:spcBef>
                <a:spcPct val="0"/>
              </a:spcBef>
            </a:pPr>
            <a:r>
              <a:rPr lang="en-US" altLang="en-US" sz="4000" dirty="0"/>
              <a:t>It works by choosing an element called the pivot and putting all the  elements less than the pivot on the left and all the elements &gt; the pivot on the right. </a:t>
            </a:r>
          </a:p>
          <a:p>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71</a:t>
            </a:fld>
            <a:endParaRPr lang="en-US"/>
          </a:p>
        </p:txBody>
      </p:sp>
    </p:spTree>
    <p:extLst>
      <p:ext uri="{BB962C8B-B14F-4D97-AF65-F5344CB8AC3E}">
        <p14:creationId xmlns:p14="http://schemas.microsoft.com/office/powerpoint/2010/main" val="382392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Insertion Sort Code Analysis</a:t>
            </a:r>
            <a:endParaRPr lang="en-US" dirty="0"/>
          </a:p>
        </p:txBody>
      </p:sp>
      <p:sp>
        <p:nvSpPr>
          <p:cNvPr id="3" name="Content Placeholder 2"/>
          <p:cNvSpPr>
            <a:spLocks noGrp="1"/>
          </p:cNvSpPr>
          <p:nvPr>
            <p:ph idx="1"/>
          </p:nvPr>
        </p:nvSpPr>
        <p:spPr/>
        <p:txBody>
          <a:bodyPr>
            <a:normAutofit fontScale="62500" lnSpcReduction="20000"/>
          </a:bodyPr>
          <a:lstStyle/>
          <a:p>
            <a:pPr>
              <a:lnSpc>
                <a:spcPct val="90000"/>
              </a:lnSpc>
              <a:buNone/>
            </a:pPr>
            <a:r>
              <a:rPr lang="en-US" altLang="en-US" b="1" dirty="0">
                <a:latin typeface="Courier New" pitchFamily="49" charset="0"/>
              </a:rPr>
              <a:t>template &lt;class Compare&gt;</a:t>
            </a:r>
          </a:p>
          <a:p>
            <a:pPr>
              <a:lnSpc>
                <a:spcPct val="90000"/>
              </a:lnSpc>
              <a:buNone/>
            </a:pPr>
            <a:r>
              <a:rPr lang="en-US" altLang="en-US" b="1" dirty="0">
                <a:latin typeface="Courier New" pitchFamily="49" charset="0"/>
              </a:rPr>
              <a:t>void </a:t>
            </a:r>
            <a:r>
              <a:rPr lang="en-US" altLang="en-US" b="1" dirty="0" err="1">
                <a:latin typeface="Courier New" pitchFamily="49" charset="0"/>
              </a:rPr>
              <a:t>insertSort</a:t>
            </a:r>
            <a:r>
              <a:rPr lang="en-US" altLang="en-US" b="1" dirty="0">
                <a:latin typeface="Courier New" pitchFamily="49" charset="0"/>
              </a:rPr>
              <a:t>(&lt;Compare&gt; &amp; a)</a:t>
            </a:r>
          </a:p>
          <a:p>
            <a:pPr>
              <a:lnSpc>
                <a:spcPct val="90000"/>
              </a:lnSpc>
              <a:buNone/>
            </a:pPr>
            <a:r>
              <a:rPr lang="en-US" altLang="en-US" b="1" dirty="0">
                <a:latin typeface="Courier New" pitchFamily="49" charset="0"/>
              </a:rPr>
              <a:t>{</a:t>
            </a:r>
          </a:p>
          <a:p>
            <a:pPr>
              <a:lnSpc>
                <a:spcPct val="90000"/>
              </a:lnSpc>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j;</a:t>
            </a:r>
          </a:p>
          <a:p>
            <a:pPr>
              <a:lnSpc>
                <a:spcPct val="90000"/>
              </a:lnSpc>
              <a:buNone/>
            </a:pPr>
            <a:r>
              <a:rPr lang="en-US" altLang="en-US" b="1" dirty="0">
                <a:latin typeface="Courier New" pitchFamily="49" charset="0"/>
              </a:rPr>
              <a:t> for (</a:t>
            </a:r>
            <a:r>
              <a:rPr lang="en-US" altLang="en-US" b="1" dirty="0" err="1">
                <a:latin typeface="Courier New" pitchFamily="49" charset="0"/>
              </a:rPr>
              <a:t>int</a:t>
            </a:r>
            <a:r>
              <a:rPr lang="en-US" altLang="en-US" b="1" dirty="0">
                <a:latin typeface="Courier New" pitchFamily="49" charset="0"/>
              </a:rPr>
              <a:t> p =1; p&lt;</a:t>
            </a:r>
            <a:r>
              <a:rPr lang="en-US" altLang="en-US" b="1" dirty="0" err="1">
                <a:latin typeface="Courier New" pitchFamily="49" charset="0"/>
              </a:rPr>
              <a:t>a.size</a:t>
            </a:r>
            <a:r>
              <a:rPr lang="en-US" altLang="en-US" b="1" dirty="0">
                <a:latin typeface="Courier New" pitchFamily="49" charset="0"/>
              </a:rPr>
              <a:t>();p++)</a:t>
            </a:r>
          </a:p>
          <a:p>
            <a:pPr>
              <a:lnSpc>
                <a:spcPct val="90000"/>
              </a:lnSpc>
              <a:buNone/>
            </a:pPr>
            <a:r>
              <a:rPr lang="en-US" altLang="en-US" b="1" dirty="0">
                <a:latin typeface="Courier New" pitchFamily="49" charset="0"/>
              </a:rPr>
              <a:t>  {</a:t>
            </a:r>
          </a:p>
          <a:p>
            <a:pPr>
              <a:lnSpc>
                <a:spcPct val="90000"/>
              </a:lnSpc>
              <a:buNone/>
            </a:pPr>
            <a:r>
              <a:rPr lang="en-US" altLang="en-US" b="1" dirty="0">
                <a:latin typeface="Courier New" pitchFamily="49" charset="0"/>
              </a:rPr>
              <a:t>  Compare </a:t>
            </a:r>
            <a:r>
              <a:rPr lang="en-US" altLang="en-US" b="1" dirty="0" err="1">
                <a:latin typeface="Courier New" pitchFamily="49" charset="0"/>
              </a:rPr>
              <a:t>tmp</a:t>
            </a:r>
            <a:r>
              <a:rPr lang="en-US" altLang="en-US" b="1" dirty="0">
                <a:latin typeface="Courier New" pitchFamily="49" charset="0"/>
              </a:rPr>
              <a:t> = a[p];</a:t>
            </a:r>
          </a:p>
          <a:p>
            <a:pPr>
              <a:lnSpc>
                <a:spcPct val="90000"/>
              </a:lnSpc>
              <a:buNone/>
            </a:pPr>
            <a:r>
              <a:rPr lang="en-US" altLang="en-US" b="1" dirty="0">
                <a:latin typeface="Courier New" pitchFamily="49" charset="0"/>
              </a:rPr>
              <a:t>  for (j = p; j&gt;0 &amp;&amp; temp &lt; a[j-1]; j--)</a:t>
            </a:r>
          </a:p>
          <a:p>
            <a:pPr>
              <a:lnSpc>
                <a:spcPct val="90000"/>
              </a:lnSpc>
              <a:buNone/>
            </a:pPr>
            <a:r>
              <a:rPr lang="en-US" altLang="en-US" b="1" dirty="0">
                <a:latin typeface="Courier New" pitchFamily="49" charset="0"/>
              </a:rPr>
              <a:t>    a[j] = a[j-1];</a:t>
            </a:r>
          </a:p>
          <a:p>
            <a:pPr>
              <a:lnSpc>
                <a:spcPct val="90000"/>
              </a:lnSpc>
              <a:buNone/>
            </a:pPr>
            <a:r>
              <a:rPr lang="en-US" altLang="en-US" b="1" dirty="0">
                <a:latin typeface="Courier New" pitchFamily="49" charset="0"/>
              </a:rPr>
              <a:t>    a[j] = temp;</a:t>
            </a:r>
          </a:p>
          <a:p>
            <a:pPr>
              <a:lnSpc>
                <a:spcPct val="90000"/>
              </a:lnSpc>
              <a:buNone/>
            </a:pPr>
            <a:r>
              <a:rPr lang="en-US" altLang="en-US" b="1" dirty="0">
                <a:latin typeface="Courier New" pitchFamily="49" charset="0"/>
              </a:rPr>
              <a:t>  }</a:t>
            </a:r>
          </a:p>
          <a:p>
            <a:pPr>
              <a:lnSpc>
                <a:spcPct val="90000"/>
              </a:lnSpc>
              <a:buNone/>
            </a:pPr>
            <a:r>
              <a:rPr lang="en-US" altLang="en-US" b="1" dirty="0">
                <a:latin typeface="Courier New" pitchFamily="49" charset="0"/>
              </a:rPr>
              <a:t>}</a:t>
            </a:r>
          </a:p>
          <a:p>
            <a:pPr>
              <a:lnSpc>
                <a:spcPct val="90000"/>
              </a:lnSpc>
              <a:buNone/>
            </a:pPr>
            <a:endParaRPr lang="en-US" altLang="en-US" b="1" dirty="0">
              <a:latin typeface="Courier New" pitchFamily="49" charset="0"/>
            </a:endParaRPr>
          </a:p>
          <a:p>
            <a:r>
              <a:rPr lang="en-US" altLang="en-US" dirty="0"/>
              <a:t>there are 2 nested for loops so the code runs in O(n</a:t>
            </a:r>
            <a:r>
              <a:rPr lang="en-US" altLang="en-US" baseline="30000" dirty="0"/>
              <a:t>2</a:t>
            </a:r>
            <a:r>
              <a:rPr lang="en-US" altLang="en-US" dirty="0"/>
              <a:t>) worst case time</a:t>
            </a:r>
          </a:p>
          <a:p>
            <a:r>
              <a:rPr lang="en-US" altLang="en-US" dirty="0"/>
              <a:t>Note that if the input is almost sorted then it runs in O(n) time. This is a good sort when you add a little bit of new data and resort each time</a:t>
            </a:r>
          </a:p>
          <a:p>
            <a:endParaRPr lang="en-US" altLang="en-US" dirty="0">
              <a:solidFill>
                <a:schemeClr val="accent2"/>
              </a:solidFill>
            </a:endParaRPr>
          </a:p>
          <a:p>
            <a:pPr>
              <a:lnSpc>
                <a:spcPct val="90000"/>
              </a:lnSpc>
              <a:buNone/>
            </a:pPr>
            <a:endParaRPr lang="en-US" altLang="en-US" b="1" dirty="0">
              <a:latin typeface="Courier New" pitchFamily="49" charset="0"/>
            </a:endParaRPr>
          </a:p>
        </p:txBody>
      </p:sp>
      <p:sp>
        <p:nvSpPr>
          <p:cNvPr id="4" name="Slide Number Placeholder 3"/>
          <p:cNvSpPr>
            <a:spLocks noGrp="1"/>
          </p:cNvSpPr>
          <p:nvPr>
            <p:ph type="sldNum" sz="quarter" idx="12"/>
          </p:nvPr>
        </p:nvSpPr>
        <p:spPr/>
        <p:txBody>
          <a:bodyPr/>
          <a:lstStyle/>
          <a:p>
            <a:fld id="{2707644C-0BE1-407E-9ABC-4B35484F77BB}" type="slidenum">
              <a:rPr lang="en-US" smtClean="0"/>
              <a:t>8</a:t>
            </a:fld>
            <a:endParaRPr lang="en-US"/>
          </a:p>
        </p:txBody>
      </p:sp>
    </p:spTree>
    <p:extLst>
      <p:ext uri="{BB962C8B-B14F-4D97-AF65-F5344CB8AC3E}">
        <p14:creationId xmlns:p14="http://schemas.microsoft.com/office/powerpoint/2010/main" val="881305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Lower Bound on Simple Sorting</a:t>
            </a:r>
            <a:endParaRPr lang="en-US" dirty="0"/>
          </a:p>
        </p:txBody>
      </p:sp>
      <p:sp>
        <p:nvSpPr>
          <p:cNvPr id="3" name="Content Placeholder 2"/>
          <p:cNvSpPr>
            <a:spLocks noGrp="1"/>
          </p:cNvSpPr>
          <p:nvPr>
            <p:ph idx="1"/>
          </p:nvPr>
        </p:nvSpPr>
        <p:spPr/>
        <p:txBody>
          <a:bodyPr>
            <a:normAutofit fontScale="85000" lnSpcReduction="20000"/>
          </a:bodyPr>
          <a:lstStyle/>
          <a:p>
            <a:r>
              <a:rPr lang="en-US" altLang="en-US" dirty="0"/>
              <a:t>In general it is hard to find a lower bound on anything. (how fast ANY algorithm can go)</a:t>
            </a:r>
          </a:p>
          <a:p>
            <a:r>
              <a:rPr lang="en-US" altLang="en-US" dirty="0"/>
              <a:t>In insertion sort only swap adjacent elements</a:t>
            </a:r>
          </a:p>
          <a:p>
            <a:r>
              <a:rPr lang="en-US" altLang="en-US" dirty="0"/>
              <a:t>When x &gt; y and yet the index of x &lt; index of y this is called an </a:t>
            </a:r>
            <a:r>
              <a:rPr lang="en-US" altLang="en-US" i="1" dirty="0"/>
              <a:t>inversion</a:t>
            </a:r>
            <a:r>
              <a:rPr lang="en-US" altLang="en-US" dirty="0"/>
              <a:t>. </a:t>
            </a:r>
          </a:p>
          <a:p>
            <a:r>
              <a:rPr lang="en-US" altLang="en-US" dirty="0"/>
              <a:t>In insertion sort example [34,8,64,51,32,21] there are 9 inversions – these are the moving of elements to find insertion point</a:t>
            </a:r>
          </a:p>
          <a:p>
            <a:pPr lvl="1">
              <a:buFont typeface="Wingdings" pitchFamily="2" charset="2"/>
              <a:buChar char="§"/>
            </a:pPr>
            <a:r>
              <a:rPr lang="en-US" altLang="en-US" dirty="0"/>
              <a:t>{34,8}</a:t>
            </a:r>
          </a:p>
          <a:p>
            <a:pPr lvl="1">
              <a:buFont typeface="Wingdings" pitchFamily="2" charset="2"/>
              <a:buChar char="§"/>
            </a:pPr>
            <a:r>
              <a:rPr lang="en-US" altLang="en-US" dirty="0"/>
              <a:t>{64,51} </a:t>
            </a:r>
          </a:p>
          <a:p>
            <a:pPr lvl="1">
              <a:buFont typeface="Wingdings" pitchFamily="2" charset="2"/>
              <a:buChar char="§"/>
            </a:pPr>
            <a:r>
              <a:rPr lang="en-US" altLang="en-US" dirty="0"/>
              <a:t>{34,32}, {51,32}, {64,32} </a:t>
            </a:r>
          </a:p>
          <a:p>
            <a:pPr lvl="1">
              <a:buFont typeface="Wingdings" pitchFamily="2" charset="2"/>
              <a:buChar char="§"/>
            </a:pPr>
            <a:r>
              <a:rPr lang="en-US" altLang="en-US" dirty="0"/>
              <a:t>{32,21}, {34,21}, {51,21}, {64,21} </a:t>
            </a:r>
            <a:endParaRPr lang="en-US" dirty="0"/>
          </a:p>
        </p:txBody>
      </p:sp>
      <p:sp>
        <p:nvSpPr>
          <p:cNvPr id="4" name="Slide Number Placeholder 3"/>
          <p:cNvSpPr>
            <a:spLocks noGrp="1"/>
          </p:cNvSpPr>
          <p:nvPr>
            <p:ph type="sldNum" sz="quarter" idx="12"/>
          </p:nvPr>
        </p:nvSpPr>
        <p:spPr/>
        <p:txBody>
          <a:bodyPr/>
          <a:lstStyle/>
          <a:p>
            <a:fld id="{2707644C-0BE1-407E-9ABC-4B35484F77BB}" type="slidenum">
              <a:rPr lang="en-US" smtClean="0"/>
              <a:t>9</a:t>
            </a:fld>
            <a:endParaRPr lang="en-US"/>
          </a:p>
        </p:txBody>
      </p:sp>
    </p:spTree>
    <p:extLst>
      <p:ext uri="{BB962C8B-B14F-4D97-AF65-F5344CB8AC3E}">
        <p14:creationId xmlns:p14="http://schemas.microsoft.com/office/powerpoint/2010/main" val="922654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7846</TotalTime>
  <Words>5324</Words>
  <Application>Microsoft Office PowerPoint</Application>
  <PresentationFormat>On-screen Show (4:3)</PresentationFormat>
  <Paragraphs>1145</Paragraphs>
  <Slides>71</Slides>
  <Notes>32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6" baseType="lpstr">
      <vt:lpstr>Arial</vt:lpstr>
      <vt:lpstr>Arial Narrow</vt:lpstr>
      <vt:lpstr>Calibri</vt:lpstr>
      <vt:lpstr>Chalkboard Bold</vt:lpstr>
      <vt:lpstr>Comic Sans MS</vt:lpstr>
      <vt:lpstr>Courier New</vt:lpstr>
      <vt:lpstr>Monotype Corsiva</vt:lpstr>
      <vt:lpstr>Symbol</vt:lpstr>
      <vt:lpstr>Tahoma</vt:lpstr>
      <vt:lpstr>Times</vt:lpstr>
      <vt:lpstr>Times New Roman</vt:lpstr>
      <vt:lpstr>TimesNewRoman</vt:lpstr>
      <vt:lpstr>Wingdings</vt:lpstr>
      <vt:lpstr>Office Theme</vt:lpstr>
      <vt:lpstr>Paint Shop Pro Image</vt:lpstr>
      <vt:lpstr>Sorting</vt:lpstr>
      <vt:lpstr>Selection Sort</vt:lpstr>
      <vt:lpstr>Modified Selection Sort</vt:lpstr>
      <vt:lpstr>Bubble Sort</vt:lpstr>
      <vt:lpstr>Insertion Sort</vt:lpstr>
      <vt:lpstr>Insertion Sort Code</vt:lpstr>
      <vt:lpstr>Insertion Sort</vt:lpstr>
      <vt:lpstr>Insertion Sort Code Analysis</vt:lpstr>
      <vt:lpstr>A Lower Bound on Simple Sorting</vt:lpstr>
      <vt:lpstr>Average Number of Inversions</vt:lpstr>
      <vt:lpstr>Lower Bound with Adjacent Swaps</vt:lpstr>
      <vt:lpstr>Shell Sort</vt:lpstr>
      <vt:lpstr>Divide-and-Conquer</vt:lpstr>
      <vt:lpstr>Sorting</vt:lpstr>
      <vt:lpstr>Sorting</vt:lpstr>
      <vt:lpstr>Mergesort</vt:lpstr>
      <vt:lpstr>Mergesort - pseudocode...</vt:lpstr>
      <vt:lpstr>... pseudocode</vt:lpstr>
      <vt:lpstr>Mergesort Complexity...</vt:lpstr>
      <vt:lpstr>Mergesort</vt:lpstr>
      <vt:lpstr>Merge Sort Approach</vt:lpstr>
      <vt:lpstr>Merge Sort</vt:lpstr>
      <vt:lpstr>Example – n Power of 2</vt:lpstr>
      <vt:lpstr>Example – n Power of 2</vt:lpstr>
      <vt:lpstr>Example – n Not a Power of 2</vt:lpstr>
      <vt:lpstr>Example – n Not a Power of 2</vt:lpstr>
      <vt:lpstr>Merging</vt:lpstr>
      <vt:lpstr>Merging</vt:lpstr>
      <vt:lpstr>Example: MERGE(A, 9, 12, 16)</vt:lpstr>
      <vt:lpstr>Example: MERGE(A, 9, 12, 16)</vt:lpstr>
      <vt:lpstr>Example (continued)</vt:lpstr>
      <vt:lpstr>Example (continued)</vt:lpstr>
      <vt:lpstr>Example (continued)</vt:lpstr>
      <vt:lpstr>Running Time of Merge (assume last for loop)</vt:lpstr>
      <vt:lpstr>MERGE-SORT Running Time</vt:lpstr>
      <vt:lpstr>Mergesort Complexity...</vt:lpstr>
      <vt:lpstr>Mergesort Complexity...</vt:lpstr>
      <vt:lpstr>Merge Sort - Discussion</vt:lpstr>
      <vt:lpstr>Quicksort</vt:lpstr>
      <vt:lpstr>Quicksort Outline</vt:lpstr>
      <vt:lpstr>Quicksort example</vt:lpstr>
      <vt:lpstr>Picking the Pivot</vt:lpstr>
      <vt:lpstr>Picking the Pivot (continued)</vt:lpstr>
      <vt:lpstr>Picking the Pivot (continued)</vt:lpstr>
      <vt:lpstr>Picking the Pivot (contd.)</vt:lpstr>
      <vt:lpstr>Partitioning Algorithm</vt:lpstr>
      <vt:lpstr>Partitioning Algorithm (contd.)</vt:lpstr>
      <vt:lpstr>Partitioning Algorithm Illustrated</vt:lpstr>
      <vt:lpstr>Dealing with small arrays</vt:lpstr>
      <vt:lpstr>Quicksort Summary/Analysis</vt:lpstr>
      <vt:lpstr>Heapsort</vt:lpstr>
      <vt:lpstr>Example</vt:lpstr>
      <vt:lpstr>Linear Sorting - Radix Sorting</vt:lpstr>
      <vt:lpstr>Radix/Bucket Sorting Example</vt:lpstr>
      <vt:lpstr>Radix/Bucket Sorting Example</vt:lpstr>
      <vt:lpstr>Radix Code (base 10)</vt:lpstr>
      <vt:lpstr>Analysis</vt:lpstr>
      <vt:lpstr>Radix Code (base 2)</vt:lpstr>
      <vt:lpstr>Comparison of Sorts</vt:lpstr>
      <vt:lpstr>Frequency Sort</vt:lpstr>
      <vt:lpstr>External Sorting</vt:lpstr>
      <vt:lpstr>Searching</vt:lpstr>
      <vt:lpstr>Review of Searching</vt:lpstr>
      <vt:lpstr>Other Searches</vt:lpstr>
      <vt:lpstr>Lower Bound for Sorting</vt:lpstr>
      <vt:lpstr>Lower Bound on Sorts</vt:lpstr>
      <vt:lpstr>Lower Bound on Sorting</vt:lpstr>
      <vt:lpstr>Find a lower bound on searching? </vt:lpstr>
      <vt:lpstr>Lower bound</vt:lpstr>
      <vt:lpstr>Solving Recurrences using the Masters Theorem</vt:lpstr>
      <vt:lpstr>Mergesort and Quicksort</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dc:title>
  <dc:creator>Steiner, Tom (T.G.)</dc:creator>
  <cp:lastModifiedBy>Tom</cp:lastModifiedBy>
  <cp:revision>26</cp:revision>
  <dcterms:created xsi:type="dcterms:W3CDTF">2014-11-19T14:40:02Z</dcterms:created>
  <dcterms:modified xsi:type="dcterms:W3CDTF">2021-04-15T19:37:05Z</dcterms:modified>
</cp:coreProperties>
</file>