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50" r:id="rId86"/>
    <p:sldId id="348" r:id="rId87"/>
    <p:sldId id="349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9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391F5-D586-4880-81AD-134D0313427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56599-165A-4A43-865C-F7E03A9C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1B5F9F72-B810-40DB-9251-DD7FBF0046DA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40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77754B72-4397-48B5-B42A-E4F488C88161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49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C6A537F9-7E60-4EE2-8F93-DE51FAF30B27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50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9145A7BF-D0A9-4A8A-8993-9701AF12DD33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51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913EFD8E-E654-4E58-B3BA-0826466D7712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52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0A2DBDA6-4388-4F0E-95F5-76800D3B4688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53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2C25A206-4F6A-42E6-AAE4-3FD7624A572B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54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776693FE-F5F5-4C90-A6C4-BDA12CC615A1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55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E36CDA1A-1CCD-4EB1-9656-FD13E6E08561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56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93226055-E980-4719-BB9D-A9147FA9520E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57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229257B7-F258-4A84-8C1A-1D2B23FC199E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58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0FD2DED9-5F45-4B89-B29A-715101462F6C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41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52340F26-059D-427E-A6AB-091DA67144BF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59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B345ABCC-B954-4EA8-B5DE-B9314A9B9597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60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7845AEAE-8773-4E54-8718-7F73603889EE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61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799BD2BA-E4A2-4FB7-8975-6B2AB5F4B3FA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62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BA140178-117F-477A-9F06-553E43DEF98E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63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888919EF-508C-4C0A-BD55-B7EAF5D5FA9A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64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A6D269D6-1032-44AC-B924-6D838F60FCE5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65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63E54A7A-D210-4750-8311-E83CF53E7C4E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66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1615F160-6F58-4E41-8788-EC359D25E517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67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479D91F9-3CE6-45F8-A074-80E796A58E20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68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6A19182E-CC0F-495B-B581-9872B71DE5F8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42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24A90151-3258-4221-BDCA-D4833B838DAB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69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912275FF-F4CD-446F-9104-D73A6B9E2993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70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CA8343C1-D76F-46C1-A602-4E49EB304323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71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A135DCCA-935A-4FE3-BC25-B4E7E7694E14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72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A9779F42-8C73-45E6-9B8C-096F473D42DE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73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661C9A86-F132-43EC-98A3-3E4427A7416C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74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3D6B7EDA-D312-4F1D-A5C4-20292703DEE8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75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91B9561E-FD8D-4ECA-AD60-12102D532315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76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DABB2C3C-85C3-4E65-A158-BAE6C91B31F2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77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F02EC6F4-5E87-42C1-A531-0FCA7EC1FB13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78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A41DDFBE-52D7-4C3A-91DF-B60B8B38CC28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43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C5BEAEC4-9E35-4EC3-B973-AF62273EAA94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79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A88EC611-03F3-4C90-B73E-B103E9752E13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80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61E0EEF7-CD4E-4C84-B364-58D46D893231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81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A0ED5E96-C3C9-4484-A2D2-2F4A0862BF0E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82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E2007E9E-94ED-4BDF-B992-947725967CFB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83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EA255E33-D399-4947-9543-D085D7E5B9DD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84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F5D6ED14-7646-4B65-AA7C-4CC3DC2002F9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44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E5174834-E906-4C62-9A09-50FC588DAE34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45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F157EDBA-AFEA-40F7-95BF-F75F467CDCA9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46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9896D423-75FB-4CE5-8354-A9454E1B5383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47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615" indent="-280406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4742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4950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5158" indent="-224325" defTabSz="912879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3808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24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110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759" indent="-224325" defTabSz="91287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3243F41F-6A2E-4E76-804E-0853EAB6D337}" type="slidenum">
              <a:rPr kumimoji="0" lang="zh-CN" altLang="en-US" smtClean="0">
                <a:ea typeface="SimSun" pitchFamily="2" charset="-122"/>
              </a:rPr>
              <a:pPr>
                <a:spcBef>
                  <a:spcPct val="0"/>
                </a:spcBef>
                <a:defRPr/>
              </a:pPr>
              <a:t>48</a:t>
            </a:fld>
            <a:endParaRPr kumimoji="0" lang="en-US" altLang="zh-CN">
              <a:ea typeface="SimSun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183B-7812-4B88-9895-77BFCAF022B0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91D1-98FB-4C3E-910D-D57276C09FE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901-706F-4A7C-9710-A379969F9F03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2100"/>
            <a:ext cx="59436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44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F14C-DB57-4FB8-9949-B2B347455EFB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D627-D084-4C3C-A792-ED9E680DB8C2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57AC-04CA-4600-A961-E57A1757681A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5510-B6FD-4847-A651-8AD0CEE66777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00D-1007-486F-B0D2-90226035CAF3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C68-EEE0-4374-B845-B3DD64B48A4F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3FB6-5BAA-4771-BE5F-7341E9184E59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FBD-1B62-487E-8E81-CA49B25BEA7F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7F9A-4770-45E0-A0AB-909AC850C802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6E57-4925-4DB5-9744-04B98C8D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We wish to pack a knapsack with a  capacity of c.  From a list of </a:t>
            </a:r>
            <a:r>
              <a:rPr lang="en-US" altLang="en-US" i="1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items, we must select the items that are to be packed into the knapsack.  Each object </a:t>
            </a:r>
            <a:r>
              <a:rPr lang="en-US" altLang="en-US" i="1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has a weight </a:t>
            </a:r>
            <a:r>
              <a:rPr lang="en-US" altLang="en-US" i="1" dirty="0" err="1">
                <a:solidFill>
                  <a:srgbClr val="000000"/>
                </a:solidFill>
              </a:rPr>
              <a:t>w</a:t>
            </a:r>
            <a:r>
              <a:rPr lang="en-US" alt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 and a profit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i="1" baseline="-25000" dirty="0">
                <a:solidFill>
                  <a:srgbClr val="000000"/>
                </a:solidFill>
              </a:rPr>
              <a:t>i</a:t>
            </a:r>
            <a:r>
              <a:rPr lang="en-US" altLang="en-US" i="1" dirty="0">
                <a:solidFill>
                  <a:srgbClr val="000000"/>
                </a:solidFill>
              </a:rPr>
              <a:t>.  </a:t>
            </a:r>
            <a:r>
              <a:rPr lang="en-US" altLang="en-US" dirty="0">
                <a:solidFill>
                  <a:srgbClr val="000000"/>
                </a:solidFill>
              </a:rPr>
              <a:t>In a feasible knapsack packing, the sum of the weights of the packed objects does not exceed the knapsack capacity.  An optimal packing is a feasible one with maximum profit.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Sort by </a:t>
            </a:r>
            <a:r>
              <a:rPr lang="en-US" altLang="en-US" i="1" dirty="0">
                <a:solidFill>
                  <a:srgbClr val="000000"/>
                </a:solidFill>
              </a:rPr>
              <a:t>p</a:t>
            </a:r>
            <a:r>
              <a:rPr lang="en-US" altLang="en-US" i="1" baseline="-250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/</a:t>
            </a:r>
            <a:r>
              <a:rPr lang="en-US" altLang="en-US" i="1" dirty="0" err="1">
                <a:solidFill>
                  <a:srgbClr val="000000"/>
                </a:solidFill>
              </a:rPr>
              <a:t>w</a:t>
            </a:r>
            <a:r>
              <a:rPr lang="en-US" alt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baseline="-25000" dirty="0">
                <a:solidFill>
                  <a:srgbClr val="000000"/>
                </a:solidFill>
              </a:rPr>
              <a:t>   </a:t>
            </a:r>
            <a:r>
              <a:rPr lang="en-US" altLang="en-US" dirty="0">
                <a:solidFill>
                  <a:srgbClr val="000000"/>
                </a:solidFill>
              </a:rPr>
              <a:t>this solves the fractional knapsack problem. 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Items </a:t>
            </a:r>
            <a:r>
              <a:rPr lang="en-US" altLang="en-US">
                <a:solidFill>
                  <a:srgbClr val="000000"/>
                </a:solidFill>
              </a:rPr>
              <a:t>profit       200  17  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Items </a:t>
            </a:r>
            <a:r>
              <a:rPr lang="en-US" altLang="en-US">
                <a:solidFill>
                  <a:srgbClr val="000000"/>
                </a:solidFill>
              </a:rPr>
              <a:t>weight     100    9  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Knapsack holds 108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0/1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 want to maximize S</a:t>
            </a:r>
            <a:r>
              <a:rPr lang="en-US" altLang="en-US" baseline="-25000" dirty="0">
                <a:solidFill>
                  <a:srgbClr val="000000"/>
                </a:solidFill>
              </a:rPr>
              <a:t>i=1</a:t>
            </a:r>
            <a:r>
              <a:rPr lang="en-US" altLang="en-US" baseline="30000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p</a:t>
            </a:r>
            <a:r>
              <a:rPr lang="en-US" alt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i="1" dirty="0" err="1">
                <a:solidFill>
                  <a:srgbClr val="000000"/>
                </a:solidFill>
              </a:rPr>
              <a:t>x</a:t>
            </a:r>
            <a:r>
              <a:rPr lang="en-US" alt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subject to S</a:t>
            </a:r>
            <a:r>
              <a:rPr lang="en-US" altLang="en-US" baseline="-25000" dirty="0">
                <a:solidFill>
                  <a:srgbClr val="000000"/>
                </a:solidFill>
              </a:rPr>
              <a:t>i=1</a:t>
            </a:r>
            <a:r>
              <a:rPr lang="en-US" altLang="en-US" baseline="30000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w</a:t>
            </a:r>
            <a:r>
              <a:rPr lang="en-US" alt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i="1" dirty="0" err="1">
                <a:solidFill>
                  <a:srgbClr val="000000"/>
                </a:solidFill>
              </a:rPr>
              <a:t>x</a:t>
            </a:r>
            <a:r>
              <a:rPr lang="en-US" alt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u="sng" dirty="0">
                <a:solidFill>
                  <a:srgbClr val="000000"/>
                </a:solidFill>
              </a:rPr>
              <a:t>&lt;</a:t>
            </a:r>
            <a:r>
              <a:rPr lang="en-US" altLang="en-US" dirty="0">
                <a:solidFill>
                  <a:srgbClr val="000000"/>
                </a:solidFill>
              </a:rPr>
              <a:t> c , </a:t>
            </a:r>
            <a:r>
              <a:rPr lang="en-US" altLang="en-US" i="1" dirty="0">
                <a:solidFill>
                  <a:srgbClr val="000000"/>
                </a:solidFill>
              </a:rPr>
              <a:t>x</a:t>
            </a:r>
            <a:r>
              <a:rPr lang="en-US" altLang="en-US" i="1" baseline="-25000" dirty="0">
                <a:solidFill>
                  <a:srgbClr val="000000"/>
                </a:solidFill>
              </a:rPr>
              <a:t>i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{0,1}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If </a:t>
            </a:r>
            <a:r>
              <a:rPr lang="en-US" altLang="en-US" i="1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 is in the knapsack then x</a:t>
            </a:r>
            <a:r>
              <a:rPr lang="en-US" altLang="en-US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 is 1 else it is 0.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Note that the knapsack problem is just a generalization of the container problem. We have added a value to each container not just the number of containers.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The greedy solution is to add the items with the largest profit to weight ratio. (</a:t>
            </a:r>
            <a:r>
              <a:rPr lang="en-US" altLang="en-US" i="1" dirty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altLang="en-US" i="1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en-US" i="1" dirty="0">
                <a:solidFill>
                  <a:srgbClr val="000000"/>
                </a:solidFill>
                <a:sym typeface="Symbol" pitchFamily="18" charset="2"/>
              </a:rPr>
              <a:t>/</a:t>
            </a:r>
            <a:r>
              <a:rPr lang="en-US" altLang="en-US" i="1" dirty="0" err="1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This greedy solution does NOT give the optimal solution.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It does a pretty good job but is NOT optimal.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It runs in O(</a:t>
            </a:r>
            <a:r>
              <a:rPr lang="en-US" altLang="en-US" dirty="0" err="1">
                <a:solidFill>
                  <a:srgbClr val="000000"/>
                </a:solidFill>
                <a:sym typeface="Symbol" pitchFamily="18" charset="2"/>
              </a:rPr>
              <a:t>nlg</a:t>
            </a: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(n)) time.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It is a classic hard problem. (NP-complete)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Np = </a:t>
            </a:r>
            <a:r>
              <a:rPr lang="en-US" dirty="0"/>
              <a:t>nondeterministic polynomial time</a:t>
            </a:r>
            <a:endParaRPr lang="en-US" altLang="en-US" dirty="0">
              <a:solidFill>
                <a:srgbClr val="000000"/>
              </a:solidFill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Bipartite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bipartite graph is an undirected graph in which the n vertices can be partitioned into 2 sets A and B so the no edge in the graph connects 2 vertices in the same set.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subset A’ of A is said to cover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if and only if every vertex of B is adjacent to a vertex in A’. 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size of the cover A’ is the number of vertices in A’, A’ is a minimum cover if A has not smaller subset that covers B.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also an NP-hard problem.</a:t>
            </a: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greedy heuristic for this would be to pick the vertex of A that covers the largest number of uncovered vertices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1"/>
            <a:ext cx="4648200" cy="16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2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Bipartite Cover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dirty="0"/>
              <a:t>m = 0; // current side of cover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New[i] = Degree[i] for all i in A.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err="1"/>
              <a:t>Cov</a:t>
            </a:r>
            <a:r>
              <a:rPr lang="en-US" altLang="en-US" dirty="0"/>
              <a:t>[i] = false for all i in B.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while(New[i] &gt; 0 for some i in A){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Let v be a vertex with the largest New[i]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C[m++] = v;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for (all vertices j adjacent from v){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   if (!</a:t>
            </a:r>
            <a:r>
              <a:rPr lang="en-US" altLang="en-US" dirty="0" err="1"/>
              <a:t>Cov</a:t>
            </a:r>
            <a:r>
              <a:rPr lang="en-US" altLang="en-US" dirty="0"/>
              <a:t>[j]){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Cov</a:t>
            </a:r>
            <a:r>
              <a:rPr lang="en-US" altLang="en-US" dirty="0"/>
              <a:t>[j] = true;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      Reduce New[k] by one for all vertices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        adjacent from j.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   }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  }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}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if (some vertices are uncovered) fail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else a cover has been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Bipartite Cover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altLang="en-US" sz="2000" dirty="0"/>
          </a:p>
          <a:p>
            <a:r>
              <a:rPr lang="en-US" altLang="en-US" sz="2000" dirty="0"/>
              <a:t>First we take 14 which covers 5 vertices 4,8,9,10,12</a:t>
            </a:r>
          </a:p>
          <a:p>
            <a:endParaRPr lang="en-US" altLang="en-US" sz="2000" dirty="0">
              <a:latin typeface="Times New Roman" pitchFamily="18" charset="0"/>
            </a:endParaRPr>
          </a:p>
          <a:p>
            <a:endParaRPr lang="en-US" altLang="en-US" sz="2000" dirty="0">
              <a:latin typeface="Times New Roman" pitchFamily="18" charset="0"/>
            </a:endParaRPr>
          </a:p>
          <a:p>
            <a:endParaRPr lang="en-US" altLang="en-US" sz="2000" dirty="0">
              <a:latin typeface="Times New Roman" pitchFamily="18" charset="0"/>
            </a:endParaRPr>
          </a:p>
          <a:p>
            <a:endParaRPr lang="en-US" altLang="en-US" sz="2000" dirty="0">
              <a:latin typeface="Times New Roman" pitchFamily="18" charset="0"/>
            </a:endParaRPr>
          </a:p>
          <a:p>
            <a:endParaRPr lang="en-US" altLang="en-US" sz="2000" dirty="0">
              <a:latin typeface="Times New Roman" pitchFamily="18" charset="0"/>
            </a:endParaRPr>
          </a:p>
          <a:p>
            <a:endParaRPr lang="en-US" altLang="en-US" sz="2000" dirty="0">
              <a:latin typeface="Times New Roman" pitchFamily="18" charset="0"/>
            </a:endParaRPr>
          </a:p>
          <a:p>
            <a:r>
              <a:rPr lang="en-US" altLang="en-US" sz="2000" dirty="0"/>
              <a:t>Next we take 3 which covers 3 vertices 5, 7, 11</a:t>
            </a:r>
          </a:p>
          <a:p>
            <a:endParaRPr lang="en-US" alt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14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4591049" cy="186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43000"/>
            <a:ext cx="5638800" cy="19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5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Bipartite Cover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Finally choose 1 which covers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109912" cy="210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30194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2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Bipartite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dirty="0"/>
              <a:t>Selection of Data Structure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To implement the algorithm need to select a representation for A’ and to decide how to keep track of number of uncovered vertices of B that each vertex of A covers. Since only additions are made to A’ a 1 dimensional       C[ 0: m-1] array works. We need to cover A to and reduce each element of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Bipartite Cover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takes O(n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to find the edges adjacent to a vertex in the adjacency matrix and O(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n+e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in an adjacency list.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overall complexity is O(|A|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n +e)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reduce the time by using a heap.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000" dirty="0"/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 use decrease key to update.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improve this further since know the range of possible values of  the heap. Can use bins for the array values and then updates can be done in time O(1).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56" y="2971800"/>
            <a:ext cx="55911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8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Bin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Given N items of sizes s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 &lt;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1.  Object is to pack these items in the fewest number of bins, given the bins have unit capacities.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 Items .2, .5, .4, .7, .1, .3, .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8 with bin capacity of 1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SzPct val="80000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2 versions on-line (an item must be placed before the next one is given)</a:t>
            </a:r>
          </a:p>
          <a:p>
            <a:pPr>
              <a:buSzPct val="80000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and off-line,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only place after all items given.</a:t>
            </a:r>
          </a:p>
          <a:p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2209800" cy="185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8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On-Line Bin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Cannot always give an optimal solution (can choose the next item size to upset things)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 simple algorithms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 Fit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Fit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Best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Greedy  </a:t>
            </a:r>
          </a:p>
          <a:p>
            <a:r>
              <a:rPr lang="en-US" altLang="en-US" dirty="0"/>
              <a:t>Divide and Conquer </a:t>
            </a:r>
          </a:p>
          <a:p>
            <a:r>
              <a:rPr lang="en-US" altLang="en-US" dirty="0"/>
              <a:t>Dynamic Programming</a:t>
            </a:r>
          </a:p>
          <a:p>
            <a:r>
              <a:rPr lang="en-US" altLang="en-US" dirty="0"/>
              <a:t>Backtracking</a:t>
            </a:r>
          </a:p>
          <a:p>
            <a:r>
              <a:rPr lang="en-US" altLang="en-US" dirty="0"/>
              <a:t>Branch and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Next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en-US" sz="2800" dirty="0"/>
              <a:t>If next item fits in the same bin as the last  item. If it does we fit it there.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/>
              <a:t>Example .2, .5, .4, .7, .1, .3, .8</a:t>
            </a:r>
          </a:p>
          <a:p>
            <a:pPr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None/>
            </a:pPr>
            <a:r>
              <a:rPr lang="en-US" altLang="en-US" sz="2800" dirty="0"/>
              <a:t> </a:t>
            </a:r>
          </a:p>
          <a:p>
            <a:pPr>
              <a:buSzPct val="80000"/>
            </a:pPr>
            <a:r>
              <a:rPr lang="en-US" altLang="en-US" sz="2800" dirty="0"/>
              <a:t>Time to place is O(1)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86" y="3048000"/>
            <a:ext cx="3200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88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First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 sz="3000" dirty="0"/>
              <a:t>Goes through each bin and attempts to fit the next item (i.e. always start with first bin)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Example .2, .5, .4, .7, .1, .3, .8</a:t>
            </a:r>
          </a:p>
          <a:p>
            <a:pPr lvl="1">
              <a:lnSpc>
                <a:spcPct val="90000"/>
              </a:lnSpc>
            </a:pPr>
            <a:endParaRPr lang="en-US" altLang="en-US" sz="3000" dirty="0"/>
          </a:p>
          <a:p>
            <a:pPr lvl="1">
              <a:lnSpc>
                <a:spcPct val="90000"/>
              </a:lnSpc>
            </a:pPr>
            <a:endParaRPr lang="en-US" altLang="en-US" sz="3000" dirty="0"/>
          </a:p>
          <a:p>
            <a:pPr lvl="1">
              <a:lnSpc>
                <a:spcPct val="90000"/>
              </a:lnSpc>
            </a:pPr>
            <a:endParaRPr lang="en-US" altLang="en-US" sz="3000" dirty="0"/>
          </a:p>
          <a:p>
            <a:pPr lvl="1">
              <a:lnSpc>
                <a:spcPct val="90000"/>
              </a:lnSpc>
            </a:pPr>
            <a:endParaRPr lang="en-US" altLang="en-US" sz="3000" dirty="0"/>
          </a:p>
          <a:p>
            <a:pPr lvl="1">
              <a:lnSpc>
                <a:spcPct val="90000"/>
              </a:lnSpc>
            </a:pPr>
            <a:endParaRPr lang="en-US" altLang="en-US" sz="3000" dirty="0"/>
          </a:p>
          <a:p>
            <a:pPr lvl="1">
              <a:lnSpc>
                <a:spcPct val="90000"/>
              </a:lnSpc>
            </a:pP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Time to place O(N)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819400"/>
            <a:ext cx="28098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53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Best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en-US" dirty="0"/>
              <a:t>Goes the tightest spot</a:t>
            </a:r>
          </a:p>
          <a:p>
            <a:pPr lvl="1"/>
            <a:r>
              <a:rPr lang="en-US" altLang="en-US" dirty="0"/>
              <a:t>Example .2, .5, .4, .7, .1, .3, .8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Time to place O(N </a:t>
            </a:r>
            <a:r>
              <a:rPr lang="en-US" altLang="en-US" dirty="0" err="1"/>
              <a:t>lg</a:t>
            </a:r>
            <a:r>
              <a:rPr lang="en-US" altLang="en-US" dirty="0"/>
              <a:t>(N)) all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2705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9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Off-Line Bin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Theoretically, we can achieve optimal results by looking at possible combinations.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Sort the items by size and pack the large items first using first fit or best fit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 .2, .5, .4, .7, .1, .3, .8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21717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56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Algorithm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Choose what looks best first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Never change your mind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May NOT be optimal (usually is not optimal)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problem must have optimal </a:t>
            </a:r>
            <a:r>
              <a:rPr lang="en-US" altLang="en-US" dirty="0" err="1"/>
              <a:t>subproblem</a:t>
            </a:r>
            <a:r>
              <a:rPr lang="en-US" altLang="en-US" dirty="0"/>
              <a:t> property.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choice of a </a:t>
            </a:r>
            <a:r>
              <a:rPr lang="en-US" altLang="en-US" dirty="0" err="1"/>
              <a:t>subproblem</a:t>
            </a:r>
            <a:r>
              <a:rPr lang="en-US" altLang="en-US" dirty="0"/>
              <a:t> is a singleton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7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Has 2 parts Divide (break the problem into 2 smaller parts)</a:t>
            </a:r>
          </a:p>
          <a:p>
            <a:r>
              <a:rPr lang="en-US" altLang="en-US" sz="2800" dirty="0"/>
              <a:t>Conquer: The solution to the original problem is then formed from the solutions to the </a:t>
            </a:r>
            <a:r>
              <a:rPr lang="en-US" altLang="en-US" sz="2800" dirty="0" err="1"/>
              <a:t>subproblems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Usually at least 2 recursive calls.</a:t>
            </a:r>
          </a:p>
          <a:p>
            <a:r>
              <a:rPr lang="en-US" altLang="en-US" sz="2800" dirty="0"/>
              <a:t>Examples</a:t>
            </a:r>
          </a:p>
          <a:p>
            <a:pPr lvl="1"/>
            <a:r>
              <a:rPr lang="en-US" altLang="en-US" sz="2400" dirty="0" err="1"/>
              <a:t>Mergesort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MergeSort</a:t>
            </a:r>
            <a:r>
              <a:rPr lang="en-US" altLang="en-US" sz="2400" dirty="0"/>
              <a:t>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 half, </a:t>
            </a:r>
            <a:r>
              <a:rPr lang="en-US" altLang="en-US" sz="2400" dirty="0" err="1"/>
              <a:t>MergeSort</a:t>
            </a:r>
            <a:r>
              <a:rPr lang="en-US" altLang="en-US" sz="2400" dirty="0"/>
              <a:t> 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half, Merge)</a:t>
            </a:r>
          </a:p>
          <a:p>
            <a:pPr lvl="1"/>
            <a:r>
              <a:rPr lang="en-US" altLang="en-US" sz="2400" dirty="0"/>
              <a:t>Quicksort (Partition, Quicksort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 half, Quicksort 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half)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0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Solving Recurrences using the Masters Theorem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T(n) =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(n/b) + Q(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{ O(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alt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 if a &gt;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T(n) = {O(n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p+1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(n))  if a =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(n))  if a &lt;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case of the binary search T(n) = T(n/2) + 1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so  here a =1, b= 2, k = 0, p = 0 and hence a = 1,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2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a=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hence T(n) = O(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Mergesort</a:t>
            </a:r>
            <a:r>
              <a:rPr lang="en-US" altLang="en-US" dirty="0"/>
              <a:t> and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Recall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works by dividing the list into 2 parts, sorting each one and then merging.  The time to merge the 2 sorted n/2 length lists is n </a:t>
            </a:r>
          </a:p>
          <a:p>
            <a:pPr lvl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Merge (1,3,10,13) and (2,4,5,6,7) compare</a:t>
            </a:r>
          </a:p>
          <a:p>
            <a:pPr lvl="2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Compare 1 and 2  choose 1 (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,3,10,13) and (2,4,5,6,7) </a:t>
            </a:r>
          </a:p>
          <a:p>
            <a:pPr lvl="2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Compare 3 and 2 choose 2 (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,3,10,13) and (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,4,5,6,7) </a:t>
            </a:r>
          </a:p>
          <a:p>
            <a:pPr lvl="2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Compare 3 and 4 choose 3 (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,10,13) and (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,4,5,6,7) </a:t>
            </a:r>
          </a:p>
          <a:p>
            <a:pPr lvl="2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Compare 10 and 4 choose 4 (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,10,13) and (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,4,5,6,7)</a:t>
            </a:r>
          </a:p>
          <a:p>
            <a:pPr>
              <a:spcBef>
                <a:spcPct val="0"/>
              </a:spcBef>
            </a:pP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is a an easy split, hard to recombine</a:t>
            </a:r>
          </a:p>
          <a:p>
            <a:pPr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Hence T(n) = 2T(n/2) + n  </a:t>
            </a:r>
          </a:p>
          <a:p>
            <a:pPr lvl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Here a =2, b=2, k = 1 p = 0  so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4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pPr lvl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Hence T(n) = O(n</a:t>
            </a:r>
            <a:r>
              <a:rPr lang="en-US" alt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alt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(n))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</a:p>
          <a:p>
            <a:pPr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 hard to split and easy recombine.</a:t>
            </a:r>
          </a:p>
          <a:p>
            <a:pPr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It works by choosing an element called the pivot and putting all the  elements less than the pivot on the left and all the elements &gt; the pivot on the right.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7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The 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Given a list of n elements, find the </a:t>
            </a:r>
            <a:r>
              <a:rPr lang="en-US" altLang="en-US" dirty="0" err="1"/>
              <a:t>kth</a:t>
            </a:r>
            <a:r>
              <a:rPr lang="en-US" altLang="en-US" dirty="0"/>
              <a:t> largest item in the list.</a:t>
            </a:r>
          </a:p>
          <a:p>
            <a:pPr lvl="1"/>
            <a:r>
              <a:rPr lang="en-US" altLang="en-US" dirty="0"/>
              <a:t>Could sort it (O(</a:t>
            </a:r>
            <a:r>
              <a:rPr lang="en-US" altLang="en-US" dirty="0" err="1"/>
              <a:t>nlg</a:t>
            </a:r>
            <a:r>
              <a:rPr lang="en-US" altLang="en-US" dirty="0"/>
              <a:t>(n)) and then select (O(1)).</a:t>
            </a:r>
          </a:p>
          <a:p>
            <a:r>
              <a:rPr lang="en-US" altLang="en-US" dirty="0"/>
              <a:t> Want to select in O(n) time.</a:t>
            </a:r>
          </a:p>
          <a:p>
            <a:r>
              <a:rPr lang="en-US" altLang="en-US" dirty="0"/>
              <a:t>Idea- Use the partition algorithm from quicksort.  Recall that divides the list into stuff below the pivot, and above the pivot.</a:t>
            </a:r>
          </a:p>
          <a:p>
            <a:r>
              <a:rPr lang="en-US" altLang="en-US" dirty="0"/>
              <a:t>Then throw away the part of the list that is useless and recursively pick another pivot.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6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Selection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itchFamily="18" charset="0"/>
              </a:rPr>
              <a:t>Try and find the  (5</a:t>
            </a:r>
            <a:r>
              <a:rPr lang="en-US" altLang="en-US" sz="2400" baseline="30000" dirty="0">
                <a:latin typeface="Times New Roman" pitchFamily="18" charset="0"/>
              </a:rPr>
              <a:t>th</a:t>
            </a:r>
            <a:r>
              <a:rPr lang="en-US" altLang="en-US" sz="2400" dirty="0">
                <a:latin typeface="Times New Roman" pitchFamily="18" charset="0"/>
              </a:rPr>
              <a:t> element) of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65</a:t>
            </a:r>
            <a:r>
              <a:rPr lang="en-US" altLang="en-US" sz="2400" dirty="0"/>
              <a:t> 10 </a:t>
            </a:r>
            <a:r>
              <a:rPr lang="en-US" altLang="en-US" sz="2400" dirty="0">
                <a:solidFill>
                  <a:srgbClr val="339966"/>
                </a:solidFill>
              </a:rPr>
              <a:t>81</a:t>
            </a:r>
            <a:r>
              <a:rPr lang="en-US" altLang="en-US" sz="2400" dirty="0"/>
              <a:t> 92 43 57 31 26 75 </a:t>
            </a:r>
            <a:r>
              <a:rPr lang="en-US" altLang="en-US" sz="2400" dirty="0">
                <a:solidFill>
                  <a:schemeClr val="accent2"/>
                </a:solidFill>
              </a:rPr>
              <a:t>13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^pivot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339966"/>
                </a:solidFill>
              </a:rPr>
              <a:t>^swap</a:t>
            </a:r>
            <a:r>
              <a:rPr lang="en-US" altLang="en-US" sz="2400" dirty="0"/>
              <a:t>                           </a:t>
            </a:r>
            <a:r>
              <a:rPr lang="en-US" altLang="en-US" sz="2400" dirty="0">
                <a:solidFill>
                  <a:schemeClr val="accent2"/>
                </a:solidFill>
              </a:rPr>
              <a:t>^swap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65</a:t>
            </a:r>
            <a:r>
              <a:rPr lang="en-US" altLang="en-US" sz="2400" dirty="0"/>
              <a:t> 10 13 </a:t>
            </a:r>
            <a:r>
              <a:rPr lang="en-US" altLang="en-US" sz="2400" dirty="0">
                <a:solidFill>
                  <a:srgbClr val="339966"/>
                </a:solidFill>
              </a:rPr>
              <a:t>92</a:t>
            </a:r>
            <a:r>
              <a:rPr lang="en-US" altLang="en-US" sz="2400" dirty="0"/>
              <a:t> 43 57 31 </a:t>
            </a:r>
            <a:r>
              <a:rPr lang="en-US" altLang="en-US" sz="2400" dirty="0">
                <a:solidFill>
                  <a:schemeClr val="accent2"/>
                </a:solidFill>
              </a:rPr>
              <a:t>26</a:t>
            </a:r>
            <a:r>
              <a:rPr lang="en-US" altLang="en-US" sz="2400" dirty="0"/>
              <a:t> 75 81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^pivot</a:t>
            </a:r>
            <a:r>
              <a:rPr lang="en-US" altLang="en-US" sz="2400" dirty="0"/>
              <a:t>      </a:t>
            </a:r>
            <a:r>
              <a:rPr lang="en-US" altLang="en-US" sz="2400" dirty="0">
                <a:solidFill>
                  <a:srgbClr val="339966"/>
                </a:solidFill>
              </a:rPr>
              <a:t>^swap</a:t>
            </a:r>
            <a:r>
              <a:rPr lang="en-US" altLang="en-US" sz="2400" dirty="0"/>
              <a:t>           </a:t>
            </a:r>
            <a:r>
              <a:rPr lang="en-US" altLang="en-US" sz="2400" dirty="0">
                <a:solidFill>
                  <a:schemeClr val="accent2"/>
                </a:solidFill>
              </a:rPr>
              <a:t>^swap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65</a:t>
            </a:r>
            <a:r>
              <a:rPr lang="en-US" altLang="en-US" sz="2400" dirty="0"/>
              <a:t> 10 13 26 43 57 31 </a:t>
            </a:r>
            <a:r>
              <a:rPr lang="en-US" altLang="en-US" sz="2400" dirty="0">
                <a:solidFill>
                  <a:srgbClr val="FF0000"/>
                </a:solidFill>
              </a:rPr>
              <a:t>|</a:t>
            </a:r>
            <a:r>
              <a:rPr lang="en-US" altLang="en-US" sz="2400" dirty="0"/>
              <a:t> 92 75 81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Swap Pivot into Place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31 10 13 26 43 57| 65 | 92 75 81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Now we want to find the 5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element in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31</a:t>
            </a:r>
            <a:r>
              <a:rPr lang="en-US" altLang="en-US" sz="2400" dirty="0"/>
              <a:t> 10 13 26 43 57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Swap Pivot into Place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26 10 13 | 31| 43 57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Now we want to find the 1st element in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43 57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answer is 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 what looks best first!!</a:t>
            </a:r>
          </a:p>
          <a:p>
            <a:r>
              <a:rPr lang="en-US" altLang="en-US" dirty="0"/>
              <a:t>Do not always lead to optimal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35086"/>
            <a:ext cx="27908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61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Selection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In the best case can throw away half the list at each step</a:t>
            </a:r>
          </a:p>
          <a:p>
            <a:r>
              <a:rPr lang="en-US" altLang="en-US" sz="3000" dirty="0"/>
              <a:t>T(n) = T(n/2) + n</a:t>
            </a:r>
            <a:r>
              <a:rPr lang="en-US" altLang="en-US" sz="3000" dirty="0">
                <a:sym typeface="Wingdings" pitchFamily="2" charset="2"/>
              </a:rPr>
              <a:t> O(n)</a:t>
            </a:r>
          </a:p>
          <a:p>
            <a:r>
              <a:rPr lang="en-US" altLang="en-US" sz="3000" dirty="0">
                <a:sym typeface="Wingdings" pitchFamily="2" charset="2"/>
              </a:rPr>
              <a:t>But need to guarantee a good pivot.</a:t>
            </a:r>
          </a:p>
          <a:p>
            <a:r>
              <a:rPr lang="en-US" altLang="en-US" sz="3000" dirty="0">
                <a:sym typeface="Wingdings" pitchFamily="2" charset="2"/>
              </a:rPr>
              <a:t>Pivot Select algorithm – median of medians</a:t>
            </a:r>
          </a:p>
          <a:p>
            <a:pPr lvl="1"/>
            <a:endParaRPr lang="en-US" altLang="en-US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Steps to find i-</a:t>
            </a:r>
            <a:r>
              <a:rPr lang="en-US" altLang="en-US" dirty="0" err="1"/>
              <a:t>th</a:t>
            </a:r>
            <a:r>
              <a:rPr lang="en-US" altLang="en-US" dirty="0"/>
              <a:t> smallest element</a:t>
            </a:r>
            <a:br>
              <a:rPr lang="en-US" altLang="en-US" dirty="0"/>
            </a:br>
            <a:r>
              <a:rPr lang="en-US" altLang="en-US" dirty="0"/>
              <a:t>Algorithm </a:t>
            </a:r>
            <a:r>
              <a:rPr lang="en-US" altLang="en-US" i="1" dirty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600" dirty="0"/>
              <a:t>Divide elements in n/5 groups of 5 elements, plus at most one group with     (n mod 5) elements.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600" dirty="0"/>
              <a:t>Find median of each group: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altLang="en-US" sz="2600" dirty="0"/>
              <a:t>Insertion sort: O(1) time (at most 5 elements).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altLang="en-US" sz="2600" dirty="0"/>
              <a:t>Take middle element (largest if two medians).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600" dirty="0"/>
              <a:t>Use </a:t>
            </a:r>
            <a:r>
              <a:rPr lang="en-US" altLang="en-US" sz="2600" i="1" dirty="0"/>
              <a:t>Select</a:t>
            </a:r>
            <a:r>
              <a:rPr lang="en-US" altLang="en-US" sz="2600" dirty="0"/>
              <a:t> recursively to find median x of medians.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6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6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6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6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600" dirty="0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altLang="en-US" sz="2600" dirty="0"/>
              <a:t>Partition input array around median-of-medians x. Let k be the number of elements on low side, n-k on high side.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600" dirty="0"/>
              <a:t>a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,a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,…,</a:t>
            </a:r>
            <a:r>
              <a:rPr lang="en-US" altLang="en-US" sz="2600" dirty="0" err="1"/>
              <a:t>a</a:t>
            </a:r>
            <a:r>
              <a:rPr lang="en-US" altLang="en-US" sz="2600" baseline="-25000" dirty="0" err="1"/>
              <a:t>k</a:t>
            </a:r>
            <a:r>
              <a:rPr lang="en-US" altLang="en-US" sz="2600" dirty="0"/>
              <a:t> | a</a:t>
            </a:r>
            <a:r>
              <a:rPr lang="en-US" altLang="en-US" sz="2600" baseline="-25000" dirty="0"/>
              <a:t>k+1</a:t>
            </a:r>
            <a:r>
              <a:rPr lang="en-US" altLang="en-US" sz="2600" dirty="0"/>
              <a:t>,a</a:t>
            </a:r>
            <a:r>
              <a:rPr lang="en-US" altLang="en-US" sz="2600" baseline="-25000" dirty="0"/>
              <a:t>k+2</a:t>
            </a:r>
            <a:r>
              <a:rPr lang="en-US" altLang="en-US" sz="2600" dirty="0"/>
              <a:t>,…,a</a:t>
            </a:r>
            <a:r>
              <a:rPr lang="en-US" altLang="en-US" sz="2600" baseline="-25000" dirty="0"/>
              <a:t>n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600" dirty="0" err="1"/>
              <a:t>a</a:t>
            </a:r>
            <a:r>
              <a:rPr lang="en-US" altLang="en-US" sz="2600" baseline="-25000" dirty="0" err="1"/>
              <a:t>i</a:t>
            </a:r>
            <a:r>
              <a:rPr lang="en-US" altLang="en-US" sz="2600" dirty="0"/>
              <a:t> &lt; </a:t>
            </a:r>
            <a:r>
              <a:rPr lang="en-US" altLang="en-US" sz="2600" dirty="0" err="1"/>
              <a:t>a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, for 1 </a:t>
            </a:r>
            <a:r>
              <a:rPr lang="en-US" altLang="en-US" sz="2600" dirty="0">
                <a:cs typeface="Times New Roman" pitchFamily="18" charset="0"/>
              </a:rPr>
              <a:t>≤ i ≤ k, k+1 ≤ j ≤ n.</a:t>
            </a:r>
            <a:endParaRPr lang="en-US" altLang="en-US" sz="2600" dirty="0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altLang="en-US" sz="2600" dirty="0"/>
              <a:t>Use </a:t>
            </a:r>
            <a:r>
              <a:rPr lang="en-US" altLang="en-US" sz="2600" i="1" dirty="0"/>
              <a:t>Select</a:t>
            </a:r>
            <a:r>
              <a:rPr lang="en-US" altLang="en-US" sz="2600" dirty="0"/>
              <a:t> recursively to: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600" dirty="0"/>
              <a:t>Find i-</a:t>
            </a:r>
            <a:r>
              <a:rPr lang="en-US" altLang="en-US" sz="2600" dirty="0" err="1"/>
              <a:t>th</a:t>
            </a:r>
            <a:r>
              <a:rPr lang="en-US" altLang="en-US" sz="2600" dirty="0"/>
              <a:t> smallest element on low side, if i </a:t>
            </a:r>
            <a:r>
              <a:rPr lang="en-US" altLang="en-US" sz="2600" dirty="0">
                <a:cs typeface="Times New Roman" pitchFamily="18" charset="0"/>
              </a:rPr>
              <a:t>≤ k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600" dirty="0"/>
              <a:t>Find (i-k)-</a:t>
            </a:r>
            <a:r>
              <a:rPr lang="en-US" altLang="en-US" sz="2600" dirty="0" err="1"/>
              <a:t>th</a:t>
            </a:r>
            <a:r>
              <a:rPr lang="en-US" altLang="en-US" sz="2600" dirty="0"/>
              <a:t> smallest on high side, if i &gt; k.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95600"/>
            <a:ext cx="335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99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Analysis of Median of Medians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worst case would leave a 70-30 split around the pivot</a:t>
            </a:r>
          </a:p>
          <a:p>
            <a:r>
              <a:rPr lang="en-US" altLang="en-US" dirty="0"/>
              <a:t>So the recursion is T(n) = T(7n/10) + T(n/5)</a:t>
            </a:r>
          </a:p>
          <a:p>
            <a:r>
              <a:rPr lang="en-US" altLang="en-US" dirty="0"/>
              <a:t>Can find the median in O(n) which guarantees selection in O(n)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6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Dynamic Programming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Is a bottom up approach.</a:t>
            </a:r>
          </a:p>
          <a:p>
            <a:r>
              <a:rPr lang="en-US" altLang="en-US" dirty="0"/>
              <a:t>Again we break the problem up but we start at the bottom  to compute larger solutions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3" descr="fi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14" y="1447800"/>
            <a:ext cx="4571999" cy="306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3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Fibbanaci</a:t>
            </a:r>
            <a:r>
              <a:rPr lang="en-US" altLang="en-US" dirty="0"/>
              <a:t>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 err="1"/>
              <a:t>F</a:t>
            </a:r>
            <a:r>
              <a:rPr lang="en-US" altLang="en-US" baseline="-25000" dirty="0" err="1"/>
              <a:t>n</a:t>
            </a:r>
            <a:r>
              <a:rPr lang="en-US" altLang="en-US" baseline="30000" dirty="0"/>
              <a:t> </a:t>
            </a:r>
            <a:r>
              <a:rPr lang="en-US" altLang="en-US" dirty="0"/>
              <a:t> = F</a:t>
            </a:r>
            <a:r>
              <a:rPr lang="en-US" altLang="en-US" baseline="-25000" dirty="0"/>
              <a:t>n-1</a:t>
            </a:r>
            <a:r>
              <a:rPr lang="en-US" altLang="en-US" baseline="30000" dirty="0"/>
              <a:t> </a:t>
            </a:r>
            <a:r>
              <a:rPr lang="en-US" altLang="en-US" dirty="0"/>
              <a:t> + F</a:t>
            </a:r>
            <a:r>
              <a:rPr lang="en-US" altLang="en-US" baseline="-25000" dirty="0"/>
              <a:t>n-2</a:t>
            </a:r>
            <a:r>
              <a:rPr lang="en-US" altLang="en-US" baseline="30000" dirty="0"/>
              <a:t>   </a:t>
            </a:r>
          </a:p>
          <a:p>
            <a:pPr>
              <a:buFont typeface="Wingdings" pitchFamily="2" charset="2"/>
              <a:buNone/>
            </a:pPr>
            <a:endParaRPr lang="en-US" altLang="en-US" baseline="30000" dirty="0"/>
          </a:p>
          <a:p>
            <a:pPr>
              <a:buFont typeface="Wingding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fibb</a:t>
            </a:r>
            <a:r>
              <a:rPr lang="en-US" altLang="en-US" dirty="0"/>
              <a:t>(n)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 {</a:t>
            </a:r>
          </a:p>
          <a:p>
            <a:pPr>
              <a:buNone/>
            </a:pPr>
            <a:r>
              <a:rPr lang="en-US" altLang="en-US" dirty="0"/>
              <a:t>if (n == 0)  return 0;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   else if (n == 1) return 1;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              else return </a:t>
            </a:r>
            <a:r>
              <a:rPr lang="en-US" altLang="en-US" dirty="0" err="1"/>
              <a:t>fibb</a:t>
            </a:r>
            <a:r>
              <a:rPr lang="en-US" altLang="en-US" dirty="0"/>
              <a:t>(n-1) + </a:t>
            </a:r>
            <a:r>
              <a:rPr lang="en-US" altLang="en-US" dirty="0" err="1"/>
              <a:t>fibb</a:t>
            </a:r>
            <a:r>
              <a:rPr lang="en-US" altLang="en-US" dirty="0"/>
              <a:t>(n-2);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7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Timing of recursive </a:t>
            </a:r>
            <a:r>
              <a:rPr lang="en-US" altLang="en-US" dirty="0" err="1"/>
              <a:t>fibb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T(n) = T(n-1) + T(n-2)</a:t>
            </a:r>
          </a:p>
          <a:p>
            <a:r>
              <a:rPr lang="en-US" altLang="en-US" dirty="0"/>
              <a:t>Guess T(n)= A </a:t>
            </a:r>
            <a:r>
              <a:rPr lang="en-US" altLang="en-US" dirty="0" err="1"/>
              <a:t>r</a:t>
            </a:r>
            <a:r>
              <a:rPr lang="en-US" altLang="en-US" baseline="30000" dirty="0" err="1"/>
              <a:t>n</a:t>
            </a:r>
            <a:r>
              <a:rPr lang="en-US" altLang="en-US" dirty="0"/>
              <a:t>   </a:t>
            </a:r>
          </a:p>
          <a:p>
            <a:r>
              <a:rPr lang="en-US" altLang="en-US" dirty="0"/>
              <a:t>   </a:t>
            </a:r>
            <a:r>
              <a:rPr lang="en-US" altLang="en-US" dirty="0" err="1"/>
              <a:t>Ar</a:t>
            </a:r>
            <a:r>
              <a:rPr lang="en-US" altLang="en-US" baseline="30000" dirty="0" err="1"/>
              <a:t>n</a:t>
            </a:r>
            <a:r>
              <a:rPr lang="en-US" altLang="en-US" baseline="30000" dirty="0"/>
              <a:t> </a:t>
            </a:r>
            <a:r>
              <a:rPr lang="en-US" altLang="en-US" dirty="0"/>
              <a:t> =  Ar</a:t>
            </a:r>
            <a:r>
              <a:rPr lang="en-US" altLang="en-US" baseline="30000" dirty="0"/>
              <a:t>n-1</a:t>
            </a:r>
            <a:r>
              <a:rPr lang="en-US" altLang="en-US" dirty="0"/>
              <a:t> + Ar</a:t>
            </a:r>
            <a:r>
              <a:rPr lang="en-US" altLang="en-US" baseline="30000" dirty="0"/>
              <a:t>n-2</a:t>
            </a:r>
            <a:endParaRPr lang="en-US" altLang="en-US" dirty="0"/>
          </a:p>
          <a:p>
            <a:r>
              <a:rPr lang="en-US" altLang="en-US" dirty="0"/>
              <a:t>Divide by A r</a:t>
            </a:r>
            <a:r>
              <a:rPr lang="en-US" altLang="en-US" baseline="30000" dirty="0"/>
              <a:t>n-2</a:t>
            </a:r>
            <a:endParaRPr lang="en-US" altLang="en-US" dirty="0"/>
          </a:p>
          <a:p>
            <a:r>
              <a:rPr lang="en-US" altLang="en-US" dirty="0"/>
              <a:t>      r</a:t>
            </a:r>
            <a:r>
              <a:rPr lang="en-US" altLang="en-US" baseline="30000" dirty="0"/>
              <a:t>2</a:t>
            </a:r>
            <a:r>
              <a:rPr lang="en-US" altLang="en-US" dirty="0"/>
              <a:t> - r  -1= 0</a:t>
            </a:r>
          </a:p>
          <a:p>
            <a:r>
              <a:rPr lang="en-US" altLang="en-US" dirty="0"/>
              <a:t> r = [1 </a:t>
            </a:r>
            <a:r>
              <a:rPr lang="en-US" altLang="en-US" u="sng" dirty="0"/>
              <a:t>+</a:t>
            </a:r>
            <a:r>
              <a:rPr lang="en-US" altLang="en-US" dirty="0"/>
              <a:t> </a:t>
            </a:r>
            <a:r>
              <a:rPr lang="en-US" altLang="en-US" dirty="0" err="1"/>
              <a:t>sqrt</a:t>
            </a:r>
            <a:r>
              <a:rPr lang="en-US" altLang="en-US" dirty="0"/>
              <a:t>(1 + 4)]/2</a:t>
            </a:r>
          </a:p>
          <a:p>
            <a:r>
              <a:rPr lang="en-US" altLang="en-US" dirty="0"/>
              <a:t> T(n) = O(</a:t>
            </a:r>
            <a:r>
              <a:rPr lang="en-US" altLang="en-US" dirty="0" err="1"/>
              <a:t>sqrt</a:t>
            </a:r>
            <a:r>
              <a:rPr lang="en-US" altLang="en-US" dirty="0"/>
              <a:t>(5)</a:t>
            </a:r>
            <a:r>
              <a:rPr lang="en-US" altLang="en-US" baseline="30000" dirty="0"/>
              <a:t>n</a:t>
            </a:r>
            <a:r>
              <a:rPr lang="en-US" altLang="en-US" dirty="0"/>
              <a:t>)  Grows exponentially</a:t>
            </a:r>
            <a:endParaRPr lang="en-US" altLang="en-US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8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Fibbanaci</a:t>
            </a:r>
            <a:r>
              <a:rPr lang="en-US" altLang="en-US" dirty="0"/>
              <a:t>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fibb</a:t>
            </a:r>
            <a:r>
              <a:rPr lang="en-US" dirty="0"/>
              <a:t>(0) = 0</a:t>
            </a:r>
          </a:p>
          <a:p>
            <a:r>
              <a:rPr lang="en-US" dirty="0" err="1"/>
              <a:t>fibb</a:t>
            </a:r>
            <a:r>
              <a:rPr lang="en-US" dirty="0"/>
              <a:t>(1) = 1</a:t>
            </a:r>
          </a:p>
          <a:p>
            <a:r>
              <a:rPr lang="en-US" dirty="0" err="1"/>
              <a:t>fibb</a:t>
            </a:r>
            <a:r>
              <a:rPr lang="en-US" dirty="0"/>
              <a:t>(2) = </a:t>
            </a:r>
            <a:r>
              <a:rPr lang="en-US" dirty="0" err="1"/>
              <a:t>fibb</a:t>
            </a:r>
            <a:r>
              <a:rPr lang="en-US" dirty="0"/>
              <a:t>(1) + </a:t>
            </a:r>
            <a:r>
              <a:rPr lang="en-US" dirty="0" err="1"/>
              <a:t>fibb</a:t>
            </a:r>
            <a:r>
              <a:rPr lang="en-US" dirty="0"/>
              <a:t>(0) = 1</a:t>
            </a:r>
          </a:p>
          <a:p>
            <a:r>
              <a:rPr lang="en-US" dirty="0" err="1"/>
              <a:t>fibb</a:t>
            </a:r>
            <a:r>
              <a:rPr lang="en-US" dirty="0"/>
              <a:t>(3) = </a:t>
            </a:r>
            <a:r>
              <a:rPr lang="en-US" dirty="0" err="1"/>
              <a:t>fibb</a:t>
            </a:r>
            <a:r>
              <a:rPr lang="en-US" dirty="0"/>
              <a:t>(2) + </a:t>
            </a:r>
            <a:r>
              <a:rPr lang="en-US" dirty="0" err="1"/>
              <a:t>fibb</a:t>
            </a:r>
            <a:r>
              <a:rPr lang="en-US" dirty="0"/>
              <a:t>(1) = 2</a:t>
            </a:r>
          </a:p>
          <a:p>
            <a:r>
              <a:rPr lang="en-US" dirty="0" err="1"/>
              <a:t>fibb</a:t>
            </a:r>
            <a:r>
              <a:rPr lang="en-US" dirty="0"/>
              <a:t>(4) = </a:t>
            </a:r>
            <a:r>
              <a:rPr lang="en-US" dirty="0" err="1"/>
              <a:t>fibb</a:t>
            </a:r>
            <a:r>
              <a:rPr lang="en-US" dirty="0"/>
              <a:t>(3) + </a:t>
            </a:r>
            <a:r>
              <a:rPr lang="en-US" dirty="0" err="1"/>
              <a:t>fibb</a:t>
            </a:r>
            <a:r>
              <a:rPr lang="en-US" dirty="0"/>
              <a:t>(2) = 3</a:t>
            </a:r>
          </a:p>
          <a:p>
            <a:r>
              <a:rPr lang="en-US" dirty="0" err="1"/>
              <a:t>fibb</a:t>
            </a:r>
            <a:r>
              <a:rPr lang="en-US" dirty="0"/>
              <a:t>(5) = </a:t>
            </a:r>
            <a:r>
              <a:rPr lang="en-US" dirty="0" err="1"/>
              <a:t>fibb</a:t>
            </a:r>
            <a:r>
              <a:rPr lang="en-US" dirty="0"/>
              <a:t>(4) + </a:t>
            </a:r>
            <a:r>
              <a:rPr lang="en-US" dirty="0" err="1"/>
              <a:t>fibb</a:t>
            </a:r>
            <a:r>
              <a:rPr lang="en-US" dirty="0"/>
              <a:t>(3)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Non-Recursive </a:t>
            </a:r>
            <a:r>
              <a:rPr lang="en-US" altLang="en-US" dirty="0" err="1"/>
              <a:t>Fibb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fibb</a:t>
            </a:r>
            <a:r>
              <a:rPr lang="en-US" altLang="en-US" dirty="0"/>
              <a:t>(</a:t>
            </a:r>
            <a:r>
              <a:rPr lang="en-US" altLang="en-US" dirty="0" err="1"/>
              <a:t>int</a:t>
            </a:r>
            <a:r>
              <a:rPr lang="en-US" altLang="en-US" dirty="0"/>
              <a:t>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    vector&lt;</a:t>
            </a:r>
            <a:r>
              <a:rPr lang="en-US" altLang="en-US" dirty="0" err="1"/>
              <a:t>int</a:t>
            </a:r>
            <a:r>
              <a:rPr lang="en-US" altLang="en-US" dirty="0"/>
              <a:t>&gt; fib(n+1);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    fib[0] = 0;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    fib[1] </a:t>
            </a:r>
            <a:r>
              <a:rPr lang="en-US" altLang="en-US" dirty="0"/>
              <a:t>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   for (</a:t>
            </a:r>
            <a:r>
              <a:rPr lang="en-US" altLang="en-US" dirty="0" err="1"/>
              <a:t>int</a:t>
            </a:r>
            <a:r>
              <a:rPr lang="en-US" altLang="en-US" dirty="0"/>
              <a:t> I = 2; I &lt; = n;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     fib[i] = fib[i-1] + fib[i-2];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    return fib[n];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51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Binomial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C(</a:t>
            </a:r>
            <a:r>
              <a:rPr lang="en-US" altLang="en-US" dirty="0" err="1"/>
              <a:t>n,k</a:t>
            </a:r>
            <a:r>
              <a:rPr lang="en-US" altLang="en-US" dirty="0"/>
              <a:t>) = C(n-1,k-1) + C(n-1,k)</a:t>
            </a:r>
          </a:p>
          <a:p>
            <a:r>
              <a:rPr lang="en-US" altLang="en-US" dirty="0"/>
              <a:t>C(n, 1) = 1</a:t>
            </a:r>
          </a:p>
          <a:p>
            <a:r>
              <a:rPr lang="en-US" altLang="en-US" dirty="0"/>
              <a:t>K = 1,… n</a:t>
            </a:r>
          </a:p>
          <a:p>
            <a:r>
              <a:rPr lang="en-US" altLang="en-US" dirty="0"/>
              <a:t>Use the recursion results in C(</a:t>
            </a:r>
            <a:r>
              <a:rPr lang="en-US" altLang="en-US" dirty="0" err="1"/>
              <a:t>n,k</a:t>
            </a:r>
            <a:r>
              <a:rPr lang="en-US" altLang="en-US" dirty="0"/>
              <a:t>) is computed in exponential time</a:t>
            </a:r>
          </a:p>
          <a:p>
            <a:r>
              <a:rPr lang="en-US" altLang="en-US" dirty="0"/>
              <a:t>Save previous </a:t>
            </a:r>
            <a:r>
              <a:rPr lang="en-US" altLang="en-US"/>
              <a:t>C( , </a:t>
            </a:r>
            <a:r>
              <a:rPr lang="en-US" altLang="en-US" dirty="0"/>
              <a:t>) then it can be computed in 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74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Optimal </a:t>
            </a:r>
            <a:r>
              <a:rPr lang="en-US" altLang="en-US" dirty="0" err="1"/>
              <a:t>Subproblem</a:t>
            </a:r>
            <a:r>
              <a:rPr lang="en-US" altLang="en-US" dirty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Problems that can be sped up by dynamic programming</a:t>
            </a:r>
          </a:p>
          <a:p>
            <a:r>
              <a:rPr lang="en-US" altLang="en-US" dirty="0"/>
              <a:t>Have the optimal </a:t>
            </a:r>
            <a:r>
              <a:rPr lang="en-US" altLang="en-US" dirty="0" err="1"/>
              <a:t>subproblem</a:t>
            </a:r>
            <a:r>
              <a:rPr lang="en-US" altLang="en-US" dirty="0"/>
              <a:t> property</a:t>
            </a:r>
          </a:p>
          <a:p>
            <a:r>
              <a:rPr lang="en-US" altLang="en-US" dirty="0"/>
              <a:t>An optimal solution can be divided up into optimal solutions to smaller problems.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Loading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A large ship is to be loaded with cargo. The cargo is containerized and all containers are the same size. Different containers have different weights. Let </a:t>
            </a:r>
            <a:r>
              <a:rPr lang="en-US" altLang="en-US" dirty="0" err="1">
                <a:solidFill>
                  <a:srgbClr val="000000"/>
                </a:solidFill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be the weight of the 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baseline="30000" dirty="0" err="1">
                <a:solidFill>
                  <a:srgbClr val="000000"/>
                </a:solidFill>
              </a:rPr>
              <a:t>th</a:t>
            </a:r>
            <a:r>
              <a:rPr lang="en-US" altLang="en-US" dirty="0">
                <a:solidFill>
                  <a:srgbClr val="000000"/>
                </a:solidFill>
              </a:rPr>
              <a:t> container. The cargo capacity of the ship is c. We wish to load the ship with the maximum number of containers.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Here the constraints are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altLang="en-US" baseline="-25000" dirty="0">
                <a:solidFill>
                  <a:srgbClr val="000000"/>
                </a:solidFill>
              </a:rPr>
              <a:t>i=1</a:t>
            </a:r>
            <a:r>
              <a:rPr lang="en-US" altLang="en-US" baseline="30000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dirty="0" err="1">
                <a:solidFill>
                  <a:srgbClr val="000000"/>
                </a:solidFill>
              </a:rPr>
              <a:t>x</a:t>
            </a:r>
            <a:r>
              <a:rPr lang="en-US" altLang="en-US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u="sng" dirty="0">
                <a:solidFill>
                  <a:srgbClr val="000000"/>
                </a:solidFill>
              </a:rPr>
              <a:t>&lt;</a:t>
            </a:r>
            <a:r>
              <a:rPr lang="en-US" altLang="en-US" dirty="0">
                <a:solidFill>
                  <a:srgbClr val="000000"/>
                </a:solidFill>
              </a:rPr>
              <a:t> c , while the optimization  function is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altLang="en-US" baseline="-25000" dirty="0">
                <a:solidFill>
                  <a:srgbClr val="000000"/>
                </a:solidFill>
              </a:rPr>
              <a:t>i=1</a:t>
            </a:r>
            <a:r>
              <a:rPr lang="en-US" altLang="en-US" baseline="30000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x</a:t>
            </a:r>
            <a:r>
              <a:rPr lang="en-US" altLang="en-US" baseline="-25000">
                <a:solidFill>
                  <a:srgbClr val="000000"/>
                </a:solidFill>
              </a:rPr>
              <a:t>i</a:t>
            </a:r>
            <a:r>
              <a:rPr lang="en-US" altLang="en-US">
                <a:solidFill>
                  <a:srgbClr val="000000"/>
                </a:solidFill>
              </a:rPr>
              <a:t> where x</a:t>
            </a:r>
            <a:r>
              <a:rPr lang="en-US" altLang="en-US" baseline="-25000">
                <a:solidFill>
                  <a:srgbClr val="000000"/>
                </a:solidFill>
              </a:rPr>
              <a:t>i</a:t>
            </a:r>
            <a:r>
              <a:rPr lang="en-US" altLang="en-US">
                <a:solidFill>
                  <a:srgbClr val="000000"/>
                </a:solidFill>
              </a:rPr>
              <a:t> represents 0 or 1 where 1 means container i is included in set.</a:t>
            </a: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219200" y="1371600"/>
            <a:ext cx="72247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latin typeface="+mn-lt"/>
                <a:ea typeface="SimSun" pitchFamily="2" charset="-122"/>
                <a:cs typeface="Arial" pitchFamily="34" charset="0"/>
              </a:rPr>
              <a:t>Given some items, pack the knapsack to get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latin typeface="+mn-lt"/>
                <a:ea typeface="SimSun" pitchFamily="2" charset="-122"/>
                <a:cs typeface="Arial" pitchFamily="34" charset="0"/>
              </a:rPr>
              <a:t>the maximum total value. Each item has some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latin typeface="+mn-lt"/>
                <a:ea typeface="SimSun" pitchFamily="2" charset="-122"/>
                <a:cs typeface="Arial" pitchFamily="34" charset="0"/>
              </a:rPr>
              <a:t>weight and some value. Total weight that we can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latin typeface="+mn-lt"/>
                <a:ea typeface="SimSun" pitchFamily="2" charset="-122"/>
                <a:cs typeface="Arial" pitchFamily="34" charset="0"/>
              </a:rPr>
              <a:t>carry is no more than some fixed number W.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latin typeface="+mn-lt"/>
                <a:ea typeface="SimSun" pitchFamily="2" charset="-122"/>
                <a:cs typeface="Arial" pitchFamily="34" charset="0"/>
              </a:rPr>
              <a:t>So must consider weights of items as well as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latin typeface="+mn-lt"/>
                <a:ea typeface="SimSun" pitchFamily="2" charset="-122"/>
                <a:cs typeface="Arial" pitchFamily="34" charset="0"/>
              </a:rPr>
              <a:t>their values.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b="0" dirty="0">
              <a:latin typeface="+mn-lt"/>
              <a:ea typeface="SimSun" pitchFamily="2" charset="-122"/>
              <a:cs typeface="Arial" pitchFamily="34" charset="0"/>
            </a:endParaRPr>
          </a:p>
          <a:p>
            <a:pPr lvl="3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0" dirty="0">
                <a:latin typeface="+mn-lt"/>
                <a:ea typeface="SimSun" pitchFamily="2" charset="-122"/>
                <a:cs typeface="Arial" pitchFamily="34" charset="0"/>
              </a:rPr>
              <a:t>Item #        Weight    Value</a:t>
            </a:r>
          </a:p>
          <a:p>
            <a:pPr lvl="3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0" dirty="0">
                <a:latin typeface="+mn-lt"/>
                <a:ea typeface="SimSun" pitchFamily="2" charset="-122"/>
                <a:cs typeface="Arial" pitchFamily="34" charset="0"/>
              </a:rPr>
              <a:t>  1                 1            8</a:t>
            </a:r>
          </a:p>
          <a:p>
            <a:pPr lvl="3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0" dirty="0">
                <a:latin typeface="+mn-lt"/>
                <a:ea typeface="SimSun" pitchFamily="2" charset="-122"/>
                <a:cs typeface="Arial" pitchFamily="34" charset="0"/>
              </a:rPr>
              <a:t>  2                 3            6</a:t>
            </a:r>
          </a:p>
          <a:p>
            <a:pPr lvl="3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0" dirty="0">
                <a:latin typeface="+mn-lt"/>
                <a:ea typeface="SimSun" pitchFamily="2" charset="-122"/>
                <a:cs typeface="Arial" pitchFamily="34" charset="0"/>
              </a:rPr>
              <a:t>  3                 5            5</a:t>
            </a:r>
            <a:endParaRPr lang="en-US" altLang="zh-CN" b="0" dirty="0">
              <a:latin typeface="+mn-lt"/>
              <a:ea typeface="SimSun" pitchFamily="2" charset="-122"/>
              <a:cs typeface="Arial" pitchFamily="34" charset="0"/>
            </a:endParaRP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+mn-lt"/>
              </a:rPr>
              <a:t>Knapsack problem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Knapsack problem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 marL="609600" indent="-609600">
              <a:buFont typeface="Monotype Sorts"/>
              <a:buNone/>
            </a:pPr>
            <a:r>
              <a:rPr lang="en-US" altLang="zh-CN" sz="3000" dirty="0"/>
              <a:t>There are two versions of the problem: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dirty="0"/>
              <a:t>“0-1 knapsack problem”</a:t>
            </a:r>
          </a:p>
          <a:p>
            <a:pPr marL="1200150" lvl="2" indent="-342900">
              <a:spcBef>
                <a:spcPct val="0"/>
              </a:spcBef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Items are indivisible; you either take an item or not. Some special instances can be solved with 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dynamic programming</a:t>
            </a:r>
          </a:p>
          <a:p>
            <a:pPr marL="1200150" lvl="2" indent="-342900">
              <a:spcBef>
                <a:spcPct val="0"/>
              </a:spcBef>
            </a:pPr>
            <a:endParaRPr lang="en-US" altLang="zh-CN" sz="2200" i="1" dirty="0">
              <a:solidFill>
                <a:schemeClr val="hlink"/>
              </a:solidFill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dirty="0"/>
              <a:t>“Fractional knapsack problem”</a:t>
            </a:r>
          </a:p>
          <a:p>
            <a:pPr marL="1200150" lvl="2" indent="-342900">
              <a:spcBef>
                <a:spcPct val="0"/>
              </a:spcBef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Items are divisible: you can take any fraction of an item </a:t>
            </a:r>
            <a:endParaRPr lang="en-US" altLang="zh-CN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endParaRPr lang="en-US" altLang="zh-CN" sz="2000" dirty="0"/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 Knapsack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Given a knapsack with maximum capacity </a:t>
            </a:r>
            <a:r>
              <a:rPr lang="en-US" altLang="zh-CN" i="1" dirty="0"/>
              <a:t>W</a:t>
            </a:r>
            <a:r>
              <a:rPr lang="en-US" altLang="zh-CN" dirty="0"/>
              <a:t>, and a set </a:t>
            </a:r>
            <a:r>
              <a:rPr lang="en-US" altLang="zh-CN" i="1" dirty="0"/>
              <a:t>S</a:t>
            </a:r>
            <a:r>
              <a:rPr lang="en-US" altLang="zh-CN" dirty="0"/>
              <a:t> consisting of </a:t>
            </a:r>
            <a:r>
              <a:rPr lang="en-US" altLang="zh-CN" i="1" dirty="0"/>
              <a:t>n</a:t>
            </a:r>
            <a:r>
              <a:rPr lang="en-US" altLang="zh-CN" dirty="0"/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Each item </a:t>
            </a:r>
            <a:r>
              <a:rPr lang="en-US" altLang="zh-CN" i="1" dirty="0"/>
              <a:t>i</a:t>
            </a:r>
            <a:r>
              <a:rPr lang="en-US" altLang="zh-CN" dirty="0"/>
              <a:t> has some weight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and benefit value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  </a:t>
            </a:r>
            <a:r>
              <a:rPr lang="en-US" altLang="zh-CN" dirty="0"/>
              <a:t>(all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</a:t>
            </a:r>
            <a:r>
              <a:rPr lang="en-US" altLang="zh-CN" i="1" dirty="0"/>
              <a:t> </a:t>
            </a:r>
            <a:r>
              <a:rPr lang="en-US" altLang="zh-CN" baseline="-25000" dirty="0"/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W</a:t>
            </a:r>
            <a:r>
              <a:rPr lang="en-US" altLang="zh-CN" dirty="0"/>
              <a:t> are integer values)</a:t>
            </a:r>
          </a:p>
          <a:p>
            <a:pPr>
              <a:lnSpc>
                <a:spcPct val="110000"/>
              </a:lnSpc>
            </a:pPr>
            <a:r>
              <a:rPr lang="en-US" altLang="zh-CN" u="sng" dirty="0"/>
              <a:t>Problem</a:t>
            </a:r>
            <a:r>
              <a:rPr lang="en-US" altLang="zh-CN" dirty="0"/>
              <a:t>: How to pack the knapsack to achieve maximum total value of packed items?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 Knapsack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666038" cy="685800"/>
          </a:xfrm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Problem, in other words, is to find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905000" y="2209800"/>
          <a:ext cx="5486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4" imgW="1879600" imgH="342900" progId="Equation.3">
                  <p:embed/>
                </p:oleObj>
              </mc:Choice>
              <mc:Fallback>
                <p:oleObj name="Equation" r:id="rId4" imgW="1879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54864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429000"/>
            <a:ext cx="76660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buSzPct val="75000"/>
            </a:pPr>
            <a:r>
              <a:rPr lang="en-US" altLang="zh-CN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The problem is called a “</a:t>
            </a:r>
            <a:r>
              <a:rPr lang="en-US" altLang="zh-CN" b="0" i="1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0-1</a:t>
            </a:r>
            <a:r>
              <a:rPr lang="en-US" altLang="zh-CN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” problem, because each item must be entirely accepted or rejected.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0-1 Knapsack problem: </a:t>
            </a:r>
            <a:br>
              <a:rPr lang="en-US" altLang="zh-CN"/>
            </a:br>
            <a:r>
              <a:rPr lang="en-US" altLang="zh-CN"/>
              <a:t>brute-force approach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3434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CN" dirty="0"/>
              <a:t>Let’s first solve this problem with a straightforward algorithm</a:t>
            </a:r>
          </a:p>
          <a:p>
            <a:r>
              <a:rPr lang="en-US" altLang="zh-CN" dirty="0"/>
              <a:t>Since there are </a:t>
            </a:r>
            <a:r>
              <a:rPr lang="en-US" altLang="zh-CN" i="1" dirty="0"/>
              <a:t>n</a:t>
            </a:r>
            <a:r>
              <a:rPr lang="en-US" altLang="zh-CN" dirty="0"/>
              <a:t> items, there are </a:t>
            </a:r>
            <a:r>
              <a:rPr lang="en-US" altLang="zh-CN" i="1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 possible combinations of items.</a:t>
            </a:r>
          </a:p>
          <a:p>
            <a:r>
              <a:rPr lang="en-US" altLang="zh-CN" dirty="0"/>
              <a:t>Go through all combinations and find the one with maximum value and with total weight less or equal to </a:t>
            </a:r>
            <a:r>
              <a:rPr lang="en-US" altLang="zh-CN" i="1" dirty="0"/>
              <a:t>W</a:t>
            </a:r>
            <a:endParaRPr lang="en-US" altLang="zh-CN" dirty="0"/>
          </a:p>
          <a:p>
            <a:r>
              <a:rPr lang="en-US" altLang="zh-CN" dirty="0"/>
              <a:t>Running time will be </a:t>
            </a:r>
            <a:r>
              <a:rPr lang="en-US" altLang="zh-CN" i="1" dirty="0"/>
              <a:t>O(2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)</a:t>
            </a:r>
            <a:endParaRPr lang="en-US" alt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382000" cy="11049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Defining a Subproblem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230505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We can do better with an algorithm based on dynamic programming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We need to carefully identify the </a:t>
            </a:r>
            <a:r>
              <a:rPr lang="en-US" altLang="zh-CN" dirty="0" err="1"/>
              <a:t>subproblems</a:t>
            </a:r>
            <a:endParaRPr lang="en-US" altLang="zh-CN" dirty="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39813" y="4038600"/>
            <a:ext cx="720261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Let’s try this: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If items are labeled </a:t>
            </a:r>
            <a:r>
              <a:rPr lang="en-US" altLang="zh-CN" sz="2800" b="0" i="1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1..n</a:t>
            </a:r>
            <a:r>
              <a:rPr lang="en-US" altLang="zh-CN" sz="2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then a </a:t>
            </a:r>
            <a:r>
              <a:rPr lang="en-US" altLang="zh-CN" sz="2800" b="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subproblem</a:t>
            </a:r>
            <a:r>
              <a:rPr lang="en-US" altLang="zh-CN" sz="2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would be to find an optimal solution for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 i="1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S</a:t>
            </a:r>
            <a:r>
              <a:rPr lang="en-US" altLang="zh-CN" sz="2800" b="0" i="1" baseline="-25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k</a:t>
            </a:r>
            <a:r>
              <a:rPr lang="en-US" altLang="zh-CN" sz="2800" b="0" i="1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= {items labeled 1, 2, .. k}</a:t>
            </a:r>
            <a:endParaRPr lang="en-US" altLang="zh-CN" sz="2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Subproblem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 rtlCol="0">
            <a:normAutofit lnSpcReduction="10000"/>
          </a:bodyPr>
          <a:lstStyle/>
          <a:p>
            <a:pPr algn="ctr" fontAlgn="auto">
              <a:spcAft>
                <a:spcPts val="0"/>
              </a:spcAft>
              <a:buFont typeface="Monotype Sorts"/>
              <a:buNone/>
              <a:defRPr/>
            </a:pPr>
            <a:r>
              <a:rPr lang="en-US" altLang="zh-CN" dirty="0"/>
              <a:t>If items are labeled </a:t>
            </a:r>
            <a:r>
              <a:rPr lang="en-US" altLang="zh-CN" i="1" dirty="0"/>
              <a:t>1..n</a:t>
            </a:r>
            <a:r>
              <a:rPr lang="en-US" altLang="zh-CN" dirty="0"/>
              <a:t>, then a </a:t>
            </a:r>
            <a:r>
              <a:rPr lang="en-US" altLang="zh-CN" dirty="0" err="1"/>
              <a:t>subproblem</a:t>
            </a:r>
            <a:r>
              <a:rPr lang="en-US" altLang="zh-CN" dirty="0"/>
              <a:t> would be to find an optimal solution for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= {items labeled 1, 2, .. k}</a:t>
            </a:r>
          </a:p>
          <a:p>
            <a:pPr algn="ctr" fontAlgn="auto">
              <a:spcAft>
                <a:spcPts val="0"/>
              </a:spcAft>
              <a:buFont typeface="Monotype Sorts"/>
              <a:buNone/>
              <a:defRPr/>
            </a:pPr>
            <a:endParaRPr lang="en-US" altLang="zh-CN" i="1" dirty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This is a reasonable </a:t>
            </a:r>
            <a:r>
              <a:rPr lang="en-US" altLang="zh-CN" dirty="0" err="1"/>
              <a:t>subproblem</a:t>
            </a:r>
            <a:r>
              <a:rPr lang="en-US" altLang="zh-CN" dirty="0"/>
              <a:t> definition.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dirty="0"/>
              <a:t>The question is: can we describe the final solution (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n</a:t>
            </a:r>
            <a:r>
              <a:rPr lang="en-US" altLang="zh-CN" i="1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) in terms of </a:t>
            </a:r>
            <a:r>
              <a:rPr lang="en-US" altLang="zh-CN" dirty="0" err="1"/>
              <a:t>subproblems</a:t>
            </a:r>
            <a:r>
              <a:rPr lang="en-US" altLang="zh-CN" dirty="0"/>
              <a:t> (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)? 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zh-CN" dirty="0"/>
              <a:t>Unfortunately, we </a:t>
            </a:r>
            <a:r>
              <a:rPr lang="en-US" altLang="zh-CN" u="sng" dirty="0"/>
              <a:t>can’t</a:t>
            </a:r>
            <a:r>
              <a:rPr lang="en-US" altLang="zh-CN" dirty="0"/>
              <a:t> do that.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371600" y="2560638"/>
            <a:ext cx="28654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Max weight: W = 20</a:t>
            </a:r>
            <a:endParaRPr lang="en-US" altLang="zh-CN" sz="2400">
              <a:solidFill>
                <a:schemeClr val="accent2"/>
              </a:solidFill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SimSun" pitchFamily="2" charset="-122"/>
                <a:cs typeface="Arial" pitchFamily="34" charset="0"/>
              </a:rPr>
              <a:t>For S</a:t>
            </a:r>
            <a:r>
              <a:rPr lang="en-US" altLang="zh-CN" sz="24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  <a:r>
              <a:rPr lang="en-US" altLang="zh-CN" sz="2400">
                <a:latin typeface="Times New Roman" pitchFamily="18" charset="0"/>
                <a:ea typeface="SimSun" pitchFamily="2" charset="-122"/>
                <a:cs typeface="Arial" pitchFamily="34" charset="0"/>
              </a:rPr>
              <a:t>: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Total weight: 14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Maximum benefit: 20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990600" y="1341438"/>
            <a:ext cx="4343400" cy="1066800"/>
            <a:chOff x="624" y="672"/>
            <a:chExt cx="2736" cy="672"/>
          </a:xfrm>
        </p:grpSpPr>
        <p:sp>
          <p:nvSpPr>
            <p:cNvPr id="10285" name="Rectangle 4"/>
            <p:cNvSpPr>
              <a:spLocks noChangeArrowheads="1"/>
            </p:cNvSpPr>
            <p:nvPr/>
          </p:nvSpPr>
          <p:spPr bwMode="auto">
            <a:xfrm>
              <a:off x="672" y="672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86" name="Rectangle 5"/>
            <p:cNvSpPr>
              <a:spLocks noChangeArrowheads="1"/>
            </p:cNvSpPr>
            <p:nvPr/>
          </p:nvSpPr>
          <p:spPr bwMode="auto">
            <a:xfrm>
              <a:off x="672" y="672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87" name="Rectangle 10"/>
            <p:cNvSpPr>
              <a:spLocks noChangeArrowheads="1"/>
            </p:cNvSpPr>
            <p:nvPr/>
          </p:nvSpPr>
          <p:spPr bwMode="auto">
            <a:xfrm>
              <a:off x="1056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88" name="Rectangle 11"/>
            <p:cNvSpPr>
              <a:spLocks noChangeArrowheads="1"/>
            </p:cNvSpPr>
            <p:nvPr/>
          </p:nvSpPr>
          <p:spPr bwMode="auto">
            <a:xfrm>
              <a:off x="1632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89" name="Rectangle 12"/>
            <p:cNvSpPr>
              <a:spLocks noChangeArrowheads="1"/>
            </p:cNvSpPr>
            <p:nvPr/>
          </p:nvSpPr>
          <p:spPr bwMode="auto">
            <a:xfrm>
              <a:off x="2208" y="672"/>
              <a:ext cx="48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90" name="Text Box 13"/>
            <p:cNvSpPr txBox="1">
              <a:spLocks noChangeArrowheads="1"/>
            </p:cNvSpPr>
            <p:nvPr/>
          </p:nvSpPr>
          <p:spPr bwMode="auto">
            <a:xfrm>
              <a:off x="624" y="720"/>
              <a:ext cx="53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1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=2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1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=3</a:t>
              </a:r>
              <a:endPara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91" name="Text Box 15"/>
            <p:cNvSpPr txBox="1">
              <a:spLocks noChangeArrowheads="1"/>
            </p:cNvSpPr>
            <p:nvPr/>
          </p:nvSpPr>
          <p:spPr bwMode="auto">
            <a:xfrm>
              <a:off x="1056" y="720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2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=4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2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=5</a:t>
              </a:r>
              <a:endPara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92" name="Text Box 16"/>
            <p:cNvSpPr txBox="1">
              <a:spLocks noChangeArrowheads="1"/>
            </p:cNvSpPr>
            <p:nvPr/>
          </p:nvSpPr>
          <p:spPr bwMode="auto">
            <a:xfrm>
              <a:off x="1680" y="720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3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=5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3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=8</a:t>
              </a:r>
              <a:endPara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93" name="Text Box 17"/>
            <p:cNvSpPr txBox="1">
              <a:spLocks noChangeArrowheads="1"/>
            </p:cNvSpPr>
            <p:nvPr/>
          </p:nvSpPr>
          <p:spPr bwMode="auto">
            <a:xfrm>
              <a:off x="2256" y="720"/>
              <a:ext cx="5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4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=3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4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=4</a:t>
              </a:r>
              <a:endPara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endParaRPr>
            </a:p>
          </p:txBody>
        </p:sp>
      </p:grpSp>
      <p:sp>
        <p:nvSpPr>
          <p:cNvPr id="10244" name="Text Box 18"/>
          <p:cNvSpPr txBox="1">
            <a:spLocks noChangeArrowheads="1"/>
          </p:cNvSpPr>
          <p:nvPr/>
        </p:nvSpPr>
        <p:spPr bwMode="auto">
          <a:xfrm>
            <a:off x="7162800" y="1570038"/>
            <a:ext cx="552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8305800" y="1570038"/>
            <a:ext cx="552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0246" name="Text Box 20"/>
          <p:cNvSpPr txBox="1">
            <a:spLocks noChangeArrowheads="1"/>
          </p:cNvSpPr>
          <p:nvPr/>
        </p:nvSpPr>
        <p:spPr bwMode="auto">
          <a:xfrm>
            <a:off x="8229600" y="43894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10</a:t>
            </a:r>
          </a:p>
        </p:txBody>
      </p:sp>
      <p:sp>
        <p:nvSpPr>
          <p:cNvPr id="10247" name="Text Box 21"/>
          <p:cNvSpPr txBox="1">
            <a:spLocks noChangeArrowheads="1"/>
          </p:cNvSpPr>
          <p:nvPr/>
        </p:nvSpPr>
        <p:spPr bwMode="auto">
          <a:xfrm>
            <a:off x="8382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8</a:t>
            </a:r>
          </a:p>
        </p:txBody>
      </p:sp>
      <p:sp>
        <p:nvSpPr>
          <p:cNvPr id="10248" name="Text Box 22"/>
          <p:cNvSpPr txBox="1">
            <a:spLocks noChangeArrowheads="1"/>
          </p:cNvSpPr>
          <p:nvPr/>
        </p:nvSpPr>
        <p:spPr bwMode="auto">
          <a:xfrm>
            <a:off x="7315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10249" name="Text Box 23"/>
          <p:cNvSpPr txBox="1">
            <a:spLocks noChangeArrowheads="1"/>
          </p:cNvSpPr>
          <p:nvPr/>
        </p:nvSpPr>
        <p:spPr bwMode="auto">
          <a:xfrm>
            <a:off x="83820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10250" name="Text Box 24"/>
          <p:cNvSpPr txBox="1">
            <a:spLocks noChangeArrowheads="1"/>
          </p:cNvSpPr>
          <p:nvPr/>
        </p:nvSpPr>
        <p:spPr bwMode="auto">
          <a:xfrm>
            <a:off x="73152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10251" name="Text Box 25"/>
          <p:cNvSpPr txBox="1">
            <a:spLocks noChangeArrowheads="1"/>
          </p:cNvSpPr>
          <p:nvPr/>
        </p:nvSpPr>
        <p:spPr bwMode="auto">
          <a:xfrm>
            <a:off x="83820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10252" name="Text Box 26"/>
          <p:cNvSpPr txBox="1">
            <a:spLocks noChangeArrowheads="1"/>
          </p:cNvSpPr>
          <p:nvPr/>
        </p:nvSpPr>
        <p:spPr bwMode="auto">
          <a:xfrm>
            <a:off x="73152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10253" name="Text Box 27"/>
          <p:cNvSpPr txBox="1">
            <a:spLocks noChangeArrowheads="1"/>
          </p:cNvSpPr>
          <p:nvPr/>
        </p:nvSpPr>
        <p:spPr bwMode="auto">
          <a:xfrm>
            <a:off x="8382000" y="2255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10254" name="Text Box 28"/>
          <p:cNvSpPr txBox="1">
            <a:spLocks noChangeArrowheads="1"/>
          </p:cNvSpPr>
          <p:nvPr/>
        </p:nvSpPr>
        <p:spPr bwMode="auto">
          <a:xfrm>
            <a:off x="7315200" y="2255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10255" name="Text Box 29"/>
          <p:cNvSpPr txBox="1">
            <a:spLocks noChangeArrowheads="1"/>
          </p:cNvSpPr>
          <p:nvPr/>
        </p:nvSpPr>
        <p:spPr bwMode="auto">
          <a:xfrm>
            <a:off x="6781800" y="13160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Weight</a:t>
            </a:r>
          </a:p>
        </p:txBody>
      </p:sp>
      <p:sp>
        <p:nvSpPr>
          <p:cNvPr id="10256" name="Text Box 30"/>
          <p:cNvSpPr txBox="1">
            <a:spLocks noChangeArrowheads="1"/>
          </p:cNvSpPr>
          <p:nvPr/>
        </p:nvSpPr>
        <p:spPr bwMode="auto">
          <a:xfrm>
            <a:off x="7915275" y="13160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Benefit</a:t>
            </a:r>
          </a:p>
        </p:txBody>
      </p:sp>
      <p:sp>
        <p:nvSpPr>
          <p:cNvPr id="10257" name="Text Box 31"/>
          <p:cNvSpPr txBox="1">
            <a:spLocks noChangeArrowheads="1"/>
          </p:cNvSpPr>
          <p:nvPr/>
        </p:nvSpPr>
        <p:spPr bwMode="auto">
          <a:xfrm>
            <a:off x="7315200" y="4389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9</a:t>
            </a:r>
          </a:p>
        </p:txBody>
      </p:sp>
      <p:sp>
        <p:nvSpPr>
          <p:cNvPr id="10258" name="Line 32"/>
          <p:cNvSpPr>
            <a:spLocks noChangeShapeType="1"/>
          </p:cNvSpPr>
          <p:nvPr/>
        </p:nvSpPr>
        <p:spPr bwMode="auto">
          <a:xfrm>
            <a:off x="6324600" y="1189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33"/>
          <p:cNvSpPr>
            <a:spLocks noChangeShapeType="1"/>
          </p:cNvSpPr>
          <p:nvPr/>
        </p:nvSpPr>
        <p:spPr bwMode="auto">
          <a:xfrm>
            <a:off x="6324600" y="1189038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34"/>
          <p:cNvSpPr txBox="1">
            <a:spLocks noChangeArrowheads="1"/>
          </p:cNvSpPr>
          <p:nvPr/>
        </p:nvSpPr>
        <p:spPr bwMode="auto">
          <a:xfrm>
            <a:off x="7299325" y="1611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0261" name="Text Box 36"/>
          <p:cNvSpPr txBox="1">
            <a:spLocks noChangeArrowheads="1"/>
          </p:cNvSpPr>
          <p:nvPr/>
        </p:nvSpPr>
        <p:spPr bwMode="auto">
          <a:xfrm>
            <a:off x="6324600" y="1695450"/>
            <a:ext cx="647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#</a:t>
            </a:r>
          </a:p>
        </p:txBody>
      </p:sp>
      <p:sp>
        <p:nvSpPr>
          <p:cNvPr id="10262" name="Text Box 37"/>
          <p:cNvSpPr txBox="1">
            <a:spLocks noChangeArrowheads="1"/>
          </p:cNvSpPr>
          <p:nvPr/>
        </p:nvSpPr>
        <p:spPr bwMode="auto">
          <a:xfrm>
            <a:off x="6477000" y="3856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10263" name="Text Box 38"/>
          <p:cNvSpPr txBox="1">
            <a:spLocks noChangeArrowheads="1"/>
          </p:cNvSpPr>
          <p:nvPr/>
        </p:nvSpPr>
        <p:spPr bwMode="auto">
          <a:xfrm>
            <a:off x="6477000" y="332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10264" name="Text Box 39"/>
          <p:cNvSpPr txBox="1">
            <a:spLocks noChangeArrowheads="1"/>
          </p:cNvSpPr>
          <p:nvPr/>
        </p:nvSpPr>
        <p:spPr bwMode="auto">
          <a:xfrm>
            <a:off x="64770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10265" name="Text Box 40"/>
          <p:cNvSpPr txBox="1">
            <a:spLocks noChangeArrowheads="1"/>
          </p:cNvSpPr>
          <p:nvPr/>
        </p:nvSpPr>
        <p:spPr bwMode="auto">
          <a:xfrm>
            <a:off x="6477000" y="2255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10266" name="Text Box 41"/>
          <p:cNvSpPr txBox="1">
            <a:spLocks noChangeArrowheads="1"/>
          </p:cNvSpPr>
          <p:nvPr/>
        </p:nvSpPr>
        <p:spPr bwMode="auto">
          <a:xfrm>
            <a:off x="6477000" y="4389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10267" name="Freeform 42"/>
          <p:cNvSpPr>
            <a:spLocks/>
          </p:cNvSpPr>
          <p:nvPr/>
        </p:nvSpPr>
        <p:spPr bwMode="auto">
          <a:xfrm>
            <a:off x="6032500" y="2319338"/>
            <a:ext cx="520700" cy="2197100"/>
          </a:xfrm>
          <a:custGeom>
            <a:avLst/>
            <a:gdLst>
              <a:gd name="T0" fmla="*/ 2147483647 w 328"/>
              <a:gd name="T1" fmla="*/ 2147483647 h 1384"/>
              <a:gd name="T2" fmla="*/ 2147483647 w 328"/>
              <a:gd name="T3" fmla="*/ 2147483647 h 1384"/>
              <a:gd name="T4" fmla="*/ 2147483647 w 328"/>
              <a:gd name="T5" fmla="*/ 2147483647 h 1384"/>
              <a:gd name="T6" fmla="*/ 2147483647 w 328"/>
              <a:gd name="T7" fmla="*/ 2147483647 h 1384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1384"/>
              <a:gd name="T14" fmla="*/ 328 w 328"/>
              <a:gd name="T15" fmla="*/ 1384 h 1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1384">
                <a:moveTo>
                  <a:pt x="280" y="8"/>
                </a:moveTo>
                <a:cubicBezTo>
                  <a:pt x="204" y="4"/>
                  <a:pt x="128" y="0"/>
                  <a:pt x="88" y="200"/>
                </a:cubicBezTo>
                <a:cubicBezTo>
                  <a:pt x="48" y="400"/>
                  <a:pt x="0" y="1032"/>
                  <a:pt x="40" y="1208"/>
                </a:cubicBezTo>
                <a:cubicBezTo>
                  <a:pt x="80" y="1384"/>
                  <a:pt x="264" y="1288"/>
                  <a:pt x="328" y="1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Text Box 43"/>
          <p:cNvSpPr txBox="1">
            <a:spLocks noChangeArrowheads="1"/>
          </p:cNvSpPr>
          <p:nvPr/>
        </p:nvSpPr>
        <p:spPr bwMode="auto">
          <a:xfrm>
            <a:off x="5715000" y="2713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S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0269" name="Freeform 44"/>
          <p:cNvSpPr>
            <a:spLocks/>
          </p:cNvSpPr>
          <p:nvPr/>
        </p:nvSpPr>
        <p:spPr bwMode="auto">
          <a:xfrm>
            <a:off x="5562600" y="2332038"/>
            <a:ext cx="1066800" cy="2641600"/>
          </a:xfrm>
          <a:custGeom>
            <a:avLst/>
            <a:gdLst>
              <a:gd name="T0" fmla="*/ 2147483647 w 672"/>
              <a:gd name="T1" fmla="*/ 0 h 1664"/>
              <a:gd name="T2" fmla="*/ 2147483647 w 672"/>
              <a:gd name="T3" fmla="*/ 2147483647 h 1664"/>
              <a:gd name="T4" fmla="*/ 2147483647 w 672"/>
              <a:gd name="T5" fmla="*/ 2147483647 h 1664"/>
              <a:gd name="T6" fmla="*/ 2147483647 w 672"/>
              <a:gd name="T7" fmla="*/ 2147483647 h 166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664"/>
              <a:gd name="T14" fmla="*/ 672 w 672"/>
              <a:gd name="T15" fmla="*/ 1664 h 1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664">
                <a:moveTo>
                  <a:pt x="480" y="0"/>
                </a:moveTo>
                <a:cubicBezTo>
                  <a:pt x="320" y="0"/>
                  <a:pt x="160" y="0"/>
                  <a:pt x="96" y="240"/>
                </a:cubicBezTo>
                <a:cubicBezTo>
                  <a:pt x="32" y="480"/>
                  <a:pt x="0" y="1216"/>
                  <a:pt x="96" y="1440"/>
                </a:cubicBezTo>
                <a:cubicBezTo>
                  <a:pt x="192" y="1664"/>
                  <a:pt x="592" y="1592"/>
                  <a:pt x="672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Text Box 45"/>
          <p:cNvSpPr txBox="1">
            <a:spLocks noChangeArrowheads="1"/>
          </p:cNvSpPr>
          <p:nvPr/>
        </p:nvSpPr>
        <p:spPr bwMode="auto">
          <a:xfrm>
            <a:off x="5181600" y="31702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S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066800" y="4541838"/>
            <a:ext cx="4343400" cy="1066800"/>
            <a:chOff x="672" y="2688"/>
            <a:chExt cx="2736" cy="672"/>
          </a:xfrm>
        </p:grpSpPr>
        <p:sp>
          <p:nvSpPr>
            <p:cNvPr id="10277" name="Rectangle 46"/>
            <p:cNvSpPr>
              <a:spLocks noChangeArrowheads="1"/>
            </p:cNvSpPr>
            <p:nvPr/>
          </p:nvSpPr>
          <p:spPr bwMode="auto">
            <a:xfrm>
              <a:off x="720" y="2688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78" name="Rectangle 47"/>
            <p:cNvSpPr>
              <a:spLocks noChangeArrowheads="1"/>
            </p:cNvSpPr>
            <p:nvPr/>
          </p:nvSpPr>
          <p:spPr bwMode="auto">
            <a:xfrm>
              <a:off x="720" y="2688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79" name="Rectangle 48"/>
            <p:cNvSpPr>
              <a:spLocks noChangeArrowheads="1"/>
            </p:cNvSpPr>
            <p:nvPr/>
          </p:nvSpPr>
          <p:spPr bwMode="auto">
            <a:xfrm>
              <a:off x="1104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80" name="Rectangle 49"/>
            <p:cNvSpPr>
              <a:spLocks noChangeArrowheads="1"/>
            </p:cNvSpPr>
            <p:nvPr/>
          </p:nvSpPr>
          <p:spPr bwMode="auto">
            <a:xfrm>
              <a:off x="1680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81" name="Text Box 51"/>
            <p:cNvSpPr txBox="1">
              <a:spLocks noChangeArrowheads="1"/>
            </p:cNvSpPr>
            <p:nvPr/>
          </p:nvSpPr>
          <p:spPr bwMode="auto">
            <a:xfrm>
              <a:off x="672" y="2736"/>
              <a:ext cx="53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1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=2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1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=3</a:t>
              </a:r>
              <a:endPara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82" name="Text Box 52"/>
            <p:cNvSpPr txBox="1">
              <a:spLocks noChangeArrowheads="1"/>
            </p:cNvSpPr>
            <p:nvPr/>
          </p:nvSpPr>
          <p:spPr bwMode="auto">
            <a:xfrm>
              <a:off x="1104" y="2736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2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=4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2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=5</a:t>
              </a:r>
              <a:endPara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83" name="Text Box 53"/>
            <p:cNvSpPr txBox="1">
              <a:spLocks noChangeArrowheads="1"/>
            </p:cNvSpPr>
            <p:nvPr/>
          </p:nvSpPr>
          <p:spPr bwMode="auto">
            <a:xfrm>
              <a:off x="1728" y="2736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3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=5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3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=8</a:t>
              </a:r>
              <a:endPara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0284" name="Text Box 54"/>
            <p:cNvSpPr txBox="1">
              <a:spLocks noChangeArrowheads="1"/>
            </p:cNvSpPr>
            <p:nvPr/>
          </p:nvSpPr>
          <p:spPr bwMode="auto">
            <a:xfrm>
              <a:off x="2304" y="2736"/>
              <a:ext cx="5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w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5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=9</a:t>
              </a:r>
            </a:p>
            <a:p>
              <a:pPr eaLnBrk="0" hangingPunct="0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b</a:t>
              </a:r>
              <a:r>
                <a:rPr lang="en-US" altLang="zh-CN" sz="2000" b="0" baseline="-250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5 </a:t>
              </a:r>
              <a:r>
                <a:rPr lang="en-US" altLang="zh-CN" sz="20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=10</a:t>
              </a:r>
              <a:endPara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endParaRPr>
            </a:p>
          </p:txBody>
        </p:sp>
      </p:grpSp>
      <p:sp>
        <p:nvSpPr>
          <p:cNvPr id="10272" name="Line 55"/>
          <p:cNvSpPr>
            <a:spLocks noChangeShapeType="1"/>
          </p:cNvSpPr>
          <p:nvPr/>
        </p:nvSpPr>
        <p:spPr bwMode="auto">
          <a:xfrm flipV="1">
            <a:off x="6324600" y="4999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2362200" y="5580063"/>
            <a:ext cx="2865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SimSun" pitchFamily="2" charset="-122"/>
                <a:cs typeface="Arial" pitchFamily="34" charset="0"/>
              </a:rPr>
              <a:t>For S</a:t>
            </a:r>
            <a:r>
              <a:rPr lang="en-US" altLang="zh-CN" sz="24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  <a:r>
              <a:rPr lang="en-US" altLang="zh-CN" sz="2400">
                <a:latin typeface="Times New Roman" pitchFamily="18" charset="0"/>
                <a:ea typeface="SimSun" pitchFamily="2" charset="-122"/>
                <a:cs typeface="Arial" pitchFamily="34" charset="0"/>
              </a:rPr>
              <a:t>: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Total weight: 20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Maximum benefit: 26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638800" y="5303838"/>
            <a:ext cx="3124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Solution for S</a:t>
            </a:r>
            <a:r>
              <a:rPr lang="en-US" altLang="zh-CN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 is not part of the solution for S</a:t>
            </a:r>
            <a:r>
              <a:rPr lang="en-US" altLang="zh-CN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!!!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3733800" y="1951038"/>
            <a:ext cx="557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4800">
                <a:latin typeface="Arial" pitchFamily="34" charset="0"/>
                <a:ea typeface="SimSun" pitchFamily="2" charset="-122"/>
                <a:cs typeface="Arial" pitchFamily="34" charset="0"/>
              </a:rPr>
              <a:t>?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0276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Subproblem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Subproblem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zh-CN"/>
              <a:t>As we have seen, the solution for </a:t>
            </a:r>
            <a:r>
              <a:rPr lang="en-US" altLang="zh-CN" i="1"/>
              <a:t>S</a:t>
            </a:r>
            <a:r>
              <a:rPr lang="en-US" altLang="zh-CN" i="1" baseline="-25000"/>
              <a:t>4</a:t>
            </a:r>
            <a:r>
              <a:rPr lang="en-US" altLang="zh-CN"/>
              <a:t> is not part of the solution for </a:t>
            </a:r>
            <a:r>
              <a:rPr lang="en-US" altLang="zh-CN" i="1"/>
              <a:t>S</a:t>
            </a:r>
            <a:r>
              <a:rPr lang="en-US" altLang="zh-CN" i="1" baseline="-25000"/>
              <a:t>5</a:t>
            </a:r>
            <a:r>
              <a:rPr lang="en-US" altLang="zh-CN" i="1"/>
              <a:t> </a:t>
            </a:r>
            <a:r>
              <a:rPr lang="en-US" altLang="zh-CN"/>
              <a:t>– item 4 is replaced by item 5!</a:t>
            </a:r>
            <a:endParaRPr lang="en-US" altLang="zh-CN" i="1" baseline="-25000"/>
          </a:p>
          <a:p>
            <a:endParaRPr lang="en-US" altLang="zh-CN"/>
          </a:p>
          <a:p>
            <a:r>
              <a:rPr lang="en-US" altLang="zh-CN"/>
              <a:t>So our definition of a subproblem is flawed and we need another one!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Subproblem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zh-CN"/>
              <a:t>Let’s add another parameter: </a:t>
            </a:r>
            <a:r>
              <a:rPr lang="en-US" altLang="zh-CN" i="1"/>
              <a:t>w</a:t>
            </a:r>
            <a:r>
              <a:rPr lang="en-US" altLang="zh-CN"/>
              <a:t>, which will represent the maximum weight for each subset of items</a:t>
            </a:r>
          </a:p>
          <a:p>
            <a:endParaRPr lang="en-US" altLang="zh-CN">
              <a:solidFill>
                <a:schemeClr val="hlink"/>
              </a:solidFill>
            </a:endParaRPr>
          </a:p>
          <a:p>
            <a:r>
              <a:rPr lang="en-US" altLang="zh-CN"/>
              <a:t>The subproblem then will be to compute </a:t>
            </a:r>
            <a:r>
              <a:rPr lang="en-US" altLang="zh-CN" i="1"/>
              <a:t>V[k,w], i.e.,</a:t>
            </a:r>
            <a:r>
              <a:rPr lang="en-US" altLang="zh-CN"/>
              <a:t> to find an optimal solution for </a:t>
            </a:r>
            <a:r>
              <a:rPr lang="en-US" altLang="zh-CN" i="1"/>
              <a:t>S</a:t>
            </a:r>
            <a:r>
              <a:rPr lang="en-US" altLang="zh-CN" i="1" baseline="-25000"/>
              <a:t>k</a:t>
            </a:r>
            <a:r>
              <a:rPr lang="en-US" altLang="zh-CN" i="1"/>
              <a:t> = {items labeled 1, 2, .. k} in a knapsack of size w</a:t>
            </a:r>
          </a:p>
          <a:p>
            <a:endParaRPr lang="zh-CN" altLang="en-US" sz="3600" baseline="-25000">
              <a:solidFill>
                <a:schemeClr val="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Times New Roman" pitchFamily="18" charset="0"/>
              </a:rPr>
              <a:t>Minimum-Cost Communication Network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Given a set of cities and possible communication links that can be represented as an undirected graph. Each edge has a cost (or </a:t>
            </a:r>
            <a:r>
              <a:rPr lang="en-US" altLang="en-US" sz="2400">
                <a:solidFill>
                  <a:srgbClr val="000000"/>
                </a:solidFill>
                <a:latin typeface="Arial" pitchFamily="34" charset="0"/>
              </a:rPr>
              <a:t>weight). </a:t>
            </a: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Find a spanning tree with the minimum total edge weight.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Choose the edge with the smallest edge weight 1</a:t>
            </a:r>
            <a:r>
              <a:rPr lang="en-US" altLang="en-US" sz="2400" baseline="30000" dirty="0">
                <a:solidFill>
                  <a:srgbClr val="000000"/>
                </a:solidFill>
                <a:latin typeface="Arial" pitchFamily="34" charset="0"/>
              </a:rPr>
              <a:t>st</a:t>
            </a:r>
            <a:r>
              <a:rPr lang="en-US" altLang="en-US" sz="2400" dirty="0">
                <a:solidFill>
                  <a:srgbClr val="000000"/>
                </a:solidFill>
                <a:latin typeface="Arial" pitchFamily="34" charset="0"/>
              </a:rPr>
              <a:t> that does not form a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56007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885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Formula for subproblems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zh-CN"/>
              <a:t>The subproblem will then be to compute </a:t>
            </a:r>
            <a:r>
              <a:rPr lang="en-US" altLang="zh-CN" i="1"/>
              <a:t>V[k,w], i.e.,</a:t>
            </a:r>
            <a:r>
              <a:rPr lang="en-US" altLang="zh-CN"/>
              <a:t> to find an optimal solution for </a:t>
            </a:r>
            <a:r>
              <a:rPr lang="en-US" altLang="zh-CN" i="1"/>
              <a:t>S</a:t>
            </a:r>
            <a:r>
              <a:rPr lang="en-US" altLang="zh-CN" i="1" baseline="-25000"/>
              <a:t>k</a:t>
            </a:r>
            <a:r>
              <a:rPr lang="en-US" altLang="zh-CN" i="1"/>
              <a:t> = {items labeled 1, 2, .. k} in a knapsack of size w</a:t>
            </a:r>
          </a:p>
          <a:p>
            <a:endParaRPr lang="en-US" altLang="zh-CN" i="1">
              <a:solidFill>
                <a:schemeClr val="tx2"/>
              </a:solidFill>
            </a:endParaRPr>
          </a:p>
          <a:p>
            <a:r>
              <a:rPr lang="en-US" altLang="zh-CN"/>
              <a:t>Assuming knowing V[i, j], where i=0,1, 2, … k-1, j=0,1,2, …w, how to derive V[k,w]?</a:t>
            </a:r>
          </a:p>
          <a:p>
            <a:endParaRPr lang="en-US" altLang="zh-CN" i="1">
              <a:solidFill>
                <a:schemeClr val="tx2"/>
              </a:solidFill>
            </a:endParaRPr>
          </a:p>
          <a:p>
            <a:endParaRPr lang="en-US" altLang="zh-CN" i="1">
              <a:solidFill>
                <a:schemeClr val="tx2"/>
              </a:solidFill>
            </a:endParaRPr>
          </a:p>
          <a:p>
            <a:endParaRPr lang="zh-CN" altLang="en-US" sz="3600" baseline="-25000">
              <a:solidFill>
                <a:schemeClr val="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Recursive Formula for subproblems (continued)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657600"/>
            <a:ext cx="8001000" cy="29718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zh-CN" altLang="en-US"/>
              <a:t>	</a:t>
            </a:r>
            <a:r>
              <a:rPr lang="en-US" altLang="zh-CN"/>
              <a:t>It means, that the best subset of </a:t>
            </a:r>
            <a:r>
              <a:rPr lang="en-US" altLang="zh-CN" i="1"/>
              <a:t>S</a:t>
            </a:r>
            <a:r>
              <a:rPr lang="en-US" altLang="zh-CN" i="1" baseline="-25000"/>
              <a:t>k</a:t>
            </a:r>
            <a:r>
              <a:rPr lang="en-US" altLang="zh-CN"/>
              <a:t> that has total weight </a:t>
            </a:r>
            <a:r>
              <a:rPr lang="en-US" altLang="zh-CN" i="1"/>
              <a:t>w</a:t>
            </a:r>
            <a:r>
              <a:rPr lang="en-US" altLang="zh-CN"/>
              <a:t> is:</a:t>
            </a:r>
          </a:p>
          <a:p>
            <a:pPr lvl="1">
              <a:buFontTx/>
              <a:buNone/>
            </a:pPr>
            <a:r>
              <a:rPr lang="en-US" altLang="zh-CN"/>
              <a:t>1) the best subset of </a:t>
            </a:r>
            <a:r>
              <a:rPr lang="en-US" altLang="zh-CN" i="1"/>
              <a:t>S</a:t>
            </a:r>
            <a:r>
              <a:rPr lang="en-US" altLang="zh-CN" i="1" baseline="-25000"/>
              <a:t>k-1</a:t>
            </a:r>
            <a:r>
              <a:rPr lang="en-US" altLang="zh-CN"/>
              <a:t> that has total weight </a:t>
            </a:r>
            <a:r>
              <a:rPr lang="en-US" altLang="zh-CN">
                <a:sym typeface="Symbol" pitchFamily="18" charset="2"/>
              </a:rPr>
              <a:t> </a:t>
            </a:r>
            <a:r>
              <a:rPr lang="en-US" altLang="zh-CN" i="1"/>
              <a:t>w</a:t>
            </a:r>
            <a:r>
              <a:rPr lang="en-US" altLang="zh-CN"/>
              <a:t>,    </a:t>
            </a:r>
            <a:r>
              <a:rPr lang="en-US" altLang="zh-CN" b="1"/>
              <a:t>or</a:t>
            </a:r>
            <a:endParaRPr lang="en-US" altLang="zh-CN"/>
          </a:p>
          <a:p>
            <a:pPr lvl="1">
              <a:buFontTx/>
              <a:buNone/>
            </a:pPr>
            <a:r>
              <a:rPr lang="en-US" altLang="zh-CN"/>
              <a:t>2) the best subset of </a:t>
            </a:r>
            <a:r>
              <a:rPr lang="en-US" altLang="zh-CN" i="1"/>
              <a:t>S</a:t>
            </a:r>
            <a:r>
              <a:rPr lang="en-US" altLang="zh-CN" i="1" baseline="-25000"/>
              <a:t>k-1</a:t>
            </a:r>
            <a:r>
              <a:rPr lang="en-US" altLang="zh-CN"/>
              <a:t> that has total weight </a:t>
            </a:r>
            <a:r>
              <a:rPr lang="en-US" altLang="zh-CN">
                <a:sym typeface="Symbol" pitchFamily="18" charset="2"/>
              </a:rPr>
              <a:t> </a:t>
            </a:r>
            <a:r>
              <a:rPr lang="en-US" altLang="zh-CN" i="1"/>
              <a:t>w-w</a:t>
            </a:r>
            <a:r>
              <a:rPr lang="en-US" altLang="zh-CN" i="1" baseline="-25000"/>
              <a:t>k</a:t>
            </a:r>
            <a:r>
              <a:rPr lang="en-US" altLang="zh-CN"/>
              <a:t> plus the item </a:t>
            </a:r>
            <a:r>
              <a:rPr lang="en-US" altLang="zh-CN" i="1"/>
              <a:t>k</a:t>
            </a:r>
            <a:endParaRPr lang="en-US" altLang="zh-CN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762000" y="2514600"/>
          <a:ext cx="65373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4" imgW="5473700" imgH="736600" progId="Equation.3">
                  <p:embed/>
                </p:oleObj>
              </mc:Choice>
              <mc:Fallback>
                <p:oleObj name="Equation" r:id="rId4" imgW="54737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65373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1905000"/>
            <a:ext cx="76660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Recursive formula for subproblems: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Formula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048000"/>
            <a:ext cx="7162800" cy="3200400"/>
          </a:xfrm>
        </p:spPr>
        <p:txBody>
          <a:bodyPr/>
          <a:lstStyle/>
          <a:p>
            <a:r>
              <a:rPr lang="en-US" altLang="zh-CN" sz="2400"/>
              <a:t>The best subset of </a:t>
            </a:r>
            <a:r>
              <a:rPr lang="en-US" altLang="zh-CN" sz="2400" i="1"/>
              <a:t>S</a:t>
            </a:r>
            <a:r>
              <a:rPr lang="en-US" altLang="zh-CN" sz="2400" i="1" baseline="-25000"/>
              <a:t>k</a:t>
            </a:r>
            <a:r>
              <a:rPr lang="en-US" altLang="zh-CN" sz="2400"/>
              <a:t> that has the total weight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/>
              <a:t>w,</a:t>
            </a:r>
            <a:r>
              <a:rPr lang="en-US" altLang="zh-CN" sz="2400"/>
              <a:t> either contains item </a:t>
            </a:r>
            <a:r>
              <a:rPr lang="en-US" altLang="zh-CN" sz="2400" i="1"/>
              <a:t>k</a:t>
            </a:r>
            <a:r>
              <a:rPr lang="en-US" altLang="zh-CN" sz="2400"/>
              <a:t> or not.</a:t>
            </a:r>
          </a:p>
          <a:p>
            <a:r>
              <a:rPr lang="en-US" altLang="zh-CN" sz="2400"/>
              <a:t>First case: </a:t>
            </a:r>
            <a:r>
              <a:rPr lang="en-US" altLang="zh-CN" sz="2400" i="1"/>
              <a:t>w</a:t>
            </a:r>
            <a:r>
              <a:rPr lang="en-US" altLang="zh-CN" sz="2400" i="1" baseline="-25000"/>
              <a:t>k</a:t>
            </a:r>
            <a:r>
              <a:rPr lang="en-US" altLang="zh-CN" sz="2400" i="1"/>
              <a:t>&gt;w</a:t>
            </a:r>
            <a:r>
              <a:rPr lang="en-US" altLang="zh-CN" sz="2400"/>
              <a:t>. Item </a:t>
            </a:r>
            <a:r>
              <a:rPr lang="en-US" altLang="zh-CN" sz="2400" i="1"/>
              <a:t>k</a:t>
            </a:r>
            <a:r>
              <a:rPr lang="en-US" altLang="zh-CN" sz="2400"/>
              <a:t> can’t be part of the solution, since if it was, the total weight would be </a:t>
            </a:r>
            <a:r>
              <a:rPr lang="en-US" altLang="zh-CN" sz="2400" i="1"/>
              <a:t>&gt; w</a:t>
            </a:r>
            <a:r>
              <a:rPr lang="en-US" altLang="zh-CN" sz="2400"/>
              <a:t>, which is unacceptable.</a:t>
            </a:r>
          </a:p>
          <a:p>
            <a:r>
              <a:rPr lang="en-US" altLang="zh-CN" sz="2400"/>
              <a:t>Second case: </a:t>
            </a:r>
            <a:r>
              <a:rPr lang="en-US" altLang="zh-CN" sz="2400" i="1"/>
              <a:t>w</a:t>
            </a:r>
            <a:r>
              <a:rPr lang="en-US" altLang="zh-CN" sz="2400" i="1" baseline="-25000"/>
              <a:t>k</a:t>
            </a:r>
            <a:r>
              <a:rPr lang="en-US" altLang="zh-CN" sz="2400" i="1"/>
              <a:t> </a:t>
            </a:r>
            <a:r>
              <a:rPr lang="en-US" altLang="zh-CN" sz="2400">
                <a:sym typeface="Symbol" pitchFamily="18" charset="2"/>
              </a:rPr>
              <a:t> </a:t>
            </a:r>
            <a:r>
              <a:rPr lang="en-US" altLang="zh-CN" sz="2400" i="1"/>
              <a:t>w</a:t>
            </a:r>
            <a:r>
              <a:rPr lang="en-US" altLang="zh-CN" sz="2400"/>
              <a:t>. Then the item </a:t>
            </a:r>
            <a:r>
              <a:rPr lang="en-US" altLang="zh-CN" sz="2400" i="1"/>
              <a:t>k</a:t>
            </a:r>
            <a:r>
              <a:rPr lang="en-US" altLang="zh-CN" sz="2400"/>
              <a:t> </a:t>
            </a:r>
            <a:r>
              <a:rPr lang="en-US" altLang="zh-CN" sz="2400" u="sng"/>
              <a:t>can</a:t>
            </a:r>
            <a:r>
              <a:rPr lang="en-US" altLang="zh-CN" sz="2400"/>
              <a:t> be in the solution, and we choose </a:t>
            </a:r>
            <a:r>
              <a:rPr lang="en-US" altLang="zh-CN" sz="2400" i="1"/>
              <a:t>the case with greater value</a:t>
            </a:r>
            <a:r>
              <a:rPr lang="en-US" altLang="zh-CN" sz="2400"/>
              <a:t>.</a:t>
            </a:r>
          </a:p>
        </p:txBody>
      </p:sp>
      <p:graphicFrame>
        <p:nvGraphicFramePr>
          <p:cNvPr id="1536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1752600"/>
          <a:ext cx="6781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4" imgW="5473700" imgH="736600" progId="Equation.3">
                  <p:embed/>
                </p:oleObj>
              </mc:Choice>
              <mc:Fallback>
                <p:oleObj name="Equation" r:id="rId4" imgW="5473700" imgH="736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6781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0-1 Knapsack Algorithm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878762" cy="53340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CN" sz="2400" dirty="0"/>
              <a:t>for w = 0 to W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V[0,w] = 0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for i = 1 to n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V[i,0] = 0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for i = 1 to n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for w = 0 to W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	if 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&lt;= w </a:t>
            </a:r>
            <a:r>
              <a:rPr lang="en-US" altLang="zh-CN" sz="2400" dirty="0">
                <a:solidFill>
                  <a:srgbClr val="008000"/>
                </a:solidFill>
              </a:rPr>
              <a:t>// item i can be part of the solution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		if 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+ V[i-1,w-w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 &gt; V[i-1,w]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			V[</a:t>
            </a:r>
            <a:r>
              <a:rPr lang="en-US" altLang="zh-CN" sz="2400" dirty="0" err="1"/>
              <a:t>i,w</a:t>
            </a:r>
            <a:r>
              <a:rPr lang="en-US" altLang="zh-CN" sz="2400" dirty="0"/>
              <a:t>] = 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+ V[i-1,w- 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]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		else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			V[</a:t>
            </a:r>
            <a:r>
              <a:rPr lang="en-US" altLang="zh-CN" sz="2400" dirty="0" err="1"/>
              <a:t>i,w</a:t>
            </a:r>
            <a:r>
              <a:rPr lang="en-US" altLang="zh-CN" sz="2400" dirty="0"/>
              <a:t>] = V[i-1,w]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	else V[</a:t>
            </a:r>
            <a:r>
              <a:rPr lang="en-US" altLang="zh-CN" sz="2400" dirty="0" err="1"/>
              <a:t>i,w</a:t>
            </a:r>
            <a:r>
              <a:rPr lang="en-US" altLang="zh-CN" sz="2400" dirty="0"/>
              <a:t>] = V[i-1,w]  </a:t>
            </a: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en-US" altLang="zh-CN" sz="2400" dirty="0" err="1">
                <a:solidFill>
                  <a:srgbClr val="008000"/>
                </a:solidFill>
              </a:rPr>
              <a:t>w</a:t>
            </a:r>
            <a:r>
              <a:rPr lang="en-US" altLang="zh-CN" sz="2400" baseline="-25000" dirty="0" err="1">
                <a:solidFill>
                  <a:srgbClr val="008000"/>
                </a:solidFill>
              </a:rPr>
              <a:t>i</a:t>
            </a:r>
            <a:r>
              <a:rPr lang="en-US" altLang="zh-CN" sz="2400" dirty="0">
                <a:solidFill>
                  <a:srgbClr val="008000"/>
                </a:solidFill>
              </a:rPr>
              <a:t> &gt; w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Running time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428750"/>
            <a:ext cx="7772400" cy="31242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CN" sz="2400" dirty="0"/>
              <a:t>for w = 0 to W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V[0,w] = 0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for i = 1 to n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V[i,0] = 0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for i = 1 to n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for w = 0 to W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	&lt; the rest of the code &gt;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79525" y="4572000"/>
            <a:ext cx="7216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What is the running time of this algorithm?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251325" y="152400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O(W)</a:t>
            </a:r>
            <a:endParaRPr lang="en-US" altLang="zh-CN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800600" y="363855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O(W)</a:t>
            </a:r>
            <a:endParaRPr lang="en-US" altLang="zh-CN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43400" y="3028950"/>
            <a:ext cx="2601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Repeat </a:t>
            </a:r>
            <a:r>
              <a:rPr lang="en-US" altLang="zh-CN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n</a:t>
            </a: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 times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47800" y="5238750"/>
            <a:ext cx="153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O(n*W)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203325" y="5715000"/>
            <a:ext cx="69675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Remember that the brute-force algorithm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takes O(2</a:t>
            </a:r>
            <a:r>
              <a:rPr lang="en-US" altLang="zh-CN" b="0" baseline="30000">
                <a:latin typeface="Times New Roman" pitchFamily="18" charset="0"/>
                <a:ea typeface="SimSun" pitchFamily="2" charset="-122"/>
                <a:cs typeface="Arial" pitchFamily="34" charset="0"/>
              </a:rPr>
              <a:t>n</a:t>
            </a:r>
            <a:r>
              <a:rPr lang="en-US" altLang="zh-CN" b="0">
                <a:latin typeface="Times New Roman" pitchFamily="18" charset="0"/>
                <a:ea typeface="SimSun" pitchFamily="2" charset="-122"/>
                <a:cs typeface="Arial" pitchFamily="34" charset="0"/>
              </a:rPr>
              <a:t>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7"/>
          <p:cNvSpPr txBox="1">
            <a:spLocks noChangeArrowheads="1"/>
          </p:cNvSpPr>
          <p:nvPr/>
        </p:nvSpPr>
        <p:spPr bwMode="auto">
          <a:xfrm>
            <a:off x="1660525" y="2006600"/>
            <a:ext cx="58229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3600" b="0">
                <a:latin typeface="Times New Roman" pitchFamily="18" charset="0"/>
                <a:ea typeface="SimSun" pitchFamily="2" charset="-122"/>
                <a:cs typeface="Arial" pitchFamily="34" charset="0"/>
              </a:rPr>
              <a:t>Let’s run our algorithm on the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3600" b="0">
                <a:latin typeface="Times New Roman" pitchFamily="18" charset="0"/>
                <a:ea typeface="SimSun" pitchFamily="2" charset="-122"/>
                <a:cs typeface="Arial" pitchFamily="34" charset="0"/>
              </a:rPr>
              <a:t>following data: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CN" sz="3600" b="0">
              <a:solidFill>
                <a:schemeClr val="hlink"/>
              </a:solidFill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3600" b="0">
                <a:latin typeface="Times New Roman" pitchFamily="18" charset="0"/>
                <a:ea typeface="SimSun" pitchFamily="2" charset="-122"/>
                <a:cs typeface="Arial" pitchFamily="34" charset="0"/>
              </a:rPr>
              <a:t>n = 4 (# of elements)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36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 = 5 (max weight)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36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Elements (weight, benefit):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3600" b="0">
                <a:latin typeface="Times New Roman" pitchFamily="18" charset="0"/>
                <a:ea typeface="SimSun" pitchFamily="2" charset="-122"/>
                <a:cs typeface="Arial" pitchFamily="34" charset="0"/>
              </a:rPr>
              <a:t>(2,3), (3,4), (4,5),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8435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121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138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for w = 0 to W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	V[0,w] = 0</a:t>
            </a:r>
          </a:p>
        </p:txBody>
      </p:sp>
      <p:sp>
        <p:nvSpPr>
          <p:cNvPr id="19460" name="Line 151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152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160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161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162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163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64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9473" name="Line 192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93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4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195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196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197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00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9480" name="Text Box 201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19481" name="Text Box 202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19482" name="Text Box 203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19483" name="Text Box 204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19484" name="Text Box 205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19485" name="Text Box 206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9486" name="Text Box 207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19487" name="Text Box 208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19488" name="Text Box 209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19489" name="Text Box 210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19490" name="Text Box 211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i\W</a:t>
            </a:r>
          </a:p>
        </p:txBody>
      </p:sp>
      <p:sp>
        <p:nvSpPr>
          <p:cNvPr id="19491" name="Rectangle 2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for i = 1 to n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	V[i,0] = 0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grpSp>
        <p:nvGrpSpPr>
          <p:cNvPr id="20488" name="Group 72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0490" name="Line 41"/>
            <p:cNvSpPr>
              <a:spLocks noChangeShapeType="1"/>
            </p:cNvSpPr>
            <p:nvPr/>
          </p:nvSpPr>
          <p:spPr bwMode="auto">
            <a:xfrm>
              <a:off x="9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42"/>
            <p:cNvSpPr>
              <a:spLocks noChangeShapeType="1"/>
            </p:cNvSpPr>
            <p:nvPr/>
          </p:nvSpPr>
          <p:spPr bwMode="auto">
            <a:xfrm>
              <a:off x="960" y="10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44"/>
            <p:cNvSpPr>
              <a:spLocks noChangeShapeType="1"/>
            </p:cNvSpPr>
            <p:nvPr/>
          </p:nvSpPr>
          <p:spPr bwMode="auto">
            <a:xfrm>
              <a:off x="196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45"/>
            <p:cNvSpPr>
              <a:spLocks noChangeShapeType="1"/>
            </p:cNvSpPr>
            <p:nvPr/>
          </p:nvSpPr>
          <p:spPr bwMode="auto">
            <a:xfrm>
              <a:off x="2496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46"/>
            <p:cNvSpPr>
              <a:spLocks noChangeShapeType="1"/>
            </p:cNvSpPr>
            <p:nvPr/>
          </p:nvSpPr>
          <p:spPr bwMode="auto">
            <a:xfrm>
              <a:off x="3024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47"/>
            <p:cNvSpPr>
              <a:spLocks noChangeShapeType="1"/>
            </p:cNvSpPr>
            <p:nvPr/>
          </p:nvSpPr>
          <p:spPr bwMode="auto">
            <a:xfrm>
              <a:off x="3552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Text Box 48"/>
            <p:cNvSpPr txBox="1">
              <a:spLocks noChangeArrowheads="1"/>
            </p:cNvSpPr>
            <p:nvPr/>
          </p:nvSpPr>
          <p:spPr bwMode="auto">
            <a:xfrm>
              <a:off x="110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0498" name="Text Box 49"/>
            <p:cNvSpPr txBox="1">
              <a:spLocks noChangeArrowheads="1"/>
            </p:cNvSpPr>
            <p:nvPr/>
          </p:nvSpPr>
          <p:spPr bwMode="auto">
            <a:xfrm>
              <a:off x="158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0499" name="Text Box 50"/>
            <p:cNvSpPr txBox="1">
              <a:spLocks noChangeArrowheads="1"/>
            </p:cNvSpPr>
            <p:nvPr/>
          </p:nvSpPr>
          <p:spPr bwMode="auto">
            <a:xfrm>
              <a:off x="211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0500" name="Text Box 5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0501" name="Text Box 52"/>
            <p:cNvSpPr txBox="1">
              <a:spLocks noChangeArrowheads="1"/>
            </p:cNvSpPr>
            <p:nvPr/>
          </p:nvSpPr>
          <p:spPr bwMode="auto">
            <a:xfrm>
              <a:off x="3696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0502" name="Text Box 5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0503" name="Line 54"/>
            <p:cNvSpPr>
              <a:spLocks noChangeShapeType="1"/>
            </p:cNvSpPr>
            <p:nvPr/>
          </p:nvSpPr>
          <p:spPr bwMode="auto">
            <a:xfrm>
              <a:off x="408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55"/>
            <p:cNvSpPr>
              <a:spLocks noChangeShapeType="1"/>
            </p:cNvSpPr>
            <p:nvPr/>
          </p:nvSpPr>
          <p:spPr bwMode="auto">
            <a:xfrm>
              <a:off x="960" y="134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56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57"/>
            <p:cNvSpPr>
              <a:spLocks noChangeShapeType="1"/>
            </p:cNvSpPr>
            <p:nvPr/>
          </p:nvSpPr>
          <p:spPr bwMode="auto">
            <a:xfrm>
              <a:off x="960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58"/>
            <p:cNvSpPr>
              <a:spLocks noChangeShapeType="1"/>
            </p:cNvSpPr>
            <p:nvPr/>
          </p:nvSpPr>
          <p:spPr bwMode="auto">
            <a:xfrm>
              <a:off x="960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59"/>
            <p:cNvSpPr>
              <a:spLocks noChangeShapeType="1"/>
            </p:cNvSpPr>
            <p:nvPr/>
          </p:nvSpPr>
          <p:spPr bwMode="auto">
            <a:xfrm>
              <a:off x="960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60"/>
            <p:cNvSpPr txBox="1">
              <a:spLocks noChangeArrowheads="1"/>
            </p:cNvSpPr>
            <p:nvPr/>
          </p:nvSpPr>
          <p:spPr bwMode="auto">
            <a:xfrm>
              <a:off x="65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0510" name="Text Box 61"/>
            <p:cNvSpPr txBox="1">
              <a:spLocks noChangeArrowheads="1"/>
            </p:cNvSpPr>
            <p:nvPr/>
          </p:nvSpPr>
          <p:spPr bwMode="auto">
            <a:xfrm>
              <a:off x="652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20511" name="Text Box 62"/>
            <p:cNvSpPr txBox="1">
              <a:spLocks noChangeArrowheads="1"/>
            </p:cNvSpPr>
            <p:nvPr/>
          </p:nvSpPr>
          <p:spPr bwMode="auto">
            <a:xfrm>
              <a:off x="652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20512" name="Text Box 63"/>
            <p:cNvSpPr txBox="1">
              <a:spLocks noChangeArrowheads="1"/>
            </p:cNvSpPr>
            <p:nvPr/>
          </p:nvSpPr>
          <p:spPr bwMode="auto">
            <a:xfrm>
              <a:off x="6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0513" name="Text Box 64"/>
            <p:cNvSpPr txBox="1">
              <a:spLocks noChangeArrowheads="1"/>
            </p:cNvSpPr>
            <p:nvPr/>
          </p:nvSpPr>
          <p:spPr bwMode="auto">
            <a:xfrm>
              <a:off x="316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4</a:t>
              </a:r>
            </a:p>
          </p:txBody>
        </p:sp>
        <p:sp>
          <p:nvSpPr>
            <p:cNvPr id="20514" name="Text Box 65"/>
            <p:cNvSpPr txBox="1">
              <a:spLocks noChangeArrowheads="1"/>
            </p:cNvSpPr>
            <p:nvPr/>
          </p:nvSpPr>
          <p:spPr bwMode="auto">
            <a:xfrm>
              <a:off x="3696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5</a:t>
              </a:r>
            </a:p>
          </p:txBody>
        </p:sp>
        <p:sp>
          <p:nvSpPr>
            <p:cNvPr id="20515" name="Text Box 66"/>
            <p:cNvSpPr txBox="1">
              <a:spLocks noChangeArrowheads="1"/>
            </p:cNvSpPr>
            <p:nvPr/>
          </p:nvSpPr>
          <p:spPr bwMode="auto">
            <a:xfrm>
              <a:off x="11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0516" name="Text Box 67"/>
            <p:cNvSpPr txBox="1">
              <a:spLocks noChangeArrowheads="1"/>
            </p:cNvSpPr>
            <p:nvPr/>
          </p:nvSpPr>
          <p:spPr bwMode="auto">
            <a:xfrm>
              <a:off x="158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20517" name="Text Box 68"/>
            <p:cNvSpPr txBox="1">
              <a:spLocks noChangeArrowheads="1"/>
            </p:cNvSpPr>
            <p:nvPr/>
          </p:nvSpPr>
          <p:spPr bwMode="auto">
            <a:xfrm>
              <a:off x="211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20518" name="Text Box 69"/>
            <p:cNvSpPr txBox="1">
              <a:spLocks noChangeArrowheads="1"/>
            </p:cNvSpPr>
            <p:nvPr/>
          </p:nvSpPr>
          <p:spPr bwMode="auto">
            <a:xfrm>
              <a:off x="2640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0519" name="Text Box 70"/>
            <p:cNvSpPr txBox="1">
              <a:spLocks noChangeArrowheads="1"/>
            </p:cNvSpPr>
            <p:nvPr/>
          </p:nvSpPr>
          <p:spPr bwMode="auto">
            <a:xfrm>
              <a:off x="652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4</a:t>
              </a:r>
            </a:p>
          </p:txBody>
        </p:sp>
        <p:sp>
          <p:nvSpPr>
            <p:cNvPr id="20520" name="Text Box 71"/>
            <p:cNvSpPr txBox="1">
              <a:spLocks noChangeArrowheads="1"/>
            </p:cNvSpPr>
            <p:nvPr/>
          </p:nvSpPr>
          <p:spPr bwMode="auto">
            <a:xfrm>
              <a:off x="662" y="7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i\W</a:t>
              </a:r>
            </a:p>
          </p:txBody>
        </p:sp>
      </p:grpSp>
      <p:sp>
        <p:nvSpPr>
          <p:cNvPr id="20489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21508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09" name="Text Box 38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11" name="Rectangle 41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=-1</a:t>
            </a:r>
          </a:p>
        </p:txBody>
      </p:sp>
      <p:sp>
        <p:nvSpPr>
          <p:cNvPr id="21513" name="Line 47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48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49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50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51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52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53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54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21" name="Text Box 55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22" name="Text Box 56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23" name="Text Box 57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24" name="Text Box 58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25" name="Text Box 59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26" name="Line 71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72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73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74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75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76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Text Box 79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33" name="Text Box 80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21534" name="Text Box 81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1535" name="Text Box 82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1536" name="Text Box 83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1537" name="Text Box 84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21538" name="Text Box 85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39" name="Text Box 86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21540" name="Text Box 87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1541" name="Text Box 88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1542" name="Text Box 89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1543" name="Text Box 90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i\W</a:t>
            </a:r>
          </a:p>
        </p:txBody>
      </p:sp>
      <p:sp>
        <p:nvSpPr>
          <p:cNvPr id="21544" name="Text Box 103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45" name="Text Box 104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1546" name="Text Box 105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191594" name="Line 106"/>
          <p:cNvSpPr>
            <a:spLocks noChangeShapeType="1"/>
          </p:cNvSpPr>
          <p:nvPr/>
        </p:nvSpPr>
        <p:spPr bwMode="auto">
          <a:xfrm>
            <a:off x="2514600" y="243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Text Box 41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21336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46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22535" name="Group 83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2539" name="Text Box 43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2540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2541" name="Text Box 4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2542" name="Text Box 4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2543" name="Text Box 5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22544" name="Group 5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2545" name="Line 5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6" name="Line 5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Line 5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Line 5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Line 5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Line 5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Line 5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Text Box 5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2553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2554" name="Text Box 6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2555" name="Text Box 6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2556" name="Text Box 6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2557" name="Text Box 6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2558" name="Line 6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Line 6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Line 6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Line 6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Line 6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Line 7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7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2565" name="Text Box 7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2566" name="Text Box 7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2567" name="Text Box 7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2568" name="Text Box 7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2569" name="Text Box 7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2570" name="Text Box 7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2571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2572" name="Text Box 7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2573" name="Text Box 8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2574" name="Text Box 8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2575" name="Text Box 8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22536" name="Text Box 87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=0</a:t>
            </a:r>
          </a:p>
        </p:txBody>
      </p:sp>
      <p:sp>
        <p:nvSpPr>
          <p:cNvPr id="22537" name="Text Box 88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22538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The Greedy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create the solution in stages.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each stage try to make a decision that appears to be the best under some criterion.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a decision is made it is never changed.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at each stage must choose something that is feasible.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82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29718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23559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3564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3566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23569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3570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3578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3579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3580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3581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3582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3583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3590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3591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3592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3593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3594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3595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3596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3597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3598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3599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3600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23560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=1</a:t>
            </a:r>
          </a:p>
        </p:txBody>
      </p:sp>
      <p:sp>
        <p:nvSpPr>
          <p:cNvPr id="23561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23562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356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38100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4589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4590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4591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4592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4593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24594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4595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603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604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605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606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607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608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1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615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4616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4617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4618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4619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4620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621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4622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4623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4624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4625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24584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=2</a:t>
            </a:r>
          </a:p>
        </p:txBody>
      </p:sp>
      <p:sp>
        <p:nvSpPr>
          <p:cNvPr id="24585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2458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458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458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6482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5614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5615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5616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5617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5618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25619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5620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5628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5629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5630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5631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5632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5633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5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5640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5641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5642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5643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5644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5645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5646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5647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5648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5649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5650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25608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=3</a:t>
            </a:r>
          </a:p>
        </p:txBody>
      </p:sp>
      <p:sp>
        <p:nvSpPr>
          <p:cNvPr id="25609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25610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5611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5612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561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6639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6640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6641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6642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6643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26644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6645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9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0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1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6653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6654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6655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6656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6657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6658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9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0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1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2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3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6665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6666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6667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6668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6669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6670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6671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6672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6673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6674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6675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26629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=-2</a:t>
            </a:r>
          </a:p>
        </p:txBody>
      </p:sp>
      <p:sp>
        <p:nvSpPr>
          <p:cNvPr id="26630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6631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6632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6633" name="Rectangle 51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6634" name="Text Box 52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195637" name="Line 53"/>
          <p:cNvSpPr>
            <a:spLocks noChangeShapeType="1"/>
          </p:cNvSpPr>
          <p:nvPr/>
        </p:nvSpPr>
        <p:spPr bwMode="auto">
          <a:xfrm>
            <a:off x="25146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24828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6637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26638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(9)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2765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766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766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766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766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766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2766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767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767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767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768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768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768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768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769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769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769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769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769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769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769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769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769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769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770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2765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=-1</a:t>
            </a:r>
          </a:p>
        </p:txBody>
      </p:sp>
      <p:sp>
        <p:nvSpPr>
          <p:cNvPr id="2765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765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765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7657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7658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33528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3321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27662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7663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(10)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2867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8689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8690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8691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8692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8693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28694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8695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2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8703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870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8705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8706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8707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8708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1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2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4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8715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8716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8717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8718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8719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8720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8721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8722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8723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8724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8725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2867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=0</a:t>
            </a:r>
          </a:p>
        </p:txBody>
      </p:sp>
      <p:sp>
        <p:nvSpPr>
          <p:cNvPr id="2867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867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868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8681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8682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8683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8684" name="Text Box 53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197686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7687" name="Line 55"/>
          <p:cNvSpPr>
            <a:spLocks noChangeShapeType="1"/>
          </p:cNvSpPr>
          <p:nvPr/>
        </p:nvSpPr>
        <p:spPr bwMode="auto">
          <a:xfrm>
            <a:off x="20574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8688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(11)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2970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971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971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971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971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2971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2971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972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972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972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973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973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973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973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974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974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974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974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974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974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974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974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974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974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975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2970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=1</a:t>
            </a:r>
          </a:p>
        </p:txBody>
      </p:sp>
      <p:sp>
        <p:nvSpPr>
          <p:cNvPr id="2970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970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970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9705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9706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9707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29708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8708" name="Line 52"/>
          <p:cNvSpPr>
            <a:spLocks noChangeShapeType="1"/>
          </p:cNvSpPr>
          <p:nvPr/>
        </p:nvSpPr>
        <p:spPr bwMode="auto">
          <a:xfrm>
            <a:off x="28956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971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9713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(12)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3072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0739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0740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0741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0742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0743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30744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0745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7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8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9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0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1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2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753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75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755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756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757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758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9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0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1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2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3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4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765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0766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0767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0768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0769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0770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771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0772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0773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0774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0775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3072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=2</a:t>
            </a:r>
          </a:p>
        </p:txBody>
      </p:sp>
      <p:sp>
        <p:nvSpPr>
          <p:cNvPr id="3072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072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072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0729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0730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0731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0732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99732" name="Line 52"/>
          <p:cNvSpPr>
            <a:spLocks noChangeShapeType="1"/>
          </p:cNvSpPr>
          <p:nvPr/>
        </p:nvSpPr>
        <p:spPr bwMode="auto">
          <a:xfrm>
            <a:off x="37338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0736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0737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0738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(13)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3174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1768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1769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1770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1771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1772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3177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1774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5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6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7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8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9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1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1782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1783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1784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1785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1786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1787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8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9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1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1794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1795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1796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1797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1798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1799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1800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1801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1802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1803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1804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3174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1..3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28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175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175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175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1753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1754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1755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1756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1757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1758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31759" name="Rectangle 57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1760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200764" name="Text Box 60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00769" name="Line 65"/>
          <p:cNvSpPr>
            <a:spLocks noChangeShapeType="1"/>
          </p:cNvSpPr>
          <p:nvPr/>
        </p:nvSpPr>
        <p:spPr bwMode="auto">
          <a:xfrm>
            <a:off x="2538413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70" name="Text Box 66"/>
          <p:cNvSpPr txBox="1">
            <a:spLocks noChangeArrowheads="1"/>
          </p:cNvSpPr>
          <p:nvPr/>
        </p:nvSpPr>
        <p:spPr bwMode="auto">
          <a:xfrm>
            <a:off x="250666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00771" name="Line 67"/>
          <p:cNvSpPr>
            <a:spLocks noChangeShapeType="1"/>
          </p:cNvSpPr>
          <p:nvPr/>
        </p:nvSpPr>
        <p:spPr bwMode="auto">
          <a:xfrm>
            <a:off x="3352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72" name="Line 68"/>
          <p:cNvSpPr>
            <a:spLocks noChangeShapeType="1"/>
          </p:cNvSpPr>
          <p:nvPr/>
        </p:nvSpPr>
        <p:spPr bwMode="auto">
          <a:xfrm>
            <a:off x="4191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(14)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2791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2792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2793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2794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279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32796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2797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9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3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4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280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2806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2807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280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2809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2810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3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4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6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2817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2818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281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2820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2821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2822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2823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282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2825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2826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2827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3277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=0</a:t>
            </a:r>
          </a:p>
        </p:txBody>
      </p:sp>
      <p:sp>
        <p:nvSpPr>
          <p:cNvPr id="3277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277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277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277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277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277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278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278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2782" name="Rectangle 53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2783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32784" name="Text Box 61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2785" name="Text Box 62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2786" name="Text Box 63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01793" name="Line 65"/>
          <p:cNvSpPr>
            <a:spLocks noChangeShapeType="1"/>
          </p:cNvSpPr>
          <p:nvPr/>
        </p:nvSpPr>
        <p:spPr bwMode="auto">
          <a:xfrm>
            <a:off x="2057400" y="3276600"/>
            <a:ext cx="2971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94" name="Text Box 66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2789" name="Text Box 6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32790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(15)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Machine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Given n tasks and an infinite number of machines to work on them.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Each task i has a start time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2800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 and a finish time f</a:t>
            </a:r>
            <a:r>
              <a:rPr lang="en-US" alt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No machine can do 2 tasks at the same time.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[1,4) and [2,5) over lap while [1,4)[4,6) do not overlap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The challenge is to assign the tasks so that no 2 overlap and all the tasks are assigned using the fewest machines.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Greedy solution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At each stage a assign a task. Try to use machines already 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used first.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If can’t use a new machine</a:t>
            </a:r>
            <a:r>
              <a:rPr lang="en-US" altLang="en-US" sz="2000" b="1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2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381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381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381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381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382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3382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382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83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83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83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83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83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83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84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384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384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384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384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384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84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384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385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385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385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3379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=1</a:t>
            </a:r>
          </a:p>
        </p:txBody>
      </p:sp>
      <p:sp>
        <p:nvSpPr>
          <p:cNvPr id="3379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379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380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380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380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380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380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380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3806" name="Rectangle 52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3807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33808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3809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3810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3811" name="Text Box 59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33812" name="Text Box 60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5899150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3815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(16)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484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484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484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485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485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3485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485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486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486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486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486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486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486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487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487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487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487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487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487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487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488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488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488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488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3482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=6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1..4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28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482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482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482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482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482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482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482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482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4830" name="Text Box 52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34831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2538413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2506663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3352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41910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34839" name="Text Box 6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4840" name="Text Box 6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4841" name="Text Box 6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4842" name="Text Box 65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49974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203843" name="Line 67"/>
          <p:cNvSpPr>
            <a:spLocks noChangeShapeType="1"/>
          </p:cNvSpPr>
          <p:nvPr/>
        </p:nvSpPr>
        <p:spPr bwMode="auto">
          <a:xfrm>
            <a:off x="499745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Rectangle 68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4846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(17)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5869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5870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5871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5872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5873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35874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5875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8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9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1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5883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588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5885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5886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5887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5888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9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1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2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3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4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5895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5896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5897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5898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5899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5900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5901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5902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5903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5904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5905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3584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=6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=0</a:t>
            </a:r>
          </a:p>
        </p:txBody>
      </p:sp>
      <p:sp>
        <p:nvSpPr>
          <p:cNvPr id="3584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584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584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5849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5850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5851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5852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5853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5854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35855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5856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5857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5858" name="Text Box 5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&gt;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else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  <a:cs typeface="Arial" pitchFamily="34" charset="0"/>
              </a:rPr>
              <a:t>V[i,w] = V[i-1,w]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&gt; w </a:t>
            </a:r>
          </a:p>
        </p:txBody>
      </p:sp>
      <p:sp>
        <p:nvSpPr>
          <p:cNvPr id="35859" name="Text Box 58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204859" name="Line 59"/>
          <p:cNvSpPr>
            <a:spLocks noChangeShapeType="1"/>
          </p:cNvSpPr>
          <p:nvPr/>
        </p:nvSpPr>
        <p:spPr bwMode="auto">
          <a:xfrm>
            <a:off x="5899150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5862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35863" name="Text Box 62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5864" name="Text Box 63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5865" name="Text Box 64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5866" name="Text Box 65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35867" name="Rectangle 66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5868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(18)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Comments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This algorithm only finds the max possible value that can be carried in the knapsack</a:t>
            </a:r>
          </a:p>
          <a:p>
            <a:pPr lvl="1"/>
            <a:r>
              <a:rPr lang="en-US" altLang="zh-CN"/>
              <a:t>i.e., the value in V[n,W]</a:t>
            </a:r>
          </a:p>
          <a:p>
            <a:r>
              <a:rPr lang="en-US" altLang="zh-CN"/>
              <a:t>To know the items that make this maximum value, an addition to this algorithm is necessary</a:t>
            </a:r>
          </a:p>
          <a:p>
            <a:pPr lvl="1">
              <a:buFontTx/>
              <a:buNone/>
            </a:pPr>
            <a:endParaRPr lang="en-US" altLang="zh-CN"/>
          </a:p>
          <a:p>
            <a:pPr>
              <a:buFont typeface="Monotype Sorts"/>
              <a:buNone/>
            </a:pP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How to find actual Knapsack Items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924800" cy="5105400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/>
              <a:t>All of the information we need is in the table.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i="1" dirty="0"/>
              <a:t>V[</a:t>
            </a:r>
            <a:r>
              <a:rPr lang="en-US" altLang="zh-CN" i="1" dirty="0" err="1"/>
              <a:t>n</a:t>
            </a:r>
            <a:r>
              <a:rPr lang="en-US" altLang="zh-CN" dirty="0" err="1"/>
              <a:t>,</a:t>
            </a:r>
            <a:r>
              <a:rPr lang="en-US" altLang="zh-CN" i="1" dirty="0" err="1"/>
              <a:t>W</a:t>
            </a:r>
            <a:r>
              <a:rPr lang="en-US" altLang="zh-CN" dirty="0"/>
              <a:t>] is the maximal value of items that can be placed in the Knapsack.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/>
              <a:t>Let i=n and k=W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/>
              <a:t>if </a:t>
            </a:r>
            <a:r>
              <a:rPr lang="en-US" altLang="zh-CN" i="1" dirty="0"/>
              <a:t>V[</a:t>
            </a:r>
            <a:r>
              <a:rPr lang="en-US" altLang="zh-CN" i="1" dirty="0" err="1"/>
              <a:t>i,k</a:t>
            </a:r>
            <a:r>
              <a:rPr lang="en-US" altLang="zh-CN" dirty="0"/>
              <a:t>] </a:t>
            </a:r>
            <a:r>
              <a:rPr lang="en-US" altLang="zh-CN" dirty="0">
                <a:sym typeface="Symbol" pitchFamily="18" charset="2"/>
              </a:rPr>
              <a:t> </a:t>
            </a:r>
            <a:r>
              <a:rPr lang="en-US" altLang="zh-CN" i="1" dirty="0"/>
              <a:t>V[i</a:t>
            </a:r>
            <a:r>
              <a:rPr lang="en-US" altLang="zh-CN" i="1" dirty="0">
                <a:sym typeface="Symbol" pitchFamily="18" charset="2"/>
              </a:rPr>
              <a:t></a:t>
            </a:r>
            <a:r>
              <a:rPr lang="en-US" altLang="zh-CN" i="1" dirty="0"/>
              <a:t>1,k</a:t>
            </a:r>
            <a:r>
              <a:rPr lang="en-US" altLang="zh-CN" dirty="0"/>
              <a:t>] then</a:t>
            </a:r>
            <a:r>
              <a:rPr lang="en-US" altLang="zh-CN" sz="3200" dirty="0"/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/>
              <a:t>mark the </a:t>
            </a:r>
            <a:r>
              <a:rPr lang="en-US" altLang="zh-CN" i="1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item as in the knapsack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zh-CN" dirty="0"/>
              <a:t>	</a:t>
            </a:r>
            <a:r>
              <a:rPr lang="en-US" altLang="zh-CN" i="1" dirty="0"/>
              <a:t>i </a:t>
            </a:r>
            <a:r>
              <a:rPr lang="en-US" altLang="zh-CN" dirty="0"/>
              <a:t>= </a:t>
            </a:r>
            <a:r>
              <a:rPr lang="en-US" altLang="zh-CN" i="1" dirty="0"/>
              <a:t>i</a:t>
            </a:r>
            <a:r>
              <a:rPr lang="en-US" altLang="zh-CN" i="1" dirty="0">
                <a:sym typeface="Symbol" pitchFamily="18" charset="2"/>
              </a:rPr>
              <a:t></a:t>
            </a:r>
            <a:r>
              <a:rPr lang="en-US" altLang="zh-CN" i="1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 = </a:t>
            </a:r>
            <a:r>
              <a:rPr lang="en-US" altLang="zh-CN" i="1" dirty="0"/>
              <a:t>k-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i</a:t>
            </a:r>
            <a:endParaRPr lang="en-US" altLang="zh-CN" sz="32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/>
              <a:t>else</a:t>
            </a:r>
            <a:r>
              <a:rPr lang="en-US" altLang="zh-CN" i="1" dirty="0"/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i="1" dirty="0"/>
              <a:t>	i </a:t>
            </a:r>
            <a:r>
              <a:rPr lang="en-US" altLang="zh-CN" dirty="0"/>
              <a:t>= </a:t>
            </a:r>
            <a:r>
              <a:rPr lang="en-US" altLang="zh-CN" i="1" dirty="0"/>
              <a:t>i</a:t>
            </a:r>
            <a:r>
              <a:rPr lang="en-US" altLang="zh-CN" i="1" dirty="0">
                <a:sym typeface="Symbol" pitchFamily="18" charset="2"/>
              </a:rPr>
              <a:t></a:t>
            </a:r>
            <a:r>
              <a:rPr lang="en-US" altLang="zh-CN" i="1" dirty="0"/>
              <a:t>1  </a:t>
            </a:r>
            <a:r>
              <a:rPr lang="en-US" altLang="zh-CN" dirty="0"/>
              <a:t>// Assume the </a:t>
            </a:r>
            <a:r>
              <a:rPr lang="en-US" altLang="zh-CN" i="1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item is </a:t>
            </a:r>
            <a:r>
              <a:rPr lang="en-US" altLang="zh-CN" u="sng" dirty="0"/>
              <a:t>not</a:t>
            </a:r>
            <a:r>
              <a:rPr lang="en-US" altLang="zh-CN" dirty="0"/>
              <a:t> in the knapsack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	            // Could it be in the optimally packed knapsack?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996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996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996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996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3996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3996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997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97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97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98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98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98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98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99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999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999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999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999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999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99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999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999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999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000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3994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k= 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=6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V[i,k</a:t>
            </a:r>
            <a:r>
              <a:rPr kumimoji="1"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</a:t>
            </a:r>
            <a:r>
              <a:rPr kumimoji="1"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 7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4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4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=7</a:t>
            </a:r>
          </a:p>
        </p:txBody>
      </p:sp>
      <p:sp>
        <p:nvSpPr>
          <p:cNvPr id="3994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994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994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994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994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994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994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994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9950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39951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9952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9953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9954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i=n, k=W</a:t>
            </a:r>
          </a:p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then 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  <a:cs typeface="Arial" pitchFamily="34" charset="0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	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endParaRPr kumimoji="1" lang="en-US" altLang="zh-CN" sz="1800" b="0" i="1" baseline="-2500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9955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39956" name="Text Box 60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39957" name="Text Box 61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39958" name="Text Box 62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39959" name="Text Box 63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39960" name="Text Box 64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39961" name="Rectangle 65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9962" name="Text Box 66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39963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the Items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4096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099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099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099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099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099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4099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099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100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100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100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100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100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100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101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101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101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101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102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102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102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102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102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102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102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4096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k= 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=6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 7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=7</a:t>
            </a:r>
          </a:p>
        </p:txBody>
      </p:sp>
      <p:sp>
        <p:nvSpPr>
          <p:cNvPr id="4096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096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096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0969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0970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0971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0972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0973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0974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0975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0976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0977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0978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i=n, k=W</a:t>
            </a:r>
          </a:p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then 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  <a:cs typeface="Arial" pitchFamily="34" charset="0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0979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0980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0981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0982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0983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0984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0985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0986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208961" name="Line 65"/>
          <p:cNvSpPr>
            <a:spLocks noChangeShapeType="1"/>
          </p:cNvSpPr>
          <p:nvPr/>
        </p:nvSpPr>
        <p:spPr bwMode="auto">
          <a:xfrm flipV="1">
            <a:off x="6248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62" name="Oval 66"/>
          <p:cNvSpPr>
            <a:spLocks noChangeArrowheads="1"/>
          </p:cNvSpPr>
          <p:nvPr/>
        </p:nvSpPr>
        <p:spPr bwMode="auto">
          <a:xfrm>
            <a:off x="5759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0989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the Items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4198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201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201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201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201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201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4201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202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202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202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203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203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203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203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204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204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204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204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204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204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204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204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204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204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205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4198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k= 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400" b="0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 7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=7</a:t>
            </a:r>
          </a:p>
        </p:txBody>
      </p:sp>
      <p:sp>
        <p:nvSpPr>
          <p:cNvPr id="4199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199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199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1993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1994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1995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1996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199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1998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1999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2000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2001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2002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i=n, k=W</a:t>
            </a:r>
          </a:p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then 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  <a:cs typeface="Arial" pitchFamily="34" charset="0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2003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2004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2005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2006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2007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2008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2009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2010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209985" name="Line 65"/>
          <p:cNvSpPr>
            <a:spLocks noChangeShapeType="1"/>
          </p:cNvSpPr>
          <p:nvPr/>
        </p:nvSpPr>
        <p:spPr bwMode="auto">
          <a:xfrm flipV="1">
            <a:off x="6248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7" name="Oval 67"/>
          <p:cNvSpPr>
            <a:spLocks noChangeArrowheads="1"/>
          </p:cNvSpPr>
          <p:nvPr/>
        </p:nvSpPr>
        <p:spPr bwMode="auto">
          <a:xfrm>
            <a:off x="5759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2013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the Items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4301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304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304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304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304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304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4304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304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305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305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305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305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305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305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306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306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306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306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307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307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307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307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307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307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307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4301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k= 5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400" b="0" baseline="-2500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=4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400" b="0" baseline="-25000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V[</a:t>
            </a:r>
            <a:r>
              <a:rPr kumimoji="1" lang="en-US" altLang="zh-CN" sz="2400" b="0" i="1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i,k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 7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4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4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k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b="0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400" b="0" baseline="-25000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 baseline="-2500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5 – 3   =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2 units remaining so move to column 2  </a:t>
            </a:r>
          </a:p>
        </p:txBody>
      </p:sp>
      <p:sp>
        <p:nvSpPr>
          <p:cNvPr id="4301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301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301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301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301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301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302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302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3022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3023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3024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3025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3026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i=n, k=W</a:t>
            </a:r>
          </a:p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while </a:t>
            </a:r>
            <a:r>
              <a:rPr kumimoji="1" lang="en-US" altLang="zh-CN" sz="2000" b="0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i,k</a:t>
            </a: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 &gt; 0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kumimoji="1" lang="en-US" altLang="zh-CN" sz="2000" b="0" i="1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V[</a:t>
            </a:r>
            <a:r>
              <a:rPr kumimoji="1" lang="en-US" altLang="zh-CN" sz="2000" b="0" i="1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i,k</a:t>
            </a: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 </a:t>
            </a:r>
            <a:r>
              <a:rPr kumimoji="1" lang="en-US" altLang="zh-CN" sz="2000" b="0" i="1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000" b="0" i="1" dirty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000" b="0" i="1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0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] then 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 dirty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mark the </a:t>
            </a:r>
            <a:r>
              <a:rPr kumimoji="1" lang="en-US" altLang="zh-CN" sz="1800" b="0" i="1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baseline="30000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th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, 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k</a:t>
            </a:r>
            <a:r>
              <a:rPr kumimoji="1" lang="en-US" altLang="zh-CN" sz="18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= </a:t>
            </a:r>
            <a:r>
              <a:rPr kumimoji="1" lang="en-US" altLang="zh-CN" sz="18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k-</a:t>
            </a:r>
            <a:r>
              <a:rPr kumimoji="1" lang="en-US" altLang="zh-CN" sz="1800" b="0" i="1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kumimoji="1" lang="en-US" altLang="zh-CN" sz="1800" b="0" i="1" baseline="-25000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endParaRPr kumimoji="1" lang="en-US" altLang="zh-CN" sz="2000" b="0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else</a:t>
            </a:r>
            <a:r>
              <a:rPr kumimoji="1" lang="en-US" altLang="zh-CN" sz="1800" b="0" i="1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 i="1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i="1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i="1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i="1" dirty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i="1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endParaRPr kumimoji="1" lang="en-US" altLang="zh-CN" sz="1800" i="1" baseline="-25000" dirty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3027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3028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3029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3030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3031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3032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3033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3034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211010" name="Text Box 66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211011" name="Oval 67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1012" name="Line 68"/>
          <p:cNvSpPr>
            <a:spLocks noChangeShapeType="1"/>
          </p:cNvSpPr>
          <p:nvPr/>
        </p:nvSpPr>
        <p:spPr bwMode="auto">
          <a:xfrm flipH="1" flipV="1">
            <a:off x="3657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13" name="Oval 69"/>
          <p:cNvSpPr>
            <a:spLocks noChangeArrowheads="1"/>
          </p:cNvSpPr>
          <p:nvPr/>
        </p:nvSpPr>
        <p:spPr bwMode="auto">
          <a:xfrm>
            <a:off x="5759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3039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the Items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4403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406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406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406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406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406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4407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407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407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408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408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408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408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408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409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409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409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409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409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409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409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409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409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410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410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4403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i=1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k= 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400" b="0" baseline="-2500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=3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400" b="0" baseline="-25000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=2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V[</a:t>
            </a:r>
            <a:r>
              <a:rPr kumimoji="1" lang="en-US" altLang="zh-CN" sz="2400" b="0" i="1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i,k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 3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4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400" b="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=0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k 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lang="en-US" altLang="zh-CN" sz="2400" b="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b="0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400" b="0" baseline="-25000" dirty="0" err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 baseline="-2500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3 – 3   =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itchFamily="18" charset="0"/>
                <a:ea typeface="SimSun" pitchFamily="2" charset="-122"/>
                <a:cs typeface="Arial" pitchFamily="34" charset="0"/>
              </a:rPr>
              <a:t>0 units remaining so knapsack </a:t>
            </a:r>
            <a:r>
              <a:rPr lang="en-US" altLang="zh-CN" sz="2400">
                <a:latin typeface="Times New Roman" pitchFamily="18" charset="0"/>
                <a:ea typeface="SimSun" pitchFamily="2" charset="-122"/>
                <a:cs typeface="Arial" pitchFamily="34" charset="0"/>
              </a:rPr>
              <a:t>is full</a:t>
            </a:r>
            <a:endParaRPr lang="en-US" altLang="zh-CN" sz="2400" dirty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403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403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404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404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404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404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404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404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4046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4047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4048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4049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4050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i=n, k=W</a:t>
            </a:r>
          </a:p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then 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mark the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baseline="30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th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,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k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 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k-w</a:t>
            </a:r>
            <a:r>
              <a:rPr kumimoji="1" lang="en-US" altLang="zh-CN" sz="1800" b="0" i="1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endParaRPr kumimoji="1" lang="en-US" altLang="zh-CN" sz="2000" b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endParaRPr kumimoji="1" lang="en-US" altLang="zh-CN" sz="1800" i="1" baseline="-2500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4051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4052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4053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4054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4055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4056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4057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4058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12034" name="Oval 66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036" name="Oval 68"/>
          <p:cNvSpPr>
            <a:spLocks noChangeArrowheads="1"/>
          </p:cNvSpPr>
          <p:nvPr/>
        </p:nvSpPr>
        <p:spPr bwMode="auto">
          <a:xfrm>
            <a:off x="3236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4062" name="Oval 69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038" name="Line 70"/>
          <p:cNvSpPr>
            <a:spLocks noChangeShapeType="1"/>
          </p:cNvSpPr>
          <p:nvPr/>
        </p:nvSpPr>
        <p:spPr bwMode="auto">
          <a:xfrm flipV="1">
            <a:off x="3810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the Items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Machine Scheduling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sz="2400" b="1" dirty="0"/>
              <a:t>Analysis</a:t>
            </a:r>
            <a:endParaRPr lang="en-US" altLang="en-US" sz="2400" dirty="0"/>
          </a:p>
          <a:p>
            <a:pPr>
              <a:spcBef>
                <a:spcPct val="0"/>
              </a:spcBef>
              <a:buNone/>
            </a:pPr>
            <a:r>
              <a:rPr lang="en-US" altLang="en-US" sz="2400" dirty="0"/>
              <a:t>    We can improve by sorting the tasks by start time. Then checking for overlap is a O(1). Put them in a heap. If there are n tasks then takes O(</a:t>
            </a:r>
            <a:r>
              <a:rPr lang="en-US" altLang="en-US" sz="2400" dirty="0" err="1"/>
              <a:t>nlg</a:t>
            </a:r>
            <a:r>
              <a:rPr lang="en-US" altLang="en-US" sz="2400" dirty="0"/>
              <a:t>(n)).</a:t>
            </a:r>
          </a:p>
          <a:p>
            <a:pPr>
              <a:spcBef>
                <a:spcPct val="0"/>
              </a:spcBef>
              <a:buNone/>
            </a:pP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95256"/>
            <a:ext cx="5534025" cy="340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251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4506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508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508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508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509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509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4509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509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510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510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510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510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510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510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511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511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511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511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511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511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511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512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512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512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512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45061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5062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5063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5064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5065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5066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5067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5068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5069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5070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5071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5072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5073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i=n, k=W</a:t>
            </a:r>
          </a:p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then 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n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  <a:cs typeface="Arial" pitchFamily="34" charset="0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	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endParaRPr kumimoji="1" lang="en-US" altLang="zh-CN" sz="1800" b="0" i="1" baseline="-2500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5074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5075" name="Text Box 60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5076" name="Text Box 61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5077" name="Text Box 62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5078" name="Text Box 63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5079" name="Text Box 64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5080" name="Rectangle 65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5081" name="Text Box 66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5082" name="Text Box 67"/>
          <p:cNvSpPr txBox="1">
            <a:spLocks noChangeArrowheads="1"/>
          </p:cNvSpPr>
          <p:nvPr/>
        </p:nvSpPr>
        <p:spPr bwMode="auto">
          <a:xfrm>
            <a:off x="6607175" y="1752600"/>
            <a:ext cx="17748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i=0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k= 0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5083" name="Oval 68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5084" name="Oval 69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07942" name="Text Box 70"/>
          <p:cNvSpPr txBox="1">
            <a:spLocks noChangeArrowheads="1"/>
          </p:cNvSpPr>
          <p:nvPr/>
        </p:nvSpPr>
        <p:spPr bwMode="auto">
          <a:xfrm>
            <a:off x="7010400" y="3429000"/>
            <a:ext cx="1981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The optimal knapsack should contain {1, 2}</a:t>
            </a:r>
          </a:p>
        </p:txBody>
      </p:sp>
      <p:sp>
        <p:nvSpPr>
          <p:cNvPr id="45086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the Items (6)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Items: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1: (2,3)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2: (3,4)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3: (4,5)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612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612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612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612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sp>
          <p:nvSpPr>
            <p:cNvPr id="4612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0</a:t>
              </a:r>
            </a:p>
          </p:txBody>
        </p:sp>
        <p:grpSp>
          <p:nvGrpSpPr>
            <p:cNvPr id="4612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612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613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613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613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613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613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613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614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614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614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614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615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615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4615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615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615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615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615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i\W</a:t>
                </a:r>
              </a:p>
            </p:txBody>
          </p:sp>
        </p:grpSp>
      </p:grpSp>
      <p:sp>
        <p:nvSpPr>
          <p:cNvPr id="46085" name="Text Box 43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6086" name="Text Box 44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6087" name="Text Box 4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6088" name="Text Box 46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6089" name="Text Box 47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6090" name="Text Box 48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6091" name="Text Box 49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6092" name="Text Box 50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6093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6094" name="Text Box 5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6095" name="Text Box 5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6096" name="Text Box 5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6097" name="Text Box 55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i=n, k=W</a:t>
            </a:r>
          </a:p>
          <a:p>
            <a:pPr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while i,k &gt; 0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if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 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V[i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20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1,k</a:t>
            </a:r>
            <a:r>
              <a:rPr kumimoji="1" lang="en-US" altLang="zh-CN" sz="2000" b="0">
                <a:latin typeface="Times New Roman" pitchFamily="18" charset="0"/>
                <a:ea typeface="SimSun" pitchFamily="2" charset="-122"/>
                <a:cs typeface="Arial" pitchFamily="34" charset="0"/>
              </a:rPr>
              <a:t>] then 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mark the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n</a:t>
            </a:r>
            <a:r>
              <a:rPr kumimoji="1" lang="en-US" altLang="zh-CN" sz="1800" b="0" baseline="30000">
                <a:latin typeface="Times New Roman" pitchFamily="18" charset="0"/>
                <a:ea typeface="SimSun" pitchFamily="2" charset="-122"/>
                <a:cs typeface="Arial" pitchFamily="34" charset="0"/>
              </a:rPr>
              <a:t>th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item as in the knapsack</a:t>
            </a:r>
          </a:p>
          <a:p>
            <a:pPr lvl="1" eaLnBrk="0" hangingPunct="0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,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 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k-w</a:t>
            </a:r>
            <a:r>
              <a:rPr kumimoji="1" lang="en-US" altLang="zh-CN" sz="1800" b="0" i="1" baseline="-25000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endParaRPr kumimoji="1" lang="en-US" altLang="zh-CN" sz="2000" b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else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 </a:t>
            </a:r>
          </a:p>
          <a:p>
            <a:pPr lvl="1" eaLnBrk="0" hangingPunct="0">
              <a:lnSpc>
                <a:spcPct val="90000"/>
              </a:lnSpc>
              <a:buFontTx/>
              <a:buNone/>
            </a:pP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	i </a:t>
            </a:r>
            <a:r>
              <a:rPr kumimoji="1" lang="en-US" altLang="zh-CN" sz="1800" b="0">
                <a:latin typeface="Times New Roman" pitchFamily="18" charset="0"/>
                <a:ea typeface="SimSun" pitchFamily="2" charset="-122"/>
                <a:cs typeface="Arial" pitchFamily="34" charset="0"/>
              </a:rPr>
              <a:t>= 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  <a:sym typeface="Symbol" pitchFamily="18" charset="2"/>
              </a:rPr>
              <a:t></a:t>
            </a:r>
            <a:r>
              <a:rPr kumimoji="1" lang="en-US" altLang="zh-CN" sz="1800" b="0" i="1">
                <a:latin typeface="Times New Roman" pitchFamily="18" charset="0"/>
                <a:ea typeface="SimSun" pitchFamily="2" charset="-122"/>
                <a:cs typeface="Arial" pitchFamily="34" charset="0"/>
              </a:rPr>
              <a:t>1</a:t>
            </a:r>
            <a:endParaRPr kumimoji="1" lang="en-US" altLang="zh-CN" sz="1800" b="0" i="1" baseline="-2500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6098" name="Text Box 56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6099" name="Text Box 57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46100" name="Text Box 58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0</a:t>
            </a:r>
          </a:p>
        </p:txBody>
      </p:sp>
      <p:sp>
        <p:nvSpPr>
          <p:cNvPr id="46101" name="Text Box 59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46102" name="Text Box 60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46103" name="Text Box 61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46104" name="Rectangle 62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6105" name="Text Box 63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214083" name="Text Box 67"/>
          <p:cNvSpPr txBox="1">
            <a:spLocks noChangeArrowheads="1"/>
          </p:cNvSpPr>
          <p:nvPr/>
        </p:nvSpPr>
        <p:spPr bwMode="auto">
          <a:xfrm>
            <a:off x="7010400" y="3429000"/>
            <a:ext cx="1981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The optimal knapsack should contain {1, 2}</a:t>
            </a:r>
          </a:p>
        </p:txBody>
      </p:sp>
      <p:sp>
        <p:nvSpPr>
          <p:cNvPr id="214086" name="Line 70"/>
          <p:cNvSpPr>
            <a:spLocks noChangeShapeType="1"/>
          </p:cNvSpPr>
          <p:nvPr/>
        </p:nvSpPr>
        <p:spPr bwMode="auto">
          <a:xfrm flipV="1">
            <a:off x="6248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87" name="Oval 71"/>
          <p:cNvSpPr>
            <a:spLocks noChangeArrowheads="1"/>
          </p:cNvSpPr>
          <p:nvPr/>
        </p:nvSpPr>
        <p:spPr bwMode="auto">
          <a:xfrm>
            <a:off x="5759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4088" name="Line 72"/>
          <p:cNvSpPr>
            <a:spLocks noChangeShapeType="1"/>
          </p:cNvSpPr>
          <p:nvPr/>
        </p:nvSpPr>
        <p:spPr bwMode="auto">
          <a:xfrm flipV="1">
            <a:off x="6248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89" name="Oval 73"/>
          <p:cNvSpPr>
            <a:spLocks noChangeArrowheads="1"/>
          </p:cNvSpPr>
          <p:nvPr/>
        </p:nvSpPr>
        <p:spPr bwMode="auto">
          <a:xfrm>
            <a:off x="5759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4090" name="Text Box 7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7</a:t>
            </a:r>
          </a:p>
        </p:txBody>
      </p:sp>
      <p:sp>
        <p:nvSpPr>
          <p:cNvPr id="214091" name="Oval 75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4092" name="Line 76"/>
          <p:cNvSpPr>
            <a:spLocks noChangeShapeType="1"/>
          </p:cNvSpPr>
          <p:nvPr/>
        </p:nvSpPr>
        <p:spPr bwMode="auto">
          <a:xfrm flipH="1" flipV="1">
            <a:off x="3657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93" name="Oval 77"/>
          <p:cNvSpPr>
            <a:spLocks noChangeArrowheads="1"/>
          </p:cNvSpPr>
          <p:nvPr/>
        </p:nvSpPr>
        <p:spPr bwMode="auto">
          <a:xfrm>
            <a:off x="5759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4094" name="Text Box 7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214095" name="Oval 79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4096" name="Oval 80"/>
          <p:cNvSpPr>
            <a:spLocks noChangeArrowheads="1"/>
          </p:cNvSpPr>
          <p:nvPr/>
        </p:nvSpPr>
        <p:spPr bwMode="auto">
          <a:xfrm>
            <a:off x="3236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zh-CN" altLang="en-US" sz="16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4097" name="Line 81"/>
          <p:cNvSpPr>
            <a:spLocks noChangeShapeType="1"/>
          </p:cNvSpPr>
          <p:nvPr/>
        </p:nvSpPr>
        <p:spPr bwMode="auto">
          <a:xfrm flipV="1">
            <a:off x="3810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Finding the Items (7)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7772400" cy="1104900"/>
          </a:xfrm>
        </p:spPr>
        <p:txBody>
          <a:bodyPr/>
          <a:lstStyle/>
          <a:p>
            <a:r>
              <a:rPr lang="en-US" altLang="zh-CN" sz="3200"/>
              <a:t>Memorization (Memory Function Method)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4495800"/>
          </a:xfrm>
        </p:spPr>
        <p:txBody>
          <a:bodyPr>
            <a:normAutofit fontScale="92500"/>
          </a:bodyPr>
          <a:lstStyle/>
          <a:p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</a:p>
          <a:p>
            <a:pPr lvl="1"/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Solve only </a:t>
            </a:r>
            <a:r>
              <a:rPr lang="en-US" altLang="zh-CN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 that are necessary and solve it only once</a:t>
            </a:r>
          </a:p>
          <a:p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Memorization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another way to deal with overlapping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 dynamic programming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 memorization, we implement the algorithm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recursively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we encounter a new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we compute and store the solution.</a:t>
            </a:r>
          </a:p>
          <a:p>
            <a:pPr lvl="1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we encounter a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subproblem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we have seen, we look up the answer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Most useful when the algorithm is easiest to implement recursively</a:t>
            </a:r>
          </a:p>
          <a:p>
            <a:pPr lvl="1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Especially if we do not need solutions to all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991600" cy="11049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0-1 Knapsack Memory Function Algorithm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2819400" cy="4114800"/>
          </a:xfrm>
        </p:spPr>
        <p:txBody>
          <a:bodyPr/>
          <a:lstStyle/>
          <a:p>
            <a:pPr>
              <a:buFont typeface="Monotype Sorts"/>
              <a:buNone/>
            </a:pPr>
            <a:endParaRPr lang="en-US" altLang="zh-CN" sz="2400" dirty="0"/>
          </a:p>
          <a:p>
            <a:pPr>
              <a:buFont typeface="Monotype Sorts"/>
              <a:buNone/>
            </a:pPr>
            <a:r>
              <a:rPr lang="en-US" altLang="zh-CN" sz="2400" b="1" dirty="0"/>
              <a:t>for</a:t>
            </a:r>
            <a:r>
              <a:rPr lang="en-US" altLang="zh-CN" sz="2400" dirty="0"/>
              <a:t> i = 1 </a:t>
            </a:r>
            <a:r>
              <a:rPr lang="en-US" altLang="zh-CN" sz="2400" b="1" dirty="0"/>
              <a:t>to</a:t>
            </a:r>
            <a:r>
              <a:rPr lang="en-US" altLang="zh-CN" sz="2400" dirty="0"/>
              <a:t> n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w = 1 </a:t>
            </a:r>
            <a:r>
              <a:rPr lang="en-US" altLang="zh-CN" sz="2400" b="1" dirty="0"/>
              <a:t>to</a:t>
            </a:r>
            <a:r>
              <a:rPr lang="en-US" altLang="zh-CN" sz="2400" dirty="0"/>
              <a:t> W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	V[</a:t>
            </a:r>
            <a:r>
              <a:rPr lang="en-US" altLang="zh-CN" sz="2400" dirty="0" err="1"/>
              <a:t>i,w</a:t>
            </a:r>
            <a:r>
              <a:rPr lang="en-US" altLang="zh-CN" sz="2400" dirty="0"/>
              <a:t>] = -1</a:t>
            </a:r>
          </a:p>
          <a:p>
            <a:pPr>
              <a:buFont typeface="Monotype Sorts"/>
              <a:buNone/>
            </a:pPr>
            <a:endParaRPr lang="en-US" altLang="zh-CN" sz="2400" dirty="0"/>
          </a:p>
          <a:p>
            <a:pPr>
              <a:buFont typeface="Monotype Sorts"/>
              <a:buNone/>
            </a:pPr>
            <a:r>
              <a:rPr lang="en-US" altLang="zh-CN" sz="2400" b="1" dirty="0"/>
              <a:t>for</a:t>
            </a:r>
            <a:r>
              <a:rPr lang="en-US" altLang="zh-CN" sz="2400" dirty="0"/>
              <a:t> w = 0 </a:t>
            </a:r>
            <a:r>
              <a:rPr lang="en-US" altLang="zh-CN" sz="2400" b="1" dirty="0"/>
              <a:t>to</a:t>
            </a:r>
            <a:r>
              <a:rPr lang="en-US" altLang="zh-CN" sz="2400" dirty="0"/>
              <a:t> W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V[0,w] = 0</a:t>
            </a:r>
          </a:p>
          <a:p>
            <a:pPr>
              <a:buFont typeface="Monotype Sorts"/>
              <a:buNone/>
            </a:pPr>
            <a:r>
              <a:rPr lang="en-US" altLang="zh-CN" sz="2400" b="1" dirty="0"/>
              <a:t>for</a:t>
            </a:r>
            <a:r>
              <a:rPr lang="en-US" altLang="zh-CN" sz="2400" dirty="0"/>
              <a:t> i = 1 </a:t>
            </a:r>
            <a:r>
              <a:rPr lang="en-US" altLang="zh-CN" sz="2400" b="1" dirty="0"/>
              <a:t>to</a:t>
            </a:r>
            <a:r>
              <a:rPr lang="en-US" altLang="zh-CN" sz="2400" dirty="0"/>
              <a:t> n</a:t>
            </a:r>
          </a:p>
          <a:p>
            <a:pPr>
              <a:buFont typeface="Monotype Sorts"/>
              <a:buNone/>
            </a:pPr>
            <a:r>
              <a:rPr lang="en-US" altLang="zh-CN" sz="2400" dirty="0"/>
              <a:t>	V[i,0] = 0</a:t>
            </a:r>
          </a:p>
          <a:p>
            <a:pPr>
              <a:buFont typeface="Monotype Sorts"/>
              <a:buNone/>
            </a:pPr>
            <a:endParaRPr lang="en-US" altLang="zh-CN" sz="2400" dirty="0"/>
          </a:p>
          <a:p>
            <a:pPr>
              <a:buFont typeface="Monotype Sorts"/>
              <a:buNone/>
            </a:pPr>
            <a:endParaRPr lang="zh-CN" altLang="en-US" sz="2400" dirty="0"/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2743200" y="16764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 b="0" dirty="0" err="1">
                <a:latin typeface="+mn-lt"/>
                <a:ea typeface="SimSun" pitchFamily="2" charset="-122"/>
                <a:cs typeface="Arial" pitchFamily="34" charset="0"/>
              </a:rPr>
              <a:t>MFKnapsack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(i, w)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	if V[</a:t>
            </a:r>
            <a:r>
              <a:rPr lang="en-US" altLang="zh-CN" sz="2400" b="0" dirty="0" err="1">
                <a:latin typeface="+mn-lt"/>
                <a:ea typeface="SimSun" pitchFamily="2" charset="-122"/>
                <a:cs typeface="Arial" pitchFamily="34" charset="0"/>
              </a:rPr>
              <a:t>i,w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] &lt; 0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		</a:t>
            </a:r>
            <a:r>
              <a:rPr lang="en-US" altLang="zh-CN" sz="2400" dirty="0">
                <a:latin typeface="+mn-lt"/>
                <a:ea typeface="SimSun" pitchFamily="2" charset="-122"/>
                <a:cs typeface="Arial" pitchFamily="34" charset="0"/>
              </a:rPr>
              <a:t>if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 w &lt; </a:t>
            </a:r>
            <a:r>
              <a:rPr lang="en-US" altLang="zh-CN" sz="2400" b="0" dirty="0" err="1">
                <a:latin typeface="+mn-lt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400" b="0" baseline="-25000" dirty="0" err="1">
                <a:latin typeface="+mn-lt"/>
                <a:ea typeface="SimSun" pitchFamily="2" charset="-122"/>
                <a:cs typeface="Arial" pitchFamily="34" charset="0"/>
              </a:rPr>
              <a:t>i</a:t>
            </a:r>
            <a:endParaRPr lang="en-US" altLang="zh-CN" sz="2400" b="0" baseline="-25000" dirty="0">
              <a:latin typeface="+mn-lt"/>
              <a:ea typeface="SimSun" pitchFamily="2" charset="-122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 b="0" baseline="-25000" dirty="0">
                <a:latin typeface="+mn-lt"/>
                <a:ea typeface="SimSun" pitchFamily="2" charset="-122"/>
                <a:cs typeface="Arial" pitchFamily="34" charset="0"/>
              </a:rPr>
              <a:t>		     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value = </a:t>
            </a:r>
            <a:r>
              <a:rPr lang="en-US" altLang="zh-CN" sz="2400" b="0" dirty="0" err="1">
                <a:latin typeface="+mn-lt"/>
                <a:ea typeface="SimSun" pitchFamily="2" charset="-122"/>
                <a:cs typeface="Arial" pitchFamily="34" charset="0"/>
              </a:rPr>
              <a:t>MFKnapsack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(i-1, w)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		</a:t>
            </a:r>
            <a:r>
              <a:rPr lang="en-US" altLang="zh-CN" sz="2400" dirty="0">
                <a:latin typeface="+mn-lt"/>
                <a:ea typeface="SimSun" pitchFamily="2" charset="-122"/>
                <a:cs typeface="Arial" pitchFamily="34" charset="0"/>
              </a:rPr>
              <a:t>else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		    value = max(</a:t>
            </a:r>
            <a:r>
              <a:rPr lang="en-US" altLang="zh-CN" sz="2400" b="0" dirty="0" err="1">
                <a:latin typeface="+mn-lt"/>
                <a:ea typeface="SimSun" pitchFamily="2" charset="-122"/>
                <a:cs typeface="Arial" pitchFamily="34" charset="0"/>
              </a:rPr>
              <a:t>MFKnapsack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(i-1, w), 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                             b</a:t>
            </a:r>
            <a:r>
              <a:rPr lang="en-US" altLang="zh-CN" sz="2400" b="0" baseline="-25000" dirty="0">
                <a:latin typeface="+mn-lt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 baseline="30000" dirty="0">
                <a:latin typeface="+mn-lt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+ </a:t>
            </a:r>
            <a:r>
              <a:rPr lang="en-US" altLang="zh-CN" sz="2400" b="0" dirty="0" err="1">
                <a:latin typeface="+mn-lt"/>
                <a:ea typeface="SimSun" pitchFamily="2" charset="-122"/>
                <a:cs typeface="Arial" pitchFamily="34" charset="0"/>
              </a:rPr>
              <a:t>MFKnapsack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(i-1, w-</a:t>
            </a:r>
            <a:r>
              <a:rPr lang="en-US" altLang="zh-CN" sz="2400" b="0" dirty="0" err="1">
                <a:latin typeface="+mn-lt"/>
                <a:ea typeface="SimSun" pitchFamily="2" charset="-122"/>
                <a:cs typeface="Arial" pitchFamily="34" charset="0"/>
              </a:rPr>
              <a:t>w</a:t>
            </a:r>
            <a:r>
              <a:rPr lang="en-US" altLang="zh-CN" sz="2400" b="0" baseline="-25000" dirty="0" err="1">
                <a:latin typeface="+mn-lt"/>
                <a:ea typeface="SimSun" pitchFamily="2" charset="-122"/>
                <a:cs typeface="Arial" pitchFamily="34" charset="0"/>
              </a:rPr>
              <a:t>i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)) 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 b="0" baseline="-25000" dirty="0">
                <a:latin typeface="+mn-lt"/>
                <a:ea typeface="SimSun" pitchFamily="2" charset="-122"/>
                <a:cs typeface="Arial" pitchFamily="34" charset="0"/>
              </a:rPr>
              <a:t>		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V[</a:t>
            </a:r>
            <a:r>
              <a:rPr lang="en-US" altLang="zh-CN" sz="2400" b="0" dirty="0" err="1">
                <a:latin typeface="+mn-lt"/>
                <a:ea typeface="SimSun" pitchFamily="2" charset="-122"/>
                <a:cs typeface="Arial" pitchFamily="34" charset="0"/>
              </a:rPr>
              <a:t>i,w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] = value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 dirty="0">
                <a:latin typeface="+mn-lt"/>
                <a:ea typeface="SimSun" pitchFamily="2" charset="-122"/>
                <a:cs typeface="Arial" pitchFamily="34" charset="0"/>
              </a:rPr>
              <a:t>	return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 V[</a:t>
            </a:r>
            <a:r>
              <a:rPr lang="en-US" altLang="zh-CN" sz="2400" b="0" dirty="0" err="1">
                <a:latin typeface="+mn-lt"/>
                <a:ea typeface="SimSun" pitchFamily="2" charset="-122"/>
                <a:cs typeface="Arial" pitchFamily="34" charset="0"/>
              </a:rPr>
              <a:t>i,w</a:t>
            </a:r>
            <a:r>
              <a:rPr lang="en-US" altLang="zh-CN" sz="2400" b="0" dirty="0">
                <a:latin typeface="+mn-lt"/>
                <a:ea typeface="SimSun" pitchFamily="2" charset="-122"/>
                <a:cs typeface="Arial" pitchFamily="34" charset="0"/>
              </a:rPr>
              <a:t>]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sz="2400" b="0" dirty="0"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  <a:buSzPct val="75000"/>
              <a:buFont typeface="Monotype Sorts"/>
              <a:buNone/>
            </a:pPr>
            <a:endParaRPr lang="zh-CN" altLang="en-US" sz="2800" b="0" dirty="0">
              <a:latin typeface="Times New Roman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772400" cy="4876800"/>
          </a:xfrm>
        </p:spPr>
        <p:txBody>
          <a:bodyPr/>
          <a:lstStyle/>
          <a:p>
            <a:r>
              <a:rPr lang="en-US" altLang="zh-CN" dirty="0"/>
              <a:t>Dynamic programming is a useful technique of solving certain kind of problems</a:t>
            </a:r>
          </a:p>
          <a:p>
            <a:r>
              <a:rPr lang="en-US" altLang="zh-CN" dirty="0"/>
              <a:t>When the solution can be </a:t>
            </a:r>
            <a:r>
              <a:rPr lang="en-US" altLang="zh-CN" i="1" dirty="0"/>
              <a:t>recursively</a:t>
            </a:r>
            <a:r>
              <a:rPr lang="en-US" altLang="zh-CN" dirty="0"/>
              <a:t> described in terms of partial solutions, we can store these partial solutions and re-use them as necessary (memorization)</a:t>
            </a:r>
          </a:p>
          <a:p>
            <a:r>
              <a:rPr lang="en-US" altLang="zh-CN" dirty="0"/>
              <a:t>Running time of dynamic programming algorithm vs. naïve algorithm:</a:t>
            </a:r>
          </a:p>
          <a:p>
            <a:pPr lvl="1"/>
            <a:r>
              <a:rPr lang="en-US" altLang="zh-CN" dirty="0"/>
              <a:t>0-1 Knapsack problem: O(W*n) vs. 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endParaRPr lang="en-US" altLang="zh-CN" baseline="30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CB9F-2253-4BFC-B913-5CB2FC51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Maximum Contiguous </a:t>
            </a:r>
            <a:br>
              <a:rPr lang="en-US"/>
            </a:br>
            <a:r>
              <a:rPr lang="en-US"/>
              <a:t>Subsequence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D53C-04B5-4275-BCFA-98AC256E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Problem: Given a sequence of numbers, find the maximum sum of a contiguous subsequence.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Consider:</a:t>
            </a:r>
          </a:p>
          <a:p>
            <a:r>
              <a:rPr lang="en-US"/>
              <a:t>What if all the numbers were positive?</a:t>
            </a:r>
          </a:p>
          <a:p>
            <a:r>
              <a:rPr lang="en-US"/>
              <a:t>What if they all were negative?</a:t>
            </a:r>
          </a:p>
          <a:p>
            <a:r>
              <a:rPr lang="en-US"/>
              <a:t>What if word “contiguous” was left 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74E54-13AA-4C7B-89CD-B74CCD2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28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5943600" cy="11049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Brute-Force Approach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09295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D3389A-E015-44B2-B3D6-7CA05E3182A0}" type="slidenum">
              <a:rPr lang="zh-CN" altLang="en-US" sz="1400">
                <a:latin typeface="Arial Narrow" pitchFamily="34" charset="0"/>
                <a:ea typeface="SimSun" pitchFamily="2" charset="-122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z="1400">
              <a:latin typeface="Arial Narrow" pitchFamily="34" charset="0"/>
              <a:ea typeface="SimSun" pitchFamily="2" charset="-122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52400" y="292100"/>
            <a:ext cx="7315200" cy="11049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ea typeface="ＭＳ Ｐゴシック" pitchFamily="34" charset="-128"/>
              </a:rPr>
              <a:t>Dynamic-Programming Approach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14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(1)	</a:t>
            </a:r>
            <a:r>
              <a:rPr lang="en-US" altLang="en-US" dirty="0" err="1">
                <a:ea typeface="ＭＳ Ｐゴシック" pitchFamily="34" charset="-128"/>
              </a:rPr>
              <a:t>SMaxV</a:t>
            </a:r>
            <a:r>
              <a:rPr lang="en-US" altLang="en-US" dirty="0">
                <a:ea typeface="ＭＳ Ｐゴシック" pitchFamily="34" charset="-128"/>
              </a:rPr>
              <a:t>(0) = 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(2)	</a:t>
            </a:r>
            <a:r>
              <a:rPr lang="en-US" altLang="en-US" dirty="0" err="1">
                <a:ea typeface="ＭＳ Ｐゴシック" pitchFamily="34" charset="-128"/>
              </a:rPr>
              <a:t>MaxV</a:t>
            </a:r>
            <a:r>
              <a:rPr lang="en-US" altLang="en-US" dirty="0">
                <a:ea typeface="ＭＳ Ｐゴシック" pitchFamily="34" charset="-128"/>
              </a:rPr>
              <a:t>(0) = 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(3)	for i=1 to 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(4)	    </a:t>
            </a:r>
            <a:r>
              <a:rPr lang="en-US" altLang="en-US" dirty="0" err="1">
                <a:ea typeface="ＭＳ Ｐゴシック" pitchFamily="34" charset="-128"/>
              </a:rPr>
              <a:t>SMaxV</a:t>
            </a:r>
            <a:r>
              <a:rPr lang="en-US" altLang="en-US" dirty="0">
                <a:ea typeface="ＭＳ Ｐゴシック" pitchFamily="34" charset="-128"/>
              </a:rPr>
              <a:t>(i) = max(</a:t>
            </a:r>
            <a:r>
              <a:rPr lang="en-US" altLang="en-US" dirty="0" err="1">
                <a:ea typeface="ＭＳ Ｐゴシック" pitchFamily="34" charset="-128"/>
              </a:rPr>
              <a:t>SmaxV</a:t>
            </a:r>
            <a:r>
              <a:rPr lang="en-US" altLang="en-US" dirty="0">
                <a:ea typeface="ＭＳ Ｐゴシック" pitchFamily="34" charset="-128"/>
              </a:rPr>
              <a:t>(i-1)+x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, 0)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(5)	    </a:t>
            </a:r>
            <a:r>
              <a:rPr lang="en-US" altLang="en-US" dirty="0" err="1">
                <a:ea typeface="ＭＳ Ｐゴシック" pitchFamily="34" charset="-128"/>
              </a:rPr>
              <a:t>MaxV</a:t>
            </a:r>
            <a:r>
              <a:rPr lang="en-US" altLang="en-US" dirty="0">
                <a:ea typeface="ＭＳ Ｐゴシック" pitchFamily="34" charset="-128"/>
              </a:rPr>
              <a:t>(i) = max(</a:t>
            </a:r>
            <a:r>
              <a:rPr lang="en-US" altLang="en-US" dirty="0" err="1">
                <a:ea typeface="ＭＳ Ｐゴシック" pitchFamily="34" charset="-128"/>
              </a:rPr>
              <a:t>MaxV</a:t>
            </a:r>
            <a:r>
              <a:rPr lang="en-US" altLang="en-US" dirty="0">
                <a:ea typeface="ＭＳ Ｐゴシック" pitchFamily="34" charset="-128"/>
              </a:rPr>
              <a:t>(i-1), </a:t>
            </a:r>
            <a:r>
              <a:rPr lang="en-US" altLang="en-US" dirty="0" err="1">
                <a:ea typeface="ＭＳ Ｐゴシック" pitchFamily="34" charset="-128"/>
              </a:rPr>
              <a:t>SMaxV</a:t>
            </a:r>
            <a:r>
              <a:rPr lang="en-US" altLang="en-US" dirty="0">
                <a:ea typeface="ＭＳ Ｐゴシック" pitchFamily="34" charset="-128"/>
              </a:rPr>
              <a:t>(i))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(6)	return </a:t>
            </a:r>
            <a:r>
              <a:rPr lang="en-US" altLang="en-US" dirty="0" err="1">
                <a:ea typeface="ＭＳ Ｐゴシック" pitchFamily="34" charset="-128"/>
              </a:rPr>
              <a:t>MaxV</a:t>
            </a:r>
            <a:r>
              <a:rPr lang="en-US" altLang="en-US" dirty="0">
                <a:ea typeface="ＭＳ Ｐゴシック" pitchFamily="34" charset="-128"/>
              </a:rPr>
              <a:t>(n)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09295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763880-DADF-4911-A970-02782E9A79B3}" type="slidenum">
              <a:rPr lang="zh-CN" altLang="en-US" sz="1400">
                <a:latin typeface="Arial Narrow" pitchFamily="34" charset="0"/>
                <a:ea typeface="SimSun" pitchFamily="2" charset="-122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z="1400">
              <a:latin typeface="Arial Narrow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Loading Problem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A large ship is to be loaded with cargo. The cargo is containerized and all containers are the same size. Different containers have different weights. Let </a:t>
            </a:r>
            <a:r>
              <a:rPr lang="en-US" altLang="en-US" dirty="0" err="1">
                <a:solidFill>
                  <a:srgbClr val="000000"/>
                </a:solidFill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be the weight of the 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baseline="30000" dirty="0" err="1">
                <a:solidFill>
                  <a:srgbClr val="000000"/>
                </a:solidFill>
              </a:rPr>
              <a:t>th</a:t>
            </a:r>
            <a:r>
              <a:rPr lang="en-US" altLang="en-US" dirty="0">
                <a:solidFill>
                  <a:srgbClr val="000000"/>
                </a:solidFill>
              </a:rPr>
              <a:t> container. The cargo capacity of the ship is c. We wish to load the ship with the maximum number of containers.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Here the constraints are S</a:t>
            </a:r>
            <a:r>
              <a:rPr lang="en-US" altLang="en-US" baseline="-25000" dirty="0">
                <a:solidFill>
                  <a:srgbClr val="000000"/>
                </a:solidFill>
              </a:rPr>
              <a:t>i=1</a:t>
            </a:r>
            <a:r>
              <a:rPr lang="en-US" altLang="en-US" baseline="30000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w</a:t>
            </a:r>
            <a:r>
              <a:rPr lang="en-US" altLang="en-US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dirty="0" err="1">
                <a:solidFill>
                  <a:srgbClr val="000000"/>
                </a:solidFill>
              </a:rPr>
              <a:t>x</a:t>
            </a:r>
            <a:r>
              <a:rPr lang="en-US" altLang="en-US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u="sng" dirty="0">
                <a:solidFill>
                  <a:srgbClr val="000000"/>
                </a:solidFill>
              </a:rPr>
              <a:t>&lt;</a:t>
            </a:r>
            <a:r>
              <a:rPr lang="en-US" altLang="en-US" dirty="0">
                <a:solidFill>
                  <a:srgbClr val="000000"/>
                </a:solidFill>
              </a:rPr>
              <a:t> c , while the optimization  function is S</a:t>
            </a:r>
            <a:r>
              <a:rPr lang="en-US" altLang="en-US" baseline="-25000" dirty="0">
                <a:solidFill>
                  <a:srgbClr val="000000"/>
                </a:solidFill>
              </a:rPr>
              <a:t>i=1</a:t>
            </a:r>
            <a:r>
              <a:rPr lang="en-US" altLang="en-US" baseline="30000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x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greedy strategy would be at each stage load the container with the least amount of weight.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Example Let n = 8 weights = [100, 200, 50, 90, 150, 50, 20, 80] and c = 400.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When the greedy strategy is used, containers 7,3, 6, 4 ,8 and 1 are </a:t>
            </a:r>
            <a:r>
              <a:rPr lang="en-US" altLang="en-US" dirty="0" err="1">
                <a:solidFill>
                  <a:srgbClr val="000000"/>
                </a:solidFill>
              </a:rPr>
              <a:t>are</a:t>
            </a:r>
            <a:r>
              <a:rPr lang="en-US" altLang="en-US" dirty="0">
                <a:solidFill>
                  <a:srgbClr val="000000"/>
                </a:solidFill>
              </a:rPr>
              <a:t> loaded and they weigh 390 units. So here x= [1,0,1,1,0,1,1,1,1] and S</a:t>
            </a:r>
            <a:r>
              <a:rPr lang="en-US" altLang="en-US" baseline="-25000" dirty="0">
                <a:solidFill>
                  <a:srgbClr val="000000"/>
                </a:solidFill>
              </a:rPr>
              <a:t>i=1</a:t>
            </a:r>
            <a:r>
              <a:rPr lang="en-US" altLang="en-US" baseline="30000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x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= 7.</a:t>
            </a: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E57-4925-4DB5-9744-04B98C8D68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8202</Words>
  <Application>Microsoft Office PowerPoint</Application>
  <PresentationFormat>On-screen Show (4:3)</PresentationFormat>
  <Paragraphs>1857</Paragraphs>
  <Slides>87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</vt:lpstr>
      <vt:lpstr>Arial Narrow</vt:lpstr>
      <vt:lpstr>Calibri</vt:lpstr>
      <vt:lpstr>Monotype Sorts</vt:lpstr>
      <vt:lpstr>Symbol</vt:lpstr>
      <vt:lpstr>Times New Roman</vt:lpstr>
      <vt:lpstr>Wingdings</vt:lpstr>
      <vt:lpstr>Office Theme</vt:lpstr>
      <vt:lpstr>Equation</vt:lpstr>
      <vt:lpstr>Algorithms</vt:lpstr>
      <vt:lpstr>Types of Algorithms</vt:lpstr>
      <vt:lpstr>Greedy algorithms</vt:lpstr>
      <vt:lpstr>Loading Problem</vt:lpstr>
      <vt:lpstr>Minimum-Cost Communication Network</vt:lpstr>
      <vt:lpstr>The Greedy Method</vt:lpstr>
      <vt:lpstr>Machine Scheduling</vt:lpstr>
      <vt:lpstr>Machine Scheduling Example</vt:lpstr>
      <vt:lpstr>Loading Problem Revisited</vt:lpstr>
      <vt:lpstr>Knapsack Problem</vt:lpstr>
      <vt:lpstr>0/1 Knapsack Problem</vt:lpstr>
      <vt:lpstr>Bipartite Cover</vt:lpstr>
      <vt:lpstr>Bipartite Cover Code</vt:lpstr>
      <vt:lpstr>Bipartite Cover Example</vt:lpstr>
      <vt:lpstr>Bipartite Cover Example</vt:lpstr>
      <vt:lpstr>Bipartite Cover</vt:lpstr>
      <vt:lpstr>Bipartite Cover Analysis</vt:lpstr>
      <vt:lpstr>Approximate Bin Packing</vt:lpstr>
      <vt:lpstr>On-Line Bin Packing</vt:lpstr>
      <vt:lpstr>Next Fit</vt:lpstr>
      <vt:lpstr>First Fit</vt:lpstr>
      <vt:lpstr>Best Fit</vt:lpstr>
      <vt:lpstr>Off-Line Bin Packing</vt:lpstr>
      <vt:lpstr>Greedy Algorithm Summary</vt:lpstr>
      <vt:lpstr>Divide and Conquer</vt:lpstr>
      <vt:lpstr>Solving Recurrences using the Masters Theorem</vt:lpstr>
      <vt:lpstr>Mergesort and Quicksort</vt:lpstr>
      <vt:lpstr>The Selection Problem</vt:lpstr>
      <vt:lpstr>Selection Example</vt:lpstr>
      <vt:lpstr>Selection Analysis</vt:lpstr>
      <vt:lpstr>Steps to find i-th smallest element Algorithm Select</vt:lpstr>
      <vt:lpstr>Analysis of Median of Medians</vt:lpstr>
      <vt:lpstr>Dynamic Programming </vt:lpstr>
      <vt:lpstr>Fibbanaci Series</vt:lpstr>
      <vt:lpstr>Timing of recursive fibb</vt:lpstr>
      <vt:lpstr>Fibbanaci Series</vt:lpstr>
      <vt:lpstr>Non-Recursive Fibb</vt:lpstr>
      <vt:lpstr>Binomial Coefficients</vt:lpstr>
      <vt:lpstr>Optimal Subproblem Property</vt:lpstr>
      <vt:lpstr>Knapsack problem </vt:lpstr>
      <vt:lpstr>Knapsack problem</vt:lpstr>
      <vt:lpstr>0-1 Knapsack problem</vt:lpstr>
      <vt:lpstr>0-1 Knapsack problem</vt:lpstr>
      <vt:lpstr>0-1 Knapsack problem:  brute-force approach</vt:lpstr>
      <vt:lpstr>  Defining a Subproblem</vt:lpstr>
      <vt:lpstr>Defining a Subproblem</vt:lpstr>
      <vt:lpstr>Defining a Subproblem</vt:lpstr>
      <vt:lpstr>Defining a Subproblem</vt:lpstr>
      <vt:lpstr>Defining a Subproblem</vt:lpstr>
      <vt:lpstr>Recursive Formula for subproblems</vt:lpstr>
      <vt:lpstr>Recursive Formula for subproblems (continued)</vt:lpstr>
      <vt:lpstr>Recursive Formula</vt:lpstr>
      <vt:lpstr>0-1 Knapsack Algorithm</vt:lpstr>
      <vt:lpstr>Running time</vt:lpstr>
      <vt:lpstr>Example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Example (9)</vt:lpstr>
      <vt:lpstr>Example (10)</vt:lpstr>
      <vt:lpstr>Example (11)</vt:lpstr>
      <vt:lpstr>Example (12)</vt:lpstr>
      <vt:lpstr>Example (13)</vt:lpstr>
      <vt:lpstr>Example (14)</vt:lpstr>
      <vt:lpstr>Example (15)</vt:lpstr>
      <vt:lpstr>Example (16)</vt:lpstr>
      <vt:lpstr>Example (17)</vt:lpstr>
      <vt:lpstr>Example (18)</vt:lpstr>
      <vt:lpstr>Comments</vt:lpstr>
      <vt:lpstr>How to find actual Knapsack Items</vt:lpstr>
      <vt:lpstr>Finding the Items</vt:lpstr>
      <vt:lpstr>Finding the Items (2)</vt:lpstr>
      <vt:lpstr>Finding the Items (3)</vt:lpstr>
      <vt:lpstr>Finding the Items (4)</vt:lpstr>
      <vt:lpstr>Finding the Items (5)</vt:lpstr>
      <vt:lpstr>Finding the Items (6)</vt:lpstr>
      <vt:lpstr>Finding the Items (7)</vt:lpstr>
      <vt:lpstr>Memorization (Memory Function Method)</vt:lpstr>
      <vt:lpstr>0-1 Knapsack Memory Function Algorithm</vt:lpstr>
      <vt:lpstr>Conclusion</vt:lpstr>
      <vt:lpstr>Maximum Contiguous  Subsequence Sum</vt:lpstr>
      <vt:lpstr>Brute-Force Approach</vt:lpstr>
      <vt:lpstr>Dynamic-Programming Approach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Steiner, Tom (T.G.)</dc:creator>
  <cp:lastModifiedBy>Tom</cp:lastModifiedBy>
  <cp:revision>34</cp:revision>
  <dcterms:created xsi:type="dcterms:W3CDTF">2014-11-24T19:25:26Z</dcterms:created>
  <dcterms:modified xsi:type="dcterms:W3CDTF">2021-04-15T02:04:54Z</dcterms:modified>
</cp:coreProperties>
</file>